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46B-027F-A2D7-95FE-85B6CAC97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0B26FC-5C33-CA91-70D1-E9B8DCCAB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27E1AB-BC3C-FC34-4C33-7756EB16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49042-1001-A6E5-2C67-7901BE9E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52326B-8D66-751F-C313-C6525C33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7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46E09-106D-F9E4-A6B3-FE887DBD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2E3AC0-E259-F843-3DAF-5531BE999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52E621-717D-49B3-1FD5-C74B0CFB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DCB6AC-A087-ED01-81E0-E5178AF7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4282B5-13AD-C5C8-8151-15639131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6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58CB6E-25BB-9E7E-13BF-6DB52A56D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805937-476A-C8C9-364C-5952A065D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714064-0374-7648-89C3-CECB90F3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3D04C2-DCE0-EC20-FE70-ADBD1D6C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790768-2CE3-73A5-A853-E0FC0594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8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6237A-78B7-53C3-0A25-FC80171C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5ABD4A-CD20-6FD4-3BB6-10E632AE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7B7FF8-42F1-96BB-16FC-103B988B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36AFD6-E5DD-DCA9-2B33-5120B1FC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B018EB-8959-0B19-051B-0D6874C0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321CD-3F83-EBC9-66F9-F23D1A4B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3ED7A1-50BF-5731-5F53-D65043AA0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B5F3CF-ECA6-A70B-F8DA-2B18E4E2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ABAE6A-2FFF-3D15-B4BB-80C86489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D4B36A-60D8-091C-E97C-F4E95F33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8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5D212-016B-9ED9-FEB7-517ED177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86D3A7-403D-0124-6076-8ECE337F4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172166-6617-36D0-2371-A639EBD4B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E08E71-CC9C-DBC5-DFB4-4E25B04B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6114A6-AEB7-E5C6-83E3-C431BF7E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1205DF-0688-1EEF-CC12-7B8282E1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8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11C0A-EB50-111E-B2C3-F0E7C665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041354-D49A-F7B6-54ED-69DD07FEC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039CC3-53EB-AAEF-CAAB-F30B8A5AA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25E893-F10F-D11C-76F7-6E68AD0C5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B08289-B16B-660E-CCAC-0CFCB838B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2C4ED6-0538-39EF-7AA5-80990B6C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D1C5D7-A733-F4C2-DEB0-3D6D91CE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42C2F0-D6A2-40A3-760F-731B3122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7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16A31-55E5-90E7-0E6A-B45BBD6D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14D0D-29F4-3DCD-73E8-0C20D774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A55C68-89A6-FAE2-7CFD-707CCCEA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559A95-64AD-6907-1746-F2422B91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3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8EB892-C279-2EEF-F350-C82D9367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527902-E55D-0351-9379-D2583D82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385128-14CA-E1A9-D3C8-7E07EA02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2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AFBD4-E805-4C90-18FE-D357BF29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EAE57E-59B3-22C8-C650-889F42A8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314D34-29D9-B72E-2C3F-1A66B1423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F1E839-73F6-F279-AD34-43E23FB3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703556-D98D-89E3-39C0-1DBCB07F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AA3EB1-9BA1-B477-74E3-638EE81E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2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D0ED0-CB3B-DA77-6710-8C5A6EC5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258B15-BC35-248D-CA10-AEC38752F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FFB654-5844-CFD0-8E73-7F95CEE5F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BCB052-9E39-8360-259D-7EBA89B7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6576-BB00-439A-8B6A-9930D61D330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5C7E2A-8EB9-4CD7-4C68-9BF327C0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A9B5CC-EC75-1E03-7FC3-85DD71E3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4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C62EF-86F9-28F6-F232-C49894C0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3EB4D2-864E-FF4C-1E9C-49533E20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A22278-FF90-28FB-33C6-2855358C0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56576-BB00-439A-8B6A-9930D61D330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23B8F-89AD-9846-707A-B5308527C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39F2EA-C4BD-4836-17D2-AB1716783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529D4-F265-45AF-B312-1631BE65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3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62D65-005C-C3BA-CD68-F53B41CA6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99" y="228600"/>
            <a:ext cx="11853333" cy="6524096"/>
          </a:xfrm>
        </p:spPr>
        <p:txBody>
          <a:bodyPr>
            <a:normAutofit fontScale="90000"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электротехнический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 «ЛЭТИ» им. В.И. Ульянова (Ленина)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алгоритмов создания проверки электронной подписи</a:t>
            </a:r>
            <a:b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_______________ Васильева Ольга , группа 1381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Руководитель:___________ Племянников А.К., доцент каф. ИБ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Сант-Петербург 2024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13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C4120-4EBB-693B-15EA-BC4198B7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"/>
            <a:ext cx="10515600" cy="1325563"/>
          </a:xfrm>
        </p:spPr>
        <p:txBody>
          <a:bodyPr/>
          <a:lstStyle/>
          <a:p>
            <a:r>
              <a:rPr lang="ru-RU" dirty="0"/>
              <a:t>Схема создания и проверки электронной подписи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800A12-490C-AD12-B224-A332CD856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326622"/>
            <a:ext cx="77533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0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359CA-5DA1-0E31-A6E3-1B614F0A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RSA-2048: Создание и проверка подписи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278D80-AF40-E3E7-E91A-59C6C8C8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6" y="1651039"/>
            <a:ext cx="7874000" cy="32698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8B86D0-5DA5-2798-CF2B-84D651BD4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179" y="1523470"/>
            <a:ext cx="3686175" cy="17621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BBEDE8-C6E7-E2DC-3F9E-E0796C189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178" y="3428999"/>
            <a:ext cx="3646251" cy="15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9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0715E-90FC-DB80-8224-46C49FBD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DSA-2048: Создание и проверка подписи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1E046C-E9E3-7609-91E1-DACE47851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737" y="1495954"/>
            <a:ext cx="3743325" cy="18002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D2C8AD-120F-D76F-0671-9188BAEAC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36" y="1495955"/>
            <a:ext cx="7715867" cy="42190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599EC9-6403-B7B0-61FF-3EC384E8E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449" y="3605478"/>
            <a:ext cx="3630613" cy="158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6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65004-90B6-A0AB-91A4-CC85FCD4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ECDSA: Создание и проверка подписи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680AD7-6480-5922-AB6B-5B1CFBABC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98" y="4869920"/>
            <a:ext cx="3075517" cy="14347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D8CB71-B045-013C-1DC8-A921067CC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90" y="1591733"/>
            <a:ext cx="5603010" cy="29830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2C40AF-AFBD-4191-AF2E-DF1997EBC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210" y="1405467"/>
            <a:ext cx="5125101" cy="522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1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A3FCA-A724-3579-0B1B-76CC0774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latin typeface="+mn-lt"/>
              </a:rPr>
              <a:t>Сравнение времени на подписание документа</a:t>
            </a:r>
            <a:endParaRPr lang="en-US" dirty="0">
              <a:latin typeface="+mn-lt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0EC1EA7-A721-3C7B-0DCB-C004983B1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882521"/>
              </p:ext>
            </p:extLst>
          </p:nvPr>
        </p:nvGraphicFramePr>
        <p:xfrm>
          <a:off x="1947333" y="2302935"/>
          <a:ext cx="81280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3756597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165671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Алгоритм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5043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RSA-2048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0.006 с.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20883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DSA-2048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0.000 с.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52825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ECDSA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0.004 с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01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40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E99DE-F6C4-C880-AB9C-780AAE0C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7"/>
            <a:ext cx="10515600" cy="1325563"/>
          </a:xfrm>
        </p:spPr>
        <p:txBody>
          <a:bodyPr/>
          <a:lstStyle/>
          <a:p>
            <a:r>
              <a:rPr lang="en-US" dirty="0"/>
              <a:t>ECDSA: </a:t>
            </a:r>
            <a:r>
              <a:rPr lang="ru-RU" dirty="0"/>
              <a:t>Пошаговое выполнение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15D8B-9273-6686-6925-DD9FA3F4A89A}"/>
              </a:ext>
            </a:extLst>
          </p:cNvPr>
          <p:cNvSpPr txBox="1"/>
          <p:nvPr/>
        </p:nvSpPr>
        <p:spPr>
          <a:xfrm>
            <a:off x="254000" y="997565"/>
            <a:ext cx="4580467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Signature originator:  Vasilyeva Olga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parameters to be used 'EC-prime239v1':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a  =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883423532389192164791648750360308885314476597252960362792450860609699836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b  = 738525217406992417348596088038781724164860971797098971891240423363193866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Gx = 110282003749548856476348533541186204577905061504881242240149511594420911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Gy = 869078407435509378747351873793058868500210384946040694651368759217025454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k  = 1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r  = 883423532389192164791648750360308884807550341691627752275345424702807307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Secret key s of the signature originator: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s  = 700918608684672670084925468773194468443000565556149920871061715385444019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Chosen signature algorithm: ECSP-DSA with hash function SHA-1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Size of message M to be signed: 5387 bytes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91F9F-87EF-1508-ECF3-A8F7F49F26F4}"/>
              </a:ext>
            </a:extLst>
          </p:cNvPr>
          <p:cNvSpPr txBox="1"/>
          <p:nvPr/>
        </p:nvSpPr>
        <p:spPr>
          <a:xfrm>
            <a:off x="254000" y="4197403"/>
            <a:ext cx="4580467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Calculate a 'hash value' f (message representative) from message M, using the chosen hash function SHA-1.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  = 67792715523151418768311176390651465104281442575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12CE9-18F4-3083-CA72-FE9AE758845C}"/>
              </a:ext>
            </a:extLst>
          </p:cNvPr>
          <p:cNvSpPr txBox="1"/>
          <p:nvPr/>
        </p:nvSpPr>
        <p:spPr>
          <a:xfrm>
            <a:off x="254000" y="5458249"/>
            <a:ext cx="694266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random one-time key pair (secret key, public key) =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with the domain parameters of 'EC-prime239v1' (V=(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Vx,Vy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is a point on the elliptic curve):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u  = 370367224670823890326171538264753285617324128125362863584668053403042045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Vx  = 250107539457531623055032711855043184571223457677560723215649305445720933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Vy  = 866268141707094918099466384824365427987683667507747028082576672963515003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536B3-F8E7-D694-94B2-EA79A475A898}"/>
              </a:ext>
            </a:extLst>
          </p:cNvPr>
          <p:cNvSpPr txBox="1"/>
          <p:nvPr/>
        </p:nvSpPr>
        <p:spPr>
          <a:xfrm>
            <a:off x="5257800" y="1012491"/>
            <a:ext cx="6096000" cy="9002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Convert the group element Vx (x co-ordinates of point V on elliptic curve) to the number i: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= 250107539457531623055032711855043184571223457677560723215649305445720933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DB66A-C011-434B-095A-2FB6DFD8CD8E}"/>
              </a:ext>
            </a:extLst>
          </p:cNvPr>
          <p:cNvSpPr txBox="1"/>
          <p:nvPr/>
        </p:nvSpPr>
        <p:spPr>
          <a:xfrm>
            <a:off x="5257800" y="2079636"/>
            <a:ext cx="609600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Calculate the number c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mod r (c not equal to 0):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  = 250107539457531623055032711855043184571223457677560723215649305445720933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DDAA2-E81A-0449-C961-5C9B025DB398}"/>
              </a:ext>
            </a:extLst>
          </p:cNvPr>
          <p:cNvSpPr txBox="1"/>
          <p:nvPr/>
        </p:nvSpPr>
        <p:spPr>
          <a:xfrm>
            <a:off x="5257800" y="2972490"/>
            <a:ext cx="609600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Calculate the number d = u^(-1)*(f + s*c) mod r (d not equal to 0):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d  = 199567911341016770651550264690451698043912373509420769326627902687941991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10735-8A21-5733-9F64-2FA00C4AA46A}"/>
              </a:ext>
            </a:extLst>
          </p:cNvPr>
          <p:cNvSpPr txBox="1"/>
          <p:nvPr/>
        </p:nvSpPr>
        <p:spPr>
          <a:xfrm>
            <a:off x="5257800" y="3981959"/>
            <a:ext cx="60960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Signature generation finished.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The signature consists of the two numbers c and d.</a:t>
            </a:r>
          </a:p>
        </p:txBody>
      </p:sp>
    </p:spTree>
    <p:extLst>
      <p:ext uri="{BB962C8B-B14F-4D97-AF65-F5344CB8AC3E}">
        <p14:creationId xmlns:p14="http://schemas.microsoft.com/office/powerpoint/2010/main" val="182446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A9FD8-8A9D-866B-13FB-71CAB98E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6"/>
            <a:ext cx="10515600" cy="1325563"/>
          </a:xfrm>
        </p:spPr>
        <p:txBody>
          <a:bodyPr/>
          <a:lstStyle/>
          <a:p>
            <a:r>
              <a:rPr lang="en-US" dirty="0"/>
              <a:t>ECDSA: </a:t>
            </a:r>
            <a:r>
              <a:rPr lang="ru-RU" dirty="0"/>
              <a:t>Проверка лекционного материал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77D167-DD1E-0E53-A8B7-10058A171074}"/>
                  </a:ext>
                </a:extLst>
              </p:cNvPr>
              <p:cNvSpPr txBox="1"/>
              <p:nvPr/>
            </p:nvSpPr>
            <p:spPr>
              <a:xfrm>
                <a:off x="279401" y="1318611"/>
                <a:ext cx="11709400" cy="5271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1) </a:t>
                </a:r>
                <a:r>
                  <a:rPr lang="en-US" sz="2400" dirty="0" err="1"/>
                  <a:t>Выбирается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кривая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(13, 11)</m:t>
                    </m:r>
                  </m:oMath>
                </a14:m>
                <a:r>
                  <a:rPr lang="en-US" sz="2400" dirty="0"/>
                  <a:t> и </a:t>
                </a:r>
                <a:r>
                  <a:rPr lang="en-US" sz="2400" dirty="0" err="1"/>
                  <a:t>точка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= (1,2)</a:t>
                </a:r>
              </a:p>
              <a:p>
                <a:r>
                  <a:rPr lang="en-US" sz="2400" dirty="0"/>
                  <a:t>2) </a:t>
                </a:r>
                <a:r>
                  <a:rPr lang="en-US" sz="2400" dirty="0" err="1"/>
                  <a:t>Подбираем</a:t>
                </a:r>
                <a:r>
                  <a:rPr lang="en-US" sz="2400" dirty="0"/>
                  <a:t> q = 10 | q 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= O</a:t>
                </a:r>
              </a:p>
              <a:p>
                <a:r>
                  <a:rPr lang="en-US" sz="2400" dirty="0"/>
                  <a:t>3) </a:t>
                </a:r>
                <a:r>
                  <a:rPr lang="en-US" sz="2400" dirty="0" err="1"/>
                  <a:t>Выбираем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закрытый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ключ</a:t>
                </a:r>
                <a:r>
                  <a:rPr lang="en-US" sz="2400" dirty="0"/>
                  <a:t> d = 5 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= d 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= (3,0)</a:t>
                </a:r>
              </a:p>
              <a:p>
                <a:r>
                  <a:rPr lang="en-US" sz="2400" dirty="0"/>
                  <a:t>4) </a:t>
                </a:r>
                <a:r>
                  <a:rPr lang="en-US" sz="2400" dirty="0" err="1"/>
                  <a:t>Открытый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ключ</a:t>
                </a:r>
                <a:r>
                  <a:rPr lang="en-US" sz="2400" dirty="0"/>
                  <a:t>: (13,11,7,10, (1,2) , (3,0))</a:t>
                </a:r>
              </a:p>
              <a:p>
                <a:r>
                  <a:rPr lang="en-US" sz="2400" dirty="0"/>
                  <a:t>--------------------------------------------------------------------------------------------------------------</a:t>
                </a:r>
              </a:p>
              <a:p>
                <a:r>
                  <a:rPr lang="en-US" sz="2400" dirty="0"/>
                  <a:t>1) </a:t>
                </a:r>
                <a:r>
                  <a:rPr lang="en-US" sz="2400" dirty="0" err="1"/>
                  <a:t>Выбирается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секретное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число</a:t>
                </a:r>
                <a:r>
                  <a:rPr lang="en-US" sz="2400" dirty="0"/>
                  <a:t>: r = 9 и </a:t>
                </a:r>
                <a:r>
                  <a:rPr lang="en-US" sz="2400" dirty="0" err="1"/>
                  <a:t>точка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= r 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= 9 ∙ (1,2) = (1,5)</a:t>
                </a:r>
              </a:p>
              <a:p>
                <a:r>
                  <a:rPr lang="en-US" sz="2400" dirty="0"/>
                  <a:t>2) </a:t>
                </a:r>
                <a:r>
                  <a:rPr lang="en-US" sz="2400" dirty="0" err="1"/>
                  <a:t>Первая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часть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подписи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 mod q = 1 mod 10 =1</a:t>
                </a:r>
              </a:p>
              <a:p>
                <a:r>
                  <a:rPr lang="en-US" sz="2400" dirty="0"/>
                  <a:t>3) </a:t>
                </a:r>
                <a:r>
                  <a:rPr lang="en-US" sz="2400" dirty="0" err="1"/>
                  <a:t>Пусть</a:t>
                </a:r>
                <a:r>
                  <a:rPr lang="en-US" sz="2400" dirty="0"/>
                  <a:t> h(M) = 52: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= (h(M)+ d ∙ S1) 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mod q = (52 + 5 ∙ 1) ∙ 9 mod 10 = 3</a:t>
                </a:r>
              </a:p>
              <a:p>
                <a:r>
                  <a:rPr lang="en-US" sz="2400" dirty="0"/>
                  <a:t>4) A = h(M) ∙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400" dirty="0"/>
                  <a:t> mod q = 52 ∙ 7 mod 10 = 1</a:t>
                </a:r>
              </a:p>
              <a:p>
                <a:r>
                  <a:rPr lang="en-US" sz="2400" dirty="0"/>
                  <a:t>5) B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400" dirty="0"/>
                  <a:t> 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mod q = 7 ∙ 1 mod 10 = 7</a:t>
                </a:r>
              </a:p>
              <a:p>
                <a:r>
                  <a:rPr lang="en-US" sz="2400" dirty="0"/>
                  <a:t>6) T = A 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+ B 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= 1 ∙ (1,2) + 7 ∙ (3,0) = (1,2) </a:t>
                </a:r>
              </a:p>
              <a:p>
                <a:r>
                  <a:rPr lang="en-US" sz="2400" dirty="0"/>
                  <a:t>--------------------------------------------------------------------------------------------------------------</a:t>
                </a:r>
              </a:p>
              <a:p>
                <a:r>
                  <a:rPr lang="en-US" sz="240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mod q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⇒ 1 mod 10 = 1 - </a:t>
                </a:r>
                <a:r>
                  <a:rPr lang="en-US" sz="2400" dirty="0" err="1"/>
                  <a:t>все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корректно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77D167-DD1E-0E53-A8B7-10058A171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1" y="1318611"/>
                <a:ext cx="11709400" cy="5271443"/>
              </a:xfrm>
              <a:prstGeom prst="rect">
                <a:avLst/>
              </a:prstGeom>
              <a:blipFill>
                <a:blip r:embed="rId2"/>
                <a:stretch>
                  <a:fillRect l="-833" t="-925" b="-1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068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EAA97-BBF2-53DB-4B54-5B49BB53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23"/>
            <a:ext cx="10515600" cy="1325563"/>
          </a:xfrm>
        </p:spPr>
        <p:txBody>
          <a:bodyPr/>
          <a:lstStyle/>
          <a:p>
            <a:r>
              <a:rPr lang="ru-RU" dirty="0"/>
              <a:t>Схема процедуры подписания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15E268-1E2A-892C-F9AA-DD1F1672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667" y="1105861"/>
            <a:ext cx="5911744" cy="57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68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0B315-55C0-C600-B518-1622F54A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1"/>
            <a:ext cx="10515600" cy="1325563"/>
          </a:xfrm>
        </p:spPr>
        <p:txBody>
          <a:bodyPr/>
          <a:lstStyle/>
          <a:p>
            <a:r>
              <a:rPr lang="ru-RU" dirty="0"/>
              <a:t>Подписание собственного отчета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A420D9-EE58-957D-CBCA-2FC3408C7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70" y="3297781"/>
            <a:ext cx="5128154" cy="14506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68CEFA-929E-424C-16B2-0F5042329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33" y="1257239"/>
            <a:ext cx="4636029" cy="184364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20831C-58F0-7747-DF87-4F82A8043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008" y="1208882"/>
            <a:ext cx="3948060" cy="34839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315DEF8-4C72-F595-ED44-A152AC973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799" y="4774771"/>
            <a:ext cx="3437467" cy="192791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4F3F6FF-E1ED-662B-9E42-149CCC871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008" y="4947407"/>
            <a:ext cx="4032250" cy="158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9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2FA59-4C84-21A5-1D25-93FB8BF3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0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6237F-A725-1496-989D-F8CC0AF0149A}"/>
              </a:ext>
            </a:extLst>
          </p:cNvPr>
          <p:cNvSpPr txBox="1"/>
          <p:nvPr/>
        </p:nvSpPr>
        <p:spPr>
          <a:xfrm>
            <a:off x="745067" y="1105430"/>
            <a:ext cx="11023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изучены алгоритмы генерации ключевых пар, для каждого алгоритма были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сгенерированы ключевые пары и зафиксировано время генерации.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Был изучен алгоритм создания и проверки цифровой подписи, были созданы три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подписи, которыми были подписаны документы, была проведена проверка подписи с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нарушенной и ненарушенной целостностью документа.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Были проведены ручные расчеты для алгоритма на основе эллиптических кривых,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результаты совпали с лекционной теорией.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Исследован процесс подписи в среде PKI. Рассмотрена структура сертификата ключа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проверки электронной подписи на ранее сгенерированную ключевую пару.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Исследован процесс подписи на примере отчета. Создан собственный</a:t>
            </a:r>
          </a:p>
          <a:p>
            <a:pPr algn="just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самоподписанный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сертификат и им подписан документ. После внесения изменений в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 получено сообщение об изменении документа.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45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62922-D125-A00E-A434-751B55E3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 и задание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6AB7D-35A5-9627-4F4A-5498E7E71FE7}"/>
              </a:ext>
            </a:extLst>
          </p:cNvPr>
          <p:cNvSpPr txBox="1"/>
          <p:nvPr/>
        </p:nvSpPr>
        <p:spPr>
          <a:xfrm>
            <a:off x="477520" y="1329406"/>
            <a:ext cx="1123696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 навыков и повышение компетенций в области алгоритмов создания и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проверки электронной подписи.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генерацию ключевых пар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процессы создания и проверки электронных подписей;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создание и проверку электронной подписи на основе эллиптических кривых;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Продемонстрировать процесс подписи в среде PKI;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Подписать свой отчет.</a:t>
            </a:r>
          </a:p>
          <a:p>
            <a:pPr marL="342900" indent="-342900">
              <a:buAutoNum type="arabicPeriod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4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505FE-65AA-46C9-CB6C-526DD89A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"/>
            <a:ext cx="10515600" cy="1325563"/>
          </a:xfrm>
        </p:spPr>
        <p:txBody>
          <a:bodyPr/>
          <a:lstStyle/>
          <a:p>
            <a:r>
              <a:rPr lang="en-US" dirty="0"/>
              <a:t>RSA-2048: </a:t>
            </a:r>
            <a:r>
              <a:rPr lang="ru-RU" dirty="0"/>
              <a:t>Генерация ключей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696BC8-48A3-4EA7-1A9F-E0F0E197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332" y="1273675"/>
            <a:ext cx="3683001" cy="557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3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D306B-1FCE-D422-BCE8-C8219704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RSA-2048: </a:t>
            </a:r>
            <a:r>
              <a:rPr lang="ru-RU" dirty="0"/>
              <a:t>Генерация ключей</a:t>
            </a:r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46DA28-AF05-71FB-DE59-C065B5EA3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368" y="1457323"/>
            <a:ext cx="4276725" cy="22764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4528EDA-E8B0-C1A7-91F1-8721D5797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867" y="3895727"/>
            <a:ext cx="4359726" cy="253894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372A0CD-915F-0BAC-513A-5A233408D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05" y="1748678"/>
            <a:ext cx="6717428" cy="433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2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5AAB6-8699-D37B-88FD-E830D165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4"/>
            <a:ext cx="10515600" cy="1325563"/>
          </a:xfrm>
        </p:spPr>
        <p:txBody>
          <a:bodyPr/>
          <a:lstStyle/>
          <a:p>
            <a:r>
              <a:rPr lang="en-US" dirty="0"/>
              <a:t>DSA-2048: </a:t>
            </a:r>
            <a:r>
              <a:rPr lang="ru-RU" dirty="0"/>
              <a:t>Генерация ключей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D3466A-2564-F375-22D9-B549E7E4F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66" y="1084025"/>
            <a:ext cx="6643698" cy="576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2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F8C8E-E644-6DB3-A178-C0865A39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2"/>
            <a:ext cx="10515600" cy="1325563"/>
          </a:xfrm>
        </p:spPr>
        <p:txBody>
          <a:bodyPr/>
          <a:lstStyle/>
          <a:p>
            <a:r>
              <a:rPr lang="en-US" dirty="0"/>
              <a:t>DSA-2048: </a:t>
            </a:r>
            <a:r>
              <a:rPr lang="ru-RU" dirty="0"/>
              <a:t>Генерация ключей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BA3533-BDF4-77F3-7E4E-F2ADDDECD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096" y="2390245"/>
            <a:ext cx="4257675" cy="23145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CAF418-2152-0438-00B7-6C7D33431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4054"/>
            <a:ext cx="6487472" cy="42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7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A7EBB-5710-F486-7CF8-0B74D8FA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2"/>
            <a:ext cx="10515600" cy="1325563"/>
          </a:xfrm>
        </p:spPr>
        <p:txBody>
          <a:bodyPr/>
          <a:lstStyle/>
          <a:p>
            <a:r>
              <a:rPr lang="en-US" dirty="0"/>
              <a:t>ECDSA: </a:t>
            </a:r>
            <a:r>
              <a:rPr lang="ru-RU" dirty="0"/>
              <a:t>Генерация ключей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1F5B14-B9F4-70F9-C94A-70E92242C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5" y="893100"/>
            <a:ext cx="4321589" cy="596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8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FBA83-B603-23DF-9191-5E6C21C7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4"/>
            <a:ext cx="10515600" cy="1325563"/>
          </a:xfrm>
        </p:spPr>
        <p:txBody>
          <a:bodyPr/>
          <a:lstStyle/>
          <a:p>
            <a:r>
              <a:rPr lang="en-US" dirty="0"/>
              <a:t>ECDSA: </a:t>
            </a:r>
            <a:r>
              <a:rPr lang="ru-RU" dirty="0"/>
              <a:t>Генерация ключей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B5059A-9DB5-E871-4407-14D5A3C00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770" y="2144712"/>
            <a:ext cx="4276725" cy="23145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DC3C96-C042-438E-A666-FEDB9D4BE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05" y="1037167"/>
            <a:ext cx="6311006" cy="52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2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E0FF0-3A04-18D6-818A-0CB5E66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ключей: время создания ключей</a:t>
            </a:r>
            <a:endParaRPr lang="en-US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1063FB3-159E-9F25-B1C3-D804A65D2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602408"/>
              </p:ext>
            </p:extLst>
          </p:nvPr>
        </p:nvGraphicFramePr>
        <p:xfrm>
          <a:off x="1947333" y="2302935"/>
          <a:ext cx="81280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3756597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165671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Алгоритм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5043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RSA-2048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1.527 с.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20883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DSA-2048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6.381 с.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52825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ECDSA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0.012 с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01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5487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800</Words>
  <Application>Microsoft Office PowerPoint</Application>
  <PresentationFormat>Широкоэкранный</PresentationFormat>
  <Paragraphs>109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Courier New</vt:lpstr>
      <vt:lpstr>Times New Roman</vt:lpstr>
      <vt:lpstr>Тема Office</vt:lpstr>
      <vt:lpstr>Санкт-Петербургский государственный электротехнический университет «ЛЭТИ» им. В.И. Ульянова (Ленина)     Лабораторная работа № 8 Изучение алгоритмов создания проверки электронной подписи  Студент: _______________ Васильева Ольга , группа 1381 Руководитель:___________ Племянников А.К., доцент каф. ИБ   Сант-Петербург 2024</vt:lpstr>
      <vt:lpstr>Цель работы и задание</vt:lpstr>
      <vt:lpstr>RSA-2048: Генерация ключей</vt:lpstr>
      <vt:lpstr>RSA-2048: Генерация ключей</vt:lpstr>
      <vt:lpstr>DSA-2048: Генерация ключей</vt:lpstr>
      <vt:lpstr>DSA-2048: Генерация ключей</vt:lpstr>
      <vt:lpstr>ECDSA: Генерация ключей</vt:lpstr>
      <vt:lpstr>ECDSA: Генерация ключей</vt:lpstr>
      <vt:lpstr>Генерация ключей: время создания ключей</vt:lpstr>
      <vt:lpstr>Схема создания и проверки электронной подписи</vt:lpstr>
      <vt:lpstr>RSA-2048: Создание и проверка подписи</vt:lpstr>
      <vt:lpstr>DSA-2048: Создание и проверка подписи</vt:lpstr>
      <vt:lpstr>ECDSA: Создание и проверка подписи</vt:lpstr>
      <vt:lpstr>Сравнение времени на подписание документа</vt:lpstr>
      <vt:lpstr>ECDSA: Пошаговое выполнение</vt:lpstr>
      <vt:lpstr>ECDSA: Проверка лекционного материал</vt:lpstr>
      <vt:lpstr>Схема процедуры подписания</vt:lpstr>
      <vt:lpstr>Подписание собственного отчета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Olga</dc:creator>
  <cp:lastModifiedBy>Olga</cp:lastModifiedBy>
  <cp:revision>34</cp:revision>
  <dcterms:created xsi:type="dcterms:W3CDTF">2024-09-23T07:47:54Z</dcterms:created>
  <dcterms:modified xsi:type="dcterms:W3CDTF">2024-11-30T14:08:13Z</dcterms:modified>
</cp:coreProperties>
</file>