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sldIdLst>
    <p:sldId id="257" r:id="rId3"/>
    <p:sldId id="258" r:id="rId4"/>
    <p:sldId id="259" r:id="rId5"/>
    <p:sldId id="270" r:id="rId6"/>
    <p:sldId id="273" r:id="rId7"/>
    <p:sldId id="274" r:id="rId8"/>
    <p:sldId id="275" r:id="rId9"/>
    <p:sldId id="276" r:id="rId10"/>
    <p:sldId id="277" r:id="rId11"/>
    <p:sldId id="265" r:id="rId12"/>
    <p:sldId id="278" r:id="rId13"/>
    <p:sldId id="263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E8F"/>
    <a:srgbClr val="9F948E"/>
    <a:srgbClr val="33416C"/>
    <a:srgbClr val="99737E"/>
    <a:srgbClr val="6B9DCD"/>
    <a:srgbClr val="F4B183"/>
    <a:srgbClr val="A8A6A6"/>
    <a:srgbClr val="B09C9F"/>
    <a:srgbClr val="59627F"/>
    <a:srgbClr val="A2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24"/>
  </p:normalViewPr>
  <p:slideViewPr>
    <p:cSldViewPr snapToGrid="0">
      <p:cViewPr varScale="1">
        <p:scale>
          <a:sx n="106" d="100"/>
          <a:sy n="106" d="100"/>
        </p:scale>
        <p:origin x="832" y="184"/>
      </p:cViewPr>
      <p:guideLst>
        <p:guide orient="horz" pos="2183"/>
        <p:guide pos="3840"/>
        <p:guide pos="415"/>
        <p:guide pos="7265"/>
        <p:guide orient="horz" pos="436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D641-5FA3-4FE3-85E2-D1B15F119826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E3ED-C7B8-441E-9591-16F2553B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8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项目中采用了动态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加载技术，动态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E3ED-C7B8-441E-9591-16F2553B57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4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E3ED-C7B8-441E-9591-16F2553B57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42CA-E773-42CD-AA49-A77A8229518C}" type="datetimeFigureOut">
              <a:rPr lang="zh-CN" altLang="en-US" smtClean="0"/>
              <a:t>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983328" y="2163389"/>
            <a:ext cx="575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Android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动态加载之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插件化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84192" y="2015166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116533" y="4946989"/>
            <a:ext cx="1057785" cy="3274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77350" y="4935845"/>
            <a:ext cx="293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刘帅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84192" y="2896387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963919" y="2126748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1" name="直接连接符 11"/>
          <p:cNvCxnSpPr/>
          <p:nvPr/>
        </p:nvCxnSpPr>
        <p:spPr>
          <a:xfrm flipV="1">
            <a:off x="2499511" y="222338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5"/>
          <p:cNvCxnSpPr/>
          <p:nvPr/>
        </p:nvCxnSpPr>
        <p:spPr>
          <a:xfrm flipV="1">
            <a:off x="828843" y="43288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16"/>
          <p:cNvCxnSpPr/>
          <p:nvPr/>
        </p:nvCxnSpPr>
        <p:spPr>
          <a:xfrm flipV="1">
            <a:off x="743542" y="458905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29447" y="2844224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7961" y="240071"/>
            <a:ext cx="255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Lantinghei SC" charset="-122"/>
              </a:rPr>
              <a:t>作用与代价</a:t>
            </a:r>
            <a:endParaRPr lang="zh-CN" altLang="en-US" sz="2400" b="0" i="0" dirty="0">
              <a:solidFill>
                <a:schemeClr val="bg1"/>
              </a:solidFill>
              <a:effectLst/>
              <a:latin typeface="Lantinghei SC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56226" y="2206738"/>
            <a:ext cx="3208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作用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代价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9" name="直接连接符 15"/>
          <p:cNvCxnSpPr/>
          <p:nvPr/>
        </p:nvCxnSpPr>
        <p:spPr>
          <a:xfrm flipV="1">
            <a:off x="2544566" y="7431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5"/>
          <p:cNvCxnSpPr/>
          <p:nvPr/>
        </p:nvCxnSpPr>
        <p:spPr>
          <a:xfrm flipV="1">
            <a:off x="981243" y="44812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15"/>
          <p:cNvCxnSpPr/>
          <p:nvPr/>
        </p:nvCxnSpPr>
        <p:spPr>
          <a:xfrm flipV="1">
            <a:off x="2243520" y="26805"/>
            <a:ext cx="495116" cy="1799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2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8168" y="673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优点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8168" y="1202613"/>
            <a:ext cx="90357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Helvetica Neue" charset="0"/>
              </a:rPr>
              <a:t>动态升级，提高</a:t>
            </a: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用户</a:t>
            </a:r>
            <a:r>
              <a:rPr lang="zh-CN" altLang="en-US" sz="1400" dirty="0" smtClean="0">
                <a:solidFill>
                  <a:schemeClr val="bg1"/>
                </a:solidFill>
                <a:latin typeface="Helvetica Neue" charset="0"/>
              </a:rPr>
              <a:t>体验</a:t>
            </a:r>
            <a:endParaRPr lang="en-US" altLang="zh-CN" sz="1400" dirty="0" smtClean="0">
              <a:solidFill>
                <a:schemeClr val="bg1"/>
              </a:solidFill>
              <a:latin typeface="Helvetica Neue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Helvetica Neue" charset="0"/>
              </a:rPr>
              <a:t>Android</a:t>
            </a: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应用上 推广 其他应用的时候，可以使用动态加载技术让用户优先体验新应用的功能，而不用下载并安装全新的</a:t>
            </a:r>
            <a:r>
              <a:rPr lang="en-US" altLang="zh-CN" sz="1400" dirty="0" smtClean="0">
                <a:solidFill>
                  <a:schemeClr val="bg1"/>
                </a:solidFill>
                <a:latin typeface="Helvetica Neue" charset="0"/>
              </a:rPr>
              <a:t>APK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Helvetica Neue" charset="0"/>
              </a:rPr>
              <a:t>从</a:t>
            </a: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项目管理上来看，分割插件模块的方式做到了 </a:t>
            </a:r>
            <a:r>
              <a:rPr lang="zh-CN" altLang="en-US" sz="1400" b="1" dirty="0">
                <a:solidFill>
                  <a:schemeClr val="bg1"/>
                </a:solidFill>
                <a:latin typeface="Helvetica Neue" charset="0"/>
              </a:rPr>
              <a:t>项目级别的代码分离</a:t>
            </a: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，大大降低模块之间的耦合度，同一个项目能够分割出不同模块在多个开发团队之间 </a:t>
            </a:r>
            <a:r>
              <a:rPr lang="zh-CN" altLang="en-US" sz="1400" b="1" dirty="0">
                <a:solidFill>
                  <a:schemeClr val="bg1"/>
                </a:solidFill>
                <a:latin typeface="Helvetica Neue" charset="0"/>
              </a:rPr>
              <a:t>并行</a:t>
            </a:r>
            <a:r>
              <a:rPr lang="zh-CN" altLang="en-US" sz="1400" b="1" dirty="0" smtClean="0">
                <a:solidFill>
                  <a:schemeClr val="bg1"/>
                </a:solidFill>
                <a:latin typeface="Helvetica Neue" charset="0"/>
              </a:rPr>
              <a:t>开发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8168" y="3184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缺点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88168" y="3713202"/>
            <a:ext cx="903571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开发方式可能变得比较诡异、繁琐，与常规开发方式</a:t>
            </a:r>
            <a:r>
              <a:rPr lang="zh-CN" altLang="en-US" sz="1400" dirty="0" smtClean="0">
                <a:solidFill>
                  <a:schemeClr val="bg1"/>
                </a:solidFill>
              </a:rPr>
              <a:t>不同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非常规的开发方式，有些框架使用反射强行调用了部分</a:t>
            </a:r>
            <a:r>
              <a:rPr lang="en-US" altLang="zh-CN" sz="1400" dirty="0">
                <a:solidFill>
                  <a:schemeClr val="bg1"/>
                </a:solidFill>
              </a:rPr>
              <a:t>Android</a:t>
            </a:r>
            <a:r>
              <a:rPr lang="zh-CN" altLang="en-US" sz="1400" dirty="0">
                <a:solidFill>
                  <a:schemeClr val="bg1"/>
                </a:solidFill>
              </a:rPr>
              <a:t>系统</a:t>
            </a:r>
            <a:r>
              <a:rPr lang="en-US" altLang="zh-CN" sz="1400" dirty="0">
                <a:solidFill>
                  <a:schemeClr val="bg1"/>
                </a:solidFill>
              </a:rPr>
              <a:t>Framework</a:t>
            </a:r>
            <a:r>
              <a:rPr lang="zh-CN" altLang="en-US" sz="1400" dirty="0">
                <a:solidFill>
                  <a:schemeClr val="bg1"/>
                </a:solidFill>
              </a:rPr>
              <a:t>层的代码，部分</a:t>
            </a:r>
            <a:r>
              <a:rPr lang="en-US" altLang="zh-CN" sz="1400" dirty="0">
                <a:solidFill>
                  <a:schemeClr val="bg1"/>
                </a:solidFill>
              </a:rPr>
              <a:t>Android ROM</a:t>
            </a:r>
            <a:r>
              <a:rPr lang="zh-CN" altLang="en-US" sz="1400" dirty="0">
                <a:solidFill>
                  <a:schemeClr val="bg1"/>
                </a:solidFill>
              </a:rPr>
              <a:t>可能已经改动了这些代码，所以有存在兼容性问题的</a:t>
            </a:r>
            <a:r>
              <a:rPr lang="zh-CN" altLang="en-US" sz="1400" dirty="0" smtClean="0">
                <a:solidFill>
                  <a:schemeClr val="bg1"/>
                </a:solidFill>
              </a:rPr>
              <a:t>风险，适配问题会很严重。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插件化技术只在中国有市场。国外的公司根本不看好这项技术，这可能是因为他们用</a:t>
            </a:r>
            <a:r>
              <a:rPr lang="en-US" altLang="zh-CN" sz="1400" dirty="0" err="1">
                <a:solidFill>
                  <a:schemeClr val="bg1"/>
                </a:solidFill>
                <a:latin typeface="Helvetica Neue" charset="0"/>
              </a:rPr>
              <a:t>GooglePlay</a:t>
            </a:r>
            <a:r>
              <a:rPr lang="zh-CN" altLang="en-US" sz="1400" dirty="0">
                <a:solidFill>
                  <a:schemeClr val="bg1"/>
                </a:solidFill>
                <a:latin typeface="Helvetica Neue" charset="0"/>
              </a:rPr>
              <a:t>，而谷歌官方不建议用插件化这种</a:t>
            </a:r>
            <a:r>
              <a:rPr lang="zh-CN" altLang="en-US" sz="1400" dirty="0" smtClean="0">
                <a:solidFill>
                  <a:schemeClr val="bg1"/>
                </a:solidFill>
                <a:latin typeface="Helvetica Neue" charset="0"/>
              </a:rPr>
              <a:t>方式。</a:t>
            </a:r>
            <a:endParaRPr lang="en-US" altLang="zh-CN" sz="1400" dirty="0" smtClean="0">
              <a:solidFill>
                <a:schemeClr val="bg1"/>
              </a:solidFill>
              <a:latin typeface="Helvetica Neue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要想完全明白插件化技术，首先需要了解</a:t>
            </a:r>
            <a:r>
              <a:rPr kumimoji="1" lang="en-US" altLang="zh-CN" sz="1400" dirty="0">
                <a:solidFill>
                  <a:schemeClr val="bg1"/>
                </a:solidFill>
              </a:rPr>
              <a:t>Android</a:t>
            </a:r>
            <a:r>
              <a:rPr kumimoji="1" lang="zh-CN" altLang="en-US" sz="1400" dirty="0">
                <a:solidFill>
                  <a:schemeClr val="bg1"/>
                </a:solidFill>
              </a:rPr>
              <a:t>系统的底层实现。而要想使用插件化，最低也要非常熟悉这些实现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方式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比如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Binder,AIDL,Activity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等的启动细节，而不只只是流程。</a:t>
            </a:r>
            <a:endParaRPr lang="en-US" altLang="zh-CN" sz="1400" dirty="0" smtClean="0">
              <a:solidFill>
                <a:schemeClr val="bg1"/>
              </a:solidFill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63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963919" y="2126748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11"/>
          <p:cNvCxnSpPr/>
          <p:nvPr/>
        </p:nvCxnSpPr>
        <p:spPr>
          <a:xfrm flipV="1">
            <a:off x="2499511" y="222338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5"/>
          <p:cNvCxnSpPr/>
          <p:nvPr/>
        </p:nvCxnSpPr>
        <p:spPr>
          <a:xfrm flipV="1">
            <a:off x="828843" y="43288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6"/>
          <p:cNvCxnSpPr/>
          <p:nvPr/>
        </p:nvCxnSpPr>
        <p:spPr>
          <a:xfrm flipV="1">
            <a:off x="743542" y="458905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9447" y="2844224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Part4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7961" y="240071"/>
            <a:ext cx="255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Lantinghei SC" charset="-122"/>
              </a:rPr>
              <a:t>未来方向</a:t>
            </a:r>
            <a:endParaRPr lang="zh-CN" altLang="en-US" sz="2400" b="0" i="0" dirty="0">
              <a:solidFill>
                <a:schemeClr val="bg1"/>
              </a:solidFill>
              <a:effectLst/>
              <a:latin typeface="Lantinghei SC" charset="-122"/>
            </a:endParaRPr>
          </a:p>
        </p:txBody>
      </p:sp>
      <p:cxnSp>
        <p:nvCxnSpPr>
          <p:cNvPr id="34" name="直接连接符 15"/>
          <p:cNvCxnSpPr/>
          <p:nvPr/>
        </p:nvCxnSpPr>
        <p:spPr>
          <a:xfrm flipV="1">
            <a:off x="2544566" y="7431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5"/>
          <p:cNvCxnSpPr/>
          <p:nvPr/>
        </p:nvCxnSpPr>
        <p:spPr>
          <a:xfrm flipV="1">
            <a:off x="981243" y="44812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5"/>
          <p:cNvCxnSpPr/>
          <p:nvPr/>
        </p:nvCxnSpPr>
        <p:spPr>
          <a:xfrm flipV="1">
            <a:off x="2243520" y="26805"/>
            <a:ext cx="495116" cy="1799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27151" y="247489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热修复是重点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27151" y="305087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React Native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08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63260" y="2406393"/>
            <a:ext cx="4065479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THANK 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4800" dirty="0" smtClean="0">
                <a:solidFill>
                  <a:prstClr val="white"/>
                </a:solidFill>
                <a:cs typeface="+mn-ea"/>
                <a:sym typeface="+mn-lt"/>
              </a:rPr>
              <a:t>YOU</a:t>
            </a:r>
            <a:endParaRPr kumimoji="1" lang="zh-CN" altLang="en-US" sz="4800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66616" y="1780160"/>
            <a:ext cx="3180945" cy="318094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47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53861" y="639140"/>
            <a:ext cx="1984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2435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1625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2221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7114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87714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8303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7233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6919" y="4721510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分类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99167" y="4721510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8686" y="4721510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未来方向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8" idx="6"/>
            <a:endCxn id="9" idx="2"/>
          </p:cNvCxnSpPr>
          <p:nvPr/>
        </p:nvCxnSpPr>
        <p:spPr>
          <a:xfrm>
            <a:off x="3020856" y="3565184"/>
            <a:ext cx="1250769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>
            <a:off x="5468127" y="3565184"/>
            <a:ext cx="1254087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6"/>
            <a:endCxn id="11" idx="2"/>
          </p:cNvCxnSpPr>
          <p:nvPr/>
        </p:nvCxnSpPr>
        <p:spPr>
          <a:xfrm>
            <a:off x="7918716" y="3565184"/>
            <a:ext cx="1252428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24354" y="3334350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2214" y="4721510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作用与代价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4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3919" y="2126748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29672" y="-261611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584812" y="-3787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499511" y="222338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56247" y="4105110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28843" y="43288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43542" y="458905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9447" y="2844224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28" y="1774399"/>
            <a:ext cx="7661410" cy="3432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8733" y="2400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Lantinghei SC" charset="-122"/>
              </a:rPr>
              <a:t>分类</a:t>
            </a:r>
            <a:endParaRPr lang="zh-CN" altLang="en-US" sz="2400" dirty="0">
              <a:solidFill>
                <a:schemeClr val="bg1"/>
              </a:solidFill>
              <a:latin typeface="Lantingh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329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3919" y="2126748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29672" y="-261611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584812" y="-3787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499511" y="222338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56247" y="4105110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28843" y="432884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43542" y="458905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9447" y="2844224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Part2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961" y="240071"/>
            <a:ext cx="255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Lantinghei SC" charset="-122"/>
              </a:rPr>
              <a:t>关键技术</a:t>
            </a:r>
            <a:endParaRPr lang="zh-CN" altLang="en-US" sz="2400" b="0" i="0" dirty="0">
              <a:solidFill>
                <a:schemeClr val="bg1"/>
              </a:solidFill>
              <a:effectLst/>
              <a:latin typeface="Lantinghei SC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8257" y="2184497"/>
            <a:ext cx="320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加载插件类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资源引入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解决组件注册问题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58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11365" y="588294"/>
            <a:ext cx="16273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加载</a:t>
            </a:r>
            <a:r>
              <a:rPr kumimoji="1" lang="zh-CN" altLang="en-US" dirty="0">
                <a:solidFill>
                  <a:schemeClr val="bg1"/>
                </a:solidFill>
              </a:rPr>
              <a:t>插件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0" y="1357270"/>
            <a:ext cx="7892718" cy="52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90515" y="803644"/>
            <a:ext cx="16273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加载</a:t>
            </a:r>
            <a:r>
              <a:rPr kumimoji="1" lang="zh-CN" altLang="en-US" dirty="0">
                <a:solidFill>
                  <a:schemeClr val="bg1"/>
                </a:solidFill>
              </a:rPr>
              <a:t>插件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0" y="1727134"/>
            <a:ext cx="8139019" cy="162967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72390" y="3964976"/>
            <a:ext cx="49744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</a:rPr>
              <a:t>把</a:t>
            </a:r>
            <a:r>
              <a:rPr lang="zh-CN" altLang="en-US" sz="1400" dirty="0">
                <a:solidFill>
                  <a:schemeClr val="bg1"/>
                </a:solidFill>
              </a:rPr>
              <a:t>可执行文件（</a:t>
            </a:r>
            <a:r>
              <a:rPr lang="en-US" altLang="zh-CN" sz="1400" dirty="0">
                <a:solidFill>
                  <a:schemeClr val="bg1"/>
                </a:solidFill>
              </a:rPr>
              <a:t>.so/</a:t>
            </a:r>
            <a:r>
              <a:rPr lang="en-US" altLang="zh-CN" sz="1400" dirty="0" err="1">
                <a:solidFill>
                  <a:schemeClr val="bg1"/>
                </a:solidFill>
              </a:rPr>
              <a:t>dex</a:t>
            </a:r>
            <a:r>
              <a:rPr lang="en-US" altLang="zh-CN" sz="1400" dirty="0">
                <a:solidFill>
                  <a:schemeClr val="bg1"/>
                </a:solidFill>
              </a:rPr>
              <a:t>/jar/</a:t>
            </a:r>
            <a:r>
              <a:rPr lang="en-US" altLang="zh-CN" sz="1400" dirty="0" err="1">
                <a:solidFill>
                  <a:schemeClr val="bg1"/>
                </a:solidFill>
              </a:rPr>
              <a:t>apk</a:t>
            </a:r>
            <a:r>
              <a:rPr lang="zh-CN" altLang="en-US" sz="1400" dirty="0">
                <a:solidFill>
                  <a:schemeClr val="bg1"/>
                </a:solidFill>
              </a:rPr>
              <a:t>）拷贝到应用</a:t>
            </a:r>
            <a:r>
              <a:rPr lang="en-US" altLang="zh-CN" sz="1400" dirty="0">
                <a:solidFill>
                  <a:schemeClr val="bg1"/>
                </a:solidFill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</a:rPr>
              <a:t>内部</a:t>
            </a:r>
            <a:r>
              <a:rPr lang="zh-CN" altLang="en-US" sz="1400" dirty="0" smtClean="0">
                <a:solidFill>
                  <a:schemeClr val="bg1"/>
                </a:solidFill>
              </a:rPr>
              <a:t>存储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</a:rPr>
              <a:t>通过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loadClass</a:t>
            </a:r>
            <a:r>
              <a:rPr lang="en-US" altLang="zh-CN" sz="1400" dirty="0" smtClean="0">
                <a:solidFill>
                  <a:schemeClr val="bg1"/>
                </a:solidFill>
              </a:rPr>
              <a:t>(String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lassName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加载类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515" y="803644"/>
            <a:ext cx="13965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资源引入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6454" y="1549850"/>
            <a:ext cx="8730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资源加载的问题。插件可能是</a:t>
            </a:r>
            <a:r>
              <a:rPr lang="en-US" altLang="zh-CN" sz="1600" dirty="0" err="1">
                <a:solidFill>
                  <a:schemeClr val="bg1"/>
                </a:solidFill>
              </a:rPr>
              <a:t>apk</a:t>
            </a:r>
            <a:r>
              <a:rPr lang="zh-CN" altLang="en-US" sz="1600" dirty="0">
                <a:solidFill>
                  <a:schemeClr val="bg1"/>
                </a:solidFill>
              </a:rPr>
              <a:t>也可能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dex</a:t>
            </a:r>
            <a:r>
              <a:rPr lang="zh-CN" altLang="en-US" sz="1600" dirty="0" smtClean="0">
                <a:solidFill>
                  <a:schemeClr val="bg1"/>
                </a:solidFill>
              </a:rPr>
              <a:t>格式</a:t>
            </a:r>
            <a:r>
              <a:rPr lang="zh-CN" altLang="en-US" sz="1600" dirty="0">
                <a:solidFill>
                  <a:schemeClr val="bg1"/>
                </a:solidFill>
              </a:rPr>
              <a:t>，不管哪一种，都不会生成</a:t>
            </a:r>
            <a:r>
              <a:rPr lang="en-US" altLang="zh-CN" sz="1600" dirty="0" err="1">
                <a:solidFill>
                  <a:schemeClr val="bg1"/>
                </a:solidFill>
              </a:rPr>
              <a:t>R.id</a:t>
            </a:r>
            <a:r>
              <a:rPr lang="zh-CN" altLang="en-US" sz="1600" dirty="0">
                <a:solidFill>
                  <a:schemeClr val="bg1"/>
                </a:solidFill>
              </a:rPr>
              <a:t>，从而没办法使用。这个问题有好几种解决方案。一种是是重写</a:t>
            </a:r>
            <a:r>
              <a:rPr lang="en-US" altLang="zh-CN" sz="1600" dirty="0">
                <a:solidFill>
                  <a:schemeClr val="bg1"/>
                </a:solidFill>
              </a:rPr>
              <a:t>Context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 err="1">
                <a:solidFill>
                  <a:schemeClr val="bg1"/>
                </a:solidFill>
              </a:rPr>
              <a:t>getAsset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getResource</a:t>
            </a:r>
            <a:r>
              <a:rPr lang="zh-CN" altLang="en-US" sz="1600" dirty="0">
                <a:solidFill>
                  <a:schemeClr val="bg1"/>
                </a:solidFill>
              </a:rPr>
              <a:t>之类的方法，偷换概念，让插件读取插件里的资源，但缺点就是宿主和插件的资源</a:t>
            </a:r>
            <a:r>
              <a:rPr lang="en-US" altLang="zh-CN" sz="1600" dirty="0">
                <a:solidFill>
                  <a:schemeClr val="bg1"/>
                </a:solidFill>
              </a:rPr>
              <a:t>id</a:t>
            </a:r>
            <a:r>
              <a:rPr lang="zh-CN" altLang="en-US" sz="1600" dirty="0">
                <a:solidFill>
                  <a:schemeClr val="bg1"/>
                </a:solidFill>
              </a:rPr>
              <a:t>会冲突，需要重写</a:t>
            </a:r>
            <a:r>
              <a:rPr lang="en-US" altLang="zh-CN" sz="1600" dirty="0">
                <a:solidFill>
                  <a:schemeClr val="bg1"/>
                </a:solidFill>
              </a:rPr>
              <a:t>AAPT</a:t>
            </a:r>
            <a:r>
              <a:rPr lang="zh-CN" altLang="en-US" sz="1600" dirty="0">
                <a:solidFill>
                  <a:schemeClr val="bg1"/>
                </a:solidFill>
              </a:rPr>
              <a:t>。另一种是重写</a:t>
            </a:r>
            <a:r>
              <a:rPr lang="en-US" altLang="zh-CN" sz="1600" dirty="0">
                <a:solidFill>
                  <a:schemeClr val="bg1"/>
                </a:solidFill>
              </a:rPr>
              <a:t>AMS</a:t>
            </a:r>
            <a:r>
              <a:rPr lang="zh-CN" altLang="en-US" sz="1600" dirty="0">
                <a:solidFill>
                  <a:schemeClr val="bg1"/>
                </a:solidFill>
              </a:rPr>
              <a:t>中保存的插件列表，从而让宿主和插件分别去加载各自的资源而不会冲突。第三种方法，就是打包后，执行一个脚本，修改生成包中资源</a:t>
            </a:r>
            <a:r>
              <a:rPr lang="en-US" altLang="zh-CN" sz="1600" dirty="0" smtClean="0">
                <a:solidFill>
                  <a:schemeClr val="bg1"/>
                </a:solidFill>
              </a:rPr>
              <a:t>id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0" y="4555290"/>
            <a:ext cx="8893948" cy="13401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7347" y="404157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第一种的一种实现方式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75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515" y="803644"/>
            <a:ext cx="18582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组件注册问题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7695" y="1491916"/>
            <a:ext cx="87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主要是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Activity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的注册问题</a:t>
            </a:r>
            <a:r>
              <a:rPr kumimoji="1" lang="zh-CN" altLang="en-US" sz="1600" dirty="0">
                <a:solidFill>
                  <a:schemeClr val="bg1"/>
                </a:solidFill>
              </a:rPr>
              <a:t>。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常见的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App</a:t>
            </a:r>
            <a:r>
              <a:rPr kumimoji="1" lang="zh-CN" altLang="en-US" sz="1600" dirty="0">
                <a:solidFill>
                  <a:schemeClr val="bg1"/>
                </a:solidFill>
              </a:rPr>
              <a:t>，有一两百个</a:t>
            </a:r>
            <a:r>
              <a:rPr kumimoji="1" lang="en-US" altLang="zh-CN" sz="1600" dirty="0">
                <a:solidFill>
                  <a:schemeClr val="bg1"/>
                </a:solidFill>
              </a:rPr>
              <a:t>Activity</a:t>
            </a:r>
            <a:r>
              <a:rPr kumimoji="1" lang="zh-CN" altLang="en-US" sz="1600" dirty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600" dirty="0">
                <a:solidFill>
                  <a:schemeClr val="bg1"/>
                </a:solidFill>
              </a:rPr>
              <a:t>用得很少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ContentProvider</a:t>
            </a:r>
            <a:r>
              <a:rPr kumimoji="1" lang="zh-CN" altLang="en-US" sz="1600" dirty="0">
                <a:solidFill>
                  <a:schemeClr val="bg1"/>
                </a:solidFill>
              </a:rPr>
              <a:t>和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BroadcastReceiver</a:t>
            </a:r>
            <a:r>
              <a:rPr kumimoji="1" lang="zh-CN" altLang="en-US" sz="1600" dirty="0">
                <a:solidFill>
                  <a:schemeClr val="bg1"/>
                </a:solidFill>
              </a:rPr>
              <a:t>基本不用。所以，这种</a:t>
            </a:r>
            <a:r>
              <a:rPr kumimoji="1" lang="en-US" altLang="zh-CN" sz="1600" dirty="0">
                <a:solidFill>
                  <a:schemeClr val="bg1"/>
                </a:solidFill>
              </a:rPr>
              <a:t>App</a:t>
            </a:r>
            <a:r>
              <a:rPr kumimoji="1" lang="zh-CN" altLang="en-US" sz="1600" dirty="0">
                <a:solidFill>
                  <a:schemeClr val="bg1"/>
                </a:solidFill>
              </a:rPr>
              <a:t>实现</a:t>
            </a:r>
            <a:r>
              <a:rPr kumimoji="1" lang="en-US" altLang="zh-CN" sz="1600" dirty="0">
                <a:solidFill>
                  <a:schemeClr val="bg1"/>
                </a:solidFill>
              </a:rPr>
              <a:t>Activity</a:t>
            </a:r>
            <a:r>
              <a:rPr kumimoji="1" lang="zh-CN" altLang="en-US" sz="1600" dirty="0">
                <a:solidFill>
                  <a:schemeClr val="bg1"/>
                </a:solidFill>
              </a:rPr>
              <a:t>和</a:t>
            </a:r>
            <a:r>
              <a:rPr kumimoji="1" lang="en-US" altLang="zh-CN" sz="1600" dirty="0">
                <a:solidFill>
                  <a:schemeClr val="bg1"/>
                </a:solidFill>
              </a:rPr>
              <a:t>Service</a:t>
            </a:r>
            <a:r>
              <a:rPr kumimoji="1" lang="zh-CN" altLang="en-US" sz="1600" dirty="0">
                <a:solidFill>
                  <a:schemeClr val="bg1"/>
                </a:solidFill>
              </a:rPr>
              <a:t>的插件化就够了。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7695" y="3182782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静态代理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动态替换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chemeClr val="bg1"/>
                </a:solidFill>
              </a:rPr>
              <a:t>Dex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合并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(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热修复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)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7695" y="267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技术方向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45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515" y="803644"/>
            <a:ext cx="20890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静态代理的思路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1443" y="1463267"/>
            <a:ext cx="8758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静态代理，这是任玉刚的框架采取的思路。写一个</a:t>
            </a:r>
            <a:r>
              <a:rPr lang="en-US" altLang="zh-CN" sz="1600" dirty="0" err="1">
                <a:solidFill>
                  <a:schemeClr val="bg1"/>
                </a:solidFill>
              </a:rPr>
              <a:t>PluginActivity</a:t>
            </a:r>
            <a:r>
              <a:rPr lang="zh-CN" altLang="en-US" sz="1600" dirty="0">
                <a:solidFill>
                  <a:schemeClr val="bg1"/>
                </a:solidFill>
              </a:rPr>
              <a:t>继承自</a:t>
            </a:r>
            <a:r>
              <a:rPr lang="en-US" altLang="zh-CN" sz="1600" dirty="0">
                <a:solidFill>
                  <a:schemeClr val="bg1"/>
                </a:solidFill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</a:rPr>
              <a:t>基类，把</a:t>
            </a:r>
            <a:r>
              <a:rPr lang="en-US" altLang="zh-CN" sz="1600" dirty="0">
                <a:solidFill>
                  <a:schemeClr val="bg1"/>
                </a:solidFill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</a:rPr>
              <a:t>基类里面涉及生命周期的方法全都重写一遍，插件中的</a:t>
            </a:r>
            <a:r>
              <a:rPr lang="en-US" altLang="zh-CN" sz="1600" dirty="0">
                <a:solidFill>
                  <a:schemeClr val="bg1"/>
                </a:solidFill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</a:rPr>
              <a:t>是没有生命周期的，所以要让插件中的</a:t>
            </a:r>
            <a:r>
              <a:rPr lang="en-US" altLang="zh-CN" sz="1600" dirty="0">
                <a:solidFill>
                  <a:schemeClr val="bg1"/>
                </a:solidFill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</a:rPr>
              <a:t>都继承自</a:t>
            </a:r>
            <a:r>
              <a:rPr lang="en-US" altLang="zh-CN" sz="1600" dirty="0" err="1">
                <a:solidFill>
                  <a:schemeClr val="bg1"/>
                </a:solidFill>
              </a:rPr>
              <a:t>PluginActivity</a:t>
            </a:r>
            <a:r>
              <a:rPr lang="zh-CN" altLang="en-US" sz="1600" dirty="0">
                <a:solidFill>
                  <a:schemeClr val="bg1"/>
                </a:solidFill>
              </a:rPr>
              <a:t>，这样就有生命周期了</a:t>
            </a:r>
            <a:r>
              <a:rPr lang="zh-CN" altLang="en-US" sz="1600" dirty="0" smtClean="0">
                <a:solidFill>
                  <a:schemeClr val="bg1"/>
                </a:solidFill>
              </a:rPr>
              <a:t>。其实很大程度上几乎对</a:t>
            </a:r>
            <a:r>
              <a:rPr lang="en-US" altLang="zh-CN" sz="1600" dirty="0" smtClean="0">
                <a:solidFill>
                  <a:schemeClr val="bg1"/>
                </a:solidFill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</a:rPr>
              <a:t>的方法进行了重写。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0352" y="3367276"/>
            <a:ext cx="8758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第一种是动态替换，也就是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Hook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。可以在不同层次进行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Hook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，从而动态替换也细分为若干小流派</a:t>
            </a:r>
            <a:r>
              <a:rPr lang="zh-CN" altLang="en-US" sz="1600" dirty="0" smtClean="0">
                <a:solidFill>
                  <a:schemeClr val="bg1"/>
                </a:solidFill>
                <a:latin typeface="Lantinghei SC" charset="-122"/>
              </a:rPr>
              <a:t>。也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就是在</a:t>
            </a:r>
            <a:r>
              <a:rPr lang="en-US" altLang="zh-CN" sz="1600" dirty="0" err="1">
                <a:solidFill>
                  <a:schemeClr val="bg1"/>
                </a:solidFill>
                <a:latin typeface="Lantinghei SC" charset="-122"/>
              </a:rPr>
              <a:t>startActivity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方法的位置做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Hook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，涉及的类包括</a:t>
            </a:r>
            <a:r>
              <a:rPr lang="en-US" altLang="zh-CN" sz="1600" dirty="0" err="1">
                <a:solidFill>
                  <a:schemeClr val="bg1"/>
                </a:solidFill>
                <a:latin typeface="Lantinghei SC" charset="-122"/>
              </a:rPr>
              <a:t>ActivityThread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Instrumentation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等；最高层次则是在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AMS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上做修改，也就是张勇的解决方案，这里需要修改的类非常多，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AMS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PMS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等都需要改动。总之，在越抽象的层次上做</a:t>
            </a:r>
            <a:r>
              <a:rPr lang="en-US" altLang="zh-CN" sz="1600" dirty="0">
                <a:solidFill>
                  <a:schemeClr val="bg1"/>
                </a:solidFill>
                <a:latin typeface="Lantinghei SC" charset="-122"/>
              </a:rPr>
              <a:t>Hook</a:t>
            </a:r>
            <a:r>
              <a:rPr lang="zh-CN" altLang="en-US" sz="1600" dirty="0">
                <a:solidFill>
                  <a:schemeClr val="bg1"/>
                </a:solidFill>
                <a:latin typeface="Lantinghei SC" charset="-122"/>
              </a:rPr>
              <a:t>，需要做的改动就越大</a:t>
            </a:r>
            <a:r>
              <a:rPr lang="zh-CN" altLang="en-US" sz="1600" dirty="0" smtClean="0">
                <a:solidFill>
                  <a:schemeClr val="bg1"/>
                </a:solidFill>
                <a:latin typeface="Lantinghei SC" charset="-122"/>
              </a:rPr>
              <a:t>，对系统的理解成都要求越高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515" y="2910539"/>
            <a:ext cx="13965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charset="0"/>
              <a:buChar char="•"/>
              <a:defRPr kumimoj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动态替换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90515" y="5471339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Dex</a:t>
            </a:r>
            <a:r>
              <a:rPr kumimoji="1" lang="zh-CN" altLang="en-US" dirty="0">
                <a:solidFill>
                  <a:schemeClr val="bg1"/>
                </a:solidFill>
              </a:rPr>
              <a:t>合并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热修复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0352" y="598155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双亲委派制的使用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99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 panose="020F0302020204030204"/>
        <a:ea typeface="方正兰亭超细黑简体"/>
        <a:cs typeface=""/>
      </a:majorFont>
      <a:minorFont>
        <a:latin typeface="方正兰亭超细黑简体" panose="020F0502020204030204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644</Words>
  <Application>Microsoft Macintosh PowerPoint</Application>
  <PresentationFormat>宽屏</PresentationFormat>
  <Paragraphs>60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Calibri</vt:lpstr>
      <vt:lpstr>Helvetica Neue</vt:lpstr>
      <vt:lpstr>Lantinghei SC</vt:lpstr>
      <vt:lpstr>Segoe UI Light</vt:lpstr>
      <vt:lpstr>方正兰亭超细黑简体</vt:lpstr>
      <vt:lpstr>宋体</vt:lpstr>
      <vt:lpstr>微软雅黑</vt:lpstr>
      <vt:lpstr>微软雅黑 Light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Microsoft Office 用户</cp:lastModifiedBy>
  <cp:revision>74</cp:revision>
  <dcterms:created xsi:type="dcterms:W3CDTF">2016-06-02T12:43:26Z</dcterms:created>
  <dcterms:modified xsi:type="dcterms:W3CDTF">2016-08-09T07:15:22Z</dcterms:modified>
</cp:coreProperties>
</file>