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8" r:id="rId4"/>
    <p:sldId id="260" r:id="rId5"/>
    <p:sldId id="259" r:id="rId6"/>
    <p:sldId id="262" r:id="rId8"/>
    <p:sldId id="266" r:id="rId9"/>
    <p:sldId id="261" r:id="rId10"/>
    <p:sldId id="256"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18.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2.jpeg"/><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3"/>
            </p:custDataLst>
          </p:nvPr>
        </p:nvSpPr>
        <p:spPr/>
        <p:txBody>
          <a:bodyPr/>
          <a:lstStyle>
            <a:lvl1pPr>
              <a:defRPr/>
            </a:lvl1pPr>
          </a:lstStyle>
          <a:p>
            <a:pPr>
              <a:defRPr/>
            </a:pPr>
            <a:fld id="{806AF78E-9D78-4F6C-90F8-17131003FD70}" type="datetimeFigureOut">
              <a:rPr lang="zh-CN" altLang="en-US"/>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E0FC5C8B-D7F3-4BD0-8EE2-C0729B8E0CFD}" type="slidenum">
              <a:rPr lang="zh-CN" altLang="en-US"/>
            </a:fld>
            <a:endParaRPr lang="zh-CN" altLang="en-US"/>
          </a:p>
        </p:txBody>
      </p:sp>
      <p:cxnSp>
        <p:nvCxnSpPr>
          <p:cNvPr id="8" name="直接连接符 7"/>
          <p:cNvCxnSpPr/>
          <p:nvPr>
            <p:custDataLst>
              <p:tags r:id="rId6"/>
            </p:custDataLst>
          </p:nvPr>
        </p:nvCxnSpPr>
        <p:spPr bwMode="auto">
          <a:xfrm>
            <a:off x="3287713" y="2708275"/>
            <a:ext cx="5545137"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7"/>
            </p:custDataLst>
          </p:nvPr>
        </p:nvCxnSpPr>
        <p:spPr bwMode="auto">
          <a:xfrm>
            <a:off x="3287713" y="3536950"/>
            <a:ext cx="5545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3287713" y="2708274"/>
            <a:ext cx="5545138" cy="828676"/>
          </a:xfrm>
        </p:spPr>
        <p:txBody>
          <a:bodyPr anchor="ctr"/>
          <a:lstStyle>
            <a:lvl1pPr algn="ctr">
              <a:defRPr sz="4400"/>
            </a:lvl1pPr>
          </a:lstStyle>
          <a:p>
            <a:r>
              <a:rPr lang="zh-CN" altLang="en-US" dirty="0"/>
              <a:t>编辑标题</a:t>
            </a:r>
            <a:endParaRPr lang="zh-CN" altLang="en-US" dirty="0"/>
          </a:p>
        </p:txBody>
      </p:sp>
      <p:sp>
        <p:nvSpPr>
          <p:cNvPr id="3" name="副标题 2"/>
          <p:cNvSpPr>
            <a:spLocks noGrp="1"/>
          </p:cNvSpPr>
          <p:nvPr>
            <p:ph type="subTitle" idx="1"/>
            <p:custDataLst>
              <p:tags r:id="rId9"/>
            </p:custDataLst>
          </p:nvPr>
        </p:nvSpPr>
        <p:spPr>
          <a:xfrm>
            <a:off x="3287713" y="3726947"/>
            <a:ext cx="5545137" cy="1142213"/>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sz="40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defRPr/>
            </a:lvl1pPr>
          </a:lstStyle>
          <a:p>
            <a:pPr>
              <a:defRPr/>
            </a:pPr>
            <a:fld id="{56210F6E-899A-4C04-93E2-134CD5530F8B}"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defRPr/>
            </a:lvl1pPr>
          </a:lstStyle>
          <a:p>
            <a:pPr>
              <a:defRPr/>
            </a:pPr>
            <a:fld id="{B8CD492C-D988-4E80-9286-B243219EDA7E}"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六边形 6"/>
          <p:cNvSpPr/>
          <p:nvPr>
            <p:custDataLst>
              <p:tags r:id="rId3"/>
            </p:custDataLst>
          </p:nvPr>
        </p:nvSpPr>
        <p:spPr>
          <a:xfrm rot="1800000">
            <a:off x="2058988" y="1900238"/>
            <a:ext cx="1504950" cy="1298575"/>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custDataLst>
              <p:tags r:id="rId4"/>
            </p:custDataLst>
          </p:nvPr>
        </p:nvSpPr>
        <p:spPr>
          <a:xfrm>
            <a:off x="5481638" y="4513263"/>
            <a:ext cx="2932112" cy="471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custDataLst>
              <p:tags r:id="rId5"/>
            </p:custDataLst>
          </p:nvPr>
        </p:nvSpPr>
        <p:spPr>
          <a:xfrm>
            <a:off x="5481638" y="3735388"/>
            <a:ext cx="2932112" cy="471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custDataLst>
              <p:tags r:id="rId6"/>
            </p:custDataLst>
          </p:nvPr>
        </p:nvSpPr>
        <p:spPr>
          <a:xfrm>
            <a:off x="5481638" y="3003550"/>
            <a:ext cx="2932112" cy="47148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六边形 10"/>
          <p:cNvSpPr/>
          <p:nvPr>
            <p:custDataLst>
              <p:tags r:id="rId7"/>
            </p:custDataLst>
          </p:nvPr>
        </p:nvSpPr>
        <p:spPr>
          <a:xfrm rot="1800000">
            <a:off x="3578225" y="2973388"/>
            <a:ext cx="428625" cy="369887"/>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custDataLst>
              <p:tags r:id="rId8"/>
            </p:custDataLst>
          </p:nvPr>
        </p:nvSpPr>
        <p:spPr>
          <a:xfrm>
            <a:off x="5495082" y="2997200"/>
            <a:ext cx="2932112" cy="4714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 name="标题 1"/>
          <p:cNvSpPr>
            <a:spLocks noGrp="1"/>
          </p:cNvSpPr>
          <p:nvPr>
            <p:ph type="title" hasCustomPrompt="1"/>
            <p:custDataLst>
              <p:tags r:id="rId9"/>
            </p:custDataLst>
          </p:nvPr>
        </p:nvSpPr>
        <p:spPr>
          <a:xfrm>
            <a:off x="1676400" y="3645024"/>
            <a:ext cx="3791794" cy="1137121"/>
          </a:xfrm>
        </p:spPr>
        <p:txBody>
          <a:bodyPr anchor="b"/>
          <a:lstStyle>
            <a:lvl1pPr>
              <a:defRPr sz="6000"/>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1676400" y="4809133"/>
            <a:ext cx="3791794" cy="828405"/>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custDataLst>
              <p:tags r:id="rId11"/>
            </p:custDataLst>
          </p:nvPr>
        </p:nvSpPr>
        <p:spPr/>
        <p:txBody>
          <a:bodyPr/>
          <a:lstStyle>
            <a:lvl1pPr>
              <a:defRPr/>
            </a:lvl1pPr>
          </a:lstStyle>
          <a:p>
            <a:pPr>
              <a:defRPr/>
            </a:pPr>
            <a:fld id="{C6AC4F9F-0C34-4C7C-A184-1CBF3E16781F}" type="datetimeFigureOut">
              <a:rPr lang="zh-CN" altLang="en-US"/>
            </a:fld>
            <a:endParaRPr lang="zh-CN" altLang="en-US"/>
          </a:p>
        </p:txBody>
      </p:sp>
      <p:sp>
        <p:nvSpPr>
          <p:cNvPr id="5" name="页脚占位符 4"/>
          <p:cNvSpPr>
            <a:spLocks noGrp="1"/>
          </p:cNvSpPr>
          <p:nvPr>
            <p:ph type="ftr" sz="quarter" idx="11"/>
            <p:custDataLst>
              <p:tags r:id="rId12"/>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13"/>
            </p:custDataLst>
          </p:nvPr>
        </p:nvSpPr>
        <p:spPr/>
        <p:txBody>
          <a:bodyPr/>
          <a:lstStyle>
            <a:lvl1pPr>
              <a:defRPr/>
            </a:lvl1pPr>
          </a:lstStyle>
          <a:p>
            <a:pPr>
              <a:defRPr/>
            </a:pPr>
            <a:fld id="{30A3165D-1A03-4CA4-A26E-96E565F519A6}"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Effect transition="in" filter="fade">
                                      <p:cBhvr>
                                        <p:cTn id="28" dur="1000"/>
                                        <p:tgtEl>
                                          <p:spTgt spid="8"/>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custDataLst>
              <p:tags r:id="rId5"/>
            </p:custDataLst>
          </p:nvPr>
        </p:nvSpPr>
        <p:spPr/>
        <p:txBody>
          <a:bodyPr/>
          <a:lstStyle>
            <a:lvl1pPr>
              <a:defRPr/>
            </a:lvl1pPr>
          </a:lstStyle>
          <a:p>
            <a:pPr>
              <a:defRPr/>
            </a:pPr>
            <a:fld id="{7F822DB4-7CAE-45DB-8725-61C3668EC41C}"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ACBD50AE-9062-4D78-B39C-DFA16D98DAD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84482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780927"/>
            <a:ext cx="5157787" cy="34087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84482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780927"/>
            <a:ext cx="5183188" cy="340873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custDataLst>
              <p:tags r:id="rId7"/>
            </p:custDataLst>
          </p:nvPr>
        </p:nvSpPr>
        <p:spPr/>
        <p:txBody>
          <a:bodyPr/>
          <a:lstStyle>
            <a:lvl1pPr>
              <a:defRPr/>
            </a:lvl1pPr>
          </a:lstStyle>
          <a:p>
            <a:pPr>
              <a:defRPr/>
            </a:pPr>
            <a:fld id="{55482A9C-CDEA-4184-A1CA-DBAF3130D5B3}"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77CE7056-2EEF-4A1B-AADF-5418B6DF5B0C}"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3"/>
          <p:cNvSpPr>
            <a:spLocks noGrp="1"/>
          </p:cNvSpPr>
          <p:nvPr>
            <p:ph type="dt" sz="half" idx="10"/>
            <p:custDataLst>
              <p:tags r:id="rId2"/>
            </p:custDataLst>
          </p:nvPr>
        </p:nvSpPr>
        <p:spPr/>
        <p:txBody>
          <a:bodyPr/>
          <a:lstStyle>
            <a:lvl1pPr>
              <a:defRPr/>
            </a:lvl1pPr>
          </a:lstStyle>
          <a:p>
            <a:pPr>
              <a:defRPr/>
            </a:pPr>
            <a:fld id="{5AB7DFCE-A12A-45AC-9047-7F39AC8E0C5A}" type="datetimeFigureOut">
              <a:rPr lang="zh-CN" altLang="en-US"/>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D6B20902-6C8D-429C-8E94-A1091D525895}" type="slidenum">
              <a:rPr lang="zh-CN" altLang="en-US"/>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fld id="{81195E6C-A779-4464-B036-E80C50E0BFAF}" type="datetimeFigureOut">
              <a:rPr lang="zh-CN" altLang="en-US"/>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37A960C1-170A-4F89-B0DD-41EE558C267F}" type="slidenum">
              <a:rPr lang="zh-CN" altLang="en-US"/>
            </a:fld>
            <a:endParaRPr lang="zh-CN" altLang="en-US"/>
          </a:p>
        </p:txBody>
      </p:sp>
      <p:sp>
        <p:nvSpPr>
          <p:cNvPr id="5" name="六边形 4"/>
          <p:cNvSpPr/>
          <p:nvPr>
            <p:custDataLst>
              <p:tags r:id="rId5"/>
            </p:custDataLst>
          </p:nvPr>
        </p:nvSpPr>
        <p:spPr>
          <a:xfrm rot="1800000">
            <a:off x="398463" y="333375"/>
            <a:ext cx="428625" cy="368300"/>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029370" y="365125"/>
            <a:ext cx="1324429"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38199" y="365125"/>
            <a:ext cx="8987971"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29067"/>
            <a:ext cx="10515600" cy="557509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351709" y="2708921"/>
            <a:ext cx="7272684" cy="828021"/>
          </a:xfrm>
        </p:spPr>
        <p:txBody>
          <a:bodyPr vert="horz" lIns="90000" tIns="46800" rIns="90000" bIns="46800" rtlCol="0" anchor="ctr" anchorCtr="0">
            <a:normAutofit/>
          </a:bodyPr>
          <a:lstStyle>
            <a:lvl1pPr marL="0" marR="0" algn="ctr" defTabSz="914400" rtl="0" eaLnBrk="1" fontAlgn="auto" latinLnBrk="0" hangingPunct="1">
              <a:lnSpc>
                <a:spcPct val="120000"/>
              </a:lnSpc>
              <a:buNone/>
              <a:defRPr kumimoji="0" lang="zh-CN" altLang="en-US" sz="4800" b="0" i="0" u="none" strike="noStrike" kern="1200" cap="none" spc="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cxnSp>
        <p:nvCxnSpPr>
          <p:cNvPr id="7" name="直接连接符 6"/>
          <p:cNvCxnSpPr/>
          <p:nvPr>
            <p:custDataLst>
              <p:tags r:id="rId6"/>
            </p:custDataLst>
          </p:nvPr>
        </p:nvCxnSpPr>
        <p:spPr bwMode="auto">
          <a:xfrm>
            <a:off x="2782888" y="2708275"/>
            <a:ext cx="6410325"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7"/>
            </p:custDataLst>
          </p:nvPr>
        </p:nvCxnSpPr>
        <p:spPr bwMode="auto">
          <a:xfrm>
            <a:off x="2782888" y="3536950"/>
            <a:ext cx="6410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内容占位符 11"/>
          <p:cNvSpPr>
            <a:spLocks noGrp="1"/>
          </p:cNvSpPr>
          <p:nvPr>
            <p:ph sz="quarter" idx="13" hasCustomPrompt="1"/>
            <p:custDataLst>
              <p:tags r:id="rId8"/>
            </p:custDataLst>
          </p:nvPr>
        </p:nvSpPr>
        <p:spPr>
          <a:xfrm>
            <a:off x="2782888" y="3644330"/>
            <a:ext cx="6410325" cy="360734"/>
          </a:xfrm>
        </p:spPr>
        <p:txBody>
          <a:bodyPr/>
          <a:lstStyle>
            <a:lvl1pPr marL="0" indent="0" algn="ctr">
              <a:buFontTx/>
              <a:buNone/>
              <a:defRPr sz="1800"/>
            </a:lvl1pPr>
          </a:lstStyle>
          <a:p>
            <a:pPr lvl="0"/>
            <a:r>
              <a:rPr lang="zh-CN" altLang="en-US" dirty="0"/>
              <a:t>编辑文本</a:t>
            </a:r>
            <a:endParaRPr lang="zh-CN" altLang="en-US" dirty="0"/>
          </a:p>
        </p:txBody>
      </p:sp>
      <p:sp>
        <p:nvSpPr>
          <p:cNvPr id="10" name="内容占位符 11"/>
          <p:cNvSpPr>
            <a:spLocks noGrp="1"/>
          </p:cNvSpPr>
          <p:nvPr>
            <p:ph sz="quarter" idx="14" hasCustomPrompt="1"/>
            <p:custDataLst>
              <p:tags r:id="rId9"/>
            </p:custDataLst>
          </p:nvPr>
        </p:nvSpPr>
        <p:spPr>
          <a:xfrm>
            <a:off x="2782888" y="4076378"/>
            <a:ext cx="6410325" cy="360734"/>
          </a:xfrm>
        </p:spPr>
        <p:txBody>
          <a:bodyPr/>
          <a:lstStyle>
            <a:lvl1pPr marL="0" indent="0" algn="ctr">
              <a:buFontTx/>
              <a:buNone/>
              <a:defRPr sz="1800"/>
            </a:lvl1pPr>
          </a:lstStyle>
          <a:p>
            <a:pPr lvl="0"/>
            <a:r>
              <a:rPr lang="zh-CN" altLang="en-US" dirty="0"/>
              <a:t>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27BCD41-2B76-4459-AA46-BCEF706B850E}" type="datetimeFigureOut">
              <a:rPr lang="zh-CN" altLang="en-US"/>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257A6286-A54F-4DE0-A786-63BE9DA2DB60}" type="slidenum">
              <a:rPr lang="zh-CN" altLang="en-US"/>
            </a:fld>
            <a:endParaRPr lang="zh-CN" altLang="en-US"/>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120000"/>
        </a:lnSpc>
        <a:spcBef>
          <a:spcPct val="0"/>
        </a:spcBef>
        <a:spcAft>
          <a:spcPct val="0"/>
        </a:spcAft>
        <a:defRPr sz="40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1" Type="http://schemas.openxmlformats.org/officeDocument/2006/relationships/slideLayout" Target="../slideLayouts/slideLayout18.xml"/><Relationship Id="rId10" Type="http://schemas.openxmlformats.org/officeDocument/2006/relationships/tags" Target="../tags/tag86.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6.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9" Type="http://schemas.openxmlformats.org/officeDocument/2006/relationships/slideLayout" Target="../slideLayouts/slideLayout18.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7"/>
          <p:cNvSpPr txBox="1">
            <a:spLocks noChangeArrowheads="1"/>
          </p:cNvSpPr>
          <p:nvPr>
            <p:custDataLst>
              <p:tags r:id="rId1"/>
            </p:custDataLst>
          </p:nvPr>
        </p:nvSpPr>
        <p:spPr bwMode="auto">
          <a:xfrm>
            <a:off x="3216275" y="2708275"/>
            <a:ext cx="5919788"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4800">
                <a:solidFill>
                  <a:srgbClr val="FFFFFF"/>
                </a:solidFill>
                <a:latin typeface="微软雅黑" panose="020B0503020204020204" charset="-122"/>
                <a:ea typeface="微软雅黑" panose="020B0503020204020204" charset="-122"/>
              </a:rPr>
              <a:t>内部培训</a:t>
            </a:r>
            <a:r>
              <a:rPr lang="en-US" altLang="zh-CN" sz="4800">
                <a:solidFill>
                  <a:srgbClr val="FFFFFF"/>
                </a:solidFill>
                <a:latin typeface="微软雅黑" panose="020B0503020204020204" charset="-122"/>
                <a:ea typeface="微软雅黑" panose="020B0503020204020204" charset="-122"/>
              </a:rPr>
              <a:t>——</a:t>
            </a:r>
            <a:r>
              <a:rPr lang="zh-CN" altLang="en-US" sz="4800">
                <a:solidFill>
                  <a:srgbClr val="FFFFFF"/>
                </a:solidFill>
                <a:latin typeface="微软雅黑" panose="020B0503020204020204" charset="-122"/>
                <a:ea typeface="微软雅黑" panose="020B0503020204020204" charset="-122"/>
              </a:rPr>
              <a:t>基础篇</a:t>
            </a:r>
            <a:endParaRPr lang="zh-CN" altLang="en-US" sz="4800">
              <a:solidFill>
                <a:srgbClr val="FFFFFF"/>
              </a:solidFill>
              <a:latin typeface="微软雅黑" panose="020B0503020204020204" charset="-122"/>
              <a:ea typeface="微软雅黑" panose="020B0503020204020204" charset="-122"/>
            </a:endParaRPr>
          </a:p>
        </p:txBody>
      </p:sp>
      <p:sp>
        <p:nvSpPr>
          <p:cNvPr id="3078" name="文本框 10"/>
          <p:cNvSpPr txBox="1">
            <a:spLocks noChangeArrowheads="1"/>
          </p:cNvSpPr>
          <p:nvPr>
            <p:custDataLst>
              <p:tags r:id="rId2"/>
            </p:custDataLst>
          </p:nvPr>
        </p:nvSpPr>
        <p:spPr bwMode="auto">
          <a:xfrm>
            <a:off x="5535930" y="5335005"/>
            <a:ext cx="52717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en-US" altLang="zh-CN" sz="1600" dirty="0">
                <a:solidFill>
                  <a:srgbClr val="FFFFFF"/>
                </a:solidFill>
                <a:latin typeface="微软雅黑" panose="020B0503020204020204" charset="-122"/>
                <a:ea typeface="微软雅黑" panose="020B0503020204020204" charset="-122"/>
              </a:rPr>
              <a:t>2019—03—25</a:t>
            </a:r>
            <a:endParaRPr lang="en-US" altLang="zh-CN" sz="1600" dirty="0">
              <a:solidFill>
                <a:srgbClr val="FFFFFF"/>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custDataLst>
              <p:tags r:id="rId1"/>
            </p:custDataLst>
          </p:nvPr>
        </p:nvSpPr>
        <p:spPr bwMode="auto">
          <a:xfrm>
            <a:off x="1153160" y="82740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3600" dirty="0">
                <a:solidFill>
                  <a:srgbClr val="FFFFFF"/>
                </a:solidFill>
                <a:latin typeface="微软雅黑" panose="020B0503020204020204" charset="-122"/>
                <a:ea typeface="微软雅黑" panose="020B0503020204020204" charset="-122"/>
              </a:rPr>
              <a:t>章节</a:t>
            </a:r>
            <a:endParaRPr lang="en-US" altLang="zh-CN" sz="3600" dirty="0">
              <a:solidFill>
                <a:srgbClr val="FFFFFF"/>
              </a:solidFill>
              <a:latin typeface="微软雅黑" panose="020B0503020204020204" charset="-122"/>
              <a:ea typeface="微软雅黑" panose="020B0503020204020204" charset="-122"/>
            </a:endParaRPr>
          </a:p>
        </p:txBody>
      </p:sp>
      <p:sp>
        <p:nvSpPr>
          <p:cNvPr id="9" name="文本框 8"/>
          <p:cNvSpPr txBox="1">
            <a:spLocks noChangeArrowheads="1"/>
          </p:cNvSpPr>
          <p:nvPr>
            <p:custDataLst>
              <p:tags r:id="rId2"/>
            </p:custDataLst>
          </p:nvPr>
        </p:nvSpPr>
        <p:spPr bwMode="auto">
          <a:xfrm>
            <a:off x="2250123" y="2378075"/>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01</a:t>
            </a:r>
            <a:endParaRPr lang="zh-CN" altLang="en-US" sz="2800">
              <a:solidFill>
                <a:srgbClr val="FFFFFF"/>
              </a:solidFill>
              <a:latin typeface="微软雅黑" panose="020B0503020204020204" charset="-122"/>
              <a:ea typeface="微软雅黑" panose="020B0503020204020204" charset="-122"/>
            </a:endParaRPr>
          </a:p>
        </p:txBody>
      </p:sp>
      <p:sp>
        <p:nvSpPr>
          <p:cNvPr id="10" name="文本框 9"/>
          <p:cNvSpPr txBox="1">
            <a:spLocks noChangeArrowheads="1"/>
          </p:cNvSpPr>
          <p:nvPr>
            <p:custDataLst>
              <p:tags r:id="rId3"/>
            </p:custDataLst>
          </p:nvPr>
        </p:nvSpPr>
        <p:spPr bwMode="auto">
          <a:xfrm>
            <a:off x="3454083" y="2439670"/>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rgbClr val="FFFFFF"/>
                </a:solidFill>
                <a:latin typeface="微软雅黑" panose="020B0503020204020204" charset="-122"/>
                <a:ea typeface="微软雅黑" panose="020B0503020204020204" charset="-122"/>
              </a:rPr>
              <a:t>MySQL </a:t>
            </a:r>
            <a:r>
              <a:rPr lang="zh-CN" altLang="en-US" sz="2000" b="1">
                <a:solidFill>
                  <a:srgbClr val="FFFFFF"/>
                </a:solidFill>
                <a:latin typeface="微软雅黑" panose="020B0503020204020204" charset="-122"/>
                <a:ea typeface="微软雅黑" panose="020B0503020204020204" charset="-122"/>
              </a:rPr>
              <a:t>索引优化</a:t>
            </a:r>
            <a:endParaRPr lang="zh-CN" altLang="en-US" sz="2000" b="1">
              <a:solidFill>
                <a:srgbClr val="FFFFFF"/>
              </a:solidFill>
              <a:latin typeface="微软雅黑" panose="020B0503020204020204" charset="-122"/>
              <a:ea typeface="微软雅黑" panose="020B0503020204020204" charset="-122"/>
            </a:endParaRPr>
          </a:p>
        </p:txBody>
      </p:sp>
      <p:sp>
        <p:nvSpPr>
          <p:cNvPr id="11" name="文本框 10"/>
          <p:cNvSpPr txBox="1">
            <a:spLocks noChangeArrowheads="1"/>
          </p:cNvSpPr>
          <p:nvPr>
            <p:custDataLst>
              <p:tags r:id="rId4"/>
            </p:custDataLst>
          </p:nvPr>
        </p:nvSpPr>
        <p:spPr bwMode="auto">
          <a:xfrm>
            <a:off x="3480753" y="3257868"/>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rgbClr val="FFFFFF"/>
                </a:solidFill>
                <a:latin typeface="微软雅黑" panose="020B0503020204020204" charset="-122"/>
                <a:ea typeface="微软雅黑" panose="020B0503020204020204" charset="-122"/>
              </a:rPr>
              <a:t>MySQL </a:t>
            </a:r>
            <a:r>
              <a:rPr lang="zh-CN" altLang="en-US" sz="2000" b="1">
                <a:solidFill>
                  <a:srgbClr val="FFFFFF"/>
                </a:solidFill>
                <a:latin typeface="微软雅黑" panose="020B0503020204020204" charset="-122"/>
                <a:ea typeface="微软雅黑" panose="020B0503020204020204" charset="-122"/>
              </a:rPr>
              <a:t>事务</a:t>
            </a:r>
            <a:endParaRPr lang="zh-CN" altLang="en-US" sz="2000" b="1">
              <a:solidFill>
                <a:srgbClr val="FFFFFF"/>
              </a:solidFill>
              <a:latin typeface="微软雅黑" panose="020B0503020204020204" charset="-122"/>
              <a:ea typeface="微软雅黑" panose="020B0503020204020204" charset="-122"/>
            </a:endParaRPr>
          </a:p>
        </p:txBody>
      </p:sp>
      <p:sp>
        <p:nvSpPr>
          <p:cNvPr id="12" name="文本框 11"/>
          <p:cNvSpPr txBox="1">
            <a:spLocks noChangeArrowheads="1"/>
          </p:cNvSpPr>
          <p:nvPr>
            <p:custDataLst>
              <p:tags r:id="rId5"/>
            </p:custDataLst>
          </p:nvPr>
        </p:nvSpPr>
        <p:spPr bwMode="auto">
          <a:xfrm>
            <a:off x="3553778" y="4182110"/>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rgbClr val="FFFFFF"/>
                </a:solidFill>
                <a:latin typeface="微软雅黑" panose="020B0503020204020204" charset="-122"/>
                <a:ea typeface="微软雅黑" panose="020B0503020204020204" charset="-122"/>
              </a:rPr>
              <a:t>MySQL </a:t>
            </a:r>
            <a:r>
              <a:rPr lang="zh-CN" altLang="en-US" sz="2000" b="1">
                <a:solidFill>
                  <a:srgbClr val="FFFFFF"/>
                </a:solidFill>
                <a:latin typeface="微软雅黑" panose="020B0503020204020204" charset="-122"/>
                <a:ea typeface="微软雅黑" panose="020B0503020204020204" charset="-122"/>
              </a:rPr>
              <a:t>函数</a:t>
            </a:r>
            <a:endParaRPr lang="zh-CN" altLang="en-US" sz="2000" b="1">
              <a:solidFill>
                <a:srgbClr val="FFFFFF"/>
              </a:solidFill>
              <a:latin typeface="微软雅黑" panose="020B0503020204020204" charset="-122"/>
              <a:ea typeface="微软雅黑" panose="020B0503020204020204" charset="-122"/>
            </a:endParaRPr>
          </a:p>
        </p:txBody>
      </p:sp>
      <p:sp>
        <p:nvSpPr>
          <p:cNvPr id="13" name="文本框 12"/>
          <p:cNvSpPr txBox="1">
            <a:spLocks noChangeArrowheads="1"/>
          </p:cNvSpPr>
          <p:nvPr>
            <p:custDataLst>
              <p:tags r:id="rId6"/>
            </p:custDataLst>
          </p:nvPr>
        </p:nvSpPr>
        <p:spPr bwMode="auto">
          <a:xfrm>
            <a:off x="2250123" y="3257868"/>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02</a:t>
            </a:r>
            <a:endParaRPr lang="zh-CN" altLang="en-US" sz="2800">
              <a:solidFill>
                <a:srgbClr val="FFFFFF"/>
              </a:solidFill>
              <a:latin typeface="微软雅黑" panose="020B0503020204020204" charset="-122"/>
              <a:ea typeface="微软雅黑" panose="020B0503020204020204" charset="-122"/>
            </a:endParaRPr>
          </a:p>
        </p:txBody>
      </p:sp>
      <p:sp>
        <p:nvSpPr>
          <p:cNvPr id="14" name="文本框 13"/>
          <p:cNvSpPr txBox="1">
            <a:spLocks noChangeArrowheads="1"/>
          </p:cNvSpPr>
          <p:nvPr>
            <p:custDataLst>
              <p:tags r:id="rId7"/>
            </p:custDataLst>
          </p:nvPr>
        </p:nvSpPr>
        <p:spPr bwMode="auto">
          <a:xfrm>
            <a:off x="2250123" y="4147820"/>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03</a:t>
            </a:r>
            <a:endParaRPr lang="zh-CN" altLang="en-US" sz="2800">
              <a:solidFill>
                <a:srgbClr val="FFFFFF"/>
              </a:solidFill>
              <a:latin typeface="微软雅黑" panose="020B0503020204020204" charset="-122"/>
              <a:ea typeface="微软雅黑" panose="020B0503020204020204" charset="-122"/>
            </a:endParaRPr>
          </a:p>
        </p:txBody>
      </p:sp>
      <p:sp>
        <p:nvSpPr>
          <p:cNvPr id="6" name="流程图: 决策 5"/>
          <p:cNvSpPr/>
          <p:nvPr>
            <p:custDataLst>
              <p:tags r:id="rId8"/>
            </p:custDataLst>
          </p:nvPr>
        </p:nvSpPr>
        <p:spPr>
          <a:xfrm>
            <a:off x="6213158" y="1584325"/>
            <a:ext cx="5648325" cy="3870325"/>
          </a:xfrm>
          <a:prstGeom prst="flowChartDecision">
            <a:avLst/>
          </a:prstGeom>
          <a:blipFill>
            <a:blip r:embed="rId9">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0"/>
                                        </p:tgtEl>
                                      </p:cBhvr>
                                    </p:animEffect>
                                  </p:childTnLst>
                                </p:cTn>
                              </p:par>
                              <p:par>
                                <p:cTn id="30" presetID="25"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5" dur="1000" fill="hold"/>
                                        <p:tgtEl>
                                          <p:spTgt spid="11"/>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11"/>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45" dur="1000" fill="hold"/>
                                        <p:tgtEl>
                                          <p:spTgt spid="12"/>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12"/>
                                        </p:tgtEl>
                                      </p:cBhvr>
                                    </p:animEffect>
                                  </p:childTnLst>
                                </p:cTn>
                              </p:par>
                              <p:par>
                                <p:cTn id="50" presetID="25"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55" dur="1000" fill="hold"/>
                                        <p:tgtEl>
                                          <p:spTgt spid="13"/>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13"/>
                                        </p:tgtEl>
                                      </p:cBhvr>
                                    </p:animEffect>
                                  </p:childTnLst>
                                </p:cTn>
                              </p:par>
                              <p:par>
                                <p:cTn id="60" presetID="25"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65" dur="1000" fill="hold"/>
                                        <p:tgtEl>
                                          <p:spTgt spid="14"/>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4"/>
                                        </p:tgtEl>
                                      </p:cBhvr>
                                    </p:animEffect>
                                  </p:childTnLst>
                                </p:cTn>
                              </p:par>
                            </p:childTnLst>
                          </p:cTn>
                        </p:par>
                        <p:par>
                          <p:cTn id="70" fill="hold">
                            <p:stCondLst>
                              <p:cond delay="1500"/>
                            </p:stCondLst>
                            <p:childTnLst>
                              <p:par>
                                <p:cTn id="71" presetID="16" presetClass="entr" presetSubtype="42"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barn(outHorizontal)">
                                      <p:cBhvr>
                                        <p:cTn id="73"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6" grpId="0" bldLvl="0" animBg="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r>
              <a:rPr lang="zh-CN" altLang="en-US" sz="2000" dirty="0"/>
              <a:t>EXPLAIN可以帮助开发人员分析SQL问题，explain显示了mysql如何使用索引来处理select语句以及连接表，可以帮助选择更好的索引和写出更优化的查询语句。</a:t>
            </a:r>
            <a:endParaRPr lang="zh-CN" altLang="en-US" sz="2000" dirty="0"/>
          </a:p>
          <a:p>
            <a:endParaRPr lang="zh-CN" altLang="en-US" sz="2000" dirty="0"/>
          </a:p>
          <a:p>
            <a:r>
              <a:rPr lang="zh-CN" altLang="en-US" sz="2000" dirty="0"/>
              <a:t>mysql在执行一条查询之前，会对发出的每条SQL进行分析，决定是否使用索引或全表扫描如果发送一条select * from </a:t>
            </a:r>
            <a:r>
              <a:rPr lang="en-US" altLang="zh-CN" sz="2000" dirty="0"/>
              <a:t>t_base_code </a:t>
            </a:r>
            <a:r>
              <a:rPr lang="zh-CN" altLang="en-US" sz="2000" dirty="0"/>
              <a:t>where false，Mysql是不会执行查询操作的，因为经过SQL分析器的分析后MySQL已经清楚不会有任何语句符合操作。</a:t>
            </a:r>
            <a:endParaRPr lang="zh-CN" altLang="en-US" sz="2000" dirty="0"/>
          </a:p>
          <a:p>
            <a:endParaRPr lang="zh-CN" altLang="en-US" sz="2000" dirty="0"/>
          </a:p>
          <a:p>
            <a:r>
              <a:rPr lang="zh-CN" altLang="en-US" sz="2000" dirty="0"/>
              <a:t>possible_keys：如果是空的，没有相关的索引。这时要提高性能，可通过检验WHERE子句，看是否引用某些字段，或者检查字段不是适合索引。  </a:t>
            </a:r>
            <a:endParaRPr lang="zh-CN" altLang="en-US" sz="2000" dirty="0"/>
          </a:p>
          <a:p>
            <a:pPr marL="0" indent="0">
              <a:buNone/>
            </a:pPr>
            <a:endParaRPr lang="zh-CN" altLang="en-US" sz="2000" dirty="0"/>
          </a:p>
        </p:txBody>
      </p:sp>
      <p:sp>
        <p:nvSpPr>
          <p:cNvPr id="5" name="标题 4"/>
          <p:cNvSpPr>
            <a:spLocks noGrp="1"/>
          </p:cNvSpPr>
          <p:nvPr>
            <p:ph type="title"/>
            <p:custDataLst>
              <p:tags r:id="rId2"/>
            </p:custDataLst>
          </p:nvPr>
        </p:nvSpPr>
        <p:spPr/>
        <p:txBody>
          <a:bodyPr/>
          <a:lstStyle/>
          <a:p>
            <a:r>
              <a:rPr lang="zh-CN" altLang="en-US" dirty="0"/>
              <a:t>Explain优化查询检测</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par>
                                <p:cTn id="21" presetID="25"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2" end="2"/>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3"/>
      <p:bldP spid="5" grpId="5"/>
      <p:bldP spid="5" grpId="7"/>
      <p:bldP spid="5" grpId="9"/>
      <p:bldP spid="5" grpId="1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r>
              <a:rPr lang="zh-CN" altLang="en-US" sz="2000" dirty="0"/>
              <a:t> mysql 组合索引 “最左前缀” 的使用，简单的理解就是只从最左面的开始组合。并不是只要包含这三列的查询都会用到该组合索引。</a:t>
            </a:r>
            <a:endParaRPr lang="zh-CN" altLang="en-US" sz="2000" dirty="0"/>
          </a:p>
          <a:p>
            <a:endParaRPr lang="zh-CN" altLang="en-US" sz="2000" dirty="0"/>
          </a:p>
          <a:p>
            <a:r>
              <a:rPr lang="zh-CN" altLang="en-US" sz="2000" dirty="0"/>
              <a:t>不要盲目的创建索引，只为查询操作频繁的列创建索引，创建索引会使查询操作变得更加快速，但是会降低增加、删除、更新操作的速度，因为执行这些操作的同时会对索引文件进行重新排序或更新。</a:t>
            </a:r>
            <a:endParaRPr lang="zh-CN" altLang="en-US" sz="2000" dirty="0"/>
          </a:p>
          <a:p>
            <a:endParaRPr lang="zh-CN" altLang="en-US" sz="2000" dirty="0"/>
          </a:p>
          <a:p>
            <a:r>
              <a:rPr lang="zh-CN" altLang="en-US" sz="2000" dirty="0"/>
              <a:t>但是，在互联网应用中，查询的语句远远大于DML的语句，甚至可以占到80%~90%，所以也不要太在意，只是在大数据导入时，可以先删除索引，再批量插入数据，最后再添加索引。</a:t>
            </a:r>
            <a:endParaRPr lang="zh-CN" altLang="en-US" sz="2000" dirty="0"/>
          </a:p>
          <a:p>
            <a:endParaRPr lang="zh-CN" altLang="en-US" sz="2000" dirty="0"/>
          </a:p>
        </p:txBody>
      </p:sp>
      <p:sp>
        <p:nvSpPr>
          <p:cNvPr id="5" name="标题 4"/>
          <p:cNvSpPr>
            <a:spLocks noGrp="1"/>
          </p:cNvSpPr>
          <p:nvPr>
            <p:ph type="title"/>
            <p:custDataLst>
              <p:tags r:id="rId2"/>
            </p:custDataLst>
          </p:nvPr>
        </p:nvSpPr>
        <p:spPr/>
        <p:txBody>
          <a:bodyPr/>
          <a:lstStyle/>
          <a:p>
            <a:r>
              <a:rPr lang="zh-CN" altLang="en-US" dirty="0"/>
              <a:t>索引的使用</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par>
                                <p:cTn id="21" presetID="25"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2" end="2"/>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5" grpId="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lnSpcReduction="10000"/>
          </a:bodyPr>
          <a:lstStyle/>
          <a:p>
            <a:r>
              <a:rPr lang="zh-CN" altLang="en-US" sz="2000" dirty="0"/>
              <a:t>MySQL 事务主要用于处理操作量大，复杂度高的数据。比如说，在人员管理系统中，你删除一个人员，你即需要删除人员的基本资料，也要删除和该人员相关的信息，如信箱，文章等等，这样，这些数据库操作语句就构成一个事务！</a:t>
            </a:r>
            <a:endParaRPr lang="zh-CN" altLang="en-US" sz="2000" dirty="0"/>
          </a:p>
          <a:p>
            <a:pPr marL="0" indent="0">
              <a:buNone/>
            </a:pPr>
            <a:endParaRPr lang="zh-CN" altLang="en-US" sz="2000" dirty="0"/>
          </a:p>
          <a:p>
            <a:r>
              <a:rPr lang="zh-CN" altLang="en-US" sz="2000" dirty="0"/>
              <a:t>事务处理可以用来维护数据库的完整性，保证成批的 SQL 语句要么全部执行，要么全部不执行。</a:t>
            </a:r>
            <a:endParaRPr lang="zh-CN" altLang="en-US" sz="2000" dirty="0"/>
          </a:p>
          <a:p>
            <a:r>
              <a:rPr lang="zh-CN" altLang="en-US" sz="2000" dirty="0"/>
              <a:t>事务用来管理 insert,update,delete 语句</a:t>
            </a:r>
            <a:endParaRPr lang="zh-CN" altLang="en-US" sz="2000" dirty="0"/>
          </a:p>
          <a:p>
            <a:pPr marL="0" indent="0">
              <a:buNone/>
            </a:pPr>
            <a:endParaRPr lang="zh-CN" altLang="en-US" sz="2000" dirty="0"/>
          </a:p>
          <a:p>
            <a:r>
              <a:rPr lang="zh-CN" altLang="en-US" sz="2000" dirty="0"/>
              <a:t>一般来说，事务是必须满足4个条件（ACID）：原子性（Atomicity，或称不可分割性）、一致性（Consistency）、隔离性（Isolation，又称独立性）、持久性（Durability）。</a:t>
            </a:r>
            <a:endParaRPr lang="zh-CN" altLang="en-US" sz="2000" dirty="0"/>
          </a:p>
        </p:txBody>
      </p:sp>
      <p:sp>
        <p:nvSpPr>
          <p:cNvPr id="5" name="标题 4"/>
          <p:cNvSpPr>
            <a:spLocks noGrp="1"/>
          </p:cNvSpPr>
          <p:nvPr>
            <p:ph type="title"/>
            <p:custDataLst>
              <p:tags r:id="rId2"/>
            </p:custDataLst>
          </p:nvPr>
        </p:nvSpPr>
        <p:spPr/>
        <p:txBody>
          <a:bodyPr/>
          <a:lstStyle/>
          <a:p>
            <a:r>
              <a:rPr lang="en-US" altLang="zh-CN" dirty="0"/>
              <a:t>MySQL </a:t>
            </a:r>
            <a:r>
              <a:rPr lang="zh-CN" altLang="en-US" dirty="0"/>
              <a:t>事务</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par>
                                <p:cTn id="21" presetID="25"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2" end="2"/>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3">
                                            <p:txEl>
                                              <p:pRg st="3" end="3"/>
                                            </p:txEl>
                                          </p:spTgt>
                                        </p:tgtEl>
                                      </p:cBhvr>
                                    </p:animEffect>
                                  </p:childTnLst>
                                </p:cTn>
                              </p:par>
                              <p:par>
                                <p:cTn id="41" presetID="25"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5" grpId="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custDataLst>
              <p:tags r:id="rId1"/>
            </p:custDataLst>
          </p:nvPr>
        </p:nvSpPr>
        <p:spPr bwMode="auto">
          <a:xfrm>
            <a:off x="942975" y="466090"/>
            <a:ext cx="35947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4000" dirty="0">
                <a:solidFill>
                  <a:schemeClr val="bg1"/>
                </a:solidFill>
                <a:sym typeface="+mn-ea"/>
              </a:rPr>
              <a:t>MySQL </a:t>
            </a:r>
            <a:r>
              <a:rPr lang="zh-CN" altLang="en-US" sz="4000" dirty="0">
                <a:solidFill>
                  <a:schemeClr val="bg1"/>
                </a:solidFill>
                <a:sym typeface="+mn-ea"/>
              </a:rPr>
              <a:t>函数</a:t>
            </a:r>
            <a:endParaRPr lang="zh-CN" altLang="en-US" sz="4000" b="1" dirty="0">
              <a:solidFill>
                <a:schemeClr val="bg1"/>
              </a:solidFill>
              <a:latin typeface="微软雅黑" panose="020B0503020204020204" charset="-122"/>
              <a:ea typeface="微软雅黑" panose="020B0503020204020204" charset="-122"/>
              <a:sym typeface="+mn-ea"/>
            </a:endParaRPr>
          </a:p>
        </p:txBody>
      </p:sp>
      <p:sp>
        <p:nvSpPr>
          <p:cNvPr id="6" name="TextBox 24"/>
          <p:cNvSpPr>
            <a:spLocks noChangeArrowheads="1"/>
          </p:cNvSpPr>
          <p:nvPr>
            <p:custDataLst>
              <p:tags r:id="rId2"/>
            </p:custDataLst>
          </p:nvPr>
        </p:nvSpPr>
        <p:spPr bwMode="auto">
          <a:xfrm>
            <a:off x="1703388" y="2359025"/>
            <a:ext cx="30956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1</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7" name="直接连接符 10"/>
          <p:cNvSpPr>
            <a:spLocks noChangeShapeType="1"/>
          </p:cNvSpPr>
          <p:nvPr>
            <p:custDataLst>
              <p:tags r:id="rId3"/>
            </p:custDataLst>
          </p:nvPr>
        </p:nvSpPr>
        <p:spPr bwMode="auto">
          <a:xfrm flipH="1">
            <a:off x="1871663" y="2587625"/>
            <a:ext cx="323850" cy="444500"/>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TextBox 26"/>
          <p:cNvSpPr>
            <a:spLocks noChangeArrowheads="1"/>
          </p:cNvSpPr>
          <p:nvPr>
            <p:custDataLst>
              <p:tags r:id="rId4"/>
            </p:custDataLst>
          </p:nvPr>
        </p:nvSpPr>
        <p:spPr bwMode="auto">
          <a:xfrm>
            <a:off x="2012950" y="2765425"/>
            <a:ext cx="16986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FIND_IN_SET(s1,s2)</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9" name="TextBox 27"/>
          <p:cNvSpPr>
            <a:spLocks noChangeArrowheads="1"/>
          </p:cNvSpPr>
          <p:nvPr>
            <p:custDataLst>
              <p:tags r:id="rId5"/>
            </p:custDataLst>
          </p:nvPr>
        </p:nvSpPr>
        <p:spPr bwMode="auto">
          <a:xfrm>
            <a:off x="4044950" y="2398713"/>
            <a:ext cx="3095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2</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0" name="直接连接符 17"/>
          <p:cNvSpPr>
            <a:spLocks noChangeShapeType="1"/>
          </p:cNvSpPr>
          <p:nvPr>
            <p:custDataLst>
              <p:tags r:id="rId6"/>
            </p:custDataLst>
          </p:nvPr>
        </p:nvSpPr>
        <p:spPr bwMode="auto">
          <a:xfrm flipH="1">
            <a:off x="4213225" y="2627313"/>
            <a:ext cx="323850" cy="444500"/>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TextBox 29"/>
          <p:cNvSpPr>
            <a:spLocks noChangeArrowheads="1"/>
          </p:cNvSpPr>
          <p:nvPr>
            <p:custDataLst>
              <p:tags r:id="rId7"/>
            </p:custDataLst>
          </p:nvPr>
        </p:nvSpPr>
        <p:spPr bwMode="auto">
          <a:xfrm>
            <a:off x="4368800" y="2765425"/>
            <a:ext cx="140493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STRCMP</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(s1,s2)</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2" name="TextBox 30"/>
          <p:cNvSpPr>
            <a:spLocks noChangeArrowheads="1"/>
          </p:cNvSpPr>
          <p:nvPr>
            <p:custDataLst>
              <p:tags r:id="rId8"/>
            </p:custDataLst>
          </p:nvPr>
        </p:nvSpPr>
        <p:spPr bwMode="auto">
          <a:xfrm>
            <a:off x="6546850" y="2398713"/>
            <a:ext cx="3095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3</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3" name="直接连接符 21"/>
          <p:cNvSpPr>
            <a:spLocks noChangeShapeType="1"/>
          </p:cNvSpPr>
          <p:nvPr>
            <p:custDataLst>
              <p:tags r:id="rId9"/>
            </p:custDataLst>
          </p:nvPr>
        </p:nvSpPr>
        <p:spPr bwMode="auto">
          <a:xfrm flipH="1">
            <a:off x="6715125" y="2627313"/>
            <a:ext cx="322263" cy="433387"/>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TextBox 32"/>
          <p:cNvSpPr>
            <a:spLocks noChangeArrowheads="1"/>
          </p:cNvSpPr>
          <p:nvPr>
            <p:custDataLst>
              <p:tags r:id="rId10"/>
            </p:custDataLst>
          </p:nvPr>
        </p:nvSpPr>
        <p:spPr bwMode="auto">
          <a:xfrm>
            <a:off x="6869430" y="2765425"/>
            <a:ext cx="16065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EXTRACT</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(type </a:t>
            </a:r>
            <a:r>
              <a:rPr lang="en-US" altLang="zh-CN" sz="1800">
                <a:solidFill>
                  <a:srgbClr val="FFFFFF"/>
                </a:solidFill>
                <a:latin typeface="微软雅黑" panose="020B0503020204020204" charset="-122"/>
                <a:ea typeface="微软雅黑" panose="020B0503020204020204" charset="-122"/>
                <a:sym typeface="Calibri" panose="020F0502020204030204" charset="0"/>
              </a:rPr>
              <a:t>from</a:t>
            </a:r>
            <a:r>
              <a:rPr lang="zh-CN" altLang="en-US" sz="1800">
                <a:solidFill>
                  <a:srgbClr val="FFFFFF"/>
                </a:solidFill>
                <a:latin typeface="微软雅黑" panose="020B0503020204020204" charset="-122"/>
                <a:ea typeface="微软雅黑" panose="020B0503020204020204" charset="-122"/>
                <a:sym typeface="Calibri" panose="020F0502020204030204" charset="0"/>
              </a:rPr>
              <a:t> d)</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5" name="TextBox 33"/>
          <p:cNvSpPr>
            <a:spLocks noChangeArrowheads="1"/>
          </p:cNvSpPr>
          <p:nvPr>
            <p:custDataLst>
              <p:tags r:id="rId11"/>
            </p:custDataLst>
          </p:nvPr>
        </p:nvSpPr>
        <p:spPr bwMode="auto">
          <a:xfrm>
            <a:off x="9042400" y="2398713"/>
            <a:ext cx="3079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4</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6" name="直接连接符 27"/>
          <p:cNvSpPr>
            <a:spLocks noChangeShapeType="1"/>
          </p:cNvSpPr>
          <p:nvPr>
            <p:custDataLst>
              <p:tags r:id="rId12"/>
            </p:custDataLst>
          </p:nvPr>
        </p:nvSpPr>
        <p:spPr bwMode="auto">
          <a:xfrm flipH="1">
            <a:off x="9210675" y="2627313"/>
            <a:ext cx="322263" cy="433387"/>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TextBox 35"/>
          <p:cNvSpPr>
            <a:spLocks noChangeArrowheads="1"/>
          </p:cNvSpPr>
          <p:nvPr>
            <p:custDataLst>
              <p:tags r:id="rId13"/>
            </p:custDataLst>
          </p:nvPr>
        </p:nvSpPr>
        <p:spPr bwMode="auto">
          <a:xfrm>
            <a:off x="9364980" y="2765425"/>
            <a:ext cx="23869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COALESCE(expr1, expr2, ...., expr_n)</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8" name="矩形 1"/>
          <p:cNvSpPr>
            <a:spLocks noChangeArrowheads="1"/>
          </p:cNvSpPr>
          <p:nvPr>
            <p:custDataLst>
              <p:tags r:id="rId14"/>
            </p:custDataLst>
          </p:nvPr>
        </p:nvSpPr>
        <p:spPr bwMode="auto">
          <a:xfrm>
            <a:off x="1959928" y="3554413"/>
            <a:ext cx="1560512"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a:solidFill>
                  <a:srgbClr val="FFFFFF"/>
                </a:solidFill>
                <a:latin typeface="微软雅黑" panose="020B0503020204020204" charset="-122"/>
                <a:ea typeface="微软雅黑" panose="020B0503020204020204" charset="-122"/>
              </a:rPr>
              <a:t>返回在字符串s2中与s1匹配的字符串的位置</a:t>
            </a:r>
            <a:endParaRPr>
              <a:solidFill>
                <a:srgbClr val="FFFFFF"/>
              </a:solidFill>
              <a:latin typeface="微软雅黑" panose="020B0503020204020204" charset="-122"/>
              <a:ea typeface="微软雅黑" panose="020B0503020204020204" charset="-122"/>
            </a:endParaRPr>
          </a:p>
        </p:txBody>
      </p:sp>
      <p:sp>
        <p:nvSpPr>
          <p:cNvPr id="19" name="矩形 1"/>
          <p:cNvSpPr>
            <a:spLocks noChangeArrowheads="1"/>
          </p:cNvSpPr>
          <p:nvPr>
            <p:custDataLst>
              <p:tags r:id="rId15"/>
            </p:custDataLst>
          </p:nvPr>
        </p:nvSpPr>
        <p:spPr bwMode="auto">
          <a:xfrm>
            <a:off x="4167505" y="3554730"/>
            <a:ext cx="180721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sz="1600">
                <a:solidFill>
                  <a:srgbClr val="FFFFFF"/>
                </a:solidFill>
                <a:latin typeface="微软雅黑" panose="020B0503020204020204" charset="-122"/>
                <a:ea typeface="微软雅黑" panose="020B0503020204020204" charset="-122"/>
              </a:rPr>
              <a:t>比较字符串 s1 和 s2，如果 s1 与 s2 相等返回 0，如果 s1&gt;s2 返回 1，如果 s1&lt;s2 返回 -1</a:t>
            </a:r>
            <a:endParaRPr sz="1600">
              <a:solidFill>
                <a:srgbClr val="FFFFFF"/>
              </a:solidFill>
              <a:latin typeface="微软雅黑" panose="020B0503020204020204" charset="-122"/>
              <a:ea typeface="微软雅黑" panose="020B0503020204020204" charset="-122"/>
            </a:endParaRPr>
          </a:p>
        </p:txBody>
      </p:sp>
      <p:sp>
        <p:nvSpPr>
          <p:cNvPr id="20" name="矩形 1"/>
          <p:cNvSpPr>
            <a:spLocks noChangeArrowheads="1"/>
          </p:cNvSpPr>
          <p:nvPr>
            <p:custDataLst>
              <p:tags r:id="rId16"/>
            </p:custDataLst>
          </p:nvPr>
        </p:nvSpPr>
        <p:spPr bwMode="auto">
          <a:xfrm>
            <a:off x="691515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a:solidFill>
                  <a:srgbClr val="FFFFFF"/>
                </a:solidFill>
                <a:latin typeface="微软雅黑" panose="020B0503020204020204" charset="-122"/>
                <a:ea typeface="微软雅黑" panose="020B0503020204020204" charset="-122"/>
              </a:rPr>
              <a:t>从日期 d 中获取指定的值，type 指定返回的值。</a:t>
            </a:r>
            <a:endParaRPr>
              <a:solidFill>
                <a:srgbClr val="FFFFFF"/>
              </a:solidFill>
              <a:latin typeface="微软雅黑" panose="020B0503020204020204" charset="-122"/>
              <a:ea typeface="微软雅黑" panose="020B0503020204020204" charset="-122"/>
            </a:endParaRPr>
          </a:p>
        </p:txBody>
      </p:sp>
      <p:sp>
        <p:nvSpPr>
          <p:cNvPr id="21" name="矩形 1"/>
          <p:cNvSpPr>
            <a:spLocks noChangeArrowheads="1"/>
          </p:cNvSpPr>
          <p:nvPr>
            <p:custDataLst>
              <p:tags r:id="rId17"/>
            </p:custDataLst>
          </p:nvPr>
        </p:nvSpPr>
        <p:spPr bwMode="auto">
          <a:xfrm>
            <a:off x="9611995"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a:solidFill>
                  <a:srgbClr val="FFFFFF"/>
                </a:solidFill>
                <a:latin typeface="微软雅黑" panose="020B0503020204020204" charset="-122"/>
                <a:ea typeface="微软雅黑" panose="020B0503020204020204" charset="-122"/>
              </a:rPr>
              <a:t>返回参数中的第一个非空表达式（从左向右）</a:t>
            </a:r>
            <a:endParaRPr>
              <a:solidFill>
                <a:srgbClr val="FFFFFF"/>
              </a:solidFill>
              <a:latin typeface="微软雅黑" panose="020B0503020204020204" charset="-122"/>
              <a:ea typeface="微软雅黑" panose="020B0503020204020204" charset="-122"/>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8" fill="hold" grpId="0" nodeType="with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Effect transition="in" filter="wipe(left)">
                                      <p:cBhvr>
                                        <p:cTn id="15" dur="250"/>
                                        <p:tgtEl>
                                          <p:spTgt spid="18"/>
                                        </p:tgtEl>
                                      </p:cBhvr>
                                    </p:animEffect>
                                  </p:childTnLst>
                                </p:cTn>
                              </p:par>
                              <p:par>
                                <p:cTn id="16" presetID="22" presetClass="entr" presetSubtype="8" fill="hold" grpId="0" nodeType="withEffect">
                                  <p:stCondLst>
                                    <p:cond delay="0"/>
                                  </p:stCondLst>
                                  <p:iterate type="lt">
                                    <p:tmPct val="10000"/>
                                  </p:iterate>
                                  <p:childTnLst>
                                    <p:set>
                                      <p:cBhvr>
                                        <p:cTn id="17" dur="1" fill="hold">
                                          <p:stCondLst>
                                            <p:cond delay="0"/>
                                          </p:stCondLst>
                                        </p:cTn>
                                        <p:tgtEl>
                                          <p:spTgt spid="19"/>
                                        </p:tgtEl>
                                        <p:attrNameLst>
                                          <p:attrName>style.visibility</p:attrName>
                                        </p:attrNameLst>
                                      </p:cBhvr>
                                      <p:to>
                                        <p:strVal val="visible"/>
                                      </p:to>
                                    </p:set>
                                    <p:animEffect transition="in" filter="wipe(left)">
                                      <p:cBhvr>
                                        <p:cTn id="18" dur="250"/>
                                        <p:tgtEl>
                                          <p:spTgt spid="19"/>
                                        </p:tgtEl>
                                      </p:cBhvr>
                                    </p:animEffect>
                                  </p:childTnLst>
                                </p:cTn>
                              </p:par>
                              <p:par>
                                <p:cTn id="19" presetID="22" presetClass="entr" presetSubtype="8" fill="hold" grpId="0" nodeType="withEffect">
                                  <p:stCondLst>
                                    <p:cond delay="0"/>
                                  </p:stCondLst>
                                  <p:iterate type="lt">
                                    <p:tmPct val="10000"/>
                                  </p:iterate>
                                  <p:childTnLst>
                                    <p:set>
                                      <p:cBhvr>
                                        <p:cTn id="20" dur="1" fill="hold">
                                          <p:stCondLst>
                                            <p:cond delay="0"/>
                                          </p:stCondLst>
                                        </p:cTn>
                                        <p:tgtEl>
                                          <p:spTgt spid="20"/>
                                        </p:tgtEl>
                                        <p:attrNameLst>
                                          <p:attrName>style.visibility</p:attrName>
                                        </p:attrNameLst>
                                      </p:cBhvr>
                                      <p:to>
                                        <p:strVal val="visible"/>
                                      </p:to>
                                    </p:set>
                                    <p:animEffect transition="in" filter="wipe(left)">
                                      <p:cBhvr>
                                        <p:cTn id="21" dur="250"/>
                                        <p:tgtEl>
                                          <p:spTgt spid="20"/>
                                        </p:tgtEl>
                                      </p:cBhvr>
                                    </p:animEffect>
                                  </p:childTnLst>
                                </p:cTn>
                              </p:par>
                              <p:par>
                                <p:cTn id="22" presetID="22" presetClass="entr" presetSubtype="8" fill="hold" grpId="0" nodeType="with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Effect transition="in" filter="wipe(left)">
                                      <p:cBhvr>
                                        <p:cTn id="24" dur="25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par>
                                <p:cTn id="46" presetID="22" presetClass="entr" presetSubtype="4"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par>
                                <p:cTn id="55" presetID="22" presetClass="entr" presetSubtype="4"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down)">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1" grpId="0"/>
      <p:bldP spid="12" grpId="0"/>
      <p:bldP spid="14" grpId="0"/>
      <p:bldP spid="15"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t>Thank you for watching</a:t>
            </a:r>
            <a:endParaRPr lang="en-US" altLang="zh-CN" dirty="0"/>
          </a:p>
        </p:txBody>
      </p:sp>
      <p:sp>
        <p:nvSpPr>
          <p:cNvPr id="3" name="内容占位符 2"/>
          <p:cNvSpPr>
            <a:spLocks noGrp="1"/>
          </p:cNvSpPr>
          <p:nvPr>
            <p:ph sz="quarter" idx="13"/>
            <p:custDataLst>
              <p:tags r:id="rId2"/>
            </p:custDataLst>
          </p:nvPr>
        </p:nvSpPr>
        <p:spPr/>
        <p:txBody>
          <a:bodyPr/>
          <a:lstStyle/>
          <a:p>
            <a:r>
              <a:rPr lang="en-US" altLang="zh-CN" dirty="0"/>
              <a:t>Fighting</a:t>
            </a:r>
            <a:endParaRPr lang="en-US" altLang="zh-CN" dirty="0"/>
          </a:p>
        </p:txBody>
      </p:sp>
      <p:sp>
        <p:nvSpPr>
          <p:cNvPr id="4" name="内容占位符 3"/>
          <p:cNvSpPr>
            <a:spLocks noGrp="1"/>
          </p:cNvSpPr>
          <p:nvPr>
            <p:ph sz="quarter" idx="14"/>
            <p:custDataLst>
              <p:tags r:id="rId3"/>
            </p:custDataLst>
          </p:nvPr>
        </p:nvSpPr>
        <p:spPr/>
        <p:txBody>
          <a:bodyPr/>
          <a:lstStyle/>
          <a:p>
            <a:r>
              <a:rPr lang="zh-CN" altLang="en-US"/>
              <a:t>寻找更好的自己</a:t>
            </a:r>
            <a:endParaRPr lang="zh-CN" altLang="en-US" dirty="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4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5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5"/>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6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6"/>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7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7"/>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8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8"/>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 "/>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9"/>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10;"/>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0"/>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B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C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1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13;"/>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E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F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5"/>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10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6"/>
</p:tagLst>
</file>

<file path=ppt/tags/tag113.xml><?xml version="1.0" encoding="utf-8"?>
<p:tagLst xmlns:p="http://schemas.openxmlformats.org/presentationml/2006/main">
  <p:tag name="KSO_WM_TEMPLATE_CATEGORY" val="basetag"/>
  <p:tag name="KSO_WM_TEMPLATE_INDEX" val="20161329"/>
  <p:tag name="KSO_WM_TAG_VERSION" val="1.0"/>
  <p:tag name="KSO_WM_SLIDE_ID" val="basetag20161329_8"/>
  <p:tag name="KSO_WM_SLIDE_INDEX" val="8"/>
  <p:tag name="KSO_WM_SLIDE_ITEM_CNT" val="4"/>
  <p:tag name="KSO_WM_SLIDE_TYPE" val="text"/>
  <p:tag name="KSO_WM_BEAUTIFY_FLAG" val="#wm#"/>
  <p:tag name="KSO_WM_TEMPLATE_SUBCATEGORY" val="0"/>
  <p:tag name="KSO_WM_SLIDE_SUBTYPE" val="diag"/>
  <p:tag name="KSO_WM_SLIDE_SIZE" val="777*382"/>
  <p:tag name="KSO_WM_SLIDE_POSITION" val="70*32"/>
  <p:tag name="KSO_WM_SLIDE_DIAGTYPE" val="l"/>
  <p:tag name="KSO_WM_SLIDE_LAYOUT" val="a_l"/>
  <p:tag name="KSO_WM_SLIDE_LAYOUT_CNT" val="1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
  <p:tag name="KSO_WM_TEMPLATE_CATEGORY" val="basetag"/>
  <p:tag name="KSO_WM_TEMPLATE_INDEX" val="20161329"/>
  <p:tag name="KSO_WM_UNIT_LAYERLEVEL" val="1"/>
  <p:tag name="KSO_WM_TAG_VERSION" val="1.0"/>
  <p:tag name="KSO_WM_BEAUTIFY_FLAG" val="#wm#"/>
  <p:tag name="KSO_WM_UNIT_ISCONTENTSTITLE" val="0"/>
  <p:tag name="KSO_WM_UNIT_PRESET_TEXT" val="Thank you for watching"/>
  <p:tag name="KSO_WM_UNIT_NOCLEAR" val="0"/>
  <p:tag name="KSO_WM_UNIT_VALUE" val="12"/>
  <p:tag name="KSO_WM_UNIT_TYPE" val="i"/>
  <p:tag name="KSO_WM_UNIT_INDEX" val="0"/>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Add up anything what you like or what you need"/>
  <p:tag name="KSO_WM_UNIT_NOCLEAR" val="0"/>
  <p:tag name="KSO_WM_UNIT_VALUE" val="27"/>
  <p:tag name="KSO_WM_UNIT_TYPE" val="i"/>
  <p:tag name="KSO_WM_UNIT_INDEX"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_x0002_"/>
  <p:tag name="KSO_WM_TEMPLATE_CATEGORY" val="basetag"/>
  <p:tag name="KSO_WM_TEMPLATE_INDEX" val="20161329"/>
  <p:tag name="KSO_WM_UNIT_LAYERLEVEL" val="1"/>
  <p:tag name="KSO_WM_TAG_VERSION" val="1.0"/>
  <p:tag name="KSO_WM_BEAUTIFY_FLAG" val="#wm#"/>
  <p:tag name="KSO_WM_UNIT_ISCONTENTSTITLE" val="0"/>
  <p:tag name="KSO_WM_UNIT_PRESET_TEXT" val="与梦偕行寻找更好的自己"/>
  <p:tag name="KSO_WM_UNIT_NOCLEAR" val="0"/>
  <p:tag name="KSO_WM_UNIT_VALUE" val="27"/>
  <p:tag name="KSO_WM_UNIT_TYPE" val="i"/>
  <p:tag name="KSO_WM_UNIT_INDEX" val="2"/>
</p:tagLst>
</file>

<file path=ppt/tags/tag117.xml><?xml version="1.0" encoding="utf-8"?>
<p:tagLst xmlns:p="http://schemas.openxmlformats.org/presentationml/2006/main">
  <p:tag name="KSO_WM_TEMPLATE_CATEGORY" val="basetag"/>
  <p:tag name="KSO_WM_TEMPLATE_INDEX" val="20161329"/>
  <p:tag name="KSO_WM_TAG_VERSION" val="1.0"/>
  <p:tag name="KSO_WM_SLIDE_ID" val="basetag20161329_30"/>
  <p:tag name="KSO_WM_SLIDE_INDEX" val="30"/>
  <p:tag name="KSO_WM_SLIDE_ITEM_CNT" val="0"/>
  <p:tag name="KSO_WM_SLIDE_TYPE" val="endPage"/>
  <p:tag name="KSO_WM_BEAUTIFY_FLAG" val="#wm#"/>
  <p:tag name="KSO_WM_TEMPLATE_SUBCATEGORY" val="0"/>
  <p:tag name="KSO_WM_SLIDE_SUBTYPE" val="pureTxt"/>
  <p:tag name="KSO_WM_SLIDE_LAYOUT" val="a_b"/>
  <p:tag name="KSO_WM_SLIDE_LAYOUT_CNT" val="1_2"/>
</p:tagLst>
</file>

<file path=ppt/tags/tag118.xml><?xml version="1.0" encoding="utf-8"?>
<p:tagLst xmlns:p="http://schemas.openxmlformats.org/presentationml/2006/main">
  <p:tag name="KSO_WM_DOC_GUID" val="{f582d098-0dfe-4f08-a218-447c26e84f8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setag"/>
  <p:tag name="KSO_WM_TEMPLATE_INDEX" val="2016132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setag"/>
  <p:tag name="KSO_WM_TEMPLATE_INDEX" val="2016132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EMPLATE_CATEGORY" val="basetag"/>
  <p:tag name="KSO_WM_TEMPLATE_INDEX" val="20161329"/>
  <p:tag name="KSO_WM_TAG_VERSION" val="1.0"/>
  <p:tag name="KSO_WM_TEMPLATE_THUMBS_INDEX" val="1、6、7、8、11、12、13、19、20、21、23、24、30"/>
  <p:tag name="KSO_WM_BEAUTIFY_FLAG" val="#wm#"/>
  <p:tag name="KSO_WM_TEMPLATE_SUBCATEGORY" val="0"/>
</p:tagLst>
</file>

<file path=ppt/tags/tag75.xml><?xml version="1.0" encoding="utf-8"?>
<p:tagLst xmlns:p="http://schemas.openxmlformats.org/presentationml/2006/main">
  <p:tag name="KSO_WM_UNIT_ISCONTENTSTITLE" val="0"/>
  <p:tag name="KSO_WM_UNIT_PRESET_TEXT" val="欧美感碎花通用模板"/>
  <p:tag name="KSO_WM_UNIT_NOCLEAR" val="0"/>
  <p:tag name="KSO_WM_UNIT_VALUE" val="10"/>
  <p:tag name="KSO_WM_UNIT_HIGHLIGHT" val="0"/>
  <p:tag name="KSO_WM_UNIT_COMPATIBLE" val="0"/>
  <p:tag name="KSO_WM_UNIT_DIAGRAM_ISNUMVISUAL" val="0"/>
  <p:tag name="KSO_WM_UNIT_DIAGRAM_ISREFERUNIT" val="0"/>
  <p:tag name="KSO_WM_UNIT_TYPE" val="i"/>
  <p:tag name="KSO_WM_UNIT_INDEX" val="0"/>
  <p:tag name="KSO_WM_UNIT_ID" val="basetag20161329_1*i*"/>
  <p:tag name="KSO_WM_TEMPLATE_CATEGORY" val="basetag"/>
  <p:tag name="KSO_WM_TEMPLATE_INDEX" val="20161329"/>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PRESET_TEXT" val="单击此处添加标题"/>
  <p:tag name="KSO_WM_UNIT_NOCLEAR" val="0"/>
  <p:tag name="KSO_WM_UNIT_VALUE" val="28"/>
  <p:tag name="KSO_WM_UNIT_HIGHLIGHT" val="0"/>
  <p:tag name="KSO_WM_UNIT_COMPATIBLE" val="0"/>
  <p:tag name="KSO_WM_UNIT_DIAGRAM_ISNUMVISUAL" val="0"/>
  <p:tag name="KSO_WM_UNIT_DIAGRAM_ISREFERUNIT" val="0"/>
  <p:tag name="KSO_WM_UNIT_TYPE" val="i"/>
  <p:tag name="KSO_WM_UNIT_INDEX" val="1"/>
  <p:tag name="KSO_WM_UNIT_ID" val="basetag20161329_1*i*_x0001_"/>
  <p:tag name="KSO_WM_TEMPLATE_CATEGORY" val="basetag"/>
  <p:tag name="KSO_WM_TEMPLATE_INDEX" val="20161329"/>
  <p:tag name="KSO_WM_UNIT_LAYERLEVEL" val="1"/>
  <p:tag name="KSO_WM_TAG_VERSION" val="1.0"/>
  <p:tag name="KSO_WM_BEAUTIFY_FLAG" val="#wm#"/>
</p:tagLst>
</file>

<file path=ppt/tags/tag77.xml><?xml version="1.0" encoding="utf-8"?>
<p:tagLst xmlns:p="http://schemas.openxmlformats.org/presentationml/2006/main">
  <p:tag name="KSO_WM_TEMPLATE_CATEGORY" val="basetag"/>
  <p:tag name="KSO_WM_TEMPLATE_INDEX" val="20161329"/>
  <p:tag name="KSO_WM_TAG_VERSION" val="1.0"/>
  <p:tag name="KSO_WM_SLIDE_ID" val="basetag20161329_1"/>
  <p:tag name="KSO_WM_SLIDE_INDEX" val="1"/>
  <p:tag name="KSO_WM_SLIDE_ITEM_CNT" val="0"/>
  <p:tag name="KSO_WM_SLIDE_TYPE" val="title"/>
  <p:tag name="KSO_WM_TEMPLATE_THUMBS_INDEX" val="1、6、7、8、11、12、13、19、20、21、23、24、30"/>
  <p:tag name="KSO_WM_BEAUTIFY_FLAG" val="#wm#"/>
  <p:tag name="KSO_WM_TEMPLATE_SUBCATEGORY" val="0"/>
  <p:tag name="KSO_WM_SLIDE_SUBTYPE" val="pureTxt"/>
  <p:tag name="KSO_WM_SLIDE_LAYOUT" val="a_b"/>
  <p:tag name="KSO_WM_SLIDE_LAYOUT_CNT" val="1_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
  <p:tag name="KSO_WM_TEMPLATE_CATEGORY" val="basetag"/>
  <p:tag name="KSO_WM_TEMPLATE_INDEX" val="20161329"/>
  <p:tag name="KSO_WM_UNIT_LAYERLEVEL" val="1"/>
  <p:tag name="KSO_WM_TAG_VERSION" val="1.0"/>
  <p:tag name="KSO_WM_BEAUTIFY_FLAG" val="#wm#"/>
  <p:tag name="KSO_WM_UNIT_ISCONTENTSTITLE" val="0"/>
  <p:tag name="KSO_WM_UNIT_PRESET_TEXT" val="章节"/>
  <p:tag name="KSO_WM_UNIT_NOCLEAR" val="0"/>
  <p:tag name="KSO_WM_UNIT_VALUE" val="2"/>
  <p:tag name="KSO_WM_DIAGRAM_GROUP_CODE" val="l1-2"/>
  <p:tag name="KSO_WM_UNIT_TYPE" val="i"/>
  <p:tag name="KSO_WM_UNIT_INDEX"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1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2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3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3"/>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4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5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5"/>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6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6"/>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1_"/>
  <p:tag name="KSO_WM_TEMPLATE_CATEGORY" val="basetag"/>
  <p:tag name="KSO_WM_TEMPLATE_INDEX" val="20161329"/>
  <p:tag name="KSO_WM_UNIT_LAYERLEVEL" val="1_1"/>
  <p:tag name="KSO_WM_TAG_VERSION" val="1.0"/>
  <p:tag name="KSO_WM_BEAUTIFY_FLAG" val="#wm#"/>
  <p:tag name="KSO_WM_UNIT_VALUE" val="1074*1568"/>
  <p:tag name="KSO_WM_DIAGRAM_GROUP_CODE" val="m1-2"/>
  <p:tag name="KSO_WM_UNIT_TYPE" val="i"/>
  <p:tag name="KSO_WM_UNIT_INDEX" val="1"/>
</p:tagLst>
</file>

<file path=ppt/tags/tag86.xml><?xml version="1.0" encoding="utf-8"?>
<p:tagLst xmlns:p="http://schemas.openxmlformats.org/presentationml/2006/main">
  <p:tag name="KSO_WM_TEMPLATE_CATEGORY" val="basetag"/>
  <p:tag name="KSO_WM_TEMPLATE_INDEX" val="20161329"/>
  <p:tag name="KSO_WM_TAG_VERSION" val="1.0"/>
  <p:tag name="KSO_WM_SLIDE_ID" val="basetag20161329_7"/>
  <p:tag name="KSO_WM_SLIDE_INDEX" val="7"/>
  <p:tag name="KSO_WM_SLIDE_ITEM_CNT" val="3"/>
  <p:tag name="KSO_WM_SLIDE_TYPE" val="sectionTitle"/>
  <p:tag name="KSO_WM_BEAUTIFY_FLAG" val="#wm#"/>
  <p:tag name="KSO_WM_TEMPLATE_SUBCATEGORY" val="0"/>
  <p:tag name="KSO_WM_SLIDE_SUBTYPE" val="diag"/>
  <p:tag name="KSO_WM_SLIDE_DIAGTYPE" val="l"/>
  <p:tag name="KSO_WM_SLIDE_LAYOUT" val="a_l"/>
  <p:tag name="KSO_WM_SLIDE_LAYOUT_CNT" val="1_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89.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92.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95.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
  <p:tag name="KSO_WM_TEMPLATE_CATEGORY" val="basetag"/>
  <p:tag name="KSO_WM_TEMPLATE_INDEX" val="20161329"/>
  <p:tag name="KSO_WM_UNIT_LAYERLEVEL" val="1"/>
  <p:tag name="KSO_WM_TAG_VERSION" val="1.0"/>
  <p:tag name="KSO_WM_BEAUTIFY_FLAG" val="#wm#"/>
  <p:tag name="KSO_WM_UNIT_ISCONTENTSTITLE" val="0"/>
  <p:tag name="KSO_WM_UNIT_PRESET_TEXT" val="请在此处添加你的标题"/>
  <p:tag name="KSO_WM_UNIT_NOCLEAR" val="0"/>
  <p:tag name="KSO_WM_UNIT_VALUE" val="11"/>
  <p:tag name="KSO_WM_DIAGRAM_GROUP_CODE" val="l1-2"/>
  <p:tag name="KSO_WM_UNIT_TYPE" val="i"/>
  <p:tag name="KSO_WM_UNIT_INDEX" val="0"/>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1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2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3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Words>
  <Application>WPS 演示</Application>
  <PresentationFormat>宽屏</PresentationFormat>
  <Paragraphs>79</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Calibri Light</vt:lpstr>
      <vt:lpstr>微软雅黑</vt:lpstr>
      <vt:lpstr>Calibri</vt:lpstr>
      <vt:lpstr>华文细黑</vt:lpstr>
      <vt:lpstr>Arial Unicode MS</vt:lpstr>
      <vt:lpstr>黑体</vt:lpstr>
      <vt:lpstr>Office 主题</vt:lpstr>
      <vt:lpstr>1_Office 主题</vt:lpstr>
      <vt:lpstr>PowerPoint 演示文稿</vt:lpstr>
      <vt:lpstr>PowerPoint 演示文稿</vt:lpstr>
      <vt:lpstr>Explain优化查询检测</vt:lpstr>
      <vt:lpstr>索引的类型和创建</vt:lpstr>
      <vt:lpstr>Explain优化查询检测</vt:lpstr>
      <vt:lpstr>PowerPoint 演示文稿</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silence</cp:lastModifiedBy>
  <cp:revision>19</cp:revision>
  <dcterms:created xsi:type="dcterms:W3CDTF">2019-03-25T13:40:00Z</dcterms:created>
  <dcterms:modified xsi:type="dcterms:W3CDTF">2019-03-29T05:51:22Z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