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41"/>
  </p:notesMasterIdLst>
  <p:sldIdLst>
    <p:sldId id="541" r:id="rId2"/>
    <p:sldId id="711" r:id="rId3"/>
    <p:sldId id="712" r:id="rId4"/>
    <p:sldId id="662" r:id="rId5"/>
    <p:sldId id="692" r:id="rId6"/>
    <p:sldId id="746" r:id="rId7"/>
    <p:sldId id="747" r:id="rId8"/>
    <p:sldId id="748" r:id="rId9"/>
    <p:sldId id="714" r:id="rId10"/>
    <p:sldId id="770" r:id="rId11"/>
    <p:sldId id="769" r:id="rId12"/>
    <p:sldId id="751" r:id="rId13"/>
    <p:sldId id="752" r:id="rId14"/>
    <p:sldId id="750" r:id="rId15"/>
    <p:sldId id="753" r:id="rId16"/>
    <p:sldId id="726" r:id="rId17"/>
    <p:sldId id="754" r:id="rId18"/>
    <p:sldId id="755" r:id="rId19"/>
    <p:sldId id="768" r:id="rId20"/>
    <p:sldId id="771" r:id="rId21"/>
    <p:sldId id="772" r:id="rId22"/>
    <p:sldId id="741" r:id="rId23"/>
    <p:sldId id="725" r:id="rId24"/>
    <p:sldId id="774" r:id="rId25"/>
    <p:sldId id="775" r:id="rId26"/>
    <p:sldId id="776" r:id="rId27"/>
    <p:sldId id="777" r:id="rId28"/>
    <p:sldId id="778" r:id="rId29"/>
    <p:sldId id="779" r:id="rId30"/>
    <p:sldId id="781" r:id="rId31"/>
    <p:sldId id="782" r:id="rId32"/>
    <p:sldId id="783" r:id="rId33"/>
    <p:sldId id="784" r:id="rId34"/>
    <p:sldId id="785" r:id="rId35"/>
    <p:sldId id="786" r:id="rId36"/>
    <p:sldId id="788" r:id="rId37"/>
    <p:sldId id="787" r:id="rId38"/>
    <p:sldId id="743" r:id="rId39"/>
    <p:sldId id="78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AF50"/>
    <a:srgbClr val="0000FF"/>
    <a:srgbClr val="FF9900"/>
    <a:srgbClr val="FF5A33"/>
    <a:srgbClr val="FC5F3A"/>
    <a:srgbClr val="FF3300"/>
    <a:srgbClr val="5C0000"/>
    <a:srgbClr val="FFD1D1"/>
    <a:srgbClr val="FFB9B9"/>
    <a:srgbClr val="FF97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5" autoAdjust="0"/>
    <p:restoredTop sz="74021" autoAdjust="0"/>
  </p:normalViewPr>
  <p:slideViewPr>
    <p:cSldViewPr>
      <p:cViewPr varScale="1">
        <p:scale>
          <a:sx n="79" d="100"/>
          <a:sy n="79" d="100"/>
        </p:scale>
        <p:origin x="248" y="192"/>
      </p:cViewPr>
      <p:guideLst>
        <p:guide orient="horz" pos="2160"/>
        <p:guide pos="384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8F8582-9686-4AD9-B8DB-EBBB2FF349EF}"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1FD615BC-96A7-434D-8FB2-2844F6D38F57}">
      <dgm:prSet phldrT="[Text]" custT="1"/>
      <dgm:spPr/>
      <dgm:t>
        <a:bodyPr/>
        <a:lstStyle/>
        <a:p>
          <a:r>
            <a:rPr lang="en-US" sz="2000" b="1">
              <a:solidFill>
                <a:srgbClr val="FF0000"/>
              </a:solidFill>
            </a:rPr>
            <a:t>Ưu điểm</a:t>
          </a:r>
        </a:p>
      </dgm:t>
    </dgm:pt>
    <dgm:pt modelId="{A6D61F6E-457F-444F-8BDC-760FA827C071}" type="parTrans" cxnId="{BA6858D9-C3C1-4431-9E47-C9E6D395711D}">
      <dgm:prSet/>
      <dgm:spPr/>
      <dgm:t>
        <a:bodyPr/>
        <a:lstStyle/>
        <a:p>
          <a:endParaRPr lang="en-US" sz="2000"/>
        </a:p>
      </dgm:t>
    </dgm:pt>
    <dgm:pt modelId="{122E68D4-466F-4308-B088-8B16A847BA80}" type="sibTrans" cxnId="{BA6858D9-C3C1-4431-9E47-C9E6D395711D}">
      <dgm:prSet/>
      <dgm:spPr/>
      <dgm:t>
        <a:bodyPr/>
        <a:lstStyle/>
        <a:p>
          <a:endParaRPr lang="en-US" sz="2000"/>
        </a:p>
      </dgm:t>
    </dgm:pt>
    <dgm:pt modelId="{858AA857-93F4-456B-BA0D-CA2144BB4809}">
      <dgm:prSet phldrT="[Text]" custT="1"/>
      <dgm:spPr/>
      <dgm:t>
        <a:bodyPr/>
        <a:lstStyle/>
        <a:p>
          <a:r>
            <a:rPr lang="en-US" sz="2000" dirty="0" err="1"/>
            <a:t>Dễ</a:t>
          </a:r>
          <a:r>
            <a:rPr lang="en-US" sz="2000" dirty="0"/>
            <a:t> </a:t>
          </a:r>
          <a:r>
            <a:rPr lang="en-US" sz="2000" dirty="0" err="1"/>
            <a:t>học</a:t>
          </a:r>
          <a:endParaRPr lang="en-US" sz="2000" dirty="0"/>
        </a:p>
        <a:p>
          <a:r>
            <a:rPr lang="en-US" sz="2000" dirty="0" err="1"/>
            <a:t>Dễ</a:t>
          </a:r>
          <a:r>
            <a:rPr lang="en-US" sz="2000" dirty="0"/>
            <a:t> </a:t>
          </a:r>
          <a:r>
            <a:rPr lang="en-US" sz="2000" dirty="0" err="1"/>
            <a:t>sử</a:t>
          </a:r>
          <a:r>
            <a:rPr lang="en-US" sz="2000" dirty="0"/>
            <a:t> </a:t>
          </a:r>
          <a:r>
            <a:rPr lang="en-US" sz="2000" dirty="0" err="1"/>
            <a:t>dụng</a:t>
          </a:r>
          <a:endParaRPr lang="en-US" sz="2000" dirty="0"/>
        </a:p>
      </dgm:t>
    </dgm:pt>
    <dgm:pt modelId="{9858AFCB-B702-455D-8B07-0A98DBBA3A82}" type="parTrans" cxnId="{4A9F7DF6-6C3E-4FF5-8420-A4A6EF5E99AF}">
      <dgm:prSet/>
      <dgm:spPr/>
      <dgm:t>
        <a:bodyPr/>
        <a:lstStyle/>
        <a:p>
          <a:endParaRPr lang="en-US" sz="2000"/>
        </a:p>
      </dgm:t>
    </dgm:pt>
    <dgm:pt modelId="{E468D61B-520B-4BAE-8429-10A984DE9C6C}" type="sibTrans" cxnId="{4A9F7DF6-6C3E-4FF5-8420-A4A6EF5E99AF}">
      <dgm:prSet/>
      <dgm:spPr/>
      <dgm:t>
        <a:bodyPr/>
        <a:lstStyle/>
        <a:p>
          <a:endParaRPr lang="en-US" sz="2000"/>
        </a:p>
      </dgm:t>
    </dgm:pt>
    <dgm:pt modelId="{E45BE005-ACC4-4106-BA51-32251B683B46}">
      <dgm:prSet phldrT="[Text]" custT="1"/>
      <dgm:spPr/>
      <dgm:t>
        <a:bodyPr/>
        <a:lstStyle/>
        <a:p>
          <a:r>
            <a:rPr lang="en-US" sz="2000"/>
            <a:t>Đáp ứng mọi thiết bị</a:t>
          </a:r>
        </a:p>
        <a:p>
          <a:r>
            <a:rPr lang="en-US" sz="2000"/>
            <a:t>(mobile, tablet, PC…)</a:t>
          </a:r>
        </a:p>
      </dgm:t>
    </dgm:pt>
    <dgm:pt modelId="{25A8F3FF-30E0-4D96-935C-DAB696A1A04A}" type="parTrans" cxnId="{4A0B2674-E113-4F15-A586-A7180174C3D9}">
      <dgm:prSet/>
      <dgm:spPr/>
      <dgm:t>
        <a:bodyPr/>
        <a:lstStyle/>
        <a:p>
          <a:endParaRPr lang="en-US" sz="2000"/>
        </a:p>
      </dgm:t>
    </dgm:pt>
    <dgm:pt modelId="{7E9696F6-4F33-4429-89BF-06F448BC0086}" type="sibTrans" cxnId="{4A0B2674-E113-4F15-A586-A7180174C3D9}">
      <dgm:prSet/>
      <dgm:spPr/>
      <dgm:t>
        <a:bodyPr/>
        <a:lstStyle/>
        <a:p>
          <a:endParaRPr lang="en-US" sz="2000"/>
        </a:p>
      </dgm:t>
    </dgm:pt>
    <dgm:pt modelId="{A7050D20-3296-4C71-B353-DBC6485434A5}">
      <dgm:prSet phldrT="[Text]" custT="1"/>
      <dgm:spPr/>
      <dgm:t>
        <a:bodyPr/>
        <a:lstStyle/>
        <a:p>
          <a:r>
            <a:rPr lang="en-US" sz="2000"/>
            <a:t>Mobile first</a:t>
          </a:r>
        </a:p>
        <a:p>
          <a:r>
            <a:rPr lang="en-US" sz="2000"/>
            <a:t>Ưu tiên thiết bị di động</a:t>
          </a:r>
        </a:p>
      </dgm:t>
    </dgm:pt>
    <dgm:pt modelId="{32F5A696-2B45-45FD-AD54-E98EE0BFA5BC}" type="parTrans" cxnId="{532C56A7-4B87-4487-A772-4D7AFDE9A579}">
      <dgm:prSet/>
      <dgm:spPr/>
      <dgm:t>
        <a:bodyPr/>
        <a:lstStyle/>
        <a:p>
          <a:endParaRPr lang="en-US" sz="2000"/>
        </a:p>
      </dgm:t>
    </dgm:pt>
    <dgm:pt modelId="{5F26B073-5A21-4F73-AE51-8CAD423F1EBA}" type="sibTrans" cxnId="{532C56A7-4B87-4487-A772-4D7AFDE9A579}">
      <dgm:prSet/>
      <dgm:spPr/>
      <dgm:t>
        <a:bodyPr/>
        <a:lstStyle/>
        <a:p>
          <a:endParaRPr lang="en-US" sz="2000"/>
        </a:p>
      </dgm:t>
    </dgm:pt>
    <dgm:pt modelId="{73895716-321A-41CE-BDCB-4855B8E39E36}">
      <dgm:prSet phldrT="[Text]" custT="1"/>
      <dgm:spPr/>
      <dgm:t>
        <a:bodyPr/>
        <a:lstStyle/>
        <a:p>
          <a:r>
            <a:rPr lang="en-US" sz="2000"/>
            <a:t>Tương thích đa trình duyệt</a:t>
          </a:r>
        </a:p>
      </dgm:t>
    </dgm:pt>
    <dgm:pt modelId="{D4FA1A92-08A2-4270-839E-89C670995E50}" type="parTrans" cxnId="{BE6B8535-78F7-49FF-ABA4-6120427F4AFA}">
      <dgm:prSet/>
      <dgm:spPr/>
      <dgm:t>
        <a:bodyPr/>
        <a:lstStyle/>
        <a:p>
          <a:endParaRPr lang="en-US" sz="2000"/>
        </a:p>
      </dgm:t>
    </dgm:pt>
    <dgm:pt modelId="{A1DED598-0CC4-4BB1-893E-8A70AD0BBBF2}" type="sibTrans" cxnId="{BE6B8535-78F7-49FF-ABA4-6120427F4AFA}">
      <dgm:prSet/>
      <dgm:spPr/>
      <dgm:t>
        <a:bodyPr/>
        <a:lstStyle/>
        <a:p>
          <a:endParaRPr lang="en-US" sz="2000"/>
        </a:p>
      </dgm:t>
    </dgm:pt>
    <dgm:pt modelId="{4C7216BD-C8CE-481F-BD01-49FE64B12257}" type="pres">
      <dgm:prSet presAssocID="{D88F8582-9686-4AD9-B8DB-EBBB2FF349EF}" presName="diagram" presStyleCnt="0">
        <dgm:presLayoutVars>
          <dgm:chMax val="1"/>
          <dgm:dir/>
          <dgm:animLvl val="ctr"/>
          <dgm:resizeHandles val="exact"/>
        </dgm:presLayoutVars>
      </dgm:prSet>
      <dgm:spPr/>
    </dgm:pt>
    <dgm:pt modelId="{B6A1ED92-879C-44EE-A014-18AD25221596}" type="pres">
      <dgm:prSet presAssocID="{D88F8582-9686-4AD9-B8DB-EBBB2FF349EF}" presName="matrix" presStyleCnt="0"/>
      <dgm:spPr/>
    </dgm:pt>
    <dgm:pt modelId="{892E6E94-38D9-4F2A-AB0B-327CA5859B32}" type="pres">
      <dgm:prSet presAssocID="{D88F8582-9686-4AD9-B8DB-EBBB2FF349EF}" presName="tile1" presStyleLbl="node1" presStyleIdx="0" presStyleCnt="4" custLinFactNeighborX="0" custLinFactNeighborY="-20408"/>
      <dgm:spPr/>
    </dgm:pt>
    <dgm:pt modelId="{99CB9552-7463-4272-ACF5-85E02828E3D7}" type="pres">
      <dgm:prSet presAssocID="{D88F8582-9686-4AD9-B8DB-EBBB2FF349EF}" presName="tile1text" presStyleLbl="node1" presStyleIdx="0" presStyleCnt="4">
        <dgm:presLayoutVars>
          <dgm:chMax val="0"/>
          <dgm:chPref val="0"/>
          <dgm:bulletEnabled val="1"/>
        </dgm:presLayoutVars>
      </dgm:prSet>
      <dgm:spPr/>
    </dgm:pt>
    <dgm:pt modelId="{B938875B-1CCB-47D2-98E9-05E365A0E296}" type="pres">
      <dgm:prSet presAssocID="{D88F8582-9686-4AD9-B8DB-EBBB2FF349EF}" presName="tile2" presStyleLbl="node1" presStyleIdx="1" presStyleCnt="4"/>
      <dgm:spPr/>
    </dgm:pt>
    <dgm:pt modelId="{1CAB2BFC-0CEF-4C53-AA4F-C126DE8C97B5}" type="pres">
      <dgm:prSet presAssocID="{D88F8582-9686-4AD9-B8DB-EBBB2FF349EF}" presName="tile2text" presStyleLbl="node1" presStyleIdx="1" presStyleCnt="4">
        <dgm:presLayoutVars>
          <dgm:chMax val="0"/>
          <dgm:chPref val="0"/>
          <dgm:bulletEnabled val="1"/>
        </dgm:presLayoutVars>
      </dgm:prSet>
      <dgm:spPr/>
    </dgm:pt>
    <dgm:pt modelId="{93C1ADCC-2629-45AD-93BF-24EB958FE2E7}" type="pres">
      <dgm:prSet presAssocID="{D88F8582-9686-4AD9-B8DB-EBBB2FF349EF}" presName="tile3" presStyleLbl="node1" presStyleIdx="2" presStyleCnt="4"/>
      <dgm:spPr/>
    </dgm:pt>
    <dgm:pt modelId="{C11C9C72-498B-4B0C-AE4D-67AC3ED3E435}" type="pres">
      <dgm:prSet presAssocID="{D88F8582-9686-4AD9-B8DB-EBBB2FF349EF}" presName="tile3text" presStyleLbl="node1" presStyleIdx="2" presStyleCnt="4">
        <dgm:presLayoutVars>
          <dgm:chMax val="0"/>
          <dgm:chPref val="0"/>
          <dgm:bulletEnabled val="1"/>
        </dgm:presLayoutVars>
      </dgm:prSet>
      <dgm:spPr/>
    </dgm:pt>
    <dgm:pt modelId="{510E9C35-856D-4714-9AA9-3CE5B5C633BC}" type="pres">
      <dgm:prSet presAssocID="{D88F8582-9686-4AD9-B8DB-EBBB2FF349EF}" presName="tile4" presStyleLbl="node1" presStyleIdx="3" presStyleCnt="4"/>
      <dgm:spPr/>
    </dgm:pt>
    <dgm:pt modelId="{98E21F7E-3004-4211-B45C-F6DF3B99A175}" type="pres">
      <dgm:prSet presAssocID="{D88F8582-9686-4AD9-B8DB-EBBB2FF349EF}" presName="tile4text" presStyleLbl="node1" presStyleIdx="3" presStyleCnt="4">
        <dgm:presLayoutVars>
          <dgm:chMax val="0"/>
          <dgm:chPref val="0"/>
          <dgm:bulletEnabled val="1"/>
        </dgm:presLayoutVars>
      </dgm:prSet>
      <dgm:spPr/>
    </dgm:pt>
    <dgm:pt modelId="{1AFD9CCB-B111-44B5-ACDD-EAF511E08CD3}" type="pres">
      <dgm:prSet presAssocID="{D88F8582-9686-4AD9-B8DB-EBBB2FF349EF}" presName="centerTile" presStyleLbl="fgShp" presStyleIdx="0" presStyleCnt="1">
        <dgm:presLayoutVars>
          <dgm:chMax val="0"/>
          <dgm:chPref val="0"/>
        </dgm:presLayoutVars>
      </dgm:prSet>
      <dgm:spPr/>
    </dgm:pt>
  </dgm:ptLst>
  <dgm:cxnLst>
    <dgm:cxn modelId="{3755CA25-1A69-4E07-AE0B-C875CB56ECD6}" type="presOf" srcId="{73895716-321A-41CE-BDCB-4855B8E39E36}" destId="{510E9C35-856D-4714-9AA9-3CE5B5C633BC}" srcOrd="0" destOrd="0" presId="urn:microsoft.com/office/officeart/2005/8/layout/matrix1"/>
    <dgm:cxn modelId="{BE6B8535-78F7-49FF-ABA4-6120427F4AFA}" srcId="{1FD615BC-96A7-434D-8FB2-2844F6D38F57}" destId="{73895716-321A-41CE-BDCB-4855B8E39E36}" srcOrd="3" destOrd="0" parTransId="{D4FA1A92-08A2-4270-839E-89C670995E50}" sibTransId="{A1DED598-0CC4-4BB1-893E-8A70AD0BBBF2}"/>
    <dgm:cxn modelId="{63795741-8EBE-4580-924E-E751C5295159}" type="presOf" srcId="{A7050D20-3296-4C71-B353-DBC6485434A5}" destId="{93C1ADCC-2629-45AD-93BF-24EB958FE2E7}" srcOrd="0" destOrd="0" presId="urn:microsoft.com/office/officeart/2005/8/layout/matrix1"/>
    <dgm:cxn modelId="{53C1425E-4046-4007-A1DE-75DADB982E23}" type="presOf" srcId="{E45BE005-ACC4-4106-BA51-32251B683B46}" destId="{1CAB2BFC-0CEF-4C53-AA4F-C126DE8C97B5}" srcOrd="1" destOrd="0" presId="urn:microsoft.com/office/officeart/2005/8/layout/matrix1"/>
    <dgm:cxn modelId="{BDCD006A-4E72-4E16-BE9E-4D4AB76F2FAB}" type="presOf" srcId="{E45BE005-ACC4-4106-BA51-32251B683B46}" destId="{B938875B-1CCB-47D2-98E9-05E365A0E296}" srcOrd="0" destOrd="0" presId="urn:microsoft.com/office/officeart/2005/8/layout/matrix1"/>
    <dgm:cxn modelId="{4A0B2674-E113-4F15-A586-A7180174C3D9}" srcId="{1FD615BC-96A7-434D-8FB2-2844F6D38F57}" destId="{E45BE005-ACC4-4106-BA51-32251B683B46}" srcOrd="1" destOrd="0" parTransId="{25A8F3FF-30E0-4D96-935C-DAB696A1A04A}" sibTransId="{7E9696F6-4F33-4429-89BF-06F448BC0086}"/>
    <dgm:cxn modelId="{841A6881-777D-4A34-A856-704B0B5D1939}" type="presOf" srcId="{858AA857-93F4-456B-BA0D-CA2144BB4809}" destId="{892E6E94-38D9-4F2A-AB0B-327CA5859B32}" srcOrd="0" destOrd="0" presId="urn:microsoft.com/office/officeart/2005/8/layout/matrix1"/>
    <dgm:cxn modelId="{CA8ACA94-8DFA-4DDF-9432-2C52900AD847}" type="presOf" srcId="{A7050D20-3296-4C71-B353-DBC6485434A5}" destId="{C11C9C72-498B-4B0C-AE4D-67AC3ED3E435}" srcOrd="1" destOrd="0" presId="urn:microsoft.com/office/officeart/2005/8/layout/matrix1"/>
    <dgm:cxn modelId="{A2D1F09B-0CDC-4D01-B02B-2F8E446391E0}" type="presOf" srcId="{73895716-321A-41CE-BDCB-4855B8E39E36}" destId="{98E21F7E-3004-4211-B45C-F6DF3B99A175}" srcOrd="1" destOrd="0" presId="urn:microsoft.com/office/officeart/2005/8/layout/matrix1"/>
    <dgm:cxn modelId="{532C56A7-4B87-4487-A772-4D7AFDE9A579}" srcId="{1FD615BC-96A7-434D-8FB2-2844F6D38F57}" destId="{A7050D20-3296-4C71-B353-DBC6485434A5}" srcOrd="2" destOrd="0" parTransId="{32F5A696-2B45-45FD-AD54-E98EE0BFA5BC}" sibTransId="{5F26B073-5A21-4F73-AE51-8CAD423F1EBA}"/>
    <dgm:cxn modelId="{370EC3D0-A200-4EDD-AB7E-DCF639FA5758}" type="presOf" srcId="{858AA857-93F4-456B-BA0D-CA2144BB4809}" destId="{99CB9552-7463-4272-ACF5-85E02828E3D7}" srcOrd="1" destOrd="0" presId="urn:microsoft.com/office/officeart/2005/8/layout/matrix1"/>
    <dgm:cxn modelId="{825038D3-4D6B-4E6B-BB21-5745CE084D5F}" type="presOf" srcId="{D88F8582-9686-4AD9-B8DB-EBBB2FF349EF}" destId="{4C7216BD-C8CE-481F-BD01-49FE64B12257}" srcOrd="0" destOrd="0" presId="urn:microsoft.com/office/officeart/2005/8/layout/matrix1"/>
    <dgm:cxn modelId="{BA6858D9-C3C1-4431-9E47-C9E6D395711D}" srcId="{D88F8582-9686-4AD9-B8DB-EBBB2FF349EF}" destId="{1FD615BC-96A7-434D-8FB2-2844F6D38F57}" srcOrd="0" destOrd="0" parTransId="{A6D61F6E-457F-444F-8BDC-760FA827C071}" sibTransId="{122E68D4-466F-4308-B088-8B16A847BA80}"/>
    <dgm:cxn modelId="{DC0D65E1-A6CE-47A6-B951-896868391D80}" type="presOf" srcId="{1FD615BC-96A7-434D-8FB2-2844F6D38F57}" destId="{1AFD9CCB-B111-44B5-ACDD-EAF511E08CD3}" srcOrd="0" destOrd="0" presId="urn:microsoft.com/office/officeart/2005/8/layout/matrix1"/>
    <dgm:cxn modelId="{4A9F7DF6-6C3E-4FF5-8420-A4A6EF5E99AF}" srcId="{1FD615BC-96A7-434D-8FB2-2844F6D38F57}" destId="{858AA857-93F4-456B-BA0D-CA2144BB4809}" srcOrd="0" destOrd="0" parTransId="{9858AFCB-B702-455D-8B07-0A98DBBA3A82}" sibTransId="{E468D61B-520B-4BAE-8429-10A984DE9C6C}"/>
    <dgm:cxn modelId="{7354648D-B9AA-4C2F-A33C-298B2B6DC113}" type="presParOf" srcId="{4C7216BD-C8CE-481F-BD01-49FE64B12257}" destId="{B6A1ED92-879C-44EE-A014-18AD25221596}" srcOrd="0" destOrd="0" presId="urn:microsoft.com/office/officeart/2005/8/layout/matrix1"/>
    <dgm:cxn modelId="{AAACA917-8AD3-4252-A451-9C5B20E3D537}" type="presParOf" srcId="{B6A1ED92-879C-44EE-A014-18AD25221596}" destId="{892E6E94-38D9-4F2A-AB0B-327CA5859B32}" srcOrd="0" destOrd="0" presId="urn:microsoft.com/office/officeart/2005/8/layout/matrix1"/>
    <dgm:cxn modelId="{B72B3B31-BC4C-4888-BA11-C2E8CE3A75BA}" type="presParOf" srcId="{B6A1ED92-879C-44EE-A014-18AD25221596}" destId="{99CB9552-7463-4272-ACF5-85E02828E3D7}" srcOrd="1" destOrd="0" presId="urn:microsoft.com/office/officeart/2005/8/layout/matrix1"/>
    <dgm:cxn modelId="{3EB7BB50-4404-423D-BAFA-309ED968F295}" type="presParOf" srcId="{B6A1ED92-879C-44EE-A014-18AD25221596}" destId="{B938875B-1CCB-47D2-98E9-05E365A0E296}" srcOrd="2" destOrd="0" presId="urn:microsoft.com/office/officeart/2005/8/layout/matrix1"/>
    <dgm:cxn modelId="{7BFAA4BD-700D-4788-89F6-851AE47B9192}" type="presParOf" srcId="{B6A1ED92-879C-44EE-A014-18AD25221596}" destId="{1CAB2BFC-0CEF-4C53-AA4F-C126DE8C97B5}" srcOrd="3" destOrd="0" presId="urn:microsoft.com/office/officeart/2005/8/layout/matrix1"/>
    <dgm:cxn modelId="{6A75D56C-E6B6-499B-8C02-FEA0750A4ED7}" type="presParOf" srcId="{B6A1ED92-879C-44EE-A014-18AD25221596}" destId="{93C1ADCC-2629-45AD-93BF-24EB958FE2E7}" srcOrd="4" destOrd="0" presId="urn:microsoft.com/office/officeart/2005/8/layout/matrix1"/>
    <dgm:cxn modelId="{8A08BAB1-7A34-4A42-A039-5E6B2290D1E3}" type="presParOf" srcId="{B6A1ED92-879C-44EE-A014-18AD25221596}" destId="{C11C9C72-498B-4B0C-AE4D-67AC3ED3E435}" srcOrd="5" destOrd="0" presId="urn:microsoft.com/office/officeart/2005/8/layout/matrix1"/>
    <dgm:cxn modelId="{5C3770CA-D6B3-4156-939C-97F30CA19DA7}" type="presParOf" srcId="{B6A1ED92-879C-44EE-A014-18AD25221596}" destId="{510E9C35-856D-4714-9AA9-3CE5B5C633BC}" srcOrd="6" destOrd="0" presId="urn:microsoft.com/office/officeart/2005/8/layout/matrix1"/>
    <dgm:cxn modelId="{7A309B4C-4E85-4E3C-AE34-79D1BC246D68}" type="presParOf" srcId="{B6A1ED92-879C-44EE-A014-18AD25221596}" destId="{98E21F7E-3004-4211-B45C-F6DF3B99A175}" srcOrd="7" destOrd="0" presId="urn:microsoft.com/office/officeart/2005/8/layout/matrix1"/>
    <dgm:cxn modelId="{D7FCEC08-78E0-4E68-9CF7-7289CCE4470A}" type="presParOf" srcId="{4C7216BD-C8CE-481F-BD01-49FE64B12257}" destId="{1AFD9CCB-B111-44B5-ACDD-EAF511E08CD3}"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2E6E94-38D9-4F2A-AB0B-327CA5859B32}">
      <dsp:nvSpPr>
        <dsp:cNvPr id="0" name=""/>
        <dsp:cNvSpPr/>
      </dsp:nvSpPr>
      <dsp:spPr>
        <a:xfrm rot="16200000">
          <a:off x="609600" y="-609600"/>
          <a:ext cx="1638300" cy="28575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dirty="0" err="1"/>
            <a:t>Dễ</a:t>
          </a:r>
          <a:r>
            <a:rPr lang="en-US" sz="2000" kern="1200" dirty="0"/>
            <a:t> </a:t>
          </a:r>
          <a:r>
            <a:rPr lang="en-US" sz="2000" kern="1200" dirty="0" err="1"/>
            <a:t>học</a:t>
          </a:r>
          <a:endParaRPr lang="en-US" sz="2000" kern="1200" dirty="0"/>
        </a:p>
        <a:p>
          <a:pPr marL="0" lvl="0" indent="0" algn="ctr" defTabSz="889000">
            <a:lnSpc>
              <a:spcPct val="90000"/>
            </a:lnSpc>
            <a:spcBef>
              <a:spcPct val="0"/>
            </a:spcBef>
            <a:spcAft>
              <a:spcPct val="35000"/>
            </a:spcAft>
            <a:buNone/>
          </a:pPr>
          <a:r>
            <a:rPr lang="en-US" sz="2000" kern="1200" dirty="0" err="1"/>
            <a:t>Dễ</a:t>
          </a:r>
          <a:r>
            <a:rPr lang="en-US" sz="2000" kern="1200" dirty="0"/>
            <a:t> </a:t>
          </a:r>
          <a:r>
            <a:rPr lang="en-US" sz="2000" kern="1200" dirty="0" err="1"/>
            <a:t>sử</a:t>
          </a:r>
          <a:r>
            <a:rPr lang="en-US" sz="2000" kern="1200" dirty="0"/>
            <a:t> </a:t>
          </a:r>
          <a:r>
            <a:rPr lang="en-US" sz="2000" kern="1200" dirty="0" err="1"/>
            <a:t>dụng</a:t>
          </a:r>
          <a:endParaRPr lang="en-US" sz="2000" kern="1200" dirty="0"/>
        </a:p>
      </dsp:txBody>
      <dsp:txXfrm rot="5400000">
        <a:off x="0" y="0"/>
        <a:ext cx="2857500" cy="1228725"/>
      </dsp:txXfrm>
    </dsp:sp>
    <dsp:sp modelId="{B938875B-1CCB-47D2-98E9-05E365A0E296}">
      <dsp:nvSpPr>
        <dsp:cNvPr id="0" name=""/>
        <dsp:cNvSpPr/>
      </dsp:nvSpPr>
      <dsp:spPr>
        <a:xfrm>
          <a:off x="2857500" y="0"/>
          <a:ext cx="2857500" cy="16383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Đáp ứng mọi thiết bị</a:t>
          </a:r>
        </a:p>
        <a:p>
          <a:pPr marL="0" lvl="0" indent="0" algn="ctr" defTabSz="889000">
            <a:lnSpc>
              <a:spcPct val="90000"/>
            </a:lnSpc>
            <a:spcBef>
              <a:spcPct val="0"/>
            </a:spcBef>
            <a:spcAft>
              <a:spcPct val="35000"/>
            </a:spcAft>
            <a:buNone/>
          </a:pPr>
          <a:r>
            <a:rPr lang="en-US" sz="2000" kern="1200"/>
            <a:t>(mobile, tablet, PC…)</a:t>
          </a:r>
        </a:p>
      </dsp:txBody>
      <dsp:txXfrm>
        <a:off x="2857500" y="0"/>
        <a:ext cx="2857500" cy="1228725"/>
      </dsp:txXfrm>
    </dsp:sp>
    <dsp:sp modelId="{93C1ADCC-2629-45AD-93BF-24EB958FE2E7}">
      <dsp:nvSpPr>
        <dsp:cNvPr id="0" name=""/>
        <dsp:cNvSpPr/>
      </dsp:nvSpPr>
      <dsp:spPr>
        <a:xfrm rot="10800000">
          <a:off x="0" y="1638300"/>
          <a:ext cx="2857500" cy="16383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Mobile first</a:t>
          </a:r>
        </a:p>
        <a:p>
          <a:pPr marL="0" lvl="0" indent="0" algn="ctr" defTabSz="889000">
            <a:lnSpc>
              <a:spcPct val="90000"/>
            </a:lnSpc>
            <a:spcBef>
              <a:spcPct val="0"/>
            </a:spcBef>
            <a:spcAft>
              <a:spcPct val="35000"/>
            </a:spcAft>
            <a:buNone/>
          </a:pPr>
          <a:r>
            <a:rPr lang="en-US" sz="2000" kern="1200"/>
            <a:t>Ưu tiên thiết bị di động</a:t>
          </a:r>
        </a:p>
      </dsp:txBody>
      <dsp:txXfrm rot="10800000">
        <a:off x="0" y="2047875"/>
        <a:ext cx="2857500" cy="1228725"/>
      </dsp:txXfrm>
    </dsp:sp>
    <dsp:sp modelId="{510E9C35-856D-4714-9AA9-3CE5B5C633BC}">
      <dsp:nvSpPr>
        <dsp:cNvPr id="0" name=""/>
        <dsp:cNvSpPr/>
      </dsp:nvSpPr>
      <dsp:spPr>
        <a:xfrm rot="5400000">
          <a:off x="3467100" y="1028700"/>
          <a:ext cx="1638300" cy="2857500"/>
        </a:xfrm>
        <a:prstGeom prst="round1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kern="1200"/>
            <a:t>Tương thích đa trình duyệt</a:t>
          </a:r>
        </a:p>
      </dsp:txBody>
      <dsp:txXfrm rot="-5400000">
        <a:off x="2857500" y="2047874"/>
        <a:ext cx="2857500" cy="1228725"/>
      </dsp:txXfrm>
    </dsp:sp>
    <dsp:sp modelId="{1AFD9CCB-B111-44B5-ACDD-EAF511E08CD3}">
      <dsp:nvSpPr>
        <dsp:cNvPr id="0" name=""/>
        <dsp:cNvSpPr/>
      </dsp:nvSpPr>
      <dsp:spPr>
        <a:xfrm>
          <a:off x="2000250" y="1228725"/>
          <a:ext cx="1714500" cy="819150"/>
        </a:xfrm>
        <a:prstGeom prst="roundRect">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solidFill>
                <a:srgbClr val="FF0000"/>
              </a:solidFill>
            </a:rPr>
            <a:t>Ưu điểm</a:t>
          </a:r>
        </a:p>
      </dsp:txBody>
      <dsp:txXfrm>
        <a:off x="2040238" y="1268713"/>
        <a:ext cx="1634524" cy="739174"/>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9/11/24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38</a:t>
            </a:fld>
            <a:endParaRPr lang="en-US"/>
          </a:p>
        </p:txBody>
      </p:sp>
    </p:spTree>
    <p:extLst>
      <p:ext uri="{BB962C8B-B14F-4D97-AF65-F5344CB8AC3E}">
        <p14:creationId xmlns:p14="http://schemas.microsoft.com/office/powerpoint/2010/main" val="1900455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86400" y="4038600"/>
            <a:ext cx="6705600" cy="830884"/>
          </a:xfrm>
        </p:spPr>
        <p:txBody>
          <a:bodyPr>
            <a:normAutofit/>
          </a:bodyPr>
          <a:lstStyle>
            <a:lvl1pPr algn="l">
              <a:defRPr sz="36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err="1"/>
              <a:t>Lập</a:t>
            </a:r>
            <a:r>
              <a:rPr lang="en-US" dirty="0"/>
              <a:t> </a:t>
            </a:r>
            <a:r>
              <a:rPr lang="en-US" dirty="0" err="1"/>
              <a:t>trình</a:t>
            </a:r>
            <a:r>
              <a:rPr lang="en-US" dirty="0"/>
              <a:t> java </a:t>
            </a:r>
            <a:r>
              <a:rPr lang="en-US" dirty="0" err="1"/>
              <a:t>cơ</a:t>
            </a:r>
            <a:r>
              <a:rPr lang="en-US" dirty="0"/>
              <a:t> </a:t>
            </a:r>
            <a:r>
              <a:rPr lang="en-US" dirty="0" err="1"/>
              <a:t>bản</a:t>
            </a:r>
            <a:endParaRPr lang="en-US" dirty="0"/>
          </a:p>
        </p:txBody>
      </p:sp>
      <p:sp>
        <p:nvSpPr>
          <p:cNvPr id="3" name="Subtitle 2"/>
          <p:cNvSpPr>
            <a:spLocks noGrp="1"/>
          </p:cNvSpPr>
          <p:nvPr>
            <p:ph type="subTitle" idx="1"/>
          </p:nvPr>
        </p:nvSpPr>
        <p:spPr>
          <a:xfrm>
            <a:off x="5486400" y="4724400"/>
            <a:ext cx="67056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5" name="Picture 4">
            <a:extLst>
              <a:ext uri="{FF2B5EF4-FFF2-40B4-BE49-F238E27FC236}">
                <a16:creationId xmlns:a16="http://schemas.microsoft.com/office/drawing/2014/main" id="{E65A7EB7-5029-5641-9CD3-25C591C548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86000"/>
            <a:ext cx="12192000" cy="9144000"/>
          </a:xfrm>
          <a:prstGeom prst="rect">
            <a:avLst/>
          </a:prstGeom>
        </p:spPr>
      </p:pic>
      <p:pic>
        <p:nvPicPr>
          <p:cNvPr id="9" name="Picture 8">
            <a:extLst>
              <a:ext uri="{FF2B5EF4-FFF2-40B4-BE49-F238E27FC236}">
                <a16:creationId xmlns:a16="http://schemas.microsoft.com/office/drawing/2014/main" id="{59F9801C-9C1B-BE42-91D7-5FD50E6A7C6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5248" y="32084"/>
            <a:ext cx="3509552" cy="1527305"/>
          </a:xfrm>
          <a:prstGeom prst="rect">
            <a:avLst/>
          </a:prstGeom>
        </p:spPr>
      </p:pic>
    </p:spTree>
    <p:extLst>
      <p:ext uri="{BB962C8B-B14F-4D97-AF65-F5344CB8AC3E}">
        <p14:creationId xmlns:p14="http://schemas.microsoft.com/office/powerpoint/2010/main" val="374553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9/11/24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9/11/24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930400" y="6188076"/>
            <a:ext cx="28448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946400" y="274638"/>
            <a:ext cx="8636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sz="3200" dirty="0"/>
              <a:t>Click to edit Master title style</a:t>
            </a:r>
          </a:p>
        </p:txBody>
      </p:sp>
      <p:sp>
        <p:nvSpPr>
          <p:cNvPr id="4"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cxnSp>
        <p:nvCxnSpPr>
          <p:cNvPr id="6" name="Straight Connector 5"/>
          <p:cNvCxnSpPr/>
          <p:nvPr userDrawn="1"/>
        </p:nvCxnSpPr>
        <p:spPr>
          <a:xfrm flipH="1">
            <a:off x="711200" y="835152"/>
            <a:ext cx="10871200" cy="0"/>
          </a:xfrm>
          <a:prstGeom prst="line">
            <a:avLst/>
          </a:prstGeom>
          <a:ln w="38100"/>
        </p:spPr>
        <p:style>
          <a:lnRef idx="1">
            <a:schemeClr val="accent2"/>
          </a:lnRef>
          <a:fillRef idx="0">
            <a:schemeClr val="accent2"/>
          </a:fillRef>
          <a:effectRef idx="0">
            <a:schemeClr val="accent2"/>
          </a:effectRef>
          <a:fontRef idx="minor">
            <a:schemeClr val="tx1"/>
          </a:fontRef>
        </p:style>
      </p:cxnSp>
      <p:pic>
        <p:nvPicPr>
          <p:cNvPr id="7" name="Picture 6">
            <a:extLst>
              <a:ext uri="{FF2B5EF4-FFF2-40B4-BE49-F238E27FC236}">
                <a16:creationId xmlns:a16="http://schemas.microsoft.com/office/drawing/2014/main" id="{041C09EF-9514-2A4D-A657-B202A114EB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579" y="19050"/>
            <a:ext cx="1882302" cy="819150"/>
          </a:xfrm>
          <a:prstGeom prst="rect">
            <a:avLst/>
          </a:prstGeom>
        </p:spPr>
      </p:pic>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946400" y="274638"/>
            <a:ext cx="8636000" cy="563562"/>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E8D03C86-7CC3-A34B-8D6F-EE68CB100D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579" y="19050"/>
            <a:ext cx="1882302" cy="819150"/>
          </a:xfrm>
          <a:prstGeom prst="rect">
            <a:avLst/>
          </a:prstGeom>
        </p:spPr>
      </p:pic>
    </p:spTree>
    <p:extLst>
      <p:ext uri="{BB962C8B-B14F-4D97-AF65-F5344CB8AC3E}">
        <p14:creationId xmlns:p14="http://schemas.microsoft.com/office/powerpoint/2010/main" val="3971389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3"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07975"/>
            <a:ext cx="12192000"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1"/>
          <p:cNvSpPr>
            <a:spLocks noGrp="1"/>
          </p:cNvSpPr>
          <p:nvPr>
            <p:ph type="title"/>
          </p:nvPr>
        </p:nvSpPr>
        <p:spPr>
          <a:xfrm>
            <a:off x="609600" y="1371600"/>
            <a:ext cx="10972800" cy="944562"/>
          </a:xfrm>
        </p:spPr>
        <p:txBody>
          <a:bodyPr>
            <a:normAutofit/>
          </a:bodyPr>
          <a:lstStyle>
            <a:lvl1pPr algn="ctr">
              <a:defRPr lang="en-US" sz="3200" b="1" kern="1200">
                <a:solidFill>
                  <a:srgbClr val="00B0F0"/>
                </a:solidFill>
                <a:latin typeface="Tahoma" pitchFamily="34" charset="0"/>
                <a:ea typeface="+mj-ea"/>
                <a:cs typeface="Tahoma" pitchFamily="34" charset="0"/>
              </a:defRPr>
            </a:lvl1pPr>
          </a:lstStyle>
          <a:p>
            <a:r>
              <a:rPr lang="en-US"/>
              <a:t>Click to edit Master title style</a:t>
            </a:r>
          </a:p>
        </p:txBody>
      </p:sp>
      <p:sp>
        <p:nvSpPr>
          <p:cNvPr id="2" name="Rectangle 1">
            <a:extLst>
              <a:ext uri="{FF2B5EF4-FFF2-40B4-BE49-F238E27FC236}">
                <a16:creationId xmlns:a16="http://schemas.microsoft.com/office/drawing/2014/main" id="{14DB04E6-F93C-9E42-8271-7FA9121ADBDE}"/>
              </a:ext>
            </a:extLst>
          </p:cNvPr>
          <p:cNvSpPr/>
          <p:nvPr userDrawn="1"/>
        </p:nvSpPr>
        <p:spPr>
          <a:xfrm>
            <a:off x="4724400" y="95250"/>
            <a:ext cx="2743200" cy="819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174FC92-AD28-F140-BF4E-52182A394F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54849" y="134854"/>
            <a:ext cx="1882302" cy="819150"/>
          </a:xfrm>
          <a:prstGeom prst="rect">
            <a:avLst/>
          </a:prstGeom>
        </p:spPr>
      </p:pic>
    </p:spTree>
    <p:extLst>
      <p:ext uri="{BB962C8B-B14F-4D97-AF65-F5344CB8AC3E}">
        <p14:creationId xmlns:p14="http://schemas.microsoft.com/office/powerpoint/2010/main" val="2753527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mo Layout">
    <p:spTree>
      <p:nvGrpSpPr>
        <p:cNvPr id="1" name=""/>
        <p:cNvGrpSpPr/>
        <p:nvPr/>
      </p:nvGrpSpPr>
      <p:grpSpPr>
        <a:xfrm>
          <a:off x="0" y="0"/>
          <a:ext cx="0" cy="0"/>
          <a:chOff x="0" y="0"/>
          <a:chExt cx="0" cy="0"/>
        </a:xfrm>
      </p:grpSpPr>
      <p:sp>
        <p:nvSpPr>
          <p:cNvPr id="2" name="Title 1"/>
          <p:cNvSpPr>
            <a:spLocks noGrp="1"/>
          </p:cNvSpPr>
          <p:nvPr>
            <p:ph type="title"/>
          </p:nvPr>
        </p:nvSpPr>
        <p:spPr>
          <a:xfrm>
            <a:off x="711200" y="3581400"/>
            <a:ext cx="10972800" cy="1143000"/>
          </a:xfrm>
        </p:spPr>
        <p:txBody>
          <a:bodyPr/>
          <a:lstStyle/>
          <a:p>
            <a:r>
              <a:rPr lang="en-US" dirty="0"/>
              <a:t>Click to edit Master title style</a:t>
            </a:r>
          </a:p>
        </p:txBody>
      </p:sp>
      <p:pic>
        <p:nvPicPr>
          <p:cNvPr id="5122" name="Picture 2" descr="Image result for Dem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27200" y="1295400"/>
            <a:ext cx="8546253"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112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4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1F5240-26A4-E547-85CC-ADDB159DB5AE}"/>
              </a:ext>
            </a:extLst>
          </p:cNvPr>
          <p:cNvSpPr/>
          <p:nvPr userDrawn="1"/>
        </p:nvSpPr>
        <p:spPr>
          <a:xfrm>
            <a:off x="0" y="0"/>
            <a:ext cx="12192000" cy="868686"/>
          </a:xfrm>
          <a:prstGeom prst="rect">
            <a:avLst/>
          </a:prstGeom>
          <a:solidFill>
            <a:srgbClr val="D7D7D7"/>
          </a:solidFill>
          <a:ln w="25400" cap="flat">
            <a:noFill/>
            <a:prstDash val="solid"/>
            <a:round/>
          </a:ln>
          <a:effectLst>
            <a:outerShdw blurRad="38100" dist="23000" dir="5400000" rotWithShape="0">
              <a:srgbClr val="000000">
                <a:alpha val="35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24" name="Tiêu đề slide"/>
          <p:cNvSpPr txBox="1">
            <a:spLocks noGrp="1"/>
          </p:cNvSpPr>
          <p:nvPr>
            <p:ph type="title" hasCustomPrompt="1"/>
          </p:nvPr>
        </p:nvSpPr>
        <p:spPr>
          <a:prstGeom prst="rect">
            <a:avLst/>
          </a:prstGeom>
        </p:spPr>
        <p:txBody>
          <a:bodyPr/>
          <a:lstStyle/>
          <a:p>
            <a:r>
              <a:t>Tiêu đề slide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405548760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9/11/24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FEA8FF1-BEF0-3E4B-B0B0-44983978A9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579" y="19050"/>
            <a:ext cx="1882302" cy="819150"/>
          </a:xfrm>
          <a:prstGeom prst="rect">
            <a:avLst/>
          </a:prstGeom>
        </p:spPr>
      </p:pic>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9/11/24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61BFD7-1BFB-4165-B6C8-93BD150BB7E4}" type="datetimeFigureOut">
              <a:rPr lang="en-US" smtClean="0"/>
              <a:t>9/11/24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61BFD7-1BFB-4165-B6C8-93BD150BB7E4}" type="datetimeFigureOut">
              <a:rPr lang="en-US" smtClean="0"/>
              <a:t>9/11/24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9/11/24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2032000" y="2551018"/>
            <a:ext cx="85344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3732707" y="2575401"/>
            <a:ext cx="4568091"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2568620" y="609600"/>
            <a:ext cx="725796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4103893" y="3124200"/>
            <a:ext cx="4735308"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a:solidFill>
                  <a:schemeClr val="bg1"/>
                </a:solidFill>
              </a:rPr>
              <a:t>DEM</a:t>
            </a:r>
            <a:r>
              <a:rPr lang="en-US" sz="11500" b="1" dirty="0">
                <a:solidFill>
                  <a:schemeClr val="bg1"/>
                </a:solidFill>
              </a:rPr>
              <a:t>O</a:t>
            </a:r>
          </a:p>
          <a:p>
            <a:endParaRPr lang="en-US" sz="1800"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6016752" y="3568725"/>
            <a:ext cx="3488947"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9/11/24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9/11/24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9/11/24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9/11/24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67" r:id="rId14"/>
    <p:sldLayoutId id="2147483684" r:id="rId15"/>
    <p:sldLayoutId id="2147483685" r:id="rId16"/>
    <p:sldLayoutId id="2147483686"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getbootstrap.com/docs/5.2/components/navba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fontawesome.com/icon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hyperlink" Target="https://getbootstrap.com/docs/5.3/components/card/" TargetMode="External"/><Relationship Id="rId5" Type="http://schemas.openxmlformats.org/officeDocument/2006/relationships/image" Target="../media/image33.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etbootstrap.com/docs/5.3/getting-started/downloa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867400" y="3429000"/>
            <a:ext cx="6172200" cy="830884"/>
          </a:xfrm>
        </p:spPr>
        <p:txBody>
          <a:bodyPr>
            <a:noAutofit/>
          </a:bodyPr>
          <a:lstStyle/>
          <a:p>
            <a:pPr algn="ctr"/>
            <a:r>
              <a:rPr lang="en-US" sz="2800">
                <a:effectLst/>
              </a:rPr>
              <a:t>XÂY DỰNG GIAO DIỆN TƯƠNG TÁC BACKEND</a:t>
            </a:r>
            <a:endParaRPr lang="en-US" sz="2800" dirty="0"/>
          </a:p>
        </p:txBody>
      </p:sp>
      <p:sp>
        <p:nvSpPr>
          <p:cNvPr id="3" name="Subtitle 2"/>
          <p:cNvSpPr>
            <a:spLocks noGrp="1"/>
          </p:cNvSpPr>
          <p:nvPr>
            <p:ph type="subTitle" idx="1"/>
          </p:nvPr>
        </p:nvSpPr>
        <p:spPr>
          <a:xfrm>
            <a:off x="6477000" y="4648200"/>
            <a:ext cx="4876800" cy="1524000"/>
          </a:xfrm>
        </p:spPr>
        <p:txBody>
          <a:bodyPr vert="horz" lIns="91440" tIns="45720" rIns="91440" bIns="45720" rtlCol="0" anchor="ctr">
            <a:noAutofit/>
          </a:bodyPr>
          <a:lstStyle/>
          <a:p>
            <a:pPr algn="ctr">
              <a:lnSpc>
                <a:spcPct val="150000"/>
              </a:lnSpc>
              <a:spcBef>
                <a:spcPct val="0"/>
              </a:spcBef>
            </a:pPr>
            <a:r>
              <a:rPr lang="en-US" sz="2800" u="sng">
                <a:solidFill>
                  <a:srgbClr val="0070C0"/>
                </a:solidFill>
                <a:ea typeface="+mj-ea"/>
              </a:rPr>
              <a:t>BÀI 1:</a:t>
            </a:r>
            <a:r>
              <a:rPr lang="en-US" sz="2800">
                <a:solidFill>
                  <a:srgbClr val="0070C0"/>
                </a:solidFill>
                <a:ea typeface="+mj-ea"/>
              </a:rPr>
              <a:t> </a:t>
            </a:r>
            <a:endParaRPr lang="en-US" sz="2800" dirty="0">
              <a:solidFill>
                <a:srgbClr val="0070C0"/>
              </a:solidFill>
              <a:ea typeface="+mj-ea"/>
            </a:endParaRPr>
          </a:p>
          <a:p>
            <a:pPr algn="ctr">
              <a:lnSpc>
                <a:spcPct val="150000"/>
              </a:lnSpc>
              <a:spcBef>
                <a:spcPct val="0"/>
              </a:spcBef>
            </a:pPr>
            <a:r>
              <a:rPr lang="en-US" altLang="en-US" sz="2800" dirty="0">
                <a:solidFill>
                  <a:srgbClr val="0070C0"/>
                </a:solidFill>
              </a:rPr>
              <a:t>GIỚI </a:t>
            </a:r>
            <a:r>
              <a:rPr lang="en-US" altLang="en-US" sz="2800">
                <a:solidFill>
                  <a:srgbClr val="0070C0"/>
                </a:solidFill>
              </a:rPr>
              <a:t>THIỆU BOOTSTRAP</a:t>
            </a:r>
            <a:endParaRPr lang="en-US" sz="2800" dirty="0">
              <a:solidFill>
                <a:srgbClr val="0070C0"/>
              </a:solidFill>
            </a:endParaRPr>
          </a:p>
        </p:txBody>
      </p:sp>
    </p:spTree>
    <p:extLst>
      <p:ext uri="{BB962C8B-B14F-4D97-AF65-F5344CB8AC3E}">
        <p14:creationId xmlns:p14="http://schemas.microsoft.com/office/powerpoint/2010/main" val="248586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effectLst/>
              </a:rPr>
              <a:t>NHÚNG BOOTSTRAP VÀO WEBSITE</a:t>
            </a:r>
            <a:endParaRPr lang="en-US" b="0" dirty="0">
              <a:effectLst/>
            </a:endParaRPr>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Giải</a:t>
            </a:r>
            <a:r>
              <a:rPr lang="en-US" dirty="0"/>
              <a:t> </a:t>
            </a:r>
            <a:r>
              <a:rPr lang="en-US" dirty="0" err="1"/>
              <a:t>nén</a:t>
            </a:r>
            <a:r>
              <a:rPr lang="en-US" dirty="0"/>
              <a:t> </a:t>
            </a:r>
            <a:r>
              <a:rPr lang="en-US" dirty="0" err="1"/>
              <a:t>và</a:t>
            </a:r>
            <a:r>
              <a:rPr lang="en-US" dirty="0"/>
              <a:t> copy </a:t>
            </a:r>
            <a:r>
              <a:rPr lang="en-US" dirty="0" err="1"/>
              <a:t>các</a:t>
            </a:r>
            <a:r>
              <a:rPr lang="en-US" dirty="0"/>
              <a:t> </a:t>
            </a:r>
            <a:r>
              <a:rPr lang="en-US" dirty="0" err="1"/>
              <a:t>thư</a:t>
            </a:r>
            <a:r>
              <a:rPr lang="en-US" dirty="0"/>
              <a:t> </a:t>
            </a:r>
            <a:r>
              <a:rPr lang="en-US" dirty="0" err="1"/>
              <a:t>mục</a:t>
            </a:r>
            <a:r>
              <a:rPr lang="en-US" dirty="0"/>
              <a:t> </a:t>
            </a:r>
            <a:r>
              <a:rPr lang="en-US" dirty="0" err="1"/>
              <a:t>css</a:t>
            </a:r>
            <a:r>
              <a:rPr lang="en-US" dirty="0"/>
              <a:t>, </a:t>
            </a:r>
            <a:r>
              <a:rPr lang="en-US" dirty="0" err="1"/>
              <a:t>js</a:t>
            </a:r>
            <a:r>
              <a:rPr lang="en-US" dirty="0"/>
              <a:t> </a:t>
            </a:r>
            <a:r>
              <a:rPr lang="en-US" dirty="0" err="1"/>
              <a:t>vào</a:t>
            </a:r>
            <a:r>
              <a:rPr lang="en-US" dirty="0"/>
              <a:t> </a:t>
            </a:r>
            <a:r>
              <a:rPr lang="en-US" dirty="0" err="1"/>
              <a:t>bài</a:t>
            </a:r>
            <a:r>
              <a:rPr lang="en-US" dirty="0"/>
              <a:t> lab</a:t>
            </a:r>
          </a:p>
          <a:p>
            <a:endParaRPr lang="en-US" sz="2400" dirty="0"/>
          </a:p>
          <a:p>
            <a:endParaRPr lang="en-US" sz="2400" dirty="0"/>
          </a:p>
          <a:p>
            <a:endParaRPr lang="en-US" sz="2400" dirty="0"/>
          </a:p>
          <a:p>
            <a:endParaRPr lang="en-US" sz="2400" dirty="0"/>
          </a:p>
          <a:p>
            <a:pPr marL="0" indent="0">
              <a:buNone/>
            </a:pPr>
            <a:endParaRPr lang="en-US" sz="2000" dirty="0"/>
          </a:p>
        </p:txBody>
      </p:sp>
      <p:pic>
        <p:nvPicPr>
          <p:cNvPr id="4" name="Picture 3"/>
          <p:cNvPicPr>
            <a:picLocks noChangeAspect="1"/>
          </p:cNvPicPr>
          <p:nvPr/>
        </p:nvPicPr>
        <p:blipFill>
          <a:blip r:embed="rId2"/>
          <a:stretch>
            <a:fillRect/>
          </a:stretch>
        </p:blipFill>
        <p:spPr>
          <a:xfrm>
            <a:off x="2371726" y="1590676"/>
            <a:ext cx="1209675" cy="1000125"/>
          </a:xfrm>
          <a:prstGeom prst="rect">
            <a:avLst/>
          </a:prstGeom>
        </p:spPr>
      </p:pic>
      <p:grpSp>
        <p:nvGrpSpPr>
          <p:cNvPr id="7" name="Google Shape;172;p6"/>
          <p:cNvGrpSpPr/>
          <p:nvPr/>
        </p:nvGrpSpPr>
        <p:grpSpPr>
          <a:xfrm>
            <a:off x="0" y="6344235"/>
            <a:ext cx="12192000" cy="513793"/>
            <a:chOff x="0" y="0"/>
            <a:chExt cx="24384000" cy="1027585"/>
          </a:xfrm>
        </p:grpSpPr>
        <p:sp>
          <p:nvSpPr>
            <p:cNvPr id="9"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0"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2" name="Picture 1"/>
          <p:cNvPicPr>
            <a:picLocks noChangeAspect="1"/>
          </p:cNvPicPr>
          <p:nvPr/>
        </p:nvPicPr>
        <p:blipFill>
          <a:blip r:embed="rId3"/>
          <a:stretch>
            <a:fillRect/>
          </a:stretch>
        </p:blipFill>
        <p:spPr>
          <a:xfrm>
            <a:off x="3733800" y="1592279"/>
            <a:ext cx="6324600" cy="4541877"/>
          </a:xfrm>
          <a:prstGeom prst="rect">
            <a:avLst/>
          </a:prstGeom>
        </p:spPr>
      </p:pic>
    </p:spTree>
    <p:extLst>
      <p:ext uri="{BB962C8B-B14F-4D97-AF65-F5344CB8AC3E}">
        <p14:creationId xmlns:p14="http://schemas.microsoft.com/office/powerpoint/2010/main" val="392769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effectLst/>
              </a:rPr>
              <a:t>NHÚNG BOOTSTRAP VÀO WEBSITE</a:t>
            </a:r>
            <a:endParaRPr lang="en-US" b="0" dirty="0">
              <a:effectLst/>
            </a:endParaRPr>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a:t>Cách </a:t>
            </a:r>
            <a:r>
              <a:rPr lang="en-US" sz="2000" b="1" dirty="0"/>
              <a:t>2</a:t>
            </a:r>
            <a:r>
              <a:rPr lang="en-US" sz="2000" dirty="0"/>
              <a:t>: </a:t>
            </a:r>
            <a:r>
              <a:rPr lang="en-US" sz="2000" dirty="0" err="1"/>
              <a:t>Dùng</a:t>
            </a:r>
            <a:r>
              <a:rPr lang="en-US" sz="2000" dirty="0"/>
              <a:t> </a:t>
            </a:r>
            <a:r>
              <a:rPr lang="en-US" sz="2000" dirty="0" err="1"/>
              <a:t>trực</a:t>
            </a:r>
            <a:r>
              <a:rPr lang="en-US" sz="2000" dirty="0"/>
              <a:t> </a:t>
            </a:r>
            <a:r>
              <a:rPr lang="en-US" sz="2000" dirty="0" err="1"/>
              <a:t>tiếp</a:t>
            </a:r>
            <a:r>
              <a:rPr lang="en-US" sz="2000" dirty="0"/>
              <a:t> Bootstrap 5 </a:t>
            </a:r>
            <a:r>
              <a:rPr lang="en-US" sz="2000" dirty="0" err="1"/>
              <a:t>từ</a:t>
            </a:r>
            <a:r>
              <a:rPr lang="en-US" sz="2000" dirty="0"/>
              <a:t> </a:t>
            </a:r>
            <a:r>
              <a:rPr lang="en-US" sz="2000" dirty="0" err="1"/>
              <a:t>một</a:t>
            </a:r>
            <a:r>
              <a:rPr lang="en-US" sz="2000" dirty="0"/>
              <a:t> CDN (Content Delivery Network). </a:t>
            </a:r>
            <a:r>
              <a:rPr lang="vi-VN" sz="2000" dirty="0"/>
              <a:t>jsDelivr cung cấp hỗ trợ CDN cho CSS và JavaScript của Bootstrap, khai báo như </a:t>
            </a:r>
            <a:r>
              <a:rPr lang="vi-VN" sz="2000"/>
              <a:t>sau:</a:t>
            </a:r>
            <a:endParaRPr lang="en-US" sz="2000"/>
          </a:p>
          <a:p>
            <a:endParaRPr lang="vi-VN" sz="2000"/>
          </a:p>
          <a:p>
            <a:pPr marL="0" indent="0">
              <a:buNone/>
            </a:pPr>
            <a:r>
              <a:rPr lang="en-US" sz="1800">
                <a:solidFill>
                  <a:srgbClr val="0070C0"/>
                </a:solidFill>
              </a:rPr>
              <a:t>     &lt;</a:t>
            </a:r>
            <a:r>
              <a:rPr lang="en-US" sz="1800">
                <a:solidFill>
                  <a:schemeClr val="accent3"/>
                </a:solidFill>
              </a:rPr>
              <a:t>link</a:t>
            </a:r>
            <a:r>
              <a:rPr lang="en-US" sz="1800">
                <a:solidFill>
                  <a:srgbClr val="0070C0"/>
                </a:solidFill>
              </a:rPr>
              <a:t> </a:t>
            </a:r>
            <a:r>
              <a:rPr lang="en-US" sz="1800">
                <a:solidFill>
                  <a:srgbClr val="FF0000"/>
                </a:solidFill>
              </a:rPr>
              <a:t>href</a:t>
            </a:r>
            <a:r>
              <a:rPr lang="en-US" sz="1800">
                <a:solidFill>
                  <a:srgbClr val="0070C0"/>
                </a:solidFill>
              </a:rPr>
              <a:t>="https://cdn.jsdelivr.net/npm/bootstrap@5.3.3/dist/css/bootstrap.min.css" </a:t>
            </a:r>
            <a:r>
              <a:rPr lang="en-US" sz="1800">
                <a:solidFill>
                  <a:srgbClr val="FF0000"/>
                </a:solidFill>
              </a:rPr>
              <a:t>rel</a:t>
            </a:r>
            <a:r>
              <a:rPr lang="en-US" sz="1800">
                <a:solidFill>
                  <a:srgbClr val="0070C0"/>
                </a:solidFill>
              </a:rPr>
              <a:t>="stylesheet"&gt;</a:t>
            </a:r>
          </a:p>
          <a:p>
            <a:pPr marL="0" indent="0">
              <a:buNone/>
            </a:pPr>
            <a:r>
              <a:rPr lang="en-US" sz="1800">
                <a:solidFill>
                  <a:srgbClr val="0070C0"/>
                </a:solidFill>
              </a:rPr>
              <a:t>     &lt;</a:t>
            </a:r>
            <a:r>
              <a:rPr lang="en-US" sz="1800">
                <a:solidFill>
                  <a:schemeClr val="accent3"/>
                </a:solidFill>
              </a:rPr>
              <a:t>script</a:t>
            </a:r>
            <a:r>
              <a:rPr lang="en-US" sz="1800">
                <a:solidFill>
                  <a:srgbClr val="0070C0"/>
                </a:solidFill>
              </a:rPr>
              <a:t> </a:t>
            </a:r>
            <a:r>
              <a:rPr lang="en-US" sz="1800">
                <a:solidFill>
                  <a:srgbClr val="FF0000"/>
                </a:solidFill>
              </a:rPr>
              <a:t>src</a:t>
            </a:r>
            <a:r>
              <a:rPr lang="en-US" sz="1800">
                <a:solidFill>
                  <a:srgbClr val="0070C0"/>
                </a:solidFill>
              </a:rPr>
              <a:t>="https://cdn.jsdelivr.net/npm/bootstrap@5.3.3/dist/js/bootstrap.bundle.min.js"&gt;&lt;/</a:t>
            </a:r>
            <a:r>
              <a:rPr lang="en-US" sz="1800">
                <a:solidFill>
                  <a:schemeClr val="accent3"/>
                </a:solidFill>
              </a:rPr>
              <a:t>script</a:t>
            </a:r>
            <a:r>
              <a:rPr lang="en-US" sz="1800">
                <a:solidFill>
                  <a:srgbClr val="0070C0"/>
                </a:solidFill>
              </a:rPr>
              <a:t>&gt;</a:t>
            </a:r>
            <a:endParaRPr lang="en-US" sz="1800" dirty="0">
              <a:solidFill>
                <a:srgbClr val="0070C0"/>
              </a:solidFill>
            </a:endParaRPr>
          </a:p>
        </p:txBody>
      </p:sp>
      <p:grpSp>
        <p:nvGrpSpPr>
          <p:cNvPr id="4" name="Google Shape;172;p6"/>
          <p:cNvGrpSpPr/>
          <p:nvPr/>
        </p:nvGrpSpPr>
        <p:grpSpPr>
          <a:xfrm>
            <a:off x="0" y="6344235"/>
            <a:ext cx="12192000" cy="513793"/>
            <a:chOff x="0" y="0"/>
            <a:chExt cx="24384000" cy="1027585"/>
          </a:xfrm>
        </p:grpSpPr>
        <p:sp>
          <p:nvSpPr>
            <p:cNvPr id="5"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8" name="Rectangle 3"/>
          <p:cNvSpPr txBox="1">
            <a:spLocks noChangeArrowheads="1"/>
          </p:cNvSpPr>
          <p:nvPr/>
        </p:nvSpPr>
        <p:spPr>
          <a:xfrm>
            <a:off x="1066800" y="3352800"/>
            <a:ext cx="10363200" cy="2568321"/>
          </a:xfrm>
          <a:prstGeom prst="rect">
            <a:avLst/>
          </a:prstGeom>
          <a:ln>
            <a:solidFill>
              <a:srgbClr val="4CAF50"/>
            </a:solidFill>
          </a:ln>
        </p:spPr>
        <p:txBody>
          <a:bodyPr vert="horz" lIns="91440" tIns="45720" rIns="91440" bIns="45720" rtlCol="0">
            <a:normAutofit fontScale="92500"/>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vi-VN" sz="1600">
                <a:solidFill>
                  <a:srgbClr val="808080"/>
                </a:solidFill>
                <a:latin typeface="Consolas" panose="020B0609020204030204" pitchFamily="49" charset="0"/>
              </a:rPr>
              <a:t>&lt;</a:t>
            </a:r>
            <a:r>
              <a:rPr lang="vi-VN" sz="1600">
                <a:solidFill>
                  <a:srgbClr val="569CD6"/>
                </a:solidFill>
                <a:latin typeface="Consolas" panose="020B0609020204030204" pitchFamily="49" charset="0"/>
              </a:rPr>
              <a:t>head</a:t>
            </a:r>
            <a:r>
              <a:rPr lang="vi-VN" sz="1600">
                <a:solidFill>
                  <a:srgbClr val="808080"/>
                </a:solidFill>
                <a:latin typeface="Consolas" panose="020B0609020204030204" pitchFamily="49" charset="0"/>
              </a:rPr>
              <a:t>&gt;</a:t>
            </a:r>
            <a:endParaRPr lang="vi-VN" sz="1600">
              <a:solidFill>
                <a:srgbClr val="CCCCCC"/>
              </a:solidFill>
              <a:latin typeface="Consolas" panose="020B0609020204030204" pitchFamily="49" charset="0"/>
            </a:endParaRPr>
          </a:p>
          <a:p>
            <a:pPr marL="0" indent="0">
              <a:buFont typeface="Wingdings" pitchFamily="2" charset="2"/>
              <a:buNone/>
            </a:pPr>
            <a:r>
              <a:rPr lang="vi-VN" sz="1600">
                <a:solidFill>
                  <a:srgbClr val="CCCCCC"/>
                </a:solidFill>
                <a:latin typeface="Consolas" panose="020B0609020204030204" pitchFamily="49" charset="0"/>
              </a:rPr>
              <a:t>    </a:t>
            </a:r>
            <a:r>
              <a:rPr lang="vi-VN" sz="1600">
                <a:solidFill>
                  <a:srgbClr val="808080"/>
                </a:solidFill>
                <a:latin typeface="Consolas" panose="020B0609020204030204" pitchFamily="49" charset="0"/>
              </a:rPr>
              <a:t>&lt;</a:t>
            </a:r>
            <a:r>
              <a:rPr lang="vi-VN" sz="1600">
                <a:solidFill>
                  <a:srgbClr val="569CD6"/>
                </a:solidFill>
                <a:latin typeface="Consolas" panose="020B0609020204030204" pitchFamily="49" charset="0"/>
              </a:rPr>
              <a:t>title</a:t>
            </a:r>
            <a:r>
              <a:rPr lang="vi-VN" sz="1600">
                <a:solidFill>
                  <a:srgbClr val="808080"/>
                </a:solidFill>
                <a:latin typeface="Consolas" panose="020B0609020204030204" pitchFamily="49" charset="0"/>
              </a:rPr>
              <a:t>&gt;</a:t>
            </a:r>
            <a:r>
              <a:rPr lang="vi-VN" sz="1600">
                <a:latin typeface="Consolas" panose="020B0609020204030204" pitchFamily="49" charset="0"/>
              </a:rPr>
              <a:t>Bootstrap 5</a:t>
            </a:r>
            <a:r>
              <a:rPr lang="vi-VN" sz="1600">
                <a:solidFill>
                  <a:srgbClr val="808080"/>
                </a:solidFill>
                <a:latin typeface="Consolas" panose="020B0609020204030204" pitchFamily="49" charset="0"/>
              </a:rPr>
              <a:t>&lt;/</a:t>
            </a:r>
            <a:r>
              <a:rPr lang="vi-VN" sz="1600">
                <a:solidFill>
                  <a:srgbClr val="569CD6"/>
                </a:solidFill>
                <a:latin typeface="Consolas" panose="020B0609020204030204" pitchFamily="49" charset="0"/>
              </a:rPr>
              <a:t>title</a:t>
            </a:r>
            <a:r>
              <a:rPr lang="vi-VN" sz="1600">
                <a:solidFill>
                  <a:srgbClr val="808080"/>
                </a:solidFill>
                <a:latin typeface="Consolas" panose="020B0609020204030204" pitchFamily="49" charset="0"/>
              </a:rPr>
              <a:t>&gt;</a:t>
            </a:r>
            <a:endParaRPr lang="vi-VN" sz="1600">
              <a:solidFill>
                <a:srgbClr val="CCCCCC"/>
              </a:solidFill>
              <a:latin typeface="Consolas" panose="020B0609020204030204" pitchFamily="49" charset="0"/>
            </a:endParaRPr>
          </a:p>
          <a:p>
            <a:pPr marL="0" indent="0">
              <a:buFont typeface="Wingdings" pitchFamily="2" charset="2"/>
              <a:buNone/>
            </a:pPr>
            <a:r>
              <a:rPr lang="vi-VN" sz="1600">
                <a:solidFill>
                  <a:srgbClr val="CCCCCC"/>
                </a:solidFill>
                <a:latin typeface="Consolas" panose="020B0609020204030204" pitchFamily="49" charset="0"/>
              </a:rPr>
              <a:t>    </a:t>
            </a:r>
            <a:r>
              <a:rPr lang="vi-VN" sz="1600">
                <a:solidFill>
                  <a:srgbClr val="808080"/>
                </a:solidFill>
                <a:latin typeface="Consolas" panose="020B0609020204030204" pitchFamily="49" charset="0"/>
              </a:rPr>
              <a:t>&lt;</a:t>
            </a:r>
            <a:r>
              <a:rPr lang="vi-VN" sz="1600">
                <a:solidFill>
                  <a:srgbClr val="569CD6"/>
                </a:solidFill>
                <a:latin typeface="Consolas" panose="020B0609020204030204" pitchFamily="49" charset="0"/>
              </a:rPr>
              <a:t>meta</a:t>
            </a:r>
            <a:r>
              <a:rPr lang="vi-VN" sz="1600">
                <a:solidFill>
                  <a:srgbClr val="CCCCCC"/>
                </a:solidFill>
                <a:latin typeface="Consolas" panose="020B0609020204030204" pitchFamily="49" charset="0"/>
              </a:rPr>
              <a:t> </a:t>
            </a:r>
            <a:r>
              <a:rPr lang="vi-VN" sz="1600">
                <a:solidFill>
                  <a:srgbClr val="9CDCFE"/>
                </a:solidFill>
                <a:latin typeface="Consolas" panose="020B0609020204030204" pitchFamily="49" charset="0"/>
              </a:rPr>
              <a:t>charset</a:t>
            </a:r>
            <a:r>
              <a:rPr lang="vi-VN" sz="1600">
                <a:solidFill>
                  <a:srgbClr val="CCCCCC"/>
                </a:solidFill>
                <a:latin typeface="Consolas" panose="020B0609020204030204" pitchFamily="49" charset="0"/>
              </a:rPr>
              <a:t>=</a:t>
            </a:r>
            <a:r>
              <a:rPr lang="vi-VN" sz="1600">
                <a:solidFill>
                  <a:srgbClr val="CE9178"/>
                </a:solidFill>
                <a:latin typeface="Consolas" panose="020B0609020204030204" pitchFamily="49" charset="0"/>
              </a:rPr>
              <a:t>"utf-8"</a:t>
            </a:r>
            <a:r>
              <a:rPr lang="vi-VN" sz="1600">
                <a:solidFill>
                  <a:srgbClr val="808080"/>
                </a:solidFill>
                <a:latin typeface="Consolas" panose="020B0609020204030204" pitchFamily="49" charset="0"/>
              </a:rPr>
              <a:t>&gt;</a:t>
            </a:r>
            <a:endParaRPr lang="vi-VN" sz="1600">
              <a:solidFill>
                <a:srgbClr val="CCCCCC"/>
              </a:solidFill>
              <a:latin typeface="Consolas" panose="020B0609020204030204" pitchFamily="49" charset="0"/>
            </a:endParaRPr>
          </a:p>
          <a:p>
            <a:pPr marL="0" indent="0">
              <a:buFont typeface="Wingdings" pitchFamily="2" charset="2"/>
              <a:buNone/>
            </a:pPr>
            <a:r>
              <a:rPr lang="vi-VN" sz="1600">
                <a:solidFill>
                  <a:srgbClr val="CCCCCC"/>
                </a:solidFill>
                <a:latin typeface="Consolas" panose="020B0609020204030204" pitchFamily="49" charset="0"/>
              </a:rPr>
              <a:t>    </a:t>
            </a:r>
            <a:r>
              <a:rPr lang="vi-VN" sz="1600">
                <a:solidFill>
                  <a:srgbClr val="808080"/>
                </a:solidFill>
                <a:latin typeface="Consolas" panose="020B0609020204030204" pitchFamily="49" charset="0"/>
              </a:rPr>
              <a:t>&lt;</a:t>
            </a:r>
            <a:r>
              <a:rPr lang="vi-VN" sz="1600">
                <a:solidFill>
                  <a:srgbClr val="569CD6"/>
                </a:solidFill>
                <a:latin typeface="Consolas" panose="020B0609020204030204" pitchFamily="49" charset="0"/>
              </a:rPr>
              <a:t>meta</a:t>
            </a:r>
            <a:r>
              <a:rPr lang="vi-VN" sz="1600">
                <a:solidFill>
                  <a:srgbClr val="CCCCCC"/>
                </a:solidFill>
                <a:latin typeface="Consolas" panose="020B0609020204030204" pitchFamily="49" charset="0"/>
              </a:rPr>
              <a:t> </a:t>
            </a:r>
            <a:r>
              <a:rPr lang="vi-VN" sz="1600">
                <a:solidFill>
                  <a:srgbClr val="9CDCFE"/>
                </a:solidFill>
                <a:latin typeface="Consolas" panose="020B0609020204030204" pitchFamily="49" charset="0"/>
              </a:rPr>
              <a:t>name</a:t>
            </a:r>
            <a:r>
              <a:rPr lang="vi-VN" sz="1600">
                <a:solidFill>
                  <a:srgbClr val="CCCCCC"/>
                </a:solidFill>
                <a:latin typeface="Consolas" panose="020B0609020204030204" pitchFamily="49" charset="0"/>
              </a:rPr>
              <a:t>=</a:t>
            </a:r>
            <a:r>
              <a:rPr lang="vi-VN" sz="1600">
                <a:solidFill>
                  <a:srgbClr val="CE9178"/>
                </a:solidFill>
                <a:latin typeface="Consolas" panose="020B0609020204030204" pitchFamily="49" charset="0"/>
              </a:rPr>
              <a:t>"viewport"</a:t>
            </a:r>
            <a:r>
              <a:rPr lang="vi-VN" sz="1600">
                <a:solidFill>
                  <a:srgbClr val="CCCCCC"/>
                </a:solidFill>
                <a:latin typeface="Consolas" panose="020B0609020204030204" pitchFamily="49" charset="0"/>
              </a:rPr>
              <a:t> </a:t>
            </a:r>
            <a:r>
              <a:rPr lang="vi-VN" sz="1600">
                <a:solidFill>
                  <a:srgbClr val="9CDCFE"/>
                </a:solidFill>
                <a:latin typeface="Consolas" panose="020B0609020204030204" pitchFamily="49" charset="0"/>
              </a:rPr>
              <a:t>content</a:t>
            </a:r>
            <a:r>
              <a:rPr lang="vi-VN" sz="1600">
                <a:solidFill>
                  <a:srgbClr val="CCCCCC"/>
                </a:solidFill>
                <a:latin typeface="Consolas" panose="020B0609020204030204" pitchFamily="49" charset="0"/>
              </a:rPr>
              <a:t>=</a:t>
            </a:r>
            <a:r>
              <a:rPr lang="vi-VN" sz="1600">
                <a:solidFill>
                  <a:srgbClr val="CE9178"/>
                </a:solidFill>
                <a:latin typeface="Consolas" panose="020B0609020204030204" pitchFamily="49" charset="0"/>
              </a:rPr>
              <a:t>"width=device-width, initial-scale=1"</a:t>
            </a:r>
            <a:r>
              <a:rPr lang="vi-VN" sz="1600">
                <a:solidFill>
                  <a:srgbClr val="808080"/>
                </a:solidFill>
                <a:latin typeface="Consolas" panose="020B0609020204030204" pitchFamily="49" charset="0"/>
              </a:rPr>
              <a:t>&gt;</a:t>
            </a:r>
            <a:endParaRPr lang="vi-VN" sz="1600">
              <a:solidFill>
                <a:srgbClr val="CCCCCC"/>
              </a:solidFill>
              <a:latin typeface="Consolas" panose="020B0609020204030204" pitchFamily="49" charset="0"/>
            </a:endParaRPr>
          </a:p>
          <a:p>
            <a:pPr marL="0" indent="0">
              <a:buFont typeface="Wingdings" pitchFamily="2" charset="2"/>
              <a:buNone/>
            </a:pPr>
            <a:r>
              <a:rPr lang="vi-VN" sz="1600">
                <a:solidFill>
                  <a:srgbClr val="CCCCCC"/>
                </a:solidFill>
                <a:latin typeface="Consolas" panose="020B0609020204030204" pitchFamily="49" charset="0"/>
              </a:rPr>
              <a:t>    </a:t>
            </a:r>
            <a:r>
              <a:rPr lang="vi-VN" sz="1600">
                <a:solidFill>
                  <a:srgbClr val="808080"/>
                </a:solidFill>
                <a:latin typeface="Consolas" panose="020B0609020204030204" pitchFamily="49" charset="0"/>
              </a:rPr>
              <a:t>&lt;</a:t>
            </a:r>
            <a:r>
              <a:rPr lang="vi-VN" sz="1600">
                <a:solidFill>
                  <a:srgbClr val="569CD6"/>
                </a:solidFill>
                <a:latin typeface="Consolas" panose="020B0609020204030204" pitchFamily="49" charset="0"/>
              </a:rPr>
              <a:t>link</a:t>
            </a:r>
            <a:r>
              <a:rPr lang="vi-VN" sz="1600">
                <a:solidFill>
                  <a:srgbClr val="CCCCCC"/>
                </a:solidFill>
                <a:latin typeface="Consolas" panose="020B0609020204030204" pitchFamily="49" charset="0"/>
              </a:rPr>
              <a:t> </a:t>
            </a:r>
            <a:r>
              <a:rPr lang="vi-VN" sz="1600">
                <a:solidFill>
                  <a:srgbClr val="9CDCFE"/>
                </a:solidFill>
                <a:latin typeface="Consolas" panose="020B0609020204030204" pitchFamily="49" charset="0"/>
              </a:rPr>
              <a:t>href</a:t>
            </a:r>
            <a:r>
              <a:rPr lang="vi-VN" sz="1600">
                <a:solidFill>
                  <a:srgbClr val="CCCCCC"/>
                </a:solidFill>
                <a:latin typeface="Consolas" panose="020B0609020204030204" pitchFamily="49" charset="0"/>
              </a:rPr>
              <a:t>=</a:t>
            </a:r>
            <a:r>
              <a:rPr lang="vi-VN" sz="1600">
                <a:solidFill>
                  <a:srgbClr val="CE9178"/>
                </a:solidFill>
                <a:latin typeface="Consolas" panose="020B0609020204030204" pitchFamily="49" charset="0"/>
              </a:rPr>
              <a:t>"https://cdn.jsdelivr.net/npm/bootstrap@5.3.3/dist/css/bootstrap.min.css"</a:t>
            </a:r>
            <a:r>
              <a:rPr lang="vi-VN" sz="1600">
                <a:solidFill>
                  <a:srgbClr val="CCCCCC"/>
                </a:solidFill>
                <a:latin typeface="Consolas" panose="020B0609020204030204" pitchFamily="49" charset="0"/>
              </a:rPr>
              <a:t> </a:t>
            </a:r>
            <a:r>
              <a:rPr lang="en-US" sz="1600">
                <a:solidFill>
                  <a:srgbClr val="CCCCCC"/>
                </a:solidFill>
                <a:latin typeface="Consolas" panose="020B0609020204030204" pitchFamily="49" charset="0"/>
              </a:rPr>
              <a:t>	   	</a:t>
            </a:r>
            <a:r>
              <a:rPr lang="vi-VN" sz="1600">
                <a:solidFill>
                  <a:srgbClr val="9CDCFE"/>
                </a:solidFill>
                <a:latin typeface="Consolas" panose="020B0609020204030204" pitchFamily="49" charset="0"/>
              </a:rPr>
              <a:t>rel</a:t>
            </a:r>
            <a:r>
              <a:rPr lang="vi-VN" sz="1600">
                <a:solidFill>
                  <a:srgbClr val="CCCCCC"/>
                </a:solidFill>
                <a:latin typeface="Consolas" panose="020B0609020204030204" pitchFamily="49" charset="0"/>
              </a:rPr>
              <a:t>=</a:t>
            </a:r>
            <a:r>
              <a:rPr lang="vi-VN" sz="1600">
                <a:solidFill>
                  <a:srgbClr val="CE9178"/>
                </a:solidFill>
                <a:latin typeface="Consolas" panose="020B0609020204030204" pitchFamily="49" charset="0"/>
              </a:rPr>
              <a:t>"stylesheet"</a:t>
            </a:r>
            <a:r>
              <a:rPr lang="vi-VN" sz="1600">
                <a:solidFill>
                  <a:srgbClr val="808080"/>
                </a:solidFill>
                <a:latin typeface="Consolas" panose="020B0609020204030204" pitchFamily="49" charset="0"/>
              </a:rPr>
              <a:t>&gt;</a:t>
            </a:r>
            <a:endParaRPr lang="vi-VN" sz="1600">
              <a:solidFill>
                <a:srgbClr val="CCCCCC"/>
              </a:solidFill>
              <a:latin typeface="Consolas" panose="020B0609020204030204" pitchFamily="49" charset="0"/>
            </a:endParaRPr>
          </a:p>
          <a:p>
            <a:pPr marL="0" indent="0">
              <a:buFont typeface="Wingdings" pitchFamily="2" charset="2"/>
              <a:buNone/>
            </a:pPr>
            <a:r>
              <a:rPr lang="vi-VN" sz="1600">
                <a:solidFill>
                  <a:srgbClr val="CCCCCC"/>
                </a:solidFill>
                <a:latin typeface="Consolas" panose="020B0609020204030204" pitchFamily="49" charset="0"/>
              </a:rPr>
              <a:t>    </a:t>
            </a:r>
            <a:r>
              <a:rPr lang="vi-VN" sz="1600">
                <a:solidFill>
                  <a:srgbClr val="808080"/>
                </a:solidFill>
                <a:latin typeface="Consolas" panose="020B0609020204030204" pitchFamily="49" charset="0"/>
              </a:rPr>
              <a:t>&lt;</a:t>
            </a:r>
            <a:r>
              <a:rPr lang="vi-VN" sz="1600">
                <a:solidFill>
                  <a:srgbClr val="569CD6"/>
                </a:solidFill>
                <a:latin typeface="Consolas" panose="020B0609020204030204" pitchFamily="49" charset="0"/>
              </a:rPr>
              <a:t>script</a:t>
            </a:r>
            <a:r>
              <a:rPr lang="vi-VN" sz="1600">
                <a:solidFill>
                  <a:srgbClr val="D4D4D4"/>
                </a:solidFill>
                <a:latin typeface="Consolas" panose="020B0609020204030204" pitchFamily="49" charset="0"/>
              </a:rPr>
              <a:t> </a:t>
            </a:r>
            <a:r>
              <a:rPr lang="vi-VN" sz="1600">
                <a:solidFill>
                  <a:srgbClr val="9CDCFE"/>
                </a:solidFill>
                <a:latin typeface="Consolas" panose="020B0609020204030204" pitchFamily="49" charset="0"/>
              </a:rPr>
              <a:t>src</a:t>
            </a:r>
            <a:r>
              <a:rPr lang="vi-VN" sz="1600">
                <a:solidFill>
                  <a:srgbClr val="D4D4D4"/>
                </a:solidFill>
                <a:latin typeface="Consolas" panose="020B0609020204030204" pitchFamily="49" charset="0"/>
              </a:rPr>
              <a:t>=</a:t>
            </a:r>
            <a:r>
              <a:rPr lang="vi-VN" sz="1600">
                <a:solidFill>
                  <a:srgbClr val="CE9178"/>
                </a:solidFill>
                <a:latin typeface="Consolas" panose="020B0609020204030204" pitchFamily="49" charset="0"/>
              </a:rPr>
              <a:t>"https://cdn.jsdelivr.net/npm/bootstrap@5.3.3/dist/js/bootstrap.bundle.min.js"</a:t>
            </a:r>
            <a:r>
              <a:rPr lang="vi-VN" sz="1600">
                <a:solidFill>
                  <a:srgbClr val="808080"/>
                </a:solidFill>
                <a:latin typeface="Consolas" panose="020B0609020204030204" pitchFamily="49" charset="0"/>
              </a:rPr>
              <a:t>&gt;</a:t>
            </a:r>
            <a:endParaRPr lang="en-US" sz="1600">
              <a:solidFill>
                <a:srgbClr val="808080"/>
              </a:solidFill>
              <a:latin typeface="Consolas" panose="020B0609020204030204" pitchFamily="49" charset="0"/>
            </a:endParaRPr>
          </a:p>
          <a:p>
            <a:pPr marL="0" indent="0">
              <a:buFont typeface="Wingdings" pitchFamily="2" charset="2"/>
              <a:buNone/>
            </a:pPr>
            <a:r>
              <a:rPr lang="en-US" sz="1600">
                <a:solidFill>
                  <a:srgbClr val="808080"/>
                </a:solidFill>
                <a:latin typeface="Consolas" panose="020B0609020204030204" pitchFamily="49" charset="0"/>
              </a:rPr>
              <a:t>    </a:t>
            </a:r>
            <a:r>
              <a:rPr lang="vi-VN" sz="1600">
                <a:solidFill>
                  <a:srgbClr val="808080"/>
                </a:solidFill>
                <a:latin typeface="Consolas" panose="020B0609020204030204" pitchFamily="49" charset="0"/>
              </a:rPr>
              <a:t>&lt;/</a:t>
            </a:r>
            <a:r>
              <a:rPr lang="vi-VN" sz="1600">
                <a:solidFill>
                  <a:srgbClr val="569CD6"/>
                </a:solidFill>
                <a:latin typeface="Consolas" panose="020B0609020204030204" pitchFamily="49" charset="0"/>
              </a:rPr>
              <a:t>script</a:t>
            </a:r>
            <a:r>
              <a:rPr lang="vi-VN" sz="1600">
                <a:solidFill>
                  <a:srgbClr val="808080"/>
                </a:solidFill>
                <a:latin typeface="Consolas" panose="020B0609020204030204" pitchFamily="49" charset="0"/>
              </a:rPr>
              <a:t>&gt;</a:t>
            </a:r>
            <a:endParaRPr lang="vi-VN" sz="1600">
              <a:solidFill>
                <a:srgbClr val="CCCCCC"/>
              </a:solidFill>
              <a:latin typeface="Consolas" panose="020B0609020204030204" pitchFamily="49" charset="0"/>
            </a:endParaRPr>
          </a:p>
          <a:p>
            <a:pPr marL="0" indent="0">
              <a:buFont typeface="Wingdings" pitchFamily="2" charset="2"/>
              <a:buNone/>
            </a:pPr>
            <a:r>
              <a:rPr lang="vi-VN" sz="1600">
                <a:solidFill>
                  <a:srgbClr val="808080"/>
                </a:solidFill>
                <a:latin typeface="Consolas" panose="020B0609020204030204" pitchFamily="49" charset="0"/>
              </a:rPr>
              <a:t>&lt;/</a:t>
            </a:r>
            <a:r>
              <a:rPr lang="vi-VN" sz="1600">
                <a:solidFill>
                  <a:srgbClr val="569CD6"/>
                </a:solidFill>
                <a:latin typeface="Consolas" panose="020B0609020204030204" pitchFamily="49" charset="0"/>
              </a:rPr>
              <a:t>head</a:t>
            </a:r>
            <a:r>
              <a:rPr lang="vi-VN" sz="1600">
                <a:solidFill>
                  <a:srgbClr val="808080"/>
                </a:solidFill>
                <a:latin typeface="Consolas" panose="020B0609020204030204" pitchFamily="49" charset="0"/>
              </a:rPr>
              <a:t>&gt;</a:t>
            </a:r>
            <a:endParaRPr lang="en-GB" altLang="en-US" sz="1600" dirty="0"/>
          </a:p>
        </p:txBody>
      </p:sp>
      <p:sp>
        <p:nvSpPr>
          <p:cNvPr id="2" name="Rectangle 1"/>
          <p:cNvSpPr/>
          <p:nvPr/>
        </p:nvSpPr>
        <p:spPr>
          <a:xfrm>
            <a:off x="1447800" y="4495800"/>
            <a:ext cx="9753600" cy="990600"/>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0" name="Curved Connector 9"/>
          <p:cNvCxnSpPr>
            <a:stCxn id="11" idx="1"/>
          </p:cNvCxnSpPr>
          <p:nvPr/>
        </p:nvCxnSpPr>
        <p:spPr>
          <a:xfrm rot="10800000" flipH="1" flipV="1">
            <a:off x="914399" y="2438399"/>
            <a:ext cx="457202" cy="2514599"/>
          </a:xfrm>
          <a:prstGeom prst="curvedConnector4">
            <a:avLst>
              <a:gd name="adj1" fmla="val -50000"/>
              <a:gd name="adj2" fmla="val 100447"/>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914399" y="2057400"/>
            <a:ext cx="10439401" cy="76200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6131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dirty="0"/>
              <a:t>CONTAINER VÀ CONTAINER-FLUID</a:t>
            </a:r>
          </a:p>
        </p:txBody>
      </p:sp>
      <p:sp>
        <p:nvSpPr>
          <p:cNvPr id="9219" name="Rectangle 3"/>
          <p:cNvSpPr>
            <a:spLocks noGrp="1" noChangeArrowheads="1"/>
          </p:cNvSpPr>
          <p:nvPr>
            <p:ph type="body" idx="1"/>
          </p:nvPr>
        </p:nvSpPr>
        <p:spPr/>
        <p:txBody>
          <a:bodyPr>
            <a:noAutofit/>
          </a:bodyPr>
          <a:lstStyle/>
          <a:p>
            <a:r>
              <a:rPr lang="en-GB" altLang="en-US" sz="2000" dirty="0"/>
              <a:t>Bootstrap </a:t>
            </a:r>
            <a:r>
              <a:rPr lang="en-GB" altLang="en-US" sz="2000"/>
              <a:t>5 cung </a:t>
            </a:r>
            <a:r>
              <a:rPr lang="en-GB" altLang="en-US" sz="2000" dirty="0" err="1"/>
              <a:t>cấp</a:t>
            </a:r>
            <a:r>
              <a:rPr lang="en-GB" altLang="en-US" sz="2000" dirty="0"/>
              <a:t> </a:t>
            </a:r>
            <a:r>
              <a:rPr lang="en-GB" altLang="en-US" sz="2000" dirty="0" err="1"/>
              <a:t>hai</a:t>
            </a:r>
            <a:r>
              <a:rPr lang="en-GB" altLang="en-US" sz="2000" dirty="0"/>
              <a:t> </a:t>
            </a:r>
            <a:r>
              <a:rPr lang="en-GB" altLang="en-US" sz="2000" dirty="0" err="1"/>
              <a:t>vùng</a:t>
            </a:r>
            <a:r>
              <a:rPr lang="en-GB" altLang="en-US" sz="2000" dirty="0"/>
              <a:t> </a:t>
            </a:r>
            <a:r>
              <a:rPr lang="en-GB" altLang="en-US" sz="2000" dirty="0" err="1"/>
              <a:t>chứa</a:t>
            </a:r>
            <a:r>
              <a:rPr lang="en-GB" altLang="en-US" sz="2000" dirty="0"/>
              <a:t> </a:t>
            </a:r>
            <a:r>
              <a:rPr lang="en-GB" altLang="en-US" sz="2000" dirty="0" err="1"/>
              <a:t>phần</a:t>
            </a:r>
            <a:r>
              <a:rPr lang="en-GB" altLang="en-US" sz="2000" dirty="0"/>
              <a:t> </a:t>
            </a:r>
            <a:r>
              <a:rPr lang="en-GB" altLang="en-US" sz="2000" dirty="0" err="1"/>
              <a:t>tử</a:t>
            </a:r>
            <a:r>
              <a:rPr lang="en-GB" altLang="en-US" sz="2000" dirty="0"/>
              <a:t> </a:t>
            </a:r>
            <a:r>
              <a:rPr lang="en-GB" altLang="en-US" sz="2000" dirty="0" err="1"/>
              <a:t>để</a:t>
            </a:r>
            <a:r>
              <a:rPr lang="en-GB" altLang="en-US" sz="2000" dirty="0"/>
              <a:t> </a:t>
            </a:r>
            <a:r>
              <a:rPr lang="en-GB" altLang="en-US" sz="2000" dirty="0" err="1"/>
              <a:t>bao</a:t>
            </a:r>
            <a:r>
              <a:rPr lang="en-GB" altLang="en-US" sz="2000" dirty="0"/>
              <a:t> </a:t>
            </a:r>
            <a:r>
              <a:rPr lang="en-GB" altLang="en-US" sz="2000" dirty="0" err="1"/>
              <a:t>bọc</a:t>
            </a:r>
            <a:r>
              <a:rPr lang="en-GB" altLang="en-US" sz="2000" dirty="0"/>
              <a:t> </a:t>
            </a:r>
            <a:r>
              <a:rPr lang="en-GB" altLang="en-US" sz="2000" dirty="0" err="1"/>
              <a:t>nội</a:t>
            </a:r>
            <a:r>
              <a:rPr lang="en-GB" altLang="en-US" sz="2000" dirty="0"/>
              <a:t> dung </a:t>
            </a:r>
            <a:r>
              <a:rPr lang="en-GB" altLang="en-US" sz="2000" dirty="0" err="1"/>
              <a:t>trang</a:t>
            </a:r>
            <a:r>
              <a:rPr lang="en-GB" altLang="en-US" sz="2000" dirty="0"/>
              <a:t> web:</a:t>
            </a:r>
          </a:p>
          <a:p>
            <a:pPr marL="0" indent="0">
              <a:buNone/>
            </a:pPr>
            <a:endParaRPr lang="en-GB" altLang="en-US" dirty="0"/>
          </a:p>
          <a:p>
            <a:pPr marL="0" indent="0">
              <a:buNone/>
            </a:pPr>
            <a:endParaRPr lang="en-GB" altLang="en-US" dirty="0"/>
          </a:p>
          <a:p>
            <a:pPr marL="0" indent="0">
              <a:buNone/>
            </a:pPr>
            <a:endParaRPr lang="en-GB" altLang="en-US" dirty="0"/>
          </a:p>
        </p:txBody>
      </p:sp>
      <p:grpSp>
        <p:nvGrpSpPr>
          <p:cNvPr id="5" name="Group 4"/>
          <p:cNvGrpSpPr/>
          <p:nvPr/>
        </p:nvGrpSpPr>
        <p:grpSpPr>
          <a:xfrm>
            <a:off x="2057400" y="1905000"/>
            <a:ext cx="2590800" cy="1676400"/>
            <a:chOff x="1371600" y="2209800"/>
            <a:chExt cx="2590800" cy="1676400"/>
          </a:xfrm>
        </p:grpSpPr>
        <p:grpSp>
          <p:nvGrpSpPr>
            <p:cNvPr id="9" name="Group 8"/>
            <p:cNvGrpSpPr/>
            <p:nvPr/>
          </p:nvGrpSpPr>
          <p:grpSpPr>
            <a:xfrm>
              <a:off x="1371600" y="2209800"/>
              <a:ext cx="2590800" cy="1066800"/>
              <a:chOff x="228600" y="2057400"/>
              <a:chExt cx="3886200" cy="1219200"/>
            </a:xfrm>
          </p:grpSpPr>
          <p:sp>
            <p:nvSpPr>
              <p:cNvPr id="7" name="Rectangle 6"/>
              <p:cNvSpPr/>
              <p:nvPr/>
            </p:nvSpPr>
            <p:spPr>
              <a:xfrm>
                <a:off x="685800" y="2133600"/>
                <a:ext cx="2971800" cy="1066800"/>
              </a:xfrm>
              <a:prstGeom prst="rect">
                <a:avLst/>
              </a:prstGeom>
              <a:solidFill>
                <a:srgbClr val="4CA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container</a:t>
                </a:r>
              </a:p>
            </p:txBody>
          </p:sp>
          <p:sp>
            <p:nvSpPr>
              <p:cNvPr id="8" name="Rectangle 7"/>
              <p:cNvSpPr/>
              <p:nvPr/>
            </p:nvSpPr>
            <p:spPr>
              <a:xfrm>
                <a:off x="228600" y="2057400"/>
                <a:ext cx="3886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2" name="Down Arrow 1"/>
            <p:cNvSpPr/>
            <p:nvPr/>
          </p:nvSpPr>
          <p:spPr>
            <a:xfrm>
              <a:off x="2514600" y="3343275"/>
              <a:ext cx="228600" cy="54292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7086600" y="1905000"/>
            <a:ext cx="2590800" cy="1676400"/>
            <a:chOff x="5105400" y="2209800"/>
            <a:chExt cx="2590800" cy="1676400"/>
          </a:xfrm>
        </p:grpSpPr>
        <p:grpSp>
          <p:nvGrpSpPr>
            <p:cNvPr id="12" name="Group 11"/>
            <p:cNvGrpSpPr/>
            <p:nvPr/>
          </p:nvGrpSpPr>
          <p:grpSpPr>
            <a:xfrm>
              <a:off x="5105400" y="2209800"/>
              <a:ext cx="2590800" cy="1066800"/>
              <a:chOff x="1600200" y="1991755"/>
              <a:chExt cx="3886200" cy="1219200"/>
            </a:xfrm>
          </p:grpSpPr>
          <p:sp>
            <p:nvSpPr>
              <p:cNvPr id="13" name="Rectangle 12"/>
              <p:cNvSpPr/>
              <p:nvPr/>
            </p:nvSpPr>
            <p:spPr>
              <a:xfrm>
                <a:off x="1600200" y="2067955"/>
                <a:ext cx="3886200" cy="1066800"/>
              </a:xfrm>
              <a:prstGeom prst="rect">
                <a:avLst/>
              </a:prstGeom>
              <a:solidFill>
                <a:srgbClr val="4CA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container-fluid</a:t>
                </a:r>
              </a:p>
            </p:txBody>
          </p:sp>
          <p:sp>
            <p:nvSpPr>
              <p:cNvPr id="14" name="Rectangle 13"/>
              <p:cNvSpPr/>
              <p:nvPr/>
            </p:nvSpPr>
            <p:spPr>
              <a:xfrm>
                <a:off x="1600200" y="1991755"/>
                <a:ext cx="3886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sp>
          <p:nvSpPr>
            <p:cNvPr id="11" name="Down Arrow 10"/>
            <p:cNvSpPr/>
            <p:nvPr/>
          </p:nvSpPr>
          <p:spPr>
            <a:xfrm>
              <a:off x="6286500" y="3343275"/>
              <a:ext cx="228600" cy="54292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 name="Rectangle 2"/>
          <p:cNvSpPr/>
          <p:nvPr/>
        </p:nvSpPr>
        <p:spPr>
          <a:xfrm>
            <a:off x="1524000" y="3666547"/>
            <a:ext cx="3657600" cy="19791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en-US" sz="2200"/>
              <a:t>Class </a:t>
            </a:r>
            <a:r>
              <a:rPr lang="en-GB" altLang="en-US" sz="2200">
                <a:solidFill>
                  <a:srgbClr val="FF0000"/>
                </a:solidFill>
              </a:rPr>
              <a:t>.container </a:t>
            </a:r>
            <a:r>
              <a:rPr lang="en-GB" altLang="en-US" sz="2200"/>
              <a:t>cung cấp một vùng chứa có chiều rộng cố định đáp ứng</a:t>
            </a:r>
          </a:p>
        </p:txBody>
      </p:sp>
      <p:sp>
        <p:nvSpPr>
          <p:cNvPr id="15" name="Rectangle 14"/>
          <p:cNvSpPr/>
          <p:nvPr/>
        </p:nvSpPr>
        <p:spPr>
          <a:xfrm>
            <a:off x="6553200" y="3666547"/>
            <a:ext cx="3657600" cy="1979180"/>
          </a:xfrm>
          <a:prstGeom prst="rect">
            <a:avLst/>
          </a:prstGeom>
          <a:solidFill>
            <a:srgbClr val="FF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en-US" sz="2200"/>
              <a:t>Class </a:t>
            </a:r>
            <a:r>
              <a:rPr lang="en-GB" altLang="en-US" sz="2200">
                <a:solidFill>
                  <a:srgbClr val="FF0000"/>
                </a:solidFill>
              </a:rPr>
              <a:t>.container-fluid </a:t>
            </a:r>
            <a:r>
              <a:rPr lang="en-GB" altLang="en-US" sz="2200"/>
              <a:t>cung cấp một vùng chứa có chiều rộng đầy đủ, kéo dài toàn bộ chiều rộng của khung nhìn</a:t>
            </a:r>
            <a:endParaRPr lang="en-GB" altLang="en-US" sz="2200" dirty="0"/>
          </a:p>
        </p:txBody>
      </p:sp>
      <p:grpSp>
        <p:nvGrpSpPr>
          <p:cNvPr id="16" name="Google Shape;172;p6"/>
          <p:cNvGrpSpPr/>
          <p:nvPr/>
        </p:nvGrpSpPr>
        <p:grpSpPr>
          <a:xfrm>
            <a:off x="0" y="6344235"/>
            <a:ext cx="12192000" cy="513793"/>
            <a:chOff x="0" y="0"/>
            <a:chExt cx="24384000" cy="1027585"/>
          </a:xfrm>
        </p:grpSpPr>
        <p:sp>
          <p:nvSpPr>
            <p:cNvPr id="1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861830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dirty="0"/>
              <a:t>CLASS CONTAINER</a:t>
            </a:r>
          </a:p>
        </p:txBody>
      </p:sp>
      <p:sp>
        <p:nvSpPr>
          <p:cNvPr id="9219" name="Rectangle 3"/>
          <p:cNvSpPr>
            <a:spLocks noGrp="1" noChangeArrowheads="1"/>
          </p:cNvSpPr>
          <p:nvPr>
            <p:ph type="body" idx="1"/>
          </p:nvPr>
        </p:nvSpPr>
        <p:spPr/>
        <p:txBody>
          <a:bodyPr>
            <a:noAutofit/>
          </a:bodyPr>
          <a:lstStyle/>
          <a:p>
            <a:pPr>
              <a:lnSpc>
                <a:spcPct val="150000"/>
              </a:lnSpc>
            </a:pPr>
            <a:r>
              <a:rPr lang="en-US" sz="2000" dirty="0"/>
              <a:t>C</a:t>
            </a:r>
            <a:r>
              <a:rPr lang="vi-VN" sz="2000" dirty="0"/>
              <a:t>hiều rộng của </a:t>
            </a:r>
            <a:r>
              <a:rPr lang="en-US" sz="2000" dirty="0"/>
              <a:t>.container</a:t>
            </a:r>
            <a:r>
              <a:rPr lang="vi-VN" sz="2000" dirty="0"/>
              <a:t> (</a:t>
            </a:r>
            <a:r>
              <a:rPr lang="en-US" sz="2000" dirty="0">
                <a:solidFill>
                  <a:srgbClr val="FF0000"/>
                </a:solidFill>
              </a:rPr>
              <a:t>max-width</a:t>
            </a:r>
            <a:r>
              <a:rPr lang="vi-VN" sz="2000" dirty="0"/>
              <a:t>) sẽ thay đổi trên các kích thước màn hình khác nhau</a:t>
            </a:r>
            <a:r>
              <a:rPr lang="en-US" sz="2000" dirty="0"/>
              <a:t>.</a:t>
            </a:r>
          </a:p>
          <a:p>
            <a:pPr>
              <a:lnSpc>
                <a:spcPct val="150000"/>
              </a:lnSpc>
            </a:pPr>
            <a:r>
              <a:rPr lang="en-US" sz="2000" dirty="0" err="1"/>
              <a:t>Có</a:t>
            </a:r>
            <a:r>
              <a:rPr lang="en-US" sz="2000" dirty="0"/>
              <a:t> </a:t>
            </a:r>
            <a:r>
              <a:rPr lang="en-US" sz="2000" dirty="0" err="1"/>
              <a:t>thể</a:t>
            </a:r>
            <a:r>
              <a:rPr lang="en-US" sz="2000" dirty="0"/>
              <a:t> </a:t>
            </a:r>
            <a:r>
              <a:rPr lang="en-US" sz="2000" dirty="0" err="1"/>
              <a:t>sử</a:t>
            </a:r>
            <a:r>
              <a:rPr lang="en-US" sz="2000" dirty="0"/>
              <a:t> </a:t>
            </a:r>
            <a:r>
              <a:rPr lang="en-US" sz="2000" dirty="0" err="1"/>
              <a:t>dụng</a:t>
            </a:r>
            <a:r>
              <a:rPr lang="en-US" sz="2000" dirty="0"/>
              <a:t> </a:t>
            </a:r>
            <a:r>
              <a:rPr lang="en-US" sz="2000" dirty="0" err="1"/>
              <a:t>các</a:t>
            </a:r>
            <a:r>
              <a:rPr lang="en-US" sz="2000" dirty="0"/>
              <a:t> </a:t>
            </a:r>
            <a:r>
              <a:rPr lang="en-US" sz="2000" dirty="0" err="1"/>
              <a:t>lớp</a:t>
            </a:r>
            <a:r>
              <a:rPr lang="en-US" sz="2000" dirty="0"/>
              <a:t> </a:t>
            </a:r>
            <a:r>
              <a:rPr lang="en-US" sz="2000" dirty="0">
                <a:solidFill>
                  <a:srgbClr val="FF0000"/>
                </a:solidFill>
              </a:rPr>
              <a:t>.container-</a:t>
            </a:r>
            <a:r>
              <a:rPr lang="en-US" sz="2000" dirty="0" err="1">
                <a:solidFill>
                  <a:srgbClr val="FF0000"/>
                </a:solidFill>
              </a:rPr>
              <a:t>sm</a:t>
            </a:r>
            <a:r>
              <a:rPr lang="en-US" sz="2000" dirty="0">
                <a:solidFill>
                  <a:srgbClr val="FF0000"/>
                </a:solidFill>
              </a:rPr>
              <a:t> | md | </a:t>
            </a:r>
            <a:r>
              <a:rPr lang="en-US" sz="2000" dirty="0" err="1">
                <a:solidFill>
                  <a:srgbClr val="FF0000"/>
                </a:solidFill>
              </a:rPr>
              <a:t>lg</a:t>
            </a:r>
            <a:r>
              <a:rPr lang="en-US" sz="2000" dirty="0">
                <a:solidFill>
                  <a:srgbClr val="FF0000"/>
                </a:solidFill>
              </a:rPr>
              <a:t> | xl </a:t>
            </a:r>
            <a:r>
              <a:rPr lang="en-US" sz="2000" dirty="0" err="1"/>
              <a:t>để</a:t>
            </a:r>
            <a:r>
              <a:rPr lang="en-US" sz="2000" dirty="0"/>
              <a:t> </a:t>
            </a:r>
            <a:r>
              <a:rPr lang="en-US" sz="2000" dirty="0" err="1"/>
              <a:t>xác</a:t>
            </a:r>
            <a:r>
              <a:rPr lang="en-US" sz="2000" dirty="0"/>
              <a:t> </a:t>
            </a:r>
            <a:r>
              <a:rPr lang="en-US" sz="2000" dirty="0" err="1"/>
              <a:t>định</a:t>
            </a:r>
            <a:r>
              <a:rPr lang="en-US" sz="2000" dirty="0"/>
              <a:t> </a:t>
            </a:r>
            <a:r>
              <a:rPr lang="en-US" sz="2000" dirty="0" err="1"/>
              <a:t>khi</a:t>
            </a:r>
            <a:r>
              <a:rPr lang="en-US" sz="2000" dirty="0"/>
              <a:t> </a:t>
            </a:r>
            <a:r>
              <a:rPr lang="en-US" sz="2000" dirty="0" err="1"/>
              <a:t>nào</a:t>
            </a:r>
            <a:r>
              <a:rPr lang="en-US" sz="2000" dirty="0"/>
              <a:t> </a:t>
            </a:r>
            <a:r>
              <a:rPr lang="en-US" sz="2000" dirty="0" err="1"/>
              <a:t>vùng</a:t>
            </a:r>
            <a:r>
              <a:rPr lang="en-US" sz="2000" dirty="0"/>
              <a:t> </a:t>
            </a:r>
            <a:r>
              <a:rPr lang="en-US" sz="2000" dirty="0" err="1"/>
              <a:t>chứa</a:t>
            </a:r>
            <a:r>
              <a:rPr lang="en-US" sz="2000" dirty="0"/>
              <a:t> </a:t>
            </a:r>
            <a:r>
              <a:rPr lang="en-US" sz="2000" dirty="0" err="1"/>
              <a:t>sẽ</a:t>
            </a:r>
            <a:r>
              <a:rPr lang="en-US" sz="2000" dirty="0"/>
              <a:t> </a:t>
            </a:r>
            <a:r>
              <a:rPr lang="en-US" sz="2000" dirty="0" err="1"/>
              <a:t>đáp</a:t>
            </a:r>
            <a:r>
              <a:rPr lang="en-US" sz="2000" dirty="0"/>
              <a:t> </a:t>
            </a:r>
            <a:r>
              <a:rPr lang="en-US" sz="2000" dirty="0" err="1"/>
              <a:t>ứng</a:t>
            </a:r>
            <a:r>
              <a:rPr lang="en-US" sz="2000" dirty="0"/>
              <a:t>.</a:t>
            </a:r>
          </a:p>
        </p:txBody>
      </p:sp>
      <p:pic>
        <p:nvPicPr>
          <p:cNvPr id="2" name="Picture 1"/>
          <p:cNvPicPr>
            <a:picLocks noChangeAspect="1"/>
          </p:cNvPicPr>
          <p:nvPr/>
        </p:nvPicPr>
        <p:blipFill>
          <a:blip r:embed="rId2"/>
          <a:stretch>
            <a:fillRect/>
          </a:stretch>
        </p:blipFill>
        <p:spPr>
          <a:xfrm>
            <a:off x="1219200" y="2286000"/>
            <a:ext cx="9448800" cy="3456925"/>
          </a:xfrm>
          <a:prstGeom prst="rect">
            <a:avLst/>
          </a:prstGeom>
        </p:spPr>
      </p:pic>
      <p:grpSp>
        <p:nvGrpSpPr>
          <p:cNvPr id="5" name="Google Shape;172;p6"/>
          <p:cNvGrpSpPr/>
          <p:nvPr/>
        </p:nvGrpSpPr>
        <p:grpSpPr>
          <a:xfrm>
            <a:off x="0" y="6344235"/>
            <a:ext cx="12192000" cy="513793"/>
            <a:chOff x="0" y="0"/>
            <a:chExt cx="24384000" cy="1027585"/>
          </a:xfrm>
        </p:grpSpPr>
        <p:sp>
          <p:nvSpPr>
            <p:cNvPr id="6"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870855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371601"/>
            <a:ext cx="8229600" cy="944563"/>
          </a:xfrm>
        </p:spPr>
        <p:txBody>
          <a:bodyPr>
            <a:normAutofit/>
          </a:bodyPr>
          <a:lstStyle/>
          <a:p>
            <a:pPr>
              <a:defRPr/>
            </a:pPr>
            <a:r>
              <a:rPr lang="en-US" dirty="0"/>
              <a:t>HỆ </a:t>
            </a:r>
            <a:r>
              <a:rPr lang="en-US"/>
              <a:t>THỐNG LƯỚI </a:t>
            </a:r>
            <a:r>
              <a:rPr lang="en-US" dirty="0"/>
              <a:t>TRONG BOOTSTRAP</a:t>
            </a:r>
            <a:endParaRPr dirty="0"/>
          </a:p>
        </p:txBody>
      </p:sp>
      <p:grpSp>
        <p:nvGrpSpPr>
          <p:cNvPr id="3" name="Google Shape;172;p6"/>
          <p:cNvGrpSpPr/>
          <p:nvPr/>
        </p:nvGrpSpPr>
        <p:grpSpPr>
          <a:xfrm>
            <a:off x="0" y="6344235"/>
            <a:ext cx="12192000" cy="513793"/>
            <a:chOff x="0" y="0"/>
            <a:chExt cx="24384000" cy="1027585"/>
          </a:xfrm>
        </p:grpSpPr>
        <p:sp>
          <p:nvSpPr>
            <p:cNvPr id="4"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5"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124232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dirty="0"/>
              <a:t>HỆ THỐNG LƯỚI</a:t>
            </a:r>
          </a:p>
        </p:txBody>
      </p:sp>
      <p:sp>
        <p:nvSpPr>
          <p:cNvPr id="9219" name="Rectangle 3"/>
          <p:cNvSpPr>
            <a:spLocks noGrp="1" noChangeArrowheads="1"/>
          </p:cNvSpPr>
          <p:nvPr>
            <p:ph type="body" idx="1"/>
          </p:nvPr>
        </p:nvSpPr>
        <p:spPr/>
        <p:txBody>
          <a:bodyPr>
            <a:noAutofit/>
          </a:bodyPr>
          <a:lstStyle/>
          <a:p>
            <a:r>
              <a:rPr lang="vi-VN" sz="2000" dirty="0"/>
              <a:t>Hệ thống lưới của Bootstrap </a:t>
            </a:r>
            <a:r>
              <a:rPr lang="en-US" sz="2000" dirty="0"/>
              <a:t>5 </a:t>
            </a:r>
            <a:r>
              <a:rPr lang="vi-VN" sz="2000" dirty="0"/>
              <a:t>được xây dựng bằng </a:t>
            </a:r>
            <a:r>
              <a:rPr lang="vi-VN" sz="2000" dirty="0">
                <a:solidFill>
                  <a:srgbClr val="FF0000"/>
                </a:solidFill>
              </a:rPr>
              <a:t>flexbox</a:t>
            </a:r>
            <a:r>
              <a:rPr lang="vi-VN" sz="2000" dirty="0"/>
              <a:t> và cho phép tối đa 12 cột trên toàn trang.</a:t>
            </a: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dirty="0"/>
          </a:p>
          <a:p>
            <a:r>
              <a:rPr lang="en-US" sz="2000" dirty="0"/>
              <a:t>H</a:t>
            </a:r>
            <a:r>
              <a:rPr lang="vi-VN" sz="2000" dirty="0"/>
              <a:t>ệ thống lưới đáp ứng và các cột sẽ tự động sắp xếp lại tùy thuộc vào kích thước màn hình.</a:t>
            </a:r>
            <a:endParaRPr lang="en-US" sz="2000" dirty="0"/>
          </a:p>
        </p:txBody>
      </p:sp>
      <p:pic>
        <p:nvPicPr>
          <p:cNvPr id="3" name="Picture 2"/>
          <p:cNvPicPr>
            <a:picLocks noChangeAspect="1"/>
          </p:cNvPicPr>
          <p:nvPr/>
        </p:nvPicPr>
        <p:blipFill>
          <a:blip r:embed="rId2"/>
          <a:stretch>
            <a:fillRect/>
          </a:stretch>
        </p:blipFill>
        <p:spPr>
          <a:xfrm>
            <a:off x="1143000" y="1960635"/>
            <a:ext cx="9601200" cy="3132027"/>
          </a:xfrm>
          <a:prstGeom prst="rect">
            <a:avLst/>
          </a:prstGeom>
        </p:spPr>
      </p:pic>
      <p:grpSp>
        <p:nvGrpSpPr>
          <p:cNvPr id="5" name="Google Shape;172;p6"/>
          <p:cNvGrpSpPr/>
          <p:nvPr/>
        </p:nvGrpSpPr>
        <p:grpSpPr>
          <a:xfrm>
            <a:off x="0" y="6344235"/>
            <a:ext cx="12192000" cy="513793"/>
            <a:chOff x="0" y="0"/>
            <a:chExt cx="24384000" cy="1027585"/>
          </a:xfrm>
        </p:grpSpPr>
        <p:sp>
          <p:nvSpPr>
            <p:cNvPr id="6"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182748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dirty="0"/>
              <a:t>CÁC LỚP LƯỚI</a:t>
            </a:r>
          </a:p>
        </p:txBody>
      </p:sp>
      <p:sp>
        <p:nvSpPr>
          <p:cNvPr id="9219" name="Rectangle 3"/>
          <p:cNvSpPr>
            <a:spLocks noGrp="1" noChangeArrowheads="1"/>
          </p:cNvSpPr>
          <p:nvPr>
            <p:ph type="body" idx="1"/>
          </p:nvPr>
        </p:nvSpPr>
        <p:spPr/>
        <p:txBody>
          <a:bodyPr>
            <a:normAutofit/>
          </a:bodyPr>
          <a:lstStyle/>
          <a:p>
            <a:pPr marL="0" indent="0">
              <a:buNone/>
            </a:pPr>
            <a:r>
              <a:rPr lang="vi-VN" sz="2400" dirty="0">
                <a:solidFill>
                  <a:srgbClr val="FF0000"/>
                </a:solidFill>
              </a:rPr>
              <a:t>Hệ thống lưới Bootstrap 5 có sáu lớp:</a:t>
            </a:r>
            <a:endParaRPr lang="en-US" sz="2400" dirty="0">
              <a:solidFill>
                <a:srgbClr val="FF0000"/>
              </a:solidFill>
            </a:endParaRPr>
          </a:p>
          <a:p>
            <a:pPr>
              <a:lnSpc>
                <a:spcPct val="150000"/>
              </a:lnSpc>
            </a:pPr>
            <a:r>
              <a:rPr lang="vi-VN" sz="2000" dirty="0"/>
              <a:t>.col- (thiết bị cực nhỏ </a:t>
            </a:r>
            <a:r>
              <a:rPr lang="vi-VN" sz="2000"/>
              <a:t>- </a:t>
            </a:r>
            <a:r>
              <a:rPr lang="en-US" sz="2000"/>
              <a:t>width &lt;</a:t>
            </a:r>
            <a:r>
              <a:rPr lang="vi-VN" sz="2000"/>
              <a:t> </a:t>
            </a:r>
            <a:r>
              <a:rPr lang="vi-VN" sz="2000" dirty="0"/>
              <a:t>576px) </a:t>
            </a:r>
            <a:endParaRPr lang="en-US" sz="2000" dirty="0"/>
          </a:p>
          <a:p>
            <a:pPr>
              <a:lnSpc>
                <a:spcPct val="150000"/>
              </a:lnSpc>
            </a:pPr>
            <a:r>
              <a:rPr lang="vi-VN" sz="2000" dirty="0"/>
              <a:t>.col-sm- (thiết bị nhỏ </a:t>
            </a:r>
            <a:r>
              <a:rPr lang="vi-VN" sz="2000"/>
              <a:t>- </a:t>
            </a:r>
            <a:r>
              <a:rPr lang="en-US" sz="2000"/>
              <a:t>width &gt;=</a:t>
            </a:r>
            <a:r>
              <a:rPr lang="vi-VN" sz="2000"/>
              <a:t> </a:t>
            </a:r>
            <a:r>
              <a:rPr lang="vi-VN" sz="2000" dirty="0"/>
              <a:t>576px) </a:t>
            </a:r>
            <a:endParaRPr lang="en-US" sz="2000" dirty="0"/>
          </a:p>
          <a:p>
            <a:pPr>
              <a:lnSpc>
                <a:spcPct val="150000"/>
              </a:lnSpc>
            </a:pPr>
            <a:r>
              <a:rPr lang="vi-VN" sz="2000" dirty="0"/>
              <a:t>.col-md- (thiết bị </a:t>
            </a:r>
            <a:r>
              <a:rPr lang="vi-VN" sz="2000"/>
              <a:t>vừa – </a:t>
            </a:r>
            <a:r>
              <a:rPr lang="en-US" sz="2000"/>
              <a:t>width &gt;=</a:t>
            </a:r>
            <a:r>
              <a:rPr lang="vi-VN" sz="2000"/>
              <a:t> </a:t>
            </a:r>
            <a:r>
              <a:rPr lang="vi-VN" sz="2000" dirty="0"/>
              <a:t>768px) </a:t>
            </a:r>
            <a:endParaRPr lang="en-US" sz="2000" dirty="0"/>
          </a:p>
          <a:p>
            <a:pPr>
              <a:lnSpc>
                <a:spcPct val="150000"/>
              </a:lnSpc>
            </a:pPr>
            <a:r>
              <a:rPr lang="vi-VN" sz="2000" dirty="0"/>
              <a:t>.col-lg- (thiết bị lớn </a:t>
            </a:r>
            <a:r>
              <a:rPr lang="vi-VN" sz="2000"/>
              <a:t>- </a:t>
            </a:r>
            <a:r>
              <a:rPr lang="en-US" sz="2000"/>
              <a:t>width &gt;=</a:t>
            </a:r>
            <a:r>
              <a:rPr lang="vi-VN" sz="2000"/>
              <a:t> </a:t>
            </a:r>
            <a:r>
              <a:rPr lang="vi-VN" sz="2000" dirty="0"/>
              <a:t>992px) </a:t>
            </a:r>
            <a:endParaRPr lang="en-US" sz="2000" dirty="0"/>
          </a:p>
          <a:p>
            <a:pPr>
              <a:lnSpc>
                <a:spcPct val="150000"/>
              </a:lnSpc>
            </a:pPr>
            <a:r>
              <a:rPr lang="vi-VN" sz="2000" dirty="0"/>
              <a:t>.col-xl- (thiết bị xlarge </a:t>
            </a:r>
            <a:r>
              <a:rPr lang="vi-VN" sz="2000"/>
              <a:t>- </a:t>
            </a:r>
            <a:r>
              <a:rPr lang="en-US" sz="2000"/>
              <a:t>width &gt;=</a:t>
            </a:r>
            <a:r>
              <a:rPr lang="vi-VN" sz="2000"/>
              <a:t> </a:t>
            </a:r>
            <a:r>
              <a:rPr lang="vi-VN" sz="2000" dirty="0"/>
              <a:t>1200px) </a:t>
            </a:r>
            <a:endParaRPr lang="en-US" sz="2000" dirty="0"/>
          </a:p>
          <a:p>
            <a:pPr>
              <a:lnSpc>
                <a:spcPct val="150000"/>
              </a:lnSpc>
            </a:pPr>
            <a:r>
              <a:rPr lang="vi-VN" sz="2000" dirty="0"/>
              <a:t>.col-xxl- (thiết bị xxlarge </a:t>
            </a:r>
            <a:r>
              <a:rPr lang="vi-VN" sz="2000"/>
              <a:t>- </a:t>
            </a:r>
            <a:r>
              <a:rPr lang="en-US" sz="2000"/>
              <a:t>width &gt;=</a:t>
            </a:r>
            <a:r>
              <a:rPr lang="vi-VN" sz="2000"/>
              <a:t> </a:t>
            </a:r>
            <a:r>
              <a:rPr lang="vi-VN" sz="2000" dirty="0"/>
              <a:t>1400px)</a:t>
            </a:r>
            <a:endParaRPr lang="en-US" sz="2000" dirty="0"/>
          </a:p>
        </p:txBody>
      </p:sp>
      <p:grpSp>
        <p:nvGrpSpPr>
          <p:cNvPr id="4" name="Google Shape;172;p6"/>
          <p:cNvGrpSpPr/>
          <p:nvPr/>
        </p:nvGrpSpPr>
        <p:grpSpPr>
          <a:xfrm>
            <a:off x="0" y="6344235"/>
            <a:ext cx="12192000" cy="513793"/>
            <a:chOff x="0" y="0"/>
            <a:chExt cx="24384000" cy="1027585"/>
          </a:xfrm>
        </p:grpSpPr>
        <p:sp>
          <p:nvSpPr>
            <p:cNvPr id="5"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6"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50409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dirty="0"/>
              <a:t>CẤU TRÚC LƯỚI</a:t>
            </a:r>
          </a:p>
        </p:txBody>
      </p:sp>
      <p:sp>
        <p:nvSpPr>
          <p:cNvPr id="9219" name="Rectangle 3"/>
          <p:cNvSpPr>
            <a:spLocks noGrp="1" noChangeArrowheads="1"/>
          </p:cNvSpPr>
          <p:nvPr>
            <p:ph type="body" idx="1"/>
          </p:nvPr>
        </p:nvSpPr>
        <p:spPr/>
        <p:txBody>
          <a:bodyPr>
            <a:normAutofit/>
          </a:bodyPr>
          <a:lstStyle/>
          <a:p>
            <a:pPr marL="0" indent="0">
              <a:buNone/>
            </a:pPr>
            <a:r>
              <a:rPr lang="vi-VN" sz="2400" b="1" dirty="0"/>
              <a:t>Cấu </a:t>
            </a:r>
            <a:r>
              <a:rPr lang="vi-VN" sz="2400" b="1"/>
              <a:t>trúc </a:t>
            </a:r>
            <a:r>
              <a:rPr lang="en-US" sz="2400" b="1"/>
              <a:t>lưới</a:t>
            </a:r>
            <a:r>
              <a:rPr lang="vi-VN" sz="2400" b="1"/>
              <a:t> </a:t>
            </a:r>
            <a:r>
              <a:rPr lang="vi-VN" sz="2400" b="1" dirty="0"/>
              <a:t>cơ bản của Bootstrap 5</a:t>
            </a:r>
            <a:endParaRPr lang="en-US" sz="2400" b="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000" dirty="0" err="1"/>
              <a:t>Trong</a:t>
            </a:r>
            <a:r>
              <a:rPr lang="en-US" sz="2000" dirty="0"/>
              <a:t> </a:t>
            </a:r>
            <a:r>
              <a:rPr lang="en-US" sz="2000" dirty="0" err="1"/>
              <a:t>đó</a:t>
            </a:r>
            <a:r>
              <a:rPr lang="en-US" sz="2000" dirty="0"/>
              <a:t>:</a:t>
            </a:r>
          </a:p>
          <a:p>
            <a:r>
              <a:rPr lang="en-US" sz="2000" dirty="0">
                <a:solidFill>
                  <a:srgbClr val="FF0000"/>
                </a:solidFill>
              </a:rPr>
              <a:t>.row </a:t>
            </a:r>
            <a:r>
              <a:rPr lang="en-US" sz="2000" dirty="0" err="1"/>
              <a:t>là</a:t>
            </a:r>
            <a:r>
              <a:rPr lang="en-US" sz="2000" dirty="0"/>
              <a:t> </a:t>
            </a:r>
            <a:r>
              <a:rPr lang="en-US" sz="2000" dirty="0" err="1"/>
              <a:t>tạo</a:t>
            </a:r>
            <a:r>
              <a:rPr lang="en-US" sz="2000" dirty="0"/>
              <a:t> </a:t>
            </a:r>
            <a:r>
              <a:rPr lang="en-US" sz="2000" dirty="0" err="1"/>
              <a:t>một</a:t>
            </a:r>
            <a:r>
              <a:rPr lang="en-US" sz="2000" dirty="0"/>
              <a:t> </a:t>
            </a:r>
            <a:r>
              <a:rPr lang="en-US" sz="2000" dirty="0" err="1"/>
              <a:t>hàng</a:t>
            </a:r>
            <a:r>
              <a:rPr lang="en-US" sz="2000" dirty="0"/>
              <a:t> </a:t>
            </a:r>
            <a:r>
              <a:rPr lang="en-US" sz="2000" dirty="0" err="1"/>
              <a:t>ngang</a:t>
            </a:r>
            <a:r>
              <a:rPr lang="en-US" sz="2000" dirty="0"/>
              <a:t> </a:t>
            </a:r>
            <a:r>
              <a:rPr lang="en-US" sz="2000" dirty="0" err="1"/>
              <a:t>gồm</a:t>
            </a:r>
            <a:r>
              <a:rPr lang="en-US" sz="2000" dirty="0"/>
              <a:t> n </a:t>
            </a:r>
            <a:r>
              <a:rPr lang="en-US" sz="2000" dirty="0" err="1"/>
              <a:t>cột</a:t>
            </a:r>
            <a:endParaRPr lang="en-US" sz="2000" dirty="0"/>
          </a:p>
          <a:p>
            <a:r>
              <a:rPr lang="en-US" sz="2000" dirty="0" err="1"/>
              <a:t>Dấu</a:t>
            </a:r>
            <a:r>
              <a:rPr lang="en-US" sz="2000" dirty="0"/>
              <a:t> </a:t>
            </a:r>
            <a:r>
              <a:rPr lang="en-US" sz="2000" dirty="0" err="1"/>
              <a:t>sao</a:t>
            </a:r>
            <a:r>
              <a:rPr lang="en-US" sz="2000" dirty="0"/>
              <a:t> </a:t>
            </a:r>
            <a:r>
              <a:rPr lang="en-US" sz="2000" dirty="0" err="1"/>
              <a:t>đầu</a:t>
            </a:r>
            <a:r>
              <a:rPr lang="en-US" sz="2000" dirty="0"/>
              <a:t> </a:t>
            </a:r>
            <a:r>
              <a:rPr lang="en-US" sz="2000" dirty="0" err="1"/>
              <a:t>tiên</a:t>
            </a:r>
            <a:r>
              <a:rPr lang="en-US" sz="2000" dirty="0"/>
              <a:t> (</a:t>
            </a:r>
            <a:r>
              <a:rPr lang="en-US" sz="2000" dirty="0">
                <a:solidFill>
                  <a:srgbClr val="FF0000"/>
                </a:solidFill>
              </a:rPr>
              <a:t>*</a:t>
            </a:r>
            <a:r>
              <a:rPr lang="en-US" sz="2000" dirty="0"/>
              <a:t>) </a:t>
            </a:r>
            <a:r>
              <a:rPr lang="en-US" sz="2000" dirty="0" err="1"/>
              <a:t>đại</a:t>
            </a:r>
            <a:r>
              <a:rPr lang="en-US" sz="2000" dirty="0"/>
              <a:t> </a:t>
            </a:r>
            <a:r>
              <a:rPr lang="en-US" sz="2000" dirty="0" err="1"/>
              <a:t>diện</a:t>
            </a:r>
            <a:r>
              <a:rPr lang="en-US" sz="2000" dirty="0"/>
              <a:t> </a:t>
            </a:r>
            <a:r>
              <a:rPr lang="en-US" sz="2000" dirty="0" err="1"/>
              <a:t>cho</a:t>
            </a:r>
            <a:r>
              <a:rPr lang="en-US" sz="2000" dirty="0"/>
              <a:t> </a:t>
            </a:r>
            <a:r>
              <a:rPr lang="en-US" sz="2000" dirty="0" err="1"/>
              <a:t>khả</a:t>
            </a:r>
            <a:r>
              <a:rPr lang="en-US" sz="2000" dirty="0"/>
              <a:t> </a:t>
            </a:r>
            <a:r>
              <a:rPr lang="en-US" sz="2000" dirty="0" err="1"/>
              <a:t>năng</a:t>
            </a:r>
            <a:r>
              <a:rPr lang="en-US" sz="2000" dirty="0"/>
              <a:t> </a:t>
            </a:r>
            <a:r>
              <a:rPr lang="en-US" sz="2000" dirty="0" err="1"/>
              <a:t>phản</a:t>
            </a:r>
            <a:r>
              <a:rPr lang="en-US" sz="2000" dirty="0"/>
              <a:t> </a:t>
            </a:r>
            <a:r>
              <a:rPr lang="en-US" sz="2000" dirty="0" err="1"/>
              <a:t>hồi</a:t>
            </a:r>
            <a:r>
              <a:rPr lang="en-US" sz="2000" dirty="0"/>
              <a:t>: </a:t>
            </a:r>
            <a:r>
              <a:rPr lang="en-US" sz="2000" dirty="0" err="1"/>
              <a:t>sm</a:t>
            </a:r>
            <a:r>
              <a:rPr lang="en-US" sz="2000" dirty="0"/>
              <a:t>, md, </a:t>
            </a:r>
            <a:r>
              <a:rPr lang="en-US" sz="2000" dirty="0" err="1"/>
              <a:t>lg</a:t>
            </a:r>
            <a:r>
              <a:rPr lang="en-US" sz="2000" dirty="0"/>
              <a:t>, xl </a:t>
            </a:r>
            <a:r>
              <a:rPr lang="en-US" sz="2000" dirty="0" err="1"/>
              <a:t>hoặc</a:t>
            </a:r>
            <a:r>
              <a:rPr lang="en-US" sz="2000" dirty="0"/>
              <a:t> </a:t>
            </a:r>
            <a:r>
              <a:rPr lang="en-US" sz="2000" dirty="0" err="1"/>
              <a:t>xxl</a:t>
            </a:r>
            <a:r>
              <a:rPr lang="en-US" sz="2000" dirty="0"/>
              <a:t> </a:t>
            </a:r>
          </a:p>
          <a:p>
            <a:r>
              <a:rPr lang="en-US" sz="2000" dirty="0" err="1"/>
              <a:t>Dấu</a:t>
            </a:r>
            <a:r>
              <a:rPr lang="en-US" sz="2000" dirty="0"/>
              <a:t> </a:t>
            </a:r>
            <a:r>
              <a:rPr lang="en-US" sz="2000" dirty="0" err="1"/>
              <a:t>sao</a:t>
            </a:r>
            <a:r>
              <a:rPr lang="en-US" sz="2000" dirty="0"/>
              <a:t> </a:t>
            </a:r>
            <a:r>
              <a:rPr lang="en-US" sz="2000" dirty="0" err="1"/>
              <a:t>thứ</a:t>
            </a:r>
            <a:r>
              <a:rPr lang="en-US" sz="2000" dirty="0"/>
              <a:t> </a:t>
            </a:r>
            <a:r>
              <a:rPr lang="en-US" sz="2000" dirty="0" err="1"/>
              <a:t>hai</a:t>
            </a:r>
            <a:r>
              <a:rPr lang="en-US" sz="2000" dirty="0"/>
              <a:t> (</a:t>
            </a:r>
            <a:r>
              <a:rPr lang="en-US" sz="2000" dirty="0">
                <a:solidFill>
                  <a:srgbClr val="FF0000"/>
                </a:solidFill>
              </a:rPr>
              <a:t>*</a:t>
            </a:r>
            <a:r>
              <a:rPr lang="en-US" sz="2000" dirty="0"/>
              <a:t>) </a:t>
            </a:r>
            <a:r>
              <a:rPr lang="en-US" sz="2000" dirty="0" err="1"/>
              <a:t>đại</a:t>
            </a:r>
            <a:r>
              <a:rPr lang="en-US" sz="2000" dirty="0"/>
              <a:t> </a:t>
            </a:r>
            <a:r>
              <a:rPr lang="en-US" sz="2000" dirty="0" err="1"/>
              <a:t>diện</a:t>
            </a:r>
            <a:r>
              <a:rPr lang="en-US" sz="2000" dirty="0"/>
              <a:t> </a:t>
            </a:r>
            <a:r>
              <a:rPr lang="en-US" sz="2000" dirty="0" err="1"/>
              <a:t>cho</a:t>
            </a:r>
            <a:r>
              <a:rPr lang="en-US" sz="2000" dirty="0"/>
              <a:t> </a:t>
            </a:r>
            <a:r>
              <a:rPr lang="en-US" sz="2000" dirty="0" err="1"/>
              <a:t>một</a:t>
            </a:r>
            <a:r>
              <a:rPr lang="en-US" sz="2000" dirty="0"/>
              <a:t> con </a:t>
            </a:r>
            <a:r>
              <a:rPr lang="en-US" sz="2000" dirty="0" err="1"/>
              <a:t>số</a:t>
            </a:r>
            <a:r>
              <a:rPr lang="en-US" sz="2000" dirty="0"/>
              <a:t>, </a:t>
            </a:r>
            <a:r>
              <a:rPr lang="en-US" sz="2000" dirty="0" err="1"/>
              <a:t>nên</a:t>
            </a:r>
            <a:r>
              <a:rPr lang="en-US" sz="2000" dirty="0"/>
              <a:t> </a:t>
            </a:r>
            <a:r>
              <a:rPr lang="en-US" sz="2000" dirty="0" err="1"/>
              <a:t>cộng</a:t>
            </a:r>
            <a:r>
              <a:rPr lang="en-US" sz="2000" dirty="0"/>
              <a:t> </a:t>
            </a:r>
            <a:r>
              <a:rPr lang="en-US" sz="2000" dirty="0" err="1"/>
              <a:t>tối</a:t>
            </a:r>
            <a:r>
              <a:rPr lang="en-US" sz="2000" dirty="0"/>
              <a:t> </a:t>
            </a:r>
            <a:r>
              <a:rPr lang="en-US" sz="2000" dirty="0" err="1"/>
              <a:t>đa</a:t>
            </a:r>
            <a:r>
              <a:rPr lang="en-US" sz="2000" dirty="0"/>
              <a:t> 12 </a:t>
            </a:r>
            <a:r>
              <a:rPr lang="en-US" sz="2000" dirty="0" err="1"/>
              <a:t>cho</a:t>
            </a:r>
            <a:r>
              <a:rPr lang="en-US" sz="2000" dirty="0"/>
              <a:t> </a:t>
            </a:r>
            <a:r>
              <a:rPr lang="en-US" sz="2000" dirty="0" err="1"/>
              <a:t>mỗi</a:t>
            </a:r>
            <a:r>
              <a:rPr lang="en-US" sz="2000" dirty="0"/>
              <a:t> </a:t>
            </a:r>
            <a:r>
              <a:rPr lang="en-US" sz="2000" dirty="0" err="1"/>
              <a:t>hàng</a:t>
            </a:r>
            <a:r>
              <a:rPr lang="en-US" sz="2000" dirty="0"/>
              <a:t>.</a:t>
            </a:r>
          </a:p>
          <a:p>
            <a:pPr marL="0" indent="0">
              <a:buNone/>
            </a:pPr>
            <a:endParaRPr lang="en-US" dirty="0"/>
          </a:p>
          <a:p>
            <a:pPr marL="0" indent="0">
              <a:buNone/>
            </a:pPr>
            <a:endParaRPr lang="en-US" dirty="0"/>
          </a:p>
        </p:txBody>
      </p:sp>
      <p:sp>
        <p:nvSpPr>
          <p:cNvPr id="2" name="Rectangle 1"/>
          <p:cNvSpPr/>
          <p:nvPr/>
        </p:nvSpPr>
        <p:spPr>
          <a:xfrm>
            <a:off x="3429000" y="1676400"/>
            <a:ext cx="4294332" cy="1600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rgbClr val="0000CD"/>
                </a:solidFill>
                <a:latin typeface="Consolas" panose="020B0609020204030204" pitchFamily="49" charset="0"/>
              </a:rPr>
              <a:t>&lt;</a:t>
            </a:r>
            <a:r>
              <a:rPr lang="en-US" sz="2000" dirty="0">
                <a:solidFill>
                  <a:srgbClr val="A52A2A"/>
                </a:solidFill>
                <a:latin typeface="Consolas" panose="020B0609020204030204" pitchFamily="49" charset="0"/>
              </a:rPr>
              <a:t>div</a:t>
            </a:r>
            <a:r>
              <a:rPr lang="en-US" sz="2000" dirty="0">
                <a:solidFill>
                  <a:srgbClr val="FF0000"/>
                </a:solidFill>
                <a:latin typeface="Consolas" panose="020B0609020204030204" pitchFamily="49" charset="0"/>
              </a:rPr>
              <a:t> class</a:t>
            </a:r>
            <a:r>
              <a:rPr lang="en-US" sz="2000" dirty="0">
                <a:solidFill>
                  <a:srgbClr val="0000CD"/>
                </a:solidFill>
                <a:latin typeface="Consolas" panose="020B0609020204030204" pitchFamily="49" charset="0"/>
              </a:rPr>
              <a:t>="row"&gt;</a:t>
            </a:r>
            <a:br>
              <a:rPr lang="en-US" sz="2000" dirty="0"/>
            </a:br>
            <a:r>
              <a:rPr lang="en-US" sz="2000" dirty="0">
                <a:solidFill>
                  <a:srgbClr val="000000"/>
                </a:solidFill>
                <a:latin typeface="Consolas" panose="020B0609020204030204" pitchFamily="49" charset="0"/>
              </a:rPr>
              <a:t>  </a:t>
            </a:r>
            <a:r>
              <a:rPr lang="en-US" sz="2000" dirty="0">
                <a:solidFill>
                  <a:srgbClr val="0000CD"/>
                </a:solidFill>
                <a:latin typeface="Consolas" panose="020B0609020204030204" pitchFamily="49" charset="0"/>
              </a:rPr>
              <a:t>&lt;</a:t>
            </a:r>
            <a:r>
              <a:rPr lang="en-US" sz="2000" dirty="0">
                <a:solidFill>
                  <a:srgbClr val="A52A2A"/>
                </a:solidFill>
                <a:latin typeface="Consolas" panose="020B0609020204030204" pitchFamily="49" charset="0"/>
              </a:rPr>
              <a:t>div</a:t>
            </a:r>
            <a:r>
              <a:rPr lang="en-US" sz="2000" dirty="0">
                <a:solidFill>
                  <a:srgbClr val="FF0000"/>
                </a:solidFill>
                <a:latin typeface="Consolas" panose="020B0609020204030204" pitchFamily="49" charset="0"/>
              </a:rPr>
              <a:t> class</a:t>
            </a:r>
            <a:r>
              <a:rPr lang="en-US" sz="2000" dirty="0">
                <a:solidFill>
                  <a:srgbClr val="0000CD"/>
                </a:solidFill>
                <a:latin typeface="Consolas" panose="020B0609020204030204" pitchFamily="49" charset="0"/>
              </a:rPr>
              <a:t>="col-*-*"&gt;&lt;</a:t>
            </a:r>
            <a:r>
              <a:rPr lang="en-US" sz="2000" dirty="0">
                <a:solidFill>
                  <a:srgbClr val="A52A2A"/>
                </a:solidFill>
                <a:latin typeface="Consolas" panose="020B0609020204030204" pitchFamily="49" charset="0"/>
              </a:rPr>
              <a:t>/div</a:t>
            </a:r>
            <a:r>
              <a:rPr lang="en-US" sz="2000" dirty="0">
                <a:solidFill>
                  <a:srgbClr val="0000CD"/>
                </a:solidFill>
                <a:latin typeface="Consolas" panose="020B0609020204030204" pitchFamily="49" charset="0"/>
              </a:rPr>
              <a:t>&gt;</a:t>
            </a:r>
            <a:br>
              <a:rPr lang="en-US" sz="2000" dirty="0"/>
            </a:br>
            <a:r>
              <a:rPr lang="en-US" sz="2000" dirty="0">
                <a:solidFill>
                  <a:srgbClr val="000000"/>
                </a:solidFill>
                <a:latin typeface="Consolas" panose="020B0609020204030204" pitchFamily="49" charset="0"/>
              </a:rPr>
              <a:t>  </a:t>
            </a:r>
            <a:r>
              <a:rPr lang="en-US" sz="2000" dirty="0">
                <a:solidFill>
                  <a:srgbClr val="0000CD"/>
                </a:solidFill>
                <a:latin typeface="Consolas" panose="020B0609020204030204" pitchFamily="49" charset="0"/>
              </a:rPr>
              <a:t>&lt;</a:t>
            </a:r>
            <a:r>
              <a:rPr lang="en-US" sz="2000" dirty="0">
                <a:solidFill>
                  <a:srgbClr val="A52A2A"/>
                </a:solidFill>
                <a:latin typeface="Consolas" panose="020B0609020204030204" pitchFamily="49" charset="0"/>
              </a:rPr>
              <a:t>div</a:t>
            </a:r>
            <a:r>
              <a:rPr lang="en-US" sz="2000" dirty="0">
                <a:solidFill>
                  <a:srgbClr val="FF0000"/>
                </a:solidFill>
                <a:latin typeface="Consolas" panose="020B0609020204030204" pitchFamily="49" charset="0"/>
              </a:rPr>
              <a:t> class</a:t>
            </a:r>
            <a:r>
              <a:rPr lang="en-US" sz="2000" dirty="0">
                <a:solidFill>
                  <a:srgbClr val="0000CD"/>
                </a:solidFill>
                <a:latin typeface="Consolas" panose="020B0609020204030204" pitchFamily="49" charset="0"/>
              </a:rPr>
              <a:t>="col-*-*"&gt;&lt;</a:t>
            </a:r>
            <a:r>
              <a:rPr lang="en-US" sz="2000" dirty="0">
                <a:solidFill>
                  <a:srgbClr val="A52A2A"/>
                </a:solidFill>
                <a:latin typeface="Consolas" panose="020B0609020204030204" pitchFamily="49" charset="0"/>
              </a:rPr>
              <a:t>/div</a:t>
            </a:r>
            <a:r>
              <a:rPr lang="en-US" sz="2000" dirty="0">
                <a:solidFill>
                  <a:srgbClr val="0000CD"/>
                </a:solidFill>
                <a:latin typeface="Consolas" panose="020B0609020204030204" pitchFamily="49" charset="0"/>
              </a:rPr>
              <a:t>&gt;</a:t>
            </a:r>
            <a:br>
              <a:rPr lang="en-US" sz="2000" dirty="0"/>
            </a:br>
            <a:r>
              <a:rPr lang="en-US" sz="2000" dirty="0">
                <a:solidFill>
                  <a:srgbClr val="000000"/>
                </a:solidFill>
                <a:latin typeface="Consolas" panose="020B0609020204030204" pitchFamily="49" charset="0"/>
              </a:rPr>
              <a:t>  </a:t>
            </a:r>
            <a:r>
              <a:rPr lang="en-US" sz="2000" dirty="0">
                <a:solidFill>
                  <a:srgbClr val="0000CD"/>
                </a:solidFill>
                <a:latin typeface="Consolas" panose="020B0609020204030204" pitchFamily="49" charset="0"/>
              </a:rPr>
              <a:t>&lt;</a:t>
            </a:r>
            <a:r>
              <a:rPr lang="en-US" sz="2000" dirty="0">
                <a:solidFill>
                  <a:srgbClr val="A52A2A"/>
                </a:solidFill>
                <a:latin typeface="Consolas" panose="020B0609020204030204" pitchFamily="49" charset="0"/>
              </a:rPr>
              <a:t>div</a:t>
            </a:r>
            <a:r>
              <a:rPr lang="en-US" sz="2000" dirty="0">
                <a:solidFill>
                  <a:srgbClr val="FF0000"/>
                </a:solidFill>
                <a:latin typeface="Consolas" panose="020B0609020204030204" pitchFamily="49" charset="0"/>
              </a:rPr>
              <a:t> class</a:t>
            </a:r>
            <a:r>
              <a:rPr lang="en-US" sz="2000" dirty="0">
                <a:solidFill>
                  <a:srgbClr val="0000CD"/>
                </a:solidFill>
                <a:latin typeface="Consolas" panose="020B0609020204030204" pitchFamily="49" charset="0"/>
              </a:rPr>
              <a:t>="col-*-*"&gt;&lt;</a:t>
            </a:r>
            <a:r>
              <a:rPr lang="en-US" sz="2000" dirty="0">
                <a:solidFill>
                  <a:srgbClr val="A52A2A"/>
                </a:solidFill>
                <a:latin typeface="Consolas" panose="020B0609020204030204" pitchFamily="49" charset="0"/>
              </a:rPr>
              <a:t>/div</a:t>
            </a:r>
            <a:r>
              <a:rPr lang="en-US" sz="2000" dirty="0">
                <a:solidFill>
                  <a:srgbClr val="0000CD"/>
                </a:solidFill>
                <a:latin typeface="Consolas" panose="020B0609020204030204" pitchFamily="49" charset="0"/>
              </a:rPr>
              <a:t>&gt;</a:t>
            </a:r>
            <a:br>
              <a:rPr lang="en-US" sz="2000" dirty="0"/>
            </a:br>
            <a:r>
              <a:rPr lang="en-US" sz="2000" dirty="0">
                <a:solidFill>
                  <a:srgbClr val="0000CD"/>
                </a:solidFill>
                <a:latin typeface="Consolas" panose="020B0609020204030204" pitchFamily="49" charset="0"/>
              </a:rPr>
              <a:t>&lt;</a:t>
            </a:r>
            <a:r>
              <a:rPr lang="en-US" sz="2000" dirty="0">
                <a:solidFill>
                  <a:srgbClr val="A52A2A"/>
                </a:solidFill>
                <a:latin typeface="Consolas" panose="020B0609020204030204" pitchFamily="49" charset="0"/>
              </a:rPr>
              <a:t>/div</a:t>
            </a:r>
            <a:r>
              <a:rPr lang="en-US" sz="2000" dirty="0">
                <a:solidFill>
                  <a:srgbClr val="0000CD"/>
                </a:solidFill>
                <a:latin typeface="Consolas" panose="020B0609020204030204" pitchFamily="49" charset="0"/>
              </a:rPr>
              <a:t>&gt;</a:t>
            </a:r>
            <a:endParaRPr lang="en-US" sz="2000" dirty="0"/>
          </a:p>
        </p:txBody>
      </p:sp>
      <p:grpSp>
        <p:nvGrpSpPr>
          <p:cNvPr id="5" name="Google Shape;172;p6"/>
          <p:cNvGrpSpPr/>
          <p:nvPr/>
        </p:nvGrpSpPr>
        <p:grpSpPr>
          <a:xfrm>
            <a:off x="0" y="6344235"/>
            <a:ext cx="12192000" cy="513793"/>
            <a:chOff x="0" y="0"/>
            <a:chExt cx="24384000" cy="1027585"/>
          </a:xfrm>
        </p:grpSpPr>
        <p:sp>
          <p:nvSpPr>
            <p:cNvPr id="6"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453363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CẤU TRÚC LƯỚI</a:t>
            </a:r>
            <a:endParaRPr lang="en-GB" altLang="en-US" dirty="0"/>
          </a:p>
        </p:txBody>
      </p:sp>
      <p:sp>
        <p:nvSpPr>
          <p:cNvPr id="9219" name="Rectangle 3"/>
          <p:cNvSpPr>
            <a:spLocks noGrp="1" noChangeArrowheads="1"/>
          </p:cNvSpPr>
          <p:nvPr>
            <p:ph type="body" idx="1"/>
          </p:nvPr>
        </p:nvSpPr>
        <p:spPr/>
        <p:txBody>
          <a:bodyPr>
            <a:normAutofit/>
          </a:bodyPr>
          <a:lstStyle/>
          <a:p>
            <a:pPr marL="0" indent="0">
              <a:buNone/>
            </a:pPr>
            <a:r>
              <a:rPr lang="en-US" sz="2000" err="1">
                <a:solidFill>
                  <a:srgbClr val="FF0000"/>
                </a:solidFill>
              </a:rPr>
              <a:t>Ví</a:t>
            </a:r>
            <a:r>
              <a:rPr lang="en-US" sz="2000">
                <a:solidFill>
                  <a:srgbClr val="FF0000"/>
                </a:solidFill>
              </a:rPr>
              <a:t> dụ:</a:t>
            </a:r>
          </a:p>
          <a:p>
            <a:pPr marL="0" indent="0">
              <a:buNone/>
            </a:pPr>
            <a:endParaRPr lang="en-US" sz="2000">
              <a:solidFill>
                <a:srgbClr val="FF0000"/>
              </a:solidFill>
            </a:endParaRPr>
          </a:p>
          <a:p>
            <a:pPr marL="0" indent="0">
              <a:buNone/>
            </a:pPr>
            <a:endParaRPr lang="en-US" sz="2000">
              <a:solidFill>
                <a:srgbClr val="FF0000"/>
              </a:solidFill>
            </a:endParaRPr>
          </a:p>
          <a:p>
            <a:pPr marL="0" indent="0">
              <a:buNone/>
            </a:pPr>
            <a:endParaRPr lang="en-US" sz="2000">
              <a:solidFill>
                <a:srgbClr val="FF0000"/>
              </a:solidFill>
            </a:endParaRPr>
          </a:p>
          <a:p>
            <a:pPr marL="0" indent="0">
              <a:buNone/>
            </a:pPr>
            <a:endParaRPr lang="en-US" sz="2000">
              <a:solidFill>
                <a:srgbClr val="FF0000"/>
              </a:solidFill>
            </a:endParaRPr>
          </a:p>
          <a:p>
            <a:pPr marL="0" indent="0">
              <a:buNone/>
            </a:pPr>
            <a:endParaRPr lang="en-US" sz="2000">
              <a:solidFill>
                <a:srgbClr val="FF0000"/>
              </a:solidFill>
            </a:endParaRPr>
          </a:p>
          <a:p>
            <a:pPr marL="0" indent="0">
              <a:buNone/>
            </a:pPr>
            <a:endParaRPr lang="en-US" sz="2000">
              <a:solidFill>
                <a:srgbClr val="FF0000"/>
              </a:solidFill>
            </a:endParaRPr>
          </a:p>
          <a:p>
            <a:pPr marL="0" indent="0">
              <a:buNone/>
            </a:pPr>
            <a:endParaRPr lang="en-US" sz="2000">
              <a:solidFill>
                <a:srgbClr val="FF0000"/>
              </a:solidFill>
            </a:endParaRPr>
          </a:p>
          <a:p>
            <a:pPr marL="0" indent="0">
              <a:buNone/>
            </a:pPr>
            <a:r>
              <a:rPr lang="en-US" sz="2000">
                <a:solidFill>
                  <a:srgbClr val="FF0000"/>
                </a:solidFill>
              </a:rPr>
              <a:t>Kết quả:</a:t>
            </a:r>
            <a:endParaRPr lang="en-US" sz="2000" dirty="0">
              <a:solidFill>
                <a:srgbClr val="FF0000"/>
              </a:solidFill>
            </a:endParaRPr>
          </a:p>
          <a:p>
            <a:pPr marL="0" indent="0">
              <a:buNone/>
            </a:pPr>
            <a:endParaRPr lang="en-US" sz="2000" dirty="0"/>
          </a:p>
        </p:txBody>
      </p:sp>
      <p:sp>
        <p:nvSpPr>
          <p:cNvPr id="2" name="Rectangle 1"/>
          <p:cNvSpPr/>
          <p:nvPr/>
        </p:nvSpPr>
        <p:spPr>
          <a:xfrm>
            <a:off x="1752600" y="1524000"/>
            <a:ext cx="5181601" cy="2362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div</a:t>
            </a:r>
            <a:r>
              <a:rPr lang="en-US" sz="1600" dirty="0">
                <a:solidFill>
                  <a:srgbClr val="FF0000"/>
                </a:solidFill>
                <a:latin typeface="Consolas" panose="020B0609020204030204" pitchFamily="49" charset="0"/>
              </a:rPr>
              <a:t> class</a:t>
            </a:r>
            <a:r>
              <a:rPr lang="en-US" sz="1600" dirty="0">
                <a:solidFill>
                  <a:srgbClr val="0000CD"/>
                </a:solidFill>
                <a:latin typeface="Consolas" panose="020B0609020204030204" pitchFamily="49" charset="0"/>
              </a:rPr>
              <a:t>="row"&gt;</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div</a:t>
            </a:r>
            <a:r>
              <a:rPr lang="en-US" sz="1600" dirty="0">
                <a:solidFill>
                  <a:srgbClr val="FF0000"/>
                </a:solidFill>
                <a:latin typeface="Consolas" panose="020B0609020204030204" pitchFamily="49" charset="0"/>
              </a:rPr>
              <a:t> class</a:t>
            </a:r>
            <a:r>
              <a:rPr lang="en-US" sz="1600" dirty="0">
                <a:solidFill>
                  <a:srgbClr val="0000CD"/>
                </a:solidFill>
                <a:latin typeface="Consolas" panose="020B0609020204030204" pitchFamily="49" charset="0"/>
              </a:rPr>
              <a:t>="col-sm-4"&gt;</a:t>
            </a:r>
            <a:r>
              <a:rPr lang="en-US" sz="1600" dirty="0">
                <a:solidFill>
                  <a:srgbClr val="000000"/>
                </a:solidFill>
                <a:latin typeface="Consolas" panose="020B0609020204030204" pitchFamily="49" charset="0"/>
              </a:rPr>
              <a:t>.col-sm-4</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/div</a:t>
            </a:r>
            <a:r>
              <a:rPr lang="en-US" sz="1600" dirty="0">
                <a:solidFill>
                  <a:srgbClr val="0000CD"/>
                </a:solidFill>
                <a:latin typeface="Consolas" panose="020B0609020204030204" pitchFamily="49" charset="0"/>
              </a:rPr>
              <a:t>&gt;</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div</a:t>
            </a:r>
            <a:r>
              <a:rPr lang="en-US" sz="1600" dirty="0">
                <a:solidFill>
                  <a:srgbClr val="FF0000"/>
                </a:solidFill>
                <a:latin typeface="Consolas" panose="020B0609020204030204" pitchFamily="49" charset="0"/>
              </a:rPr>
              <a:t> class</a:t>
            </a:r>
            <a:r>
              <a:rPr lang="en-US" sz="1600" dirty="0">
                <a:solidFill>
                  <a:srgbClr val="0000CD"/>
                </a:solidFill>
                <a:latin typeface="Consolas" panose="020B0609020204030204" pitchFamily="49" charset="0"/>
              </a:rPr>
              <a:t>="col-sm-4"&gt;</a:t>
            </a:r>
            <a:r>
              <a:rPr lang="en-US" sz="1600" dirty="0">
                <a:solidFill>
                  <a:srgbClr val="000000"/>
                </a:solidFill>
                <a:latin typeface="Consolas" panose="020B0609020204030204" pitchFamily="49" charset="0"/>
              </a:rPr>
              <a:t>.col-sm-4</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/div</a:t>
            </a:r>
            <a:r>
              <a:rPr lang="en-US" sz="1600" dirty="0">
                <a:solidFill>
                  <a:srgbClr val="0000CD"/>
                </a:solidFill>
                <a:latin typeface="Consolas" panose="020B0609020204030204" pitchFamily="49" charset="0"/>
              </a:rPr>
              <a:t>&gt;</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div</a:t>
            </a:r>
            <a:r>
              <a:rPr lang="en-US" sz="1600" dirty="0">
                <a:solidFill>
                  <a:srgbClr val="FF0000"/>
                </a:solidFill>
                <a:latin typeface="Consolas" panose="020B0609020204030204" pitchFamily="49" charset="0"/>
              </a:rPr>
              <a:t> class</a:t>
            </a:r>
            <a:r>
              <a:rPr lang="en-US" sz="1600" dirty="0">
                <a:solidFill>
                  <a:srgbClr val="0000CD"/>
                </a:solidFill>
                <a:latin typeface="Consolas" panose="020B0609020204030204" pitchFamily="49" charset="0"/>
              </a:rPr>
              <a:t>="col-sm-4"&gt;</a:t>
            </a:r>
            <a:r>
              <a:rPr lang="en-US" sz="1600" dirty="0">
                <a:solidFill>
                  <a:srgbClr val="000000"/>
                </a:solidFill>
                <a:latin typeface="Consolas" panose="020B0609020204030204" pitchFamily="49" charset="0"/>
              </a:rPr>
              <a:t>.col-sm-4</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/div</a:t>
            </a:r>
            <a:r>
              <a:rPr lang="en-US" sz="1600" dirty="0">
                <a:solidFill>
                  <a:srgbClr val="0000CD"/>
                </a:solidFill>
                <a:latin typeface="Consolas" panose="020B0609020204030204" pitchFamily="49" charset="0"/>
              </a:rPr>
              <a:t>&gt;</a:t>
            </a:r>
            <a:br>
              <a:rPr lang="en-US" sz="1600" dirty="0"/>
            </a:b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a:t>
            </a:r>
            <a:r>
              <a:rPr lang="en-US" sz="1600">
                <a:solidFill>
                  <a:srgbClr val="A52A2A"/>
                </a:solidFill>
                <a:latin typeface="Consolas" panose="020B0609020204030204" pitchFamily="49" charset="0"/>
              </a:rPr>
              <a:t>div</a:t>
            </a:r>
            <a:r>
              <a:rPr lang="en-US" sz="1600">
                <a:solidFill>
                  <a:srgbClr val="0000CD"/>
                </a:solidFill>
                <a:latin typeface="Consolas" panose="020B0609020204030204" pitchFamily="49" charset="0"/>
              </a:rPr>
              <a:t>&gt;</a:t>
            </a:r>
          </a:p>
          <a:p>
            <a:r>
              <a:rPr lang="en-US" sz="1600">
                <a:solidFill>
                  <a:srgbClr val="0000CD"/>
                </a:solidFill>
                <a:latin typeface="Consolas" panose="020B0609020204030204" pitchFamily="49" charset="0"/>
              </a:rPr>
              <a:t>&lt;</a:t>
            </a:r>
            <a:r>
              <a:rPr lang="en-US" sz="1600">
                <a:solidFill>
                  <a:srgbClr val="A52A2A"/>
                </a:solidFill>
                <a:latin typeface="Consolas" panose="020B0609020204030204" pitchFamily="49" charset="0"/>
              </a:rPr>
              <a:t>div</a:t>
            </a:r>
            <a:r>
              <a:rPr lang="en-US" sz="1600">
                <a:solidFill>
                  <a:srgbClr val="FF0000"/>
                </a:solidFill>
                <a:latin typeface="Consolas" panose="020B0609020204030204" pitchFamily="49" charset="0"/>
              </a:rPr>
              <a:t> class</a:t>
            </a:r>
            <a:r>
              <a:rPr lang="en-US" sz="1600">
                <a:solidFill>
                  <a:srgbClr val="0000CD"/>
                </a:solidFill>
                <a:latin typeface="Consolas" panose="020B0609020204030204" pitchFamily="49" charset="0"/>
              </a:rPr>
              <a:t>="row"&gt;</a:t>
            </a:r>
            <a:br>
              <a:rPr lang="en-US" sz="1600"/>
            </a:br>
            <a:r>
              <a:rPr lang="en-US" sz="1600">
                <a:solidFill>
                  <a:srgbClr val="000000"/>
                </a:solidFill>
                <a:latin typeface="Consolas" panose="020B0609020204030204" pitchFamily="49" charset="0"/>
              </a:rPr>
              <a:t>  </a:t>
            </a:r>
            <a:r>
              <a:rPr lang="en-US" sz="1600">
                <a:solidFill>
                  <a:srgbClr val="0000CD"/>
                </a:solidFill>
                <a:latin typeface="Consolas" panose="020B0609020204030204" pitchFamily="49" charset="0"/>
              </a:rPr>
              <a:t>&lt;</a:t>
            </a:r>
            <a:r>
              <a:rPr lang="en-US" sz="1600">
                <a:solidFill>
                  <a:srgbClr val="A52A2A"/>
                </a:solidFill>
                <a:latin typeface="Consolas" panose="020B0609020204030204" pitchFamily="49" charset="0"/>
              </a:rPr>
              <a:t>div</a:t>
            </a:r>
            <a:r>
              <a:rPr lang="en-US" sz="1600">
                <a:solidFill>
                  <a:srgbClr val="FF0000"/>
                </a:solidFill>
                <a:latin typeface="Consolas" panose="020B0609020204030204" pitchFamily="49" charset="0"/>
              </a:rPr>
              <a:t> class</a:t>
            </a:r>
            <a:r>
              <a:rPr lang="en-US" sz="1600">
                <a:solidFill>
                  <a:srgbClr val="0000CD"/>
                </a:solidFill>
                <a:latin typeface="Consolas" panose="020B0609020204030204" pitchFamily="49" charset="0"/>
              </a:rPr>
              <a:t>="col-sm-4"&gt;</a:t>
            </a:r>
            <a:r>
              <a:rPr lang="en-US" sz="1600">
                <a:solidFill>
                  <a:srgbClr val="000000"/>
                </a:solidFill>
                <a:latin typeface="Consolas" panose="020B0609020204030204" pitchFamily="49" charset="0"/>
              </a:rPr>
              <a:t>.col-sm-4</a:t>
            </a:r>
            <a:r>
              <a:rPr lang="en-US" sz="1600">
                <a:solidFill>
                  <a:srgbClr val="0000CD"/>
                </a:solidFill>
                <a:latin typeface="Consolas" panose="020B0609020204030204" pitchFamily="49" charset="0"/>
              </a:rPr>
              <a:t>&lt;</a:t>
            </a:r>
            <a:r>
              <a:rPr lang="en-US" sz="1600">
                <a:solidFill>
                  <a:srgbClr val="A52A2A"/>
                </a:solidFill>
                <a:latin typeface="Consolas" panose="020B0609020204030204" pitchFamily="49" charset="0"/>
              </a:rPr>
              <a:t>/div</a:t>
            </a:r>
            <a:r>
              <a:rPr lang="en-US" sz="1600">
                <a:solidFill>
                  <a:srgbClr val="0000CD"/>
                </a:solidFill>
                <a:latin typeface="Consolas" panose="020B0609020204030204" pitchFamily="49" charset="0"/>
              </a:rPr>
              <a:t>&gt;</a:t>
            </a:r>
            <a:br>
              <a:rPr lang="en-US" sz="1600"/>
            </a:br>
            <a:r>
              <a:rPr lang="en-US" sz="1600">
                <a:solidFill>
                  <a:srgbClr val="000000"/>
                </a:solidFill>
                <a:latin typeface="Consolas" panose="020B0609020204030204" pitchFamily="49" charset="0"/>
              </a:rPr>
              <a:t>  </a:t>
            </a:r>
            <a:r>
              <a:rPr lang="en-US" sz="1600">
                <a:solidFill>
                  <a:srgbClr val="0000CD"/>
                </a:solidFill>
                <a:latin typeface="Consolas" panose="020B0609020204030204" pitchFamily="49" charset="0"/>
              </a:rPr>
              <a:t>&lt;</a:t>
            </a:r>
            <a:r>
              <a:rPr lang="en-US" sz="1600">
                <a:solidFill>
                  <a:srgbClr val="A52A2A"/>
                </a:solidFill>
                <a:latin typeface="Consolas" panose="020B0609020204030204" pitchFamily="49" charset="0"/>
              </a:rPr>
              <a:t>div</a:t>
            </a:r>
            <a:r>
              <a:rPr lang="en-US" sz="1600">
                <a:solidFill>
                  <a:srgbClr val="FF0000"/>
                </a:solidFill>
                <a:latin typeface="Consolas" panose="020B0609020204030204" pitchFamily="49" charset="0"/>
              </a:rPr>
              <a:t> class</a:t>
            </a:r>
            <a:r>
              <a:rPr lang="en-US" sz="1600">
                <a:solidFill>
                  <a:srgbClr val="0000CD"/>
                </a:solidFill>
                <a:latin typeface="Consolas" panose="020B0609020204030204" pitchFamily="49" charset="0"/>
              </a:rPr>
              <a:t>="col-sm-8"&gt;</a:t>
            </a:r>
            <a:r>
              <a:rPr lang="en-US" sz="1600">
                <a:solidFill>
                  <a:srgbClr val="000000"/>
                </a:solidFill>
                <a:latin typeface="Consolas" panose="020B0609020204030204" pitchFamily="49" charset="0"/>
              </a:rPr>
              <a:t>.col-sm-4</a:t>
            </a:r>
            <a:r>
              <a:rPr lang="en-US" sz="1600">
                <a:solidFill>
                  <a:srgbClr val="0000CD"/>
                </a:solidFill>
                <a:latin typeface="Consolas" panose="020B0609020204030204" pitchFamily="49" charset="0"/>
              </a:rPr>
              <a:t>&lt;</a:t>
            </a:r>
            <a:r>
              <a:rPr lang="en-US" sz="1600">
                <a:solidFill>
                  <a:srgbClr val="A52A2A"/>
                </a:solidFill>
                <a:latin typeface="Consolas" panose="020B0609020204030204" pitchFamily="49" charset="0"/>
              </a:rPr>
              <a:t>/div</a:t>
            </a:r>
            <a:r>
              <a:rPr lang="en-US" sz="1600">
                <a:solidFill>
                  <a:srgbClr val="0000CD"/>
                </a:solidFill>
                <a:latin typeface="Consolas" panose="020B0609020204030204" pitchFamily="49" charset="0"/>
              </a:rPr>
              <a:t>&gt;</a:t>
            </a:r>
            <a:br>
              <a:rPr lang="en-US" sz="1600"/>
            </a:br>
            <a:r>
              <a:rPr lang="en-US" sz="1600">
                <a:solidFill>
                  <a:srgbClr val="0000CD"/>
                </a:solidFill>
                <a:latin typeface="Consolas" panose="020B0609020204030204" pitchFamily="49" charset="0"/>
              </a:rPr>
              <a:t>&lt;</a:t>
            </a:r>
            <a:r>
              <a:rPr lang="en-US" sz="1600">
                <a:solidFill>
                  <a:srgbClr val="A52A2A"/>
                </a:solidFill>
                <a:latin typeface="Consolas" panose="020B0609020204030204" pitchFamily="49" charset="0"/>
              </a:rPr>
              <a:t>/div</a:t>
            </a:r>
            <a:r>
              <a:rPr lang="en-US" sz="1600">
                <a:solidFill>
                  <a:srgbClr val="0000CD"/>
                </a:solidFill>
                <a:latin typeface="Consolas" panose="020B0609020204030204" pitchFamily="49" charset="0"/>
              </a:rPr>
              <a:t>&gt;</a:t>
            </a:r>
            <a:endParaRPr lang="en-US" sz="1600"/>
          </a:p>
        </p:txBody>
      </p:sp>
      <p:pic>
        <p:nvPicPr>
          <p:cNvPr id="3" name="Picture 2"/>
          <p:cNvPicPr>
            <a:picLocks noChangeAspect="1"/>
          </p:cNvPicPr>
          <p:nvPr/>
        </p:nvPicPr>
        <p:blipFill>
          <a:blip r:embed="rId2"/>
          <a:stretch>
            <a:fillRect/>
          </a:stretch>
        </p:blipFill>
        <p:spPr>
          <a:xfrm>
            <a:off x="1752600" y="4554477"/>
            <a:ext cx="9334493" cy="1142999"/>
          </a:xfrm>
          <a:prstGeom prst="rect">
            <a:avLst/>
          </a:prstGeom>
        </p:spPr>
      </p:pic>
      <p:grpSp>
        <p:nvGrpSpPr>
          <p:cNvPr id="6"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2599010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295401"/>
            <a:ext cx="8229600" cy="944563"/>
          </a:xfrm>
        </p:spPr>
        <p:txBody>
          <a:bodyPr>
            <a:normAutofit/>
          </a:bodyPr>
          <a:lstStyle/>
          <a:p>
            <a:pPr>
              <a:defRPr/>
            </a:pPr>
            <a:r>
              <a:rPr lang="en-US"/>
              <a:t>XÂY DỰNG LAYOUT BOOTSTRAP</a:t>
            </a:r>
            <a:endParaRPr dirty="0"/>
          </a:p>
        </p:txBody>
      </p:sp>
      <p:grpSp>
        <p:nvGrpSpPr>
          <p:cNvPr id="3" name="Google Shape;172;p6"/>
          <p:cNvGrpSpPr/>
          <p:nvPr/>
        </p:nvGrpSpPr>
        <p:grpSpPr>
          <a:xfrm>
            <a:off x="0" y="6344235"/>
            <a:ext cx="12192000" cy="513793"/>
            <a:chOff x="0" y="0"/>
            <a:chExt cx="24384000" cy="1027585"/>
          </a:xfrm>
        </p:grpSpPr>
        <p:sp>
          <p:nvSpPr>
            <p:cNvPr id="4"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5"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2785022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9829800" y="1447800"/>
            <a:ext cx="1657472" cy="38377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MỤC TIÊU</a:t>
            </a:r>
          </a:p>
        </p:txBody>
      </p:sp>
      <p:sp>
        <p:nvSpPr>
          <p:cNvPr id="3" name="Content Placeholder 2"/>
          <p:cNvSpPr>
            <a:spLocks noGrp="1"/>
          </p:cNvSpPr>
          <p:nvPr>
            <p:ph idx="1"/>
          </p:nvPr>
        </p:nvSpPr>
        <p:spPr/>
        <p:txBody>
          <a:bodyPr>
            <a:normAutofit/>
          </a:bodyPr>
          <a:lstStyle/>
          <a:p>
            <a:pPr>
              <a:buFont typeface="Wingdings" pitchFamily="2" charset="2"/>
              <a:buChar char="¤"/>
            </a:pPr>
            <a:r>
              <a:rPr lang="en-US" dirty="0" err="1"/>
              <a:t>Kết</a:t>
            </a:r>
            <a:r>
              <a:rPr lang="en-US" dirty="0"/>
              <a:t> </a:t>
            </a:r>
            <a:r>
              <a:rPr lang="en-US" dirty="0" err="1"/>
              <a:t>thúc</a:t>
            </a:r>
            <a:r>
              <a:rPr lang="en-US" dirty="0"/>
              <a:t> </a:t>
            </a:r>
            <a:r>
              <a:rPr lang="en-US" dirty="0" err="1"/>
              <a:t>bài</a:t>
            </a:r>
            <a:r>
              <a:rPr lang="en-US" dirty="0"/>
              <a:t> </a:t>
            </a:r>
            <a:r>
              <a:rPr lang="en-US" dirty="0" err="1"/>
              <a:t>học</a:t>
            </a:r>
            <a:r>
              <a:rPr lang="en-US" dirty="0"/>
              <a:t> </a:t>
            </a:r>
            <a:r>
              <a:rPr lang="en-US" dirty="0" err="1"/>
              <a:t>này</a:t>
            </a:r>
            <a:r>
              <a:rPr lang="en-US" dirty="0"/>
              <a:t> </a:t>
            </a:r>
            <a:r>
              <a:rPr lang="en-US" dirty="0" err="1"/>
              <a:t>bạn</a:t>
            </a:r>
            <a:r>
              <a:rPr lang="en-US" dirty="0"/>
              <a:t> </a:t>
            </a:r>
            <a:r>
              <a:rPr lang="en-US" dirty="0" err="1"/>
              <a:t>có</a:t>
            </a:r>
            <a:r>
              <a:rPr lang="en-US" dirty="0"/>
              <a:t> </a:t>
            </a:r>
            <a:r>
              <a:rPr lang="en-US" dirty="0" err="1"/>
              <a:t>khả</a:t>
            </a:r>
            <a:r>
              <a:rPr lang="en-US" dirty="0"/>
              <a:t> </a:t>
            </a:r>
            <a:r>
              <a:rPr lang="en-US" dirty="0" err="1"/>
              <a:t>năng</a:t>
            </a:r>
            <a:endParaRPr lang="en-US" dirty="0"/>
          </a:p>
          <a:p>
            <a:pPr lvl="1">
              <a:buFont typeface="Wingdings" panose="05000000000000000000" pitchFamily="2" charset="2"/>
              <a:buChar char="Ø"/>
            </a:pPr>
            <a:r>
              <a:rPr lang="en-US" sz="2800" dirty="0" err="1"/>
              <a:t>Hiểu</a:t>
            </a:r>
            <a:r>
              <a:rPr lang="en-US" sz="2800" dirty="0"/>
              <a:t> </a:t>
            </a:r>
            <a:r>
              <a:rPr lang="en-US" sz="2800" dirty="0" err="1"/>
              <a:t>được</a:t>
            </a:r>
            <a:r>
              <a:rPr lang="en-US" sz="2800" dirty="0"/>
              <a:t> </a:t>
            </a:r>
            <a:r>
              <a:rPr lang="en-US" sz="2800" dirty="0" err="1"/>
              <a:t>tổng</a:t>
            </a:r>
            <a:r>
              <a:rPr lang="en-US" sz="2800" dirty="0"/>
              <a:t> </a:t>
            </a:r>
            <a:r>
              <a:rPr lang="en-US" sz="2800" dirty="0" err="1"/>
              <a:t>quan</a:t>
            </a:r>
            <a:r>
              <a:rPr lang="en-US" sz="2800" dirty="0"/>
              <a:t> </a:t>
            </a:r>
            <a:r>
              <a:rPr lang="en-US" sz="2800" dirty="0" err="1"/>
              <a:t>về</a:t>
            </a:r>
            <a:r>
              <a:rPr lang="en-US" sz="2800" dirty="0"/>
              <a:t> Bootstrap</a:t>
            </a:r>
          </a:p>
          <a:p>
            <a:pPr lvl="1">
              <a:buFont typeface="Wingdings" panose="05000000000000000000" pitchFamily="2" charset="2"/>
              <a:buChar char="Ø"/>
            </a:pPr>
            <a:r>
              <a:rPr lang="en-US" sz="2800" dirty="0" err="1"/>
              <a:t>Cách</a:t>
            </a:r>
            <a:r>
              <a:rPr lang="en-US" sz="2800" dirty="0"/>
              <a:t> </a:t>
            </a:r>
            <a:r>
              <a:rPr lang="en-US" sz="2800" dirty="0" err="1"/>
              <a:t>nhúng</a:t>
            </a:r>
            <a:r>
              <a:rPr lang="en-US" sz="2800" dirty="0"/>
              <a:t> Bootstrap </a:t>
            </a:r>
            <a:r>
              <a:rPr lang="en-US" sz="2800" dirty="0" err="1"/>
              <a:t>vào</a:t>
            </a:r>
            <a:r>
              <a:rPr lang="en-US" sz="2800" dirty="0"/>
              <a:t> website</a:t>
            </a:r>
          </a:p>
          <a:p>
            <a:pPr lvl="1">
              <a:buFont typeface="Wingdings" panose="05000000000000000000" pitchFamily="2" charset="2"/>
              <a:buChar char="Ø"/>
            </a:pPr>
            <a:r>
              <a:rPr lang="en-US" sz="2800" dirty="0" err="1"/>
              <a:t>Hiểu</a:t>
            </a:r>
            <a:r>
              <a:rPr lang="en-US" sz="2800" dirty="0"/>
              <a:t> </a:t>
            </a:r>
            <a:r>
              <a:rPr lang="en-US" sz="2800" dirty="0" err="1"/>
              <a:t>được</a:t>
            </a:r>
            <a:r>
              <a:rPr lang="en-US" sz="2800" dirty="0"/>
              <a:t> </a:t>
            </a:r>
            <a:r>
              <a:rPr lang="en-US" sz="2800" dirty="0" err="1"/>
              <a:t>hệ</a:t>
            </a:r>
            <a:r>
              <a:rPr lang="en-US" sz="2800" dirty="0"/>
              <a:t> </a:t>
            </a:r>
            <a:r>
              <a:rPr lang="en-US" sz="2800" dirty="0" err="1"/>
              <a:t>thống</a:t>
            </a:r>
            <a:r>
              <a:rPr lang="en-US" sz="2800" dirty="0"/>
              <a:t> </a:t>
            </a:r>
            <a:r>
              <a:rPr lang="en-US" sz="2800" dirty="0" err="1"/>
              <a:t>lưới</a:t>
            </a:r>
            <a:r>
              <a:rPr lang="en-US" sz="2800" dirty="0"/>
              <a:t> </a:t>
            </a:r>
            <a:r>
              <a:rPr lang="en-US" sz="2800" dirty="0" err="1"/>
              <a:t>của</a:t>
            </a:r>
            <a:r>
              <a:rPr lang="en-US" sz="2800" dirty="0"/>
              <a:t> Bootstrap</a:t>
            </a:r>
          </a:p>
          <a:p>
            <a:pPr lvl="1">
              <a:buFont typeface="Wingdings" panose="05000000000000000000" pitchFamily="2" charset="2"/>
              <a:buChar char="Ø"/>
            </a:pPr>
            <a:r>
              <a:rPr lang="en-US" sz="2800" dirty="0" err="1"/>
              <a:t>Xây</a:t>
            </a:r>
            <a:r>
              <a:rPr lang="en-US" sz="2800" dirty="0"/>
              <a:t> </a:t>
            </a:r>
            <a:r>
              <a:rPr lang="en-US" sz="2800" dirty="0" err="1"/>
              <a:t>dựng</a:t>
            </a:r>
            <a:r>
              <a:rPr lang="en-US" sz="2800" dirty="0"/>
              <a:t> layout </a:t>
            </a:r>
            <a:r>
              <a:rPr lang="en-US" sz="2800" dirty="0" err="1"/>
              <a:t>sử</a:t>
            </a:r>
            <a:r>
              <a:rPr lang="en-US" sz="2800" dirty="0"/>
              <a:t> </a:t>
            </a:r>
            <a:r>
              <a:rPr lang="en-US" sz="2800" dirty="0" err="1"/>
              <a:t>dụng</a:t>
            </a:r>
            <a:r>
              <a:rPr lang="en-US" sz="2800" dirty="0"/>
              <a:t> Bootstrap</a:t>
            </a:r>
          </a:p>
          <a:p>
            <a:pPr lvl="1">
              <a:buFont typeface="Wingdings" panose="05000000000000000000" pitchFamily="2" charset="2"/>
              <a:buChar char="Ø"/>
            </a:pPr>
            <a:r>
              <a:rPr lang="en-US" sz="2800" dirty="0" err="1"/>
              <a:t>Làm</a:t>
            </a:r>
            <a:r>
              <a:rPr lang="en-US" sz="2800" dirty="0"/>
              <a:t> </a:t>
            </a:r>
            <a:r>
              <a:rPr lang="en-US" sz="2800" dirty="0" err="1"/>
              <a:t>quen</a:t>
            </a:r>
            <a:r>
              <a:rPr lang="en-US" sz="2800" dirty="0"/>
              <a:t> </a:t>
            </a:r>
            <a:r>
              <a:rPr lang="en-US" sz="2800" dirty="0" err="1"/>
              <a:t>với</a:t>
            </a:r>
            <a:r>
              <a:rPr lang="en-US" sz="2800" dirty="0"/>
              <a:t> </a:t>
            </a:r>
            <a:r>
              <a:rPr lang="en-US" sz="2800" dirty="0" err="1"/>
              <a:t>các</a:t>
            </a:r>
            <a:r>
              <a:rPr lang="en-US" sz="2800" dirty="0"/>
              <a:t> </a:t>
            </a:r>
            <a:r>
              <a:rPr lang="en-US" sz="2800" dirty="0" err="1"/>
              <a:t>thành</a:t>
            </a:r>
            <a:r>
              <a:rPr lang="en-US" sz="2800" dirty="0"/>
              <a:t> </a:t>
            </a:r>
            <a:r>
              <a:rPr lang="en-US" sz="2800" dirty="0" err="1"/>
              <a:t>phần</a:t>
            </a:r>
            <a:r>
              <a:rPr lang="en-US" sz="2800" dirty="0"/>
              <a:t> </a:t>
            </a:r>
            <a:r>
              <a:rPr lang="en-US" sz="2800" dirty="0" err="1"/>
              <a:t>cơ</a:t>
            </a:r>
            <a:r>
              <a:rPr lang="en-US" sz="2800" dirty="0"/>
              <a:t> </a:t>
            </a:r>
            <a:r>
              <a:rPr lang="en-US" sz="2800" dirty="0" err="1"/>
              <a:t>bản</a:t>
            </a:r>
            <a:r>
              <a:rPr lang="en-US" sz="2800" dirty="0"/>
              <a:t> </a:t>
            </a:r>
            <a:r>
              <a:rPr lang="en-US" sz="2800" dirty="0" err="1"/>
              <a:t>như</a:t>
            </a:r>
            <a:r>
              <a:rPr lang="en-US" sz="2800" dirty="0"/>
              <a:t> </a:t>
            </a:r>
          </a:p>
          <a:p>
            <a:pPr marL="457200" lvl="1" indent="0">
              <a:buNone/>
            </a:pPr>
            <a:r>
              <a:rPr lang="en-US" sz="2800" dirty="0"/>
              <a:t>    </a:t>
            </a:r>
            <a:r>
              <a:rPr lang="en-US" sz="2800" dirty="0" err="1"/>
              <a:t>Navs</a:t>
            </a:r>
            <a:r>
              <a:rPr lang="en-US" sz="2800" dirty="0"/>
              <a:t> menu, Card, List Group</a:t>
            </a:r>
          </a:p>
          <a:p>
            <a:pPr lvl="1">
              <a:buFont typeface="Wingdings" panose="05000000000000000000" pitchFamily="2" charset="2"/>
              <a:buChar char="Ø"/>
            </a:pPr>
            <a:endParaRPr lang="en-US" dirty="0"/>
          </a:p>
          <a:p>
            <a:pPr lvl="1">
              <a:buFont typeface="Wingdings" panose="05000000000000000000" pitchFamily="2" charset="2"/>
              <a:buChar char="Ø"/>
            </a:pPr>
            <a:endParaRPr lang="vi-VN" dirty="0"/>
          </a:p>
        </p:txBody>
      </p:sp>
      <p:grpSp>
        <p:nvGrpSpPr>
          <p:cNvPr id="5" name="Google Shape;172;p6"/>
          <p:cNvGrpSpPr/>
          <p:nvPr/>
        </p:nvGrpSpPr>
        <p:grpSpPr>
          <a:xfrm>
            <a:off x="0" y="6344235"/>
            <a:ext cx="12192000" cy="513793"/>
            <a:chOff x="0" y="0"/>
            <a:chExt cx="24384000" cy="1027585"/>
          </a:xfrm>
        </p:grpSpPr>
        <p:sp>
          <p:nvSpPr>
            <p:cNvPr id="6"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53000537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dirty="0"/>
              <a:t>CÁC LỚP LƯỚI</a:t>
            </a:r>
          </a:p>
        </p:txBody>
      </p:sp>
      <p:sp>
        <p:nvSpPr>
          <p:cNvPr id="9219" name="Rectangle 3"/>
          <p:cNvSpPr>
            <a:spLocks noGrp="1" noChangeArrowheads="1"/>
          </p:cNvSpPr>
          <p:nvPr>
            <p:ph type="body" idx="1"/>
          </p:nvPr>
        </p:nvSpPr>
        <p:spPr/>
        <p:txBody>
          <a:bodyPr>
            <a:normAutofit/>
          </a:bodyPr>
          <a:lstStyle/>
          <a:p>
            <a:pPr marL="0" indent="0">
              <a:buNone/>
            </a:pPr>
            <a:r>
              <a:rPr lang="en-US" sz="2400" b="1"/>
              <a:t>Thiết kế layout cơ bản sử dụng BS5</a:t>
            </a:r>
            <a:r>
              <a:rPr lang="vi-VN" sz="2400" b="1"/>
              <a:t>:</a:t>
            </a:r>
            <a:endParaRPr lang="en-US" sz="2400" b="1" dirty="0"/>
          </a:p>
        </p:txBody>
      </p:sp>
      <p:pic>
        <p:nvPicPr>
          <p:cNvPr id="2" name="Picture 1"/>
          <p:cNvPicPr>
            <a:picLocks noChangeAspect="1"/>
          </p:cNvPicPr>
          <p:nvPr/>
        </p:nvPicPr>
        <p:blipFill>
          <a:blip r:embed="rId2"/>
          <a:stretch>
            <a:fillRect/>
          </a:stretch>
        </p:blipFill>
        <p:spPr>
          <a:xfrm>
            <a:off x="609600" y="1714500"/>
            <a:ext cx="9144000" cy="4410504"/>
          </a:xfrm>
          <a:prstGeom prst="rect">
            <a:avLst/>
          </a:prstGeom>
        </p:spPr>
      </p:pic>
      <p:grpSp>
        <p:nvGrpSpPr>
          <p:cNvPr id="5" name="Google Shape;172;p6"/>
          <p:cNvGrpSpPr/>
          <p:nvPr/>
        </p:nvGrpSpPr>
        <p:grpSpPr>
          <a:xfrm>
            <a:off x="0" y="6344235"/>
            <a:ext cx="12192000" cy="513793"/>
            <a:chOff x="0" y="0"/>
            <a:chExt cx="24384000" cy="1027585"/>
          </a:xfrm>
        </p:grpSpPr>
        <p:sp>
          <p:nvSpPr>
            <p:cNvPr id="6"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2782395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dirty="0"/>
              <a:t>CÁC LỚP LƯỚI</a:t>
            </a:r>
          </a:p>
        </p:txBody>
      </p:sp>
      <p:sp>
        <p:nvSpPr>
          <p:cNvPr id="9219" name="Rectangle 3"/>
          <p:cNvSpPr>
            <a:spLocks noGrp="1" noChangeArrowheads="1"/>
          </p:cNvSpPr>
          <p:nvPr>
            <p:ph type="body" idx="1"/>
          </p:nvPr>
        </p:nvSpPr>
        <p:spPr/>
        <p:txBody>
          <a:bodyPr>
            <a:normAutofit/>
          </a:bodyPr>
          <a:lstStyle/>
          <a:p>
            <a:pPr marL="0" indent="0">
              <a:buNone/>
            </a:pPr>
            <a:r>
              <a:rPr lang="en-US" sz="2400" b="1"/>
              <a:t>Thiết kế layout cơ bản sử dụng BS5</a:t>
            </a:r>
            <a:r>
              <a:rPr lang="vi-VN" sz="2400" b="1"/>
              <a:t>:</a:t>
            </a:r>
            <a:endParaRPr lang="en-US" sz="2400" b="1" dirty="0"/>
          </a:p>
        </p:txBody>
      </p:sp>
      <p:sp>
        <p:nvSpPr>
          <p:cNvPr id="5" name="Rounded Rectangular Callout 4"/>
          <p:cNvSpPr/>
          <p:nvPr/>
        </p:nvSpPr>
        <p:spPr>
          <a:xfrm>
            <a:off x="2667000" y="4724400"/>
            <a:ext cx="3276600" cy="1371600"/>
          </a:xfrm>
          <a:prstGeom prst="wedgeRoundRectCallout">
            <a:avLst>
              <a:gd name="adj1" fmla="val -2500"/>
              <a:gd name="adj2" fmla="val -76331"/>
              <a:gd name="adj3" fmla="val 16667"/>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a:solidFill>
                  <a:srgbClr val="FF0000"/>
                </a:solidFill>
              </a:rPr>
              <a:t>bg-warning, bg-primary, bg-success, bg-info, bg-danger, p-2, p-3, p-5 </a:t>
            </a:r>
            <a:r>
              <a:rPr lang="en-US" sz="2000"/>
              <a:t>là gì?</a:t>
            </a:r>
          </a:p>
        </p:txBody>
      </p:sp>
      <p:pic>
        <p:nvPicPr>
          <p:cNvPr id="3" name="Picture 2"/>
          <p:cNvPicPr>
            <a:picLocks noChangeAspect="1"/>
          </p:cNvPicPr>
          <p:nvPr/>
        </p:nvPicPr>
        <p:blipFill>
          <a:blip r:embed="rId2"/>
          <a:stretch>
            <a:fillRect/>
          </a:stretch>
        </p:blipFill>
        <p:spPr>
          <a:xfrm>
            <a:off x="2057400" y="1784070"/>
            <a:ext cx="8001001" cy="2545396"/>
          </a:xfrm>
          <a:prstGeom prst="rect">
            <a:avLst/>
          </a:prstGeom>
          <a:ln>
            <a:solidFill>
              <a:schemeClr val="bg1">
                <a:lumMod val="50000"/>
              </a:schemeClr>
            </a:solidFill>
          </a:ln>
        </p:spPr>
      </p:pic>
      <p:grpSp>
        <p:nvGrpSpPr>
          <p:cNvPr id="6"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429951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a:t>TẠO TRANG WEB BOOTSTRAP 5 ĐẦU TIÊN</a:t>
            </a:r>
            <a:br>
              <a:rPr lang="en-US" sz="2400"/>
            </a:br>
            <a:r>
              <a:rPr lang="en-US" sz="2400"/>
              <a:t>(Tái hiện ví dụ nhúng BS5 và xây dựng layout)</a:t>
            </a:r>
          </a:p>
        </p:txBody>
      </p:sp>
      <p:grpSp>
        <p:nvGrpSpPr>
          <p:cNvPr id="3" name="Google Shape;172;p6"/>
          <p:cNvGrpSpPr/>
          <p:nvPr/>
        </p:nvGrpSpPr>
        <p:grpSpPr>
          <a:xfrm>
            <a:off x="0" y="6344235"/>
            <a:ext cx="12192000" cy="513793"/>
            <a:chOff x="0" y="0"/>
            <a:chExt cx="24384000" cy="1027585"/>
          </a:xfrm>
        </p:grpSpPr>
        <p:sp>
          <p:nvSpPr>
            <p:cNvPr id="5"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6"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450222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3"/>
          <p:cNvSpPr txBox="1">
            <a:spLocks/>
          </p:cNvSpPr>
          <p:nvPr/>
        </p:nvSpPr>
        <p:spPr>
          <a:xfrm>
            <a:off x="5638800" y="4876800"/>
            <a:ext cx="5943600" cy="1295400"/>
          </a:xfrm>
          <a:prstGeom prst="rect">
            <a:avLst/>
          </a:prstGeom>
        </p:spPr>
        <p:txBody>
          <a:bodyPr vert="horz" lIns="91440" tIns="45720" rIns="91440" bIns="45720" rtlCol="0">
            <a:normAutofit lnSpcReduction="10000"/>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lnSpc>
                <a:spcPct val="150000"/>
              </a:lnSpc>
            </a:pPr>
            <a:r>
              <a:rPr lang="en-US" sz="2800" dirty="0"/>
              <a:t>PHẦN II</a:t>
            </a:r>
            <a:r>
              <a:rPr lang="en-US" sz="2800"/>
              <a:t>: MỘT SỐ THÀNH PHẦN CƠ BẢN</a:t>
            </a:r>
            <a:endParaRPr lang="en-US" sz="2800" dirty="0"/>
          </a:p>
        </p:txBody>
      </p:sp>
      <p:sp>
        <p:nvSpPr>
          <p:cNvPr id="5" name="Subtitle 2"/>
          <p:cNvSpPr txBox="1">
            <a:spLocks/>
          </p:cNvSpPr>
          <p:nvPr/>
        </p:nvSpPr>
        <p:spPr>
          <a:xfrm>
            <a:off x="5638800" y="2761982"/>
            <a:ext cx="6324600" cy="15240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lnSpc>
                <a:spcPct val="120000"/>
              </a:lnSpc>
              <a:spcBef>
                <a:spcPct val="0"/>
              </a:spcBef>
            </a:pPr>
            <a:r>
              <a:rPr lang="en-US" sz="2800" u="sng">
                <a:solidFill>
                  <a:srgbClr val="0070C0"/>
                </a:solidFill>
              </a:rPr>
              <a:t>BÀI 1:</a:t>
            </a:r>
            <a:r>
              <a:rPr lang="en-US" sz="2800">
                <a:solidFill>
                  <a:srgbClr val="0070C0"/>
                </a:solidFill>
              </a:rPr>
              <a:t> </a:t>
            </a:r>
          </a:p>
          <a:p>
            <a:pPr algn="ctr">
              <a:lnSpc>
                <a:spcPct val="120000"/>
              </a:lnSpc>
              <a:spcBef>
                <a:spcPct val="0"/>
              </a:spcBef>
            </a:pPr>
            <a:r>
              <a:rPr lang="en-US" altLang="en-US" sz="2800">
                <a:solidFill>
                  <a:srgbClr val="0070C0"/>
                </a:solidFill>
              </a:rPr>
              <a:t>GIỚI THIỆU BOOTSTRAP</a:t>
            </a:r>
            <a:endParaRPr lang="en-US" sz="2800" dirty="0">
              <a:solidFill>
                <a:srgbClr val="0070C0"/>
              </a:solidFill>
            </a:endParaRPr>
          </a:p>
        </p:txBody>
      </p:sp>
    </p:spTree>
    <p:extLst>
      <p:ext uri="{BB962C8B-B14F-4D97-AF65-F5344CB8AC3E}">
        <p14:creationId xmlns:p14="http://schemas.microsoft.com/office/powerpoint/2010/main" val="4221624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dirty="0"/>
              <a:t>COMPONENTS LÀ GÌ?</a:t>
            </a:r>
          </a:p>
        </p:txBody>
      </p:sp>
      <p:sp>
        <p:nvSpPr>
          <p:cNvPr id="9219" name="Rectangle 3"/>
          <p:cNvSpPr>
            <a:spLocks noGrp="1" noChangeArrowheads="1"/>
          </p:cNvSpPr>
          <p:nvPr>
            <p:ph type="body" idx="1"/>
          </p:nvPr>
        </p:nvSpPr>
        <p:spPr/>
        <p:txBody>
          <a:bodyPr>
            <a:noAutofit/>
          </a:bodyPr>
          <a:lstStyle/>
          <a:p>
            <a:r>
              <a:rPr lang="en-GB" altLang="en-US" sz="2000" dirty="0"/>
              <a:t>Bootstrap 5 </a:t>
            </a:r>
            <a:r>
              <a:rPr lang="vi-VN" sz="2000" dirty="0"/>
              <a:t>đã tạo sẵn các </a:t>
            </a:r>
            <a:r>
              <a:rPr lang="en-US" sz="2000" dirty="0"/>
              <a:t>Components (</a:t>
            </a:r>
            <a:r>
              <a:rPr lang="vi-VN" sz="2000" dirty="0"/>
              <a:t>thành phần</a:t>
            </a:r>
            <a:r>
              <a:rPr lang="en-US" sz="2000" dirty="0"/>
              <a:t>)</a:t>
            </a:r>
            <a:r>
              <a:rPr lang="vi-VN" sz="2000" dirty="0"/>
              <a:t> thường hay dùng và định dạng chúng sẵn bằng CSS</a:t>
            </a:r>
            <a:r>
              <a:rPr lang="en-US" sz="2000" dirty="0"/>
              <a:t>.</a:t>
            </a:r>
            <a:endParaRPr lang="en-GB" altLang="en-US" sz="2000" dirty="0"/>
          </a:p>
          <a:p>
            <a:endParaRPr lang="en-GB" altLang="en-US" sz="2000" dirty="0"/>
          </a:p>
          <a:p>
            <a:r>
              <a:rPr lang="vi-VN" sz="2000" dirty="0"/>
              <a:t>Có rất nhiều thành phần được làm sẵn trong</a:t>
            </a:r>
            <a:r>
              <a:rPr lang="en-US" sz="2000" dirty="0"/>
              <a:t> </a:t>
            </a:r>
            <a:r>
              <a:rPr lang="vi-VN" sz="2000" dirty="0"/>
              <a:t>Components như: </a:t>
            </a:r>
            <a:r>
              <a:rPr lang="en-US" sz="2000" dirty="0"/>
              <a:t>Card, List Group, Navbar, </a:t>
            </a:r>
            <a:r>
              <a:rPr lang="vi-VN" sz="2000" dirty="0"/>
              <a:t>Dropdowns, Button groups, Breadcrumbs…</a:t>
            </a:r>
            <a:endParaRPr lang="en-GB" altLang="en-US" sz="2000" dirty="0"/>
          </a:p>
        </p:txBody>
      </p:sp>
      <p:grpSp>
        <p:nvGrpSpPr>
          <p:cNvPr id="4" name="Google Shape;172;p6"/>
          <p:cNvGrpSpPr/>
          <p:nvPr/>
        </p:nvGrpSpPr>
        <p:grpSpPr>
          <a:xfrm>
            <a:off x="0" y="6344235"/>
            <a:ext cx="12192000" cy="513793"/>
            <a:chOff x="0" y="0"/>
            <a:chExt cx="24384000" cy="1027585"/>
          </a:xfrm>
        </p:grpSpPr>
        <p:sp>
          <p:nvSpPr>
            <p:cNvPr id="5"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6"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858684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371601"/>
            <a:ext cx="8229600" cy="944563"/>
          </a:xfrm>
        </p:spPr>
        <p:txBody>
          <a:bodyPr>
            <a:normAutofit fontScale="90000"/>
          </a:bodyPr>
          <a:lstStyle/>
          <a:p>
            <a:pPr>
              <a:lnSpc>
                <a:spcPct val="150000"/>
              </a:lnSpc>
              <a:defRPr/>
            </a:pPr>
            <a:r>
              <a:rPr lang="en-GB" altLang="en-US"/>
              <a:t>GIỚI THIỆU CÁC COMPONENTS CƠ BẢN</a:t>
            </a:r>
            <a:br>
              <a:rPr lang="en-GB" altLang="en-US"/>
            </a:br>
            <a:r>
              <a:rPr lang="en-US">
                <a:solidFill>
                  <a:srgbClr val="FFC000"/>
                </a:solidFill>
              </a:rPr>
              <a:t>Navs menu, Cards, List Groups</a:t>
            </a:r>
            <a:endParaRPr dirty="0">
              <a:solidFill>
                <a:srgbClr val="FFC000"/>
              </a:solidFill>
            </a:endParaRPr>
          </a:p>
        </p:txBody>
      </p:sp>
      <p:grpSp>
        <p:nvGrpSpPr>
          <p:cNvPr id="3" name="Google Shape;172;p6"/>
          <p:cNvGrpSpPr/>
          <p:nvPr/>
        </p:nvGrpSpPr>
        <p:grpSpPr>
          <a:xfrm>
            <a:off x="0" y="6344235"/>
            <a:ext cx="12192000" cy="513793"/>
            <a:chOff x="0" y="0"/>
            <a:chExt cx="24384000" cy="1027585"/>
          </a:xfrm>
        </p:grpSpPr>
        <p:sp>
          <p:nvSpPr>
            <p:cNvPr id="4"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5"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526754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dirty="0"/>
              <a:t>NAVIGATION BAR</a:t>
            </a:r>
          </a:p>
        </p:txBody>
      </p:sp>
      <p:sp>
        <p:nvSpPr>
          <p:cNvPr id="9219" name="Rectangle 3"/>
          <p:cNvSpPr>
            <a:spLocks noGrp="1" noChangeArrowheads="1"/>
          </p:cNvSpPr>
          <p:nvPr>
            <p:ph type="body" idx="1"/>
          </p:nvPr>
        </p:nvSpPr>
        <p:spPr/>
        <p:txBody>
          <a:bodyPr>
            <a:noAutofit/>
          </a:bodyPr>
          <a:lstStyle/>
          <a:p>
            <a:pPr marL="0" indent="0">
              <a:buNone/>
            </a:pPr>
            <a:r>
              <a:rPr lang="en-US" altLang="en-US" sz="2400" b="1" dirty="0" err="1"/>
              <a:t>Thanh</a:t>
            </a:r>
            <a:r>
              <a:rPr lang="en-US" altLang="en-US" sz="2400" b="1" dirty="0"/>
              <a:t> </a:t>
            </a:r>
            <a:r>
              <a:rPr lang="en-US" altLang="en-US" sz="2400" b="1" dirty="0" err="1"/>
              <a:t>điều</a:t>
            </a:r>
            <a:r>
              <a:rPr lang="en-US" altLang="en-US" sz="2400" b="1" dirty="0"/>
              <a:t> </a:t>
            </a:r>
            <a:r>
              <a:rPr lang="en-US" altLang="en-US" sz="2400" b="1" dirty="0" err="1"/>
              <a:t>hướng</a:t>
            </a:r>
            <a:r>
              <a:rPr lang="en-US" altLang="en-US" sz="2400" b="1" dirty="0"/>
              <a:t> </a:t>
            </a:r>
            <a:r>
              <a:rPr lang="en-US" altLang="en-US" sz="2400" b="1" dirty="0" err="1"/>
              <a:t>cơ</a:t>
            </a:r>
            <a:r>
              <a:rPr lang="en-US" altLang="en-US" sz="2400" b="1" dirty="0"/>
              <a:t> </a:t>
            </a:r>
            <a:r>
              <a:rPr lang="en-US" altLang="en-US" sz="2400" b="1" dirty="0" err="1"/>
              <a:t>bản</a:t>
            </a:r>
            <a:r>
              <a:rPr lang="en-US" altLang="en-US" sz="2400" b="1" dirty="0"/>
              <a:t> (</a:t>
            </a:r>
            <a:r>
              <a:rPr lang="en-US" sz="2400" b="1" dirty="0"/>
              <a:t>Basic </a:t>
            </a:r>
            <a:r>
              <a:rPr lang="en-US" sz="2400" b="1" dirty="0" err="1"/>
              <a:t>Navbar</a:t>
            </a:r>
            <a:r>
              <a:rPr lang="en-US" altLang="en-US" sz="2400" b="1" dirty="0"/>
              <a:t>)</a:t>
            </a:r>
          </a:p>
          <a:p>
            <a:pPr marL="0" indent="0">
              <a:buNone/>
            </a:pPr>
            <a:endParaRPr lang="en-US" sz="1600" dirty="0">
              <a:solidFill>
                <a:srgbClr val="0000CD"/>
              </a:solidFill>
              <a:latin typeface="Consolas" panose="020B0609020204030204" pitchFamily="49" charset="0"/>
            </a:endParaRPr>
          </a:p>
          <a:p>
            <a:pPr marL="0" indent="0">
              <a:buNone/>
            </a:pPr>
            <a:r>
              <a:rPr lang="en-US" sz="1600">
                <a:solidFill>
                  <a:srgbClr val="0000CD"/>
                </a:solidFill>
                <a:latin typeface="Consolas" panose="020B0609020204030204" pitchFamily="49" charset="0"/>
              </a:rPr>
              <a:t>&lt;</a:t>
            </a:r>
            <a:r>
              <a:rPr lang="en-US" sz="1600" dirty="0" err="1">
                <a:solidFill>
                  <a:srgbClr val="A52A2A"/>
                </a:solidFill>
                <a:latin typeface="Consolas" panose="020B0609020204030204" pitchFamily="49" charset="0"/>
              </a:rPr>
              <a:t>nav</a:t>
            </a:r>
            <a:r>
              <a:rPr lang="en-US" sz="1600" dirty="0">
                <a:solidFill>
                  <a:srgbClr val="FF0000"/>
                </a:solidFill>
                <a:latin typeface="Consolas" panose="020B0609020204030204" pitchFamily="49" charset="0"/>
              </a:rPr>
              <a:t> class</a:t>
            </a:r>
            <a:r>
              <a:rPr lang="en-US" sz="1600" dirty="0">
                <a:solidFill>
                  <a:srgbClr val="0000CD"/>
                </a:solidFill>
                <a:latin typeface="Consolas" panose="020B0609020204030204" pitchFamily="49" charset="0"/>
              </a:rPr>
              <a:t>="</a:t>
            </a:r>
            <a:r>
              <a:rPr lang="en-US" sz="1600" dirty="0" err="1">
                <a:solidFill>
                  <a:srgbClr val="0000CD"/>
                </a:solidFill>
                <a:latin typeface="Consolas" panose="020B0609020204030204" pitchFamily="49" charset="0"/>
              </a:rPr>
              <a:t>navbar</a:t>
            </a:r>
            <a:r>
              <a:rPr lang="en-US" sz="1600" dirty="0">
                <a:solidFill>
                  <a:srgbClr val="0000CD"/>
                </a:solidFill>
                <a:latin typeface="Consolas" panose="020B0609020204030204" pitchFamily="49" charset="0"/>
              </a:rPr>
              <a:t> </a:t>
            </a:r>
            <a:r>
              <a:rPr lang="en-US" sz="1600" dirty="0" err="1">
                <a:solidFill>
                  <a:srgbClr val="0000CD"/>
                </a:solidFill>
                <a:latin typeface="Consolas" panose="020B0609020204030204" pitchFamily="49" charset="0"/>
              </a:rPr>
              <a:t>navbar</a:t>
            </a:r>
            <a:r>
              <a:rPr lang="en-US" sz="1600" dirty="0">
                <a:solidFill>
                  <a:srgbClr val="0000CD"/>
                </a:solidFill>
                <a:latin typeface="Consolas" panose="020B0609020204030204" pitchFamily="49" charset="0"/>
              </a:rPr>
              <a:t>-expand-</a:t>
            </a:r>
            <a:r>
              <a:rPr lang="en-US" sz="1600" dirty="0" err="1">
                <a:solidFill>
                  <a:srgbClr val="0000CD"/>
                </a:solidFill>
                <a:latin typeface="Consolas" panose="020B0609020204030204" pitchFamily="49" charset="0"/>
              </a:rPr>
              <a:t>sm</a:t>
            </a:r>
            <a:r>
              <a:rPr lang="en-US" sz="1600" dirty="0">
                <a:solidFill>
                  <a:srgbClr val="0000CD"/>
                </a:solidFill>
                <a:latin typeface="Consolas" panose="020B0609020204030204" pitchFamily="49" charset="0"/>
              </a:rPr>
              <a:t> </a:t>
            </a:r>
            <a:r>
              <a:rPr lang="en-US" sz="1600" dirty="0" err="1">
                <a:solidFill>
                  <a:srgbClr val="0000CD"/>
                </a:solidFill>
                <a:latin typeface="Consolas" panose="020B0609020204030204" pitchFamily="49" charset="0"/>
              </a:rPr>
              <a:t>bg</a:t>
            </a:r>
            <a:r>
              <a:rPr lang="en-US" sz="1600" dirty="0">
                <a:solidFill>
                  <a:srgbClr val="0000CD"/>
                </a:solidFill>
                <a:latin typeface="Consolas" panose="020B0609020204030204" pitchFamily="49" charset="0"/>
              </a:rPr>
              <a:t>-light"&gt;</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div</a:t>
            </a:r>
            <a:r>
              <a:rPr lang="en-US" sz="1600" dirty="0">
                <a:solidFill>
                  <a:srgbClr val="FF0000"/>
                </a:solidFill>
                <a:latin typeface="Consolas" panose="020B0609020204030204" pitchFamily="49" charset="0"/>
              </a:rPr>
              <a:t> class</a:t>
            </a:r>
            <a:r>
              <a:rPr lang="en-US" sz="1600" dirty="0">
                <a:solidFill>
                  <a:srgbClr val="0000CD"/>
                </a:solidFill>
                <a:latin typeface="Consolas" panose="020B0609020204030204" pitchFamily="49" charset="0"/>
              </a:rPr>
              <a:t>="container-fluid"&gt;</a:t>
            </a:r>
            <a:br>
              <a:rPr lang="en-US" sz="1600" dirty="0"/>
            </a:b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&lt;!-- Links --&gt;</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&lt;</a:t>
            </a:r>
            <a:r>
              <a:rPr lang="en-US" sz="1600" dirty="0" err="1">
                <a:solidFill>
                  <a:srgbClr val="A52A2A"/>
                </a:solidFill>
                <a:latin typeface="Consolas" panose="020B0609020204030204" pitchFamily="49" charset="0"/>
              </a:rPr>
              <a:t>ul</a:t>
            </a:r>
            <a:r>
              <a:rPr lang="en-US" sz="1600" dirty="0">
                <a:solidFill>
                  <a:srgbClr val="FF0000"/>
                </a:solidFill>
                <a:latin typeface="Consolas" panose="020B0609020204030204" pitchFamily="49" charset="0"/>
              </a:rPr>
              <a:t> class</a:t>
            </a:r>
            <a:r>
              <a:rPr lang="en-US" sz="1600" dirty="0">
                <a:solidFill>
                  <a:srgbClr val="0000CD"/>
                </a:solidFill>
                <a:latin typeface="Consolas" panose="020B0609020204030204" pitchFamily="49" charset="0"/>
              </a:rPr>
              <a:t>="</a:t>
            </a:r>
            <a:r>
              <a:rPr lang="en-US" sz="1600" dirty="0" err="1">
                <a:solidFill>
                  <a:srgbClr val="0000CD"/>
                </a:solidFill>
                <a:latin typeface="Consolas" panose="020B0609020204030204" pitchFamily="49" charset="0"/>
              </a:rPr>
              <a:t>navbar-nav</a:t>
            </a:r>
            <a:r>
              <a:rPr lang="en-US" sz="1600" dirty="0">
                <a:solidFill>
                  <a:srgbClr val="0000CD"/>
                </a:solidFill>
                <a:latin typeface="Consolas" panose="020B0609020204030204" pitchFamily="49" charset="0"/>
              </a:rPr>
              <a:t>"&gt;</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li</a:t>
            </a:r>
            <a:r>
              <a:rPr lang="en-US" sz="1600" dirty="0">
                <a:solidFill>
                  <a:srgbClr val="FF0000"/>
                </a:solidFill>
                <a:latin typeface="Consolas" panose="020B0609020204030204" pitchFamily="49" charset="0"/>
              </a:rPr>
              <a:t> class</a:t>
            </a:r>
            <a:r>
              <a:rPr lang="en-US" sz="1600" dirty="0">
                <a:solidFill>
                  <a:srgbClr val="0000CD"/>
                </a:solidFill>
                <a:latin typeface="Consolas" panose="020B0609020204030204" pitchFamily="49" charset="0"/>
              </a:rPr>
              <a:t>="</a:t>
            </a:r>
            <a:r>
              <a:rPr lang="en-US" sz="1600" dirty="0" err="1">
                <a:solidFill>
                  <a:srgbClr val="0000CD"/>
                </a:solidFill>
                <a:latin typeface="Consolas" panose="020B0609020204030204" pitchFamily="49" charset="0"/>
              </a:rPr>
              <a:t>nav</a:t>
            </a:r>
            <a:r>
              <a:rPr lang="en-US" sz="1600" dirty="0">
                <a:solidFill>
                  <a:srgbClr val="0000CD"/>
                </a:solidFill>
                <a:latin typeface="Consolas" panose="020B0609020204030204" pitchFamily="49" charset="0"/>
              </a:rPr>
              <a:t>-item"&gt;</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a</a:t>
            </a:r>
            <a:r>
              <a:rPr lang="en-US" sz="1600" dirty="0">
                <a:solidFill>
                  <a:srgbClr val="FF0000"/>
                </a:solidFill>
                <a:latin typeface="Consolas" panose="020B0609020204030204" pitchFamily="49" charset="0"/>
              </a:rPr>
              <a:t> class</a:t>
            </a:r>
            <a:r>
              <a:rPr lang="en-US" sz="1600" dirty="0">
                <a:solidFill>
                  <a:srgbClr val="0000CD"/>
                </a:solidFill>
                <a:latin typeface="Consolas" panose="020B0609020204030204" pitchFamily="49" charset="0"/>
              </a:rPr>
              <a:t>="</a:t>
            </a:r>
            <a:r>
              <a:rPr lang="en-US" sz="1600" dirty="0" err="1">
                <a:solidFill>
                  <a:srgbClr val="0000CD"/>
                </a:solidFill>
                <a:latin typeface="Consolas" panose="020B0609020204030204" pitchFamily="49" charset="0"/>
              </a:rPr>
              <a:t>nav</a:t>
            </a:r>
            <a:r>
              <a:rPr lang="en-US" sz="1600" dirty="0">
                <a:solidFill>
                  <a:srgbClr val="0000CD"/>
                </a:solidFill>
                <a:latin typeface="Consolas" panose="020B0609020204030204" pitchFamily="49" charset="0"/>
              </a:rPr>
              <a:t>-link"</a:t>
            </a:r>
            <a:r>
              <a:rPr lang="en-US" sz="1600" dirty="0">
                <a:solidFill>
                  <a:srgbClr val="FF0000"/>
                </a:solidFill>
                <a:latin typeface="Consolas" panose="020B0609020204030204" pitchFamily="49" charset="0"/>
              </a:rPr>
              <a:t> </a:t>
            </a:r>
            <a:r>
              <a:rPr lang="en-US" sz="1600" dirty="0" err="1">
                <a:solidFill>
                  <a:srgbClr val="FF0000"/>
                </a:solidFill>
                <a:latin typeface="Consolas" panose="020B0609020204030204" pitchFamily="49" charset="0"/>
              </a:rPr>
              <a:t>href</a:t>
            </a:r>
            <a:r>
              <a:rPr lang="en-US" sz="1600" dirty="0">
                <a:solidFill>
                  <a:srgbClr val="0000CD"/>
                </a:solidFill>
                <a:latin typeface="Consolas" panose="020B0609020204030204" pitchFamily="49" charset="0"/>
              </a:rPr>
              <a:t>="#"&gt;</a:t>
            </a:r>
            <a:r>
              <a:rPr lang="en-US" sz="1600" dirty="0">
                <a:solidFill>
                  <a:srgbClr val="000000"/>
                </a:solidFill>
                <a:latin typeface="Consolas" panose="020B0609020204030204" pitchFamily="49" charset="0"/>
              </a:rPr>
              <a:t>Link 1</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/a</a:t>
            </a:r>
            <a:r>
              <a:rPr lang="en-US" sz="1600" dirty="0">
                <a:solidFill>
                  <a:srgbClr val="0000CD"/>
                </a:solidFill>
                <a:latin typeface="Consolas" panose="020B0609020204030204" pitchFamily="49" charset="0"/>
              </a:rPr>
              <a:t>&gt;</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/li</a:t>
            </a:r>
            <a:r>
              <a:rPr lang="en-US" sz="1600" dirty="0">
                <a:solidFill>
                  <a:srgbClr val="0000CD"/>
                </a:solidFill>
                <a:latin typeface="Consolas" panose="020B0609020204030204" pitchFamily="49" charset="0"/>
              </a:rPr>
              <a:t>&gt;</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li</a:t>
            </a:r>
            <a:r>
              <a:rPr lang="en-US" sz="1600" dirty="0">
                <a:solidFill>
                  <a:srgbClr val="FF0000"/>
                </a:solidFill>
                <a:latin typeface="Consolas" panose="020B0609020204030204" pitchFamily="49" charset="0"/>
              </a:rPr>
              <a:t> class</a:t>
            </a:r>
            <a:r>
              <a:rPr lang="en-US" sz="1600" dirty="0">
                <a:solidFill>
                  <a:srgbClr val="0000CD"/>
                </a:solidFill>
                <a:latin typeface="Consolas" panose="020B0609020204030204" pitchFamily="49" charset="0"/>
              </a:rPr>
              <a:t>="</a:t>
            </a:r>
            <a:r>
              <a:rPr lang="en-US" sz="1600" dirty="0" err="1">
                <a:solidFill>
                  <a:srgbClr val="0000CD"/>
                </a:solidFill>
                <a:latin typeface="Consolas" panose="020B0609020204030204" pitchFamily="49" charset="0"/>
              </a:rPr>
              <a:t>nav</a:t>
            </a:r>
            <a:r>
              <a:rPr lang="en-US" sz="1600" dirty="0">
                <a:solidFill>
                  <a:srgbClr val="0000CD"/>
                </a:solidFill>
                <a:latin typeface="Consolas" panose="020B0609020204030204" pitchFamily="49" charset="0"/>
              </a:rPr>
              <a:t>-item"&gt;</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a</a:t>
            </a:r>
            <a:r>
              <a:rPr lang="en-US" sz="1600" dirty="0">
                <a:solidFill>
                  <a:srgbClr val="FF0000"/>
                </a:solidFill>
                <a:latin typeface="Consolas" panose="020B0609020204030204" pitchFamily="49" charset="0"/>
              </a:rPr>
              <a:t> class</a:t>
            </a:r>
            <a:r>
              <a:rPr lang="en-US" sz="1600" dirty="0">
                <a:solidFill>
                  <a:srgbClr val="0000CD"/>
                </a:solidFill>
                <a:latin typeface="Consolas" panose="020B0609020204030204" pitchFamily="49" charset="0"/>
              </a:rPr>
              <a:t>="</a:t>
            </a:r>
            <a:r>
              <a:rPr lang="en-US" sz="1600" dirty="0" err="1">
                <a:solidFill>
                  <a:srgbClr val="0000CD"/>
                </a:solidFill>
                <a:latin typeface="Consolas" panose="020B0609020204030204" pitchFamily="49" charset="0"/>
              </a:rPr>
              <a:t>nav</a:t>
            </a:r>
            <a:r>
              <a:rPr lang="en-US" sz="1600" dirty="0">
                <a:solidFill>
                  <a:srgbClr val="0000CD"/>
                </a:solidFill>
                <a:latin typeface="Consolas" panose="020B0609020204030204" pitchFamily="49" charset="0"/>
              </a:rPr>
              <a:t>-link"</a:t>
            </a:r>
            <a:r>
              <a:rPr lang="en-US" sz="1600" dirty="0">
                <a:solidFill>
                  <a:srgbClr val="FF0000"/>
                </a:solidFill>
                <a:latin typeface="Consolas" panose="020B0609020204030204" pitchFamily="49" charset="0"/>
              </a:rPr>
              <a:t> </a:t>
            </a:r>
            <a:r>
              <a:rPr lang="en-US" sz="1600" dirty="0" err="1">
                <a:solidFill>
                  <a:srgbClr val="FF0000"/>
                </a:solidFill>
                <a:latin typeface="Consolas" panose="020B0609020204030204" pitchFamily="49" charset="0"/>
              </a:rPr>
              <a:t>href</a:t>
            </a:r>
            <a:r>
              <a:rPr lang="en-US" sz="1600" dirty="0">
                <a:solidFill>
                  <a:srgbClr val="0000CD"/>
                </a:solidFill>
                <a:latin typeface="Consolas" panose="020B0609020204030204" pitchFamily="49" charset="0"/>
              </a:rPr>
              <a:t>="#"&gt;</a:t>
            </a:r>
            <a:r>
              <a:rPr lang="en-US" sz="1600" dirty="0">
                <a:solidFill>
                  <a:srgbClr val="000000"/>
                </a:solidFill>
                <a:latin typeface="Consolas" panose="020B0609020204030204" pitchFamily="49" charset="0"/>
              </a:rPr>
              <a:t>Link 2</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/a</a:t>
            </a:r>
            <a:r>
              <a:rPr lang="en-US" sz="1600" dirty="0">
                <a:solidFill>
                  <a:srgbClr val="0000CD"/>
                </a:solidFill>
                <a:latin typeface="Consolas" panose="020B0609020204030204" pitchFamily="49" charset="0"/>
              </a:rPr>
              <a:t>&gt;</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/li</a:t>
            </a:r>
            <a:r>
              <a:rPr lang="en-US" sz="1600" dirty="0">
                <a:solidFill>
                  <a:srgbClr val="0000CD"/>
                </a:solidFill>
                <a:latin typeface="Consolas" panose="020B0609020204030204" pitchFamily="49" charset="0"/>
              </a:rPr>
              <a:t>&gt;</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li</a:t>
            </a:r>
            <a:r>
              <a:rPr lang="en-US" sz="1600" dirty="0">
                <a:solidFill>
                  <a:srgbClr val="FF0000"/>
                </a:solidFill>
                <a:latin typeface="Consolas" panose="020B0609020204030204" pitchFamily="49" charset="0"/>
              </a:rPr>
              <a:t> class</a:t>
            </a:r>
            <a:r>
              <a:rPr lang="en-US" sz="1600" dirty="0">
                <a:solidFill>
                  <a:srgbClr val="0000CD"/>
                </a:solidFill>
                <a:latin typeface="Consolas" panose="020B0609020204030204" pitchFamily="49" charset="0"/>
              </a:rPr>
              <a:t>="</a:t>
            </a:r>
            <a:r>
              <a:rPr lang="en-US" sz="1600" dirty="0" err="1">
                <a:solidFill>
                  <a:srgbClr val="0000CD"/>
                </a:solidFill>
                <a:latin typeface="Consolas" panose="020B0609020204030204" pitchFamily="49" charset="0"/>
              </a:rPr>
              <a:t>nav</a:t>
            </a:r>
            <a:r>
              <a:rPr lang="en-US" sz="1600" dirty="0">
                <a:solidFill>
                  <a:srgbClr val="0000CD"/>
                </a:solidFill>
                <a:latin typeface="Consolas" panose="020B0609020204030204" pitchFamily="49" charset="0"/>
              </a:rPr>
              <a:t>-item"&gt;</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a</a:t>
            </a:r>
            <a:r>
              <a:rPr lang="en-US" sz="1600" dirty="0">
                <a:solidFill>
                  <a:srgbClr val="FF0000"/>
                </a:solidFill>
                <a:latin typeface="Consolas" panose="020B0609020204030204" pitchFamily="49" charset="0"/>
              </a:rPr>
              <a:t> class</a:t>
            </a:r>
            <a:r>
              <a:rPr lang="en-US" sz="1600" dirty="0">
                <a:solidFill>
                  <a:srgbClr val="0000CD"/>
                </a:solidFill>
                <a:latin typeface="Consolas" panose="020B0609020204030204" pitchFamily="49" charset="0"/>
              </a:rPr>
              <a:t>="</a:t>
            </a:r>
            <a:r>
              <a:rPr lang="en-US" sz="1600" dirty="0" err="1">
                <a:solidFill>
                  <a:srgbClr val="0000CD"/>
                </a:solidFill>
                <a:latin typeface="Consolas" panose="020B0609020204030204" pitchFamily="49" charset="0"/>
              </a:rPr>
              <a:t>nav</a:t>
            </a:r>
            <a:r>
              <a:rPr lang="en-US" sz="1600" dirty="0">
                <a:solidFill>
                  <a:srgbClr val="0000CD"/>
                </a:solidFill>
                <a:latin typeface="Consolas" panose="020B0609020204030204" pitchFamily="49" charset="0"/>
              </a:rPr>
              <a:t>-link"</a:t>
            </a:r>
            <a:r>
              <a:rPr lang="en-US" sz="1600" dirty="0">
                <a:solidFill>
                  <a:srgbClr val="FF0000"/>
                </a:solidFill>
                <a:latin typeface="Consolas" panose="020B0609020204030204" pitchFamily="49" charset="0"/>
              </a:rPr>
              <a:t> </a:t>
            </a:r>
            <a:r>
              <a:rPr lang="en-US" sz="1600" dirty="0" err="1">
                <a:solidFill>
                  <a:srgbClr val="FF0000"/>
                </a:solidFill>
                <a:latin typeface="Consolas" panose="020B0609020204030204" pitchFamily="49" charset="0"/>
              </a:rPr>
              <a:t>href</a:t>
            </a:r>
            <a:r>
              <a:rPr lang="en-US" sz="1600" dirty="0">
                <a:solidFill>
                  <a:srgbClr val="0000CD"/>
                </a:solidFill>
                <a:latin typeface="Consolas" panose="020B0609020204030204" pitchFamily="49" charset="0"/>
              </a:rPr>
              <a:t>="#"&gt;</a:t>
            </a:r>
            <a:r>
              <a:rPr lang="en-US" sz="1600" dirty="0">
                <a:solidFill>
                  <a:srgbClr val="000000"/>
                </a:solidFill>
                <a:latin typeface="Consolas" panose="020B0609020204030204" pitchFamily="49" charset="0"/>
              </a:rPr>
              <a:t>Link 3</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/a</a:t>
            </a:r>
            <a:r>
              <a:rPr lang="en-US" sz="1600" dirty="0">
                <a:solidFill>
                  <a:srgbClr val="0000CD"/>
                </a:solidFill>
                <a:latin typeface="Consolas" panose="020B0609020204030204" pitchFamily="49" charset="0"/>
              </a:rPr>
              <a:t>&gt;</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/li</a:t>
            </a:r>
            <a:r>
              <a:rPr lang="en-US" sz="1600" dirty="0">
                <a:solidFill>
                  <a:srgbClr val="0000CD"/>
                </a:solidFill>
                <a:latin typeface="Consolas" panose="020B0609020204030204" pitchFamily="49" charset="0"/>
              </a:rPr>
              <a:t>&gt;</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ul</a:t>
            </a:r>
            <a:r>
              <a:rPr lang="en-US" sz="1600" dirty="0">
                <a:solidFill>
                  <a:srgbClr val="0000CD"/>
                </a:solidFill>
                <a:latin typeface="Consolas" panose="020B0609020204030204" pitchFamily="49" charset="0"/>
              </a:rPr>
              <a:t>&gt;</a:t>
            </a:r>
            <a:br>
              <a:rPr lang="en-US" sz="1600" dirty="0"/>
            </a:br>
            <a:r>
              <a:rPr lang="en-US" sz="1600" dirty="0">
                <a:solidFill>
                  <a:srgbClr val="000000"/>
                </a:solidFill>
                <a:latin typeface="Consolas" panose="020B0609020204030204" pitchFamily="49" charset="0"/>
              </a:rPr>
              <a:t>  </a:t>
            </a: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/div</a:t>
            </a:r>
            <a:r>
              <a:rPr lang="en-US" sz="1600" dirty="0">
                <a:solidFill>
                  <a:srgbClr val="0000CD"/>
                </a:solidFill>
                <a:latin typeface="Consolas" panose="020B0609020204030204" pitchFamily="49" charset="0"/>
              </a:rPr>
              <a:t>&gt;</a:t>
            </a:r>
            <a:br>
              <a:rPr lang="en-US" sz="1600" dirty="0"/>
            </a:b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nav</a:t>
            </a:r>
            <a:r>
              <a:rPr lang="en-US" sz="1600" dirty="0">
                <a:solidFill>
                  <a:srgbClr val="0000CD"/>
                </a:solidFill>
                <a:latin typeface="Consolas" panose="020B0609020204030204" pitchFamily="49" charset="0"/>
              </a:rPr>
              <a:t>&gt;</a:t>
            </a:r>
            <a:endParaRPr lang="en-GB" altLang="en-US" sz="1600" dirty="0"/>
          </a:p>
        </p:txBody>
      </p:sp>
      <p:pic>
        <p:nvPicPr>
          <p:cNvPr id="2" name="Picture 1"/>
          <p:cNvPicPr>
            <a:picLocks noChangeAspect="1"/>
          </p:cNvPicPr>
          <p:nvPr/>
        </p:nvPicPr>
        <p:blipFill>
          <a:blip r:embed="rId2"/>
          <a:stretch>
            <a:fillRect/>
          </a:stretch>
        </p:blipFill>
        <p:spPr>
          <a:xfrm>
            <a:off x="6089984" y="1695068"/>
            <a:ext cx="5391150" cy="667132"/>
          </a:xfrm>
          <a:prstGeom prst="rect">
            <a:avLst/>
          </a:prstGeom>
          <a:ln>
            <a:solidFill>
              <a:schemeClr val="bg1">
                <a:lumMod val="50000"/>
              </a:schemeClr>
            </a:solidFill>
          </a:ln>
        </p:spPr>
      </p:pic>
      <p:grpSp>
        <p:nvGrpSpPr>
          <p:cNvPr id="5" name="Google Shape;172;p6"/>
          <p:cNvGrpSpPr/>
          <p:nvPr/>
        </p:nvGrpSpPr>
        <p:grpSpPr>
          <a:xfrm>
            <a:off x="0" y="6344235"/>
            <a:ext cx="12192000" cy="513793"/>
            <a:chOff x="0" y="0"/>
            <a:chExt cx="24384000" cy="1027585"/>
          </a:xfrm>
        </p:grpSpPr>
        <p:sp>
          <p:nvSpPr>
            <p:cNvPr id="6"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3" name="Rectangle 2"/>
          <p:cNvSpPr/>
          <p:nvPr/>
        </p:nvSpPr>
        <p:spPr>
          <a:xfrm>
            <a:off x="654718" y="1696858"/>
            <a:ext cx="5334000" cy="4094342"/>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7650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dirty="0"/>
              <a:t>NAVIGATION BAR</a:t>
            </a:r>
          </a:p>
        </p:txBody>
      </p:sp>
      <p:sp>
        <p:nvSpPr>
          <p:cNvPr id="9219" name="Rectangle 3"/>
          <p:cNvSpPr>
            <a:spLocks noGrp="1" noChangeArrowheads="1"/>
          </p:cNvSpPr>
          <p:nvPr>
            <p:ph type="body" idx="1"/>
          </p:nvPr>
        </p:nvSpPr>
        <p:spPr/>
        <p:txBody>
          <a:bodyPr>
            <a:noAutofit/>
          </a:bodyPr>
          <a:lstStyle/>
          <a:p>
            <a:pPr marL="0" indent="0">
              <a:buNone/>
            </a:pPr>
            <a:r>
              <a:rPr lang="en-US" altLang="en-US" sz="2400" b="1" dirty="0" err="1"/>
              <a:t>Thanh</a:t>
            </a:r>
            <a:r>
              <a:rPr lang="en-US" altLang="en-US" sz="2400" b="1" dirty="0"/>
              <a:t> </a:t>
            </a:r>
            <a:r>
              <a:rPr lang="en-US" altLang="en-US" sz="2400" b="1" dirty="0" err="1"/>
              <a:t>điều</a:t>
            </a:r>
            <a:r>
              <a:rPr lang="en-US" altLang="en-US" sz="2400" b="1" dirty="0"/>
              <a:t> </a:t>
            </a:r>
            <a:r>
              <a:rPr lang="en-US" altLang="en-US" sz="2400" b="1" dirty="0" err="1"/>
              <a:t>hướng</a:t>
            </a:r>
            <a:r>
              <a:rPr lang="en-US" altLang="en-US" sz="2400" b="1" dirty="0"/>
              <a:t> </a:t>
            </a:r>
            <a:r>
              <a:rPr lang="en-US" altLang="en-US" sz="2400" b="1" dirty="0" err="1"/>
              <a:t>màu</a:t>
            </a:r>
            <a:r>
              <a:rPr lang="en-US" altLang="en-US" sz="2400" b="1" dirty="0"/>
              <a:t> (</a:t>
            </a:r>
            <a:r>
              <a:rPr lang="en-US" sz="2400" b="1" dirty="0"/>
              <a:t>Colored </a:t>
            </a:r>
            <a:r>
              <a:rPr lang="en-US" sz="2400" b="1" dirty="0" err="1"/>
              <a:t>Navbar</a:t>
            </a:r>
            <a:r>
              <a:rPr lang="en-US" altLang="en-US" sz="2400" b="1" dirty="0"/>
              <a:t>)</a:t>
            </a:r>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sz="2000"/>
          </a:p>
          <a:p>
            <a:pPr marL="0" indent="0">
              <a:buNone/>
            </a:pPr>
            <a:r>
              <a:rPr lang="en-US" altLang="en-US" sz="2000"/>
              <a:t>Ví </a:t>
            </a:r>
            <a:r>
              <a:rPr lang="en-US" altLang="en-US" sz="2000" dirty="0" err="1"/>
              <a:t>dụ</a:t>
            </a:r>
            <a:r>
              <a:rPr lang="en-US" altLang="en-US" sz="2000" dirty="0"/>
              <a:t> </a:t>
            </a:r>
            <a:r>
              <a:rPr lang="en-US" altLang="en-US" sz="2000" dirty="0" err="1"/>
              <a:t>cách</a:t>
            </a:r>
            <a:r>
              <a:rPr lang="en-US" altLang="en-US" sz="2000" dirty="0"/>
              <a:t> </a:t>
            </a:r>
            <a:r>
              <a:rPr lang="en-US" altLang="en-US" sz="2000" dirty="0" err="1"/>
              <a:t>tạo</a:t>
            </a:r>
            <a:r>
              <a:rPr lang="en-US" altLang="en-US" sz="2000" dirty="0"/>
              <a:t> </a:t>
            </a:r>
            <a:r>
              <a:rPr lang="en-US" altLang="en-US" sz="2000" dirty="0" err="1"/>
              <a:t>thanh</a:t>
            </a:r>
            <a:r>
              <a:rPr lang="en-US" altLang="en-US" sz="2000" dirty="0"/>
              <a:t> </a:t>
            </a:r>
            <a:r>
              <a:rPr lang="en-US" altLang="en-US" sz="2000" dirty="0" err="1"/>
              <a:t>điều</a:t>
            </a:r>
            <a:r>
              <a:rPr lang="en-US" altLang="en-US" sz="2000" dirty="0"/>
              <a:t> </a:t>
            </a:r>
            <a:r>
              <a:rPr lang="en-US" altLang="en-US" sz="2000" dirty="0" err="1"/>
              <a:t>hướng</a:t>
            </a:r>
            <a:r>
              <a:rPr lang="en-US" altLang="en-US" sz="2000" dirty="0"/>
              <a:t> </a:t>
            </a:r>
            <a:r>
              <a:rPr lang="en-US" altLang="en-US" sz="2000" dirty="0" err="1"/>
              <a:t>màu</a:t>
            </a:r>
            <a:r>
              <a:rPr lang="en-US" altLang="en-US" sz="2000" dirty="0"/>
              <a:t> </a:t>
            </a:r>
            <a:r>
              <a:rPr lang="en-US" altLang="en-US" sz="2000" dirty="0" err="1">
                <a:solidFill>
                  <a:srgbClr val="FF0000"/>
                </a:solidFill>
              </a:rPr>
              <a:t>bg</a:t>
            </a:r>
            <a:r>
              <a:rPr lang="en-US" altLang="en-US" sz="2000" dirty="0">
                <a:solidFill>
                  <a:srgbClr val="FF0000"/>
                </a:solidFill>
              </a:rPr>
              <a:t>-warning</a:t>
            </a:r>
            <a:r>
              <a:rPr lang="en-US" altLang="en-US" sz="2000" dirty="0"/>
              <a:t>: </a:t>
            </a:r>
          </a:p>
          <a:p>
            <a:pPr marL="0" indent="0">
              <a:buNone/>
            </a:pPr>
            <a:r>
              <a:rPr lang="en-US" altLang="en-US" sz="2000" dirty="0"/>
              <a:t>&lt;</a:t>
            </a:r>
            <a:r>
              <a:rPr lang="en-US" altLang="en-US" sz="2000" dirty="0" err="1">
                <a:solidFill>
                  <a:schemeClr val="accent2">
                    <a:lumMod val="75000"/>
                  </a:schemeClr>
                </a:solidFill>
              </a:rPr>
              <a:t>nav</a:t>
            </a:r>
            <a:r>
              <a:rPr lang="en-US" altLang="en-US" sz="2000" dirty="0"/>
              <a:t> </a:t>
            </a:r>
            <a:r>
              <a:rPr lang="en-US" altLang="en-US" sz="2000" dirty="0">
                <a:solidFill>
                  <a:srgbClr val="FF0000"/>
                </a:solidFill>
              </a:rPr>
              <a:t>class</a:t>
            </a:r>
            <a:r>
              <a:rPr lang="en-US" altLang="en-US" sz="2000" dirty="0"/>
              <a:t>=</a:t>
            </a:r>
            <a:r>
              <a:rPr lang="en-US" altLang="en-US" sz="2000" dirty="0">
                <a:solidFill>
                  <a:srgbClr val="0070C0"/>
                </a:solidFill>
              </a:rPr>
              <a:t>"</a:t>
            </a:r>
            <a:r>
              <a:rPr lang="en-US" altLang="en-US" sz="2000" dirty="0" err="1">
                <a:solidFill>
                  <a:srgbClr val="0070C0"/>
                </a:solidFill>
              </a:rPr>
              <a:t>navbar</a:t>
            </a:r>
            <a:r>
              <a:rPr lang="en-US" altLang="en-US" sz="2000" dirty="0">
                <a:solidFill>
                  <a:srgbClr val="0070C0"/>
                </a:solidFill>
              </a:rPr>
              <a:t> </a:t>
            </a:r>
            <a:r>
              <a:rPr lang="en-US" altLang="en-US" sz="2000" dirty="0" err="1">
                <a:solidFill>
                  <a:srgbClr val="0070C0"/>
                </a:solidFill>
              </a:rPr>
              <a:t>navbar</a:t>
            </a:r>
            <a:r>
              <a:rPr lang="en-US" altLang="en-US" sz="2000" dirty="0">
                <a:solidFill>
                  <a:srgbClr val="0070C0"/>
                </a:solidFill>
              </a:rPr>
              <a:t>-expand-</a:t>
            </a:r>
            <a:r>
              <a:rPr lang="en-US" altLang="en-US" sz="2000" dirty="0" err="1">
                <a:solidFill>
                  <a:srgbClr val="0070C0"/>
                </a:solidFill>
              </a:rPr>
              <a:t>sm</a:t>
            </a:r>
            <a:r>
              <a:rPr lang="en-US" altLang="en-US" sz="2000" dirty="0">
                <a:solidFill>
                  <a:srgbClr val="0070C0"/>
                </a:solidFill>
              </a:rPr>
              <a:t> </a:t>
            </a:r>
            <a:r>
              <a:rPr lang="en-US" altLang="en-US" sz="2000" dirty="0" err="1">
                <a:solidFill>
                  <a:srgbClr val="0070C0"/>
                </a:solidFill>
              </a:rPr>
              <a:t>bg</a:t>
            </a:r>
            <a:r>
              <a:rPr lang="en-US" altLang="en-US" sz="2000" dirty="0">
                <a:solidFill>
                  <a:srgbClr val="0070C0"/>
                </a:solidFill>
              </a:rPr>
              <a:t>-warning </a:t>
            </a:r>
            <a:r>
              <a:rPr lang="en-US" altLang="en-US" sz="2000" dirty="0" err="1">
                <a:solidFill>
                  <a:srgbClr val="0070C0"/>
                </a:solidFill>
              </a:rPr>
              <a:t>navbar</a:t>
            </a:r>
            <a:r>
              <a:rPr lang="en-US" altLang="en-US" sz="2000" dirty="0">
                <a:solidFill>
                  <a:srgbClr val="0070C0"/>
                </a:solidFill>
              </a:rPr>
              <a:t>-dark"</a:t>
            </a:r>
            <a:r>
              <a:rPr lang="en-US" altLang="en-US" sz="2000" dirty="0"/>
              <a:t>&gt;</a:t>
            </a:r>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altLang="en-US" dirty="0"/>
          </a:p>
          <a:p>
            <a:pPr marL="0" indent="0">
              <a:buNone/>
            </a:pPr>
            <a:endParaRPr lang="en-US" sz="1600" dirty="0">
              <a:solidFill>
                <a:srgbClr val="0000CD"/>
              </a:solidFill>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2057400" y="1600201"/>
            <a:ext cx="6019800" cy="3544873"/>
          </a:xfrm>
          <a:prstGeom prst="rect">
            <a:avLst/>
          </a:prstGeom>
        </p:spPr>
      </p:pic>
      <p:sp>
        <p:nvSpPr>
          <p:cNvPr id="5" name="TextBox 4"/>
          <p:cNvSpPr txBox="1"/>
          <p:nvPr/>
        </p:nvSpPr>
        <p:spPr>
          <a:xfrm>
            <a:off x="8077201" y="1676400"/>
            <a:ext cx="1087157" cy="400110"/>
          </a:xfrm>
          <a:prstGeom prst="rect">
            <a:avLst/>
          </a:prstGeom>
          <a:noFill/>
        </p:spPr>
        <p:txBody>
          <a:bodyPr wrap="none" rtlCol="0">
            <a:spAutoFit/>
          </a:bodyPr>
          <a:lstStyle/>
          <a:p>
            <a:r>
              <a:rPr lang="en-US" sz="2000" dirty="0" err="1">
                <a:solidFill>
                  <a:srgbClr val="FF0000"/>
                </a:solidFill>
                <a:latin typeface="Segoe UI" panose="020B0502040204020203" pitchFamily="34" charset="0"/>
                <a:cs typeface="Segoe UI" panose="020B0502040204020203" pitchFamily="34" charset="0"/>
              </a:rPr>
              <a:t>bg</a:t>
            </a:r>
            <a:r>
              <a:rPr lang="en-US" sz="2000" dirty="0">
                <a:solidFill>
                  <a:srgbClr val="FF0000"/>
                </a:solidFill>
                <a:latin typeface="Segoe UI" panose="020B0502040204020203" pitchFamily="34" charset="0"/>
                <a:cs typeface="Segoe UI" panose="020B0502040204020203" pitchFamily="34" charset="0"/>
              </a:rPr>
              <a:t>-dark</a:t>
            </a:r>
          </a:p>
        </p:txBody>
      </p:sp>
      <p:sp>
        <p:nvSpPr>
          <p:cNvPr id="8" name="TextBox 7"/>
          <p:cNvSpPr txBox="1"/>
          <p:nvPr/>
        </p:nvSpPr>
        <p:spPr>
          <a:xfrm>
            <a:off x="8077201" y="2159913"/>
            <a:ext cx="1466107" cy="400110"/>
          </a:xfrm>
          <a:prstGeom prst="rect">
            <a:avLst/>
          </a:prstGeom>
          <a:noFill/>
        </p:spPr>
        <p:txBody>
          <a:bodyPr wrap="none" rtlCol="0">
            <a:spAutoFit/>
          </a:bodyPr>
          <a:lstStyle/>
          <a:p>
            <a:r>
              <a:rPr lang="en-US" sz="2000" dirty="0" err="1">
                <a:solidFill>
                  <a:srgbClr val="FF0000"/>
                </a:solidFill>
                <a:latin typeface="Segoe UI" panose="020B0502040204020203" pitchFamily="34" charset="0"/>
                <a:cs typeface="Segoe UI" panose="020B0502040204020203" pitchFamily="34" charset="0"/>
              </a:rPr>
              <a:t>bg</a:t>
            </a:r>
            <a:r>
              <a:rPr lang="en-US" sz="2000" dirty="0">
                <a:solidFill>
                  <a:srgbClr val="FF0000"/>
                </a:solidFill>
                <a:latin typeface="Segoe UI" panose="020B0502040204020203" pitchFamily="34" charset="0"/>
                <a:cs typeface="Segoe UI" panose="020B0502040204020203" pitchFamily="34" charset="0"/>
              </a:rPr>
              <a:t>-primary</a:t>
            </a:r>
          </a:p>
        </p:txBody>
      </p:sp>
      <p:sp>
        <p:nvSpPr>
          <p:cNvPr id="9" name="TextBox 8"/>
          <p:cNvSpPr txBox="1"/>
          <p:nvPr/>
        </p:nvSpPr>
        <p:spPr>
          <a:xfrm>
            <a:off x="8077200" y="2667000"/>
            <a:ext cx="1433406" cy="400110"/>
          </a:xfrm>
          <a:prstGeom prst="rect">
            <a:avLst/>
          </a:prstGeom>
          <a:noFill/>
        </p:spPr>
        <p:txBody>
          <a:bodyPr wrap="none" rtlCol="0">
            <a:spAutoFit/>
          </a:bodyPr>
          <a:lstStyle/>
          <a:p>
            <a:r>
              <a:rPr lang="en-US" sz="2000" dirty="0" err="1">
                <a:solidFill>
                  <a:srgbClr val="FF0000"/>
                </a:solidFill>
                <a:latin typeface="Segoe UI" panose="020B0502040204020203" pitchFamily="34" charset="0"/>
                <a:cs typeface="Segoe UI" panose="020B0502040204020203" pitchFamily="34" charset="0"/>
              </a:rPr>
              <a:t>bg</a:t>
            </a:r>
            <a:r>
              <a:rPr lang="en-US" sz="2000" dirty="0">
                <a:solidFill>
                  <a:srgbClr val="FF0000"/>
                </a:solidFill>
                <a:latin typeface="Segoe UI" panose="020B0502040204020203" pitchFamily="34" charset="0"/>
                <a:cs typeface="Segoe UI" panose="020B0502040204020203" pitchFamily="34" charset="0"/>
              </a:rPr>
              <a:t>-success</a:t>
            </a:r>
          </a:p>
        </p:txBody>
      </p:sp>
      <p:sp>
        <p:nvSpPr>
          <p:cNvPr id="10" name="TextBox 9"/>
          <p:cNvSpPr txBox="1"/>
          <p:nvPr/>
        </p:nvSpPr>
        <p:spPr>
          <a:xfrm>
            <a:off x="8077201" y="3150513"/>
            <a:ext cx="1027845" cy="400110"/>
          </a:xfrm>
          <a:prstGeom prst="rect">
            <a:avLst/>
          </a:prstGeom>
          <a:noFill/>
        </p:spPr>
        <p:txBody>
          <a:bodyPr wrap="none" rtlCol="0">
            <a:spAutoFit/>
          </a:bodyPr>
          <a:lstStyle/>
          <a:p>
            <a:r>
              <a:rPr lang="en-US" sz="2000" dirty="0" err="1">
                <a:solidFill>
                  <a:srgbClr val="FF0000"/>
                </a:solidFill>
                <a:latin typeface="Segoe UI" panose="020B0502040204020203" pitchFamily="34" charset="0"/>
                <a:cs typeface="Segoe UI" panose="020B0502040204020203" pitchFamily="34" charset="0"/>
              </a:rPr>
              <a:t>bg</a:t>
            </a:r>
            <a:r>
              <a:rPr lang="en-US" sz="2000" dirty="0">
                <a:solidFill>
                  <a:srgbClr val="FF0000"/>
                </a:solidFill>
                <a:latin typeface="Segoe UI" panose="020B0502040204020203" pitchFamily="34" charset="0"/>
                <a:cs typeface="Segoe UI" panose="020B0502040204020203" pitchFamily="34" charset="0"/>
              </a:rPr>
              <a:t>-info</a:t>
            </a:r>
          </a:p>
        </p:txBody>
      </p:sp>
      <p:sp>
        <p:nvSpPr>
          <p:cNvPr id="11" name="TextBox 10"/>
          <p:cNvSpPr txBox="1"/>
          <p:nvPr/>
        </p:nvSpPr>
        <p:spPr>
          <a:xfrm>
            <a:off x="8077201" y="3638490"/>
            <a:ext cx="1498615" cy="400110"/>
          </a:xfrm>
          <a:prstGeom prst="rect">
            <a:avLst/>
          </a:prstGeom>
          <a:noFill/>
        </p:spPr>
        <p:txBody>
          <a:bodyPr wrap="none" rtlCol="0">
            <a:spAutoFit/>
          </a:bodyPr>
          <a:lstStyle/>
          <a:p>
            <a:r>
              <a:rPr lang="en-US" sz="2000" dirty="0" err="1">
                <a:solidFill>
                  <a:srgbClr val="FF0000"/>
                </a:solidFill>
                <a:latin typeface="Segoe UI" panose="020B0502040204020203" pitchFamily="34" charset="0"/>
                <a:cs typeface="Segoe UI" panose="020B0502040204020203" pitchFamily="34" charset="0"/>
              </a:rPr>
              <a:t>bg</a:t>
            </a:r>
            <a:r>
              <a:rPr lang="en-US" sz="2000" dirty="0">
                <a:solidFill>
                  <a:srgbClr val="FF0000"/>
                </a:solidFill>
                <a:latin typeface="Segoe UI" panose="020B0502040204020203" pitchFamily="34" charset="0"/>
                <a:cs typeface="Segoe UI" panose="020B0502040204020203" pitchFamily="34" charset="0"/>
              </a:rPr>
              <a:t>-warning</a:t>
            </a:r>
          </a:p>
        </p:txBody>
      </p:sp>
      <p:sp>
        <p:nvSpPr>
          <p:cNvPr id="12" name="TextBox 11"/>
          <p:cNvSpPr txBox="1"/>
          <p:nvPr/>
        </p:nvSpPr>
        <p:spPr>
          <a:xfrm>
            <a:off x="8077200" y="4171890"/>
            <a:ext cx="1390124" cy="400110"/>
          </a:xfrm>
          <a:prstGeom prst="rect">
            <a:avLst/>
          </a:prstGeom>
          <a:noFill/>
        </p:spPr>
        <p:txBody>
          <a:bodyPr wrap="none" rtlCol="0">
            <a:spAutoFit/>
          </a:bodyPr>
          <a:lstStyle/>
          <a:p>
            <a:r>
              <a:rPr lang="en-US" sz="2000" dirty="0" err="1">
                <a:solidFill>
                  <a:srgbClr val="FF0000"/>
                </a:solidFill>
                <a:latin typeface="Segoe UI" panose="020B0502040204020203" pitchFamily="34" charset="0"/>
                <a:cs typeface="Segoe UI" panose="020B0502040204020203" pitchFamily="34" charset="0"/>
              </a:rPr>
              <a:t>bg</a:t>
            </a:r>
            <a:r>
              <a:rPr lang="en-US" sz="2000" dirty="0">
                <a:solidFill>
                  <a:srgbClr val="FF0000"/>
                </a:solidFill>
                <a:latin typeface="Segoe UI" panose="020B0502040204020203" pitchFamily="34" charset="0"/>
                <a:cs typeface="Segoe UI" panose="020B0502040204020203" pitchFamily="34" charset="0"/>
              </a:rPr>
              <a:t>-danger</a:t>
            </a:r>
          </a:p>
        </p:txBody>
      </p:sp>
      <p:sp>
        <p:nvSpPr>
          <p:cNvPr id="13" name="TextBox 12"/>
          <p:cNvSpPr txBox="1"/>
          <p:nvPr/>
        </p:nvSpPr>
        <p:spPr>
          <a:xfrm>
            <a:off x="8077200" y="4674513"/>
            <a:ext cx="1751442" cy="400110"/>
          </a:xfrm>
          <a:prstGeom prst="rect">
            <a:avLst/>
          </a:prstGeom>
          <a:noFill/>
        </p:spPr>
        <p:txBody>
          <a:bodyPr wrap="none" rtlCol="0">
            <a:spAutoFit/>
          </a:bodyPr>
          <a:lstStyle/>
          <a:p>
            <a:r>
              <a:rPr lang="en-US" sz="2000" dirty="0" err="1">
                <a:solidFill>
                  <a:srgbClr val="FF0000"/>
                </a:solidFill>
                <a:latin typeface="Segoe UI" panose="020B0502040204020203" pitchFamily="34" charset="0"/>
                <a:cs typeface="Segoe UI" panose="020B0502040204020203" pitchFamily="34" charset="0"/>
              </a:rPr>
              <a:t>bg</a:t>
            </a:r>
            <a:r>
              <a:rPr lang="en-US" sz="2000" dirty="0">
                <a:solidFill>
                  <a:srgbClr val="FF0000"/>
                </a:solidFill>
                <a:latin typeface="Segoe UI" panose="020B0502040204020203" pitchFamily="34" charset="0"/>
                <a:cs typeface="Segoe UI" panose="020B0502040204020203" pitchFamily="34" charset="0"/>
              </a:rPr>
              <a:t>-secondary</a:t>
            </a:r>
          </a:p>
        </p:txBody>
      </p:sp>
      <p:grpSp>
        <p:nvGrpSpPr>
          <p:cNvPr id="14" name="Google Shape;172;p6"/>
          <p:cNvGrpSpPr/>
          <p:nvPr/>
        </p:nvGrpSpPr>
        <p:grpSpPr>
          <a:xfrm>
            <a:off x="0" y="6344235"/>
            <a:ext cx="12192000" cy="513793"/>
            <a:chOff x="0" y="0"/>
            <a:chExt cx="24384000" cy="1027585"/>
          </a:xfrm>
        </p:grpSpPr>
        <p:sp>
          <p:nvSpPr>
            <p:cNvPr id="15"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6"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873600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191000" y="3215401"/>
            <a:ext cx="1905000" cy="1524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010400" y="2667000"/>
            <a:ext cx="2971800" cy="1524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p:txBody>
          <a:bodyPr/>
          <a:lstStyle/>
          <a:p>
            <a:r>
              <a:rPr lang="en-GB" altLang="en-US" dirty="0"/>
              <a:t>NAVIGATION BAR</a:t>
            </a:r>
          </a:p>
        </p:txBody>
      </p:sp>
      <p:sp>
        <p:nvSpPr>
          <p:cNvPr id="9219" name="Rectangle 3"/>
          <p:cNvSpPr>
            <a:spLocks noGrp="1" noChangeArrowheads="1"/>
          </p:cNvSpPr>
          <p:nvPr>
            <p:ph type="body" idx="1"/>
          </p:nvPr>
        </p:nvSpPr>
        <p:spPr/>
        <p:txBody>
          <a:bodyPr>
            <a:noAutofit/>
          </a:bodyPr>
          <a:lstStyle/>
          <a:p>
            <a:pPr marL="0" indent="0">
              <a:buNone/>
            </a:pPr>
            <a:r>
              <a:rPr lang="en-US" altLang="en-US" sz="2400" b="1" dirty="0" err="1"/>
              <a:t>Thanh</a:t>
            </a:r>
            <a:r>
              <a:rPr lang="en-US" altLang="en-US" sz="2400" b="1" dirty="0"/>
              <a:t> </a:t>
            </a:r>
            <a:r>
              <a:rPr lang="en-US" altLang="en-US" sz="2400" b="1" dirty="0" err="1"/>
              <a:t>điều</a:t>
            </a:r>
            <a:r>
              <a:rPr lang="en-US" altLang="en-US" sz="2400" b="1" dirty="0"/>
              <a:t> </a:t>
            </a:r>
            <a:r>
              <a:rPr lang="en-US" altLang="en-US" sz="2400" b="1" dirty="0" err="1"/>
              <a:t>hướng</a:t>
            </a:r>
            <a:r>
              <a:rPr lang="en-US" altLang="en-US" sz="2400" b="1" dirty="0"/>
              <a:t> </a:t>
            </a:r>
            <a:r>
              <a:rPr lang="en-US" altLang="en-US" sz="2400" b="1" dirty="0" err="1"/>
              <a:t>trên</a:t>
            </a:r>
            <a:r>
              <a:rPr lang="en-US" altLang="en-US" sz="2400" b="1" dirty="0"/>
              <a:t> </a:t>
            </a:r>
            <a:r>
              <a:rPr lang="en-US" altLang="en-US" sz="2400" b="1" dirty="0" err="1"/>
              <a:t>màn</a:t>
            </a:r>
            <a:r>
              <a:rPr lang="en-US" altLang="en-US" sz="2400" b="1" dirty="0"/>
              <a:t> </a:t>
            </a:r>
            <a:r>
              <a:rPr lang="en-US" altLang="en-US" sz="2400" b="1" dirty="0" err="1"/>
              <a:t>hình</a:t>
            </a:r>
            <a:r>
              <a:rPr lang="en-US" altLang="en-US" sz="2400" b="1" dirty="0"/>
              <a:t> </a:t>
            </a:r>
            <a:r>
              <a:rPr lang="en-US" altLang="en-US" sz="2400" b="1" dirty="0" err="1"/>
              <a:t>nhỏ</a:t>
            </a:r>
            <a:endParaRPr lang="en-US" sz="2400" b="1" dirty="0">
              <a:solidFill>
                <a:srgbClr val="0000CD"/>
              </a:solidFill>
              <a:latin typeface="Consolas" panose="020B0609020204030204" pitchFamily="49" charset="0"/>
            </a:endParaRPr>
          </a:p>
          <a:p>
            <a:pPr marL="0" indent="0">
              <a:buNone/>
            </a:pPr>
            <a:endParaRPr lang="en-US" sz="1600" dirty="0">
              <a:solidFill>
                <a:srgbClr val="0000CD"/>
              </a:solidFill>
              <a:latin typeface="Consolas" panose="020B0609020204030204" pitchFamily="49" charset="0"/>
            </a:endParaRPr>
          </a:p>
          <a:p>
            <a:pPr marL="0" indent="0">
              <a:buNone/>
            </a:pPr>
            <a:endParaRPr lang="en-US" sz="1600" dirty="0">
              <a:solidFill>
                <a:srgbClr val="0000CD"/>
              </a:solidFill>
              <a:latin typeface="Consolas" panose="020B0609020204030204" pitchFamily="49" charset="0"/>
            </a:endParaRPr>
          </a:p>
          <a:p>
            <a:pPr marL="0" indent="0">
              <a:buNone/>
            </a:pPr>
            <a:r>
              <a:rPr lang="en-US" sz="1200" dirty="0">
                <a:solidFill>
                  <a:srgbClr val="0000CD"/>
                </a:solidFill>
                <a:latin typeface="Consolas" panose="020B0609020204030204" pitchFamily="49" charset="0"/>
              </a:rPr>
              <a:t>&lt;</a:t>
            </a:r>
            <a:r>
              <a:rPr lang="en-US" sz="1200" dirty="0" err="1">
                <a:solidFill>
                  <a:srgbClr val="A52A2A"/>
                </a:solidFill>
                <a:latin typeface="Consolas" panose="020B0609020204030204" pitchFamily="49" charset="0"/>
              </a:rPr>
              <a:t>nav</a:t>
            </a:r>
            <a:r>
              <a:rPr lang="en-US" sz="1200" dirty="0">
                <a:solidFill>
                  <a:srgbClr val="FF0000"/>
                </a:solidFill>
                <a:latin typeface="Consolas" panose="020B0609020204030204" pitchFamily="49" charset="0"/>
              </a:rPr>
              <a:t> class</a:t>
            </a:r>
            <a:r>
              <a:rPr lang="en-US" sz="1200" dirty="0">
                <a:solidFill>
                  <a:srgbClr val="0000CD"/>
                </a:solidFill>
                <a:latin typeface="Consolas" panose="020B0609020204030204" pitchFamily="49" charset="0"/>
              </a:rPr>
              <a:t>="</a:t>
            </a:r>
            <a:r>
              <a:rPr lang="en-US" sz="1200" dirty="0" err="1">
                <a:solidFill>
                  <a:srgbClr val="0000CD"/>
                </a:solidFill>
                <a:latin typeface="Consolas" panose="020B0609020204030204" pitchFamily="49" charset="0"/>
              </a:rPr>
              <a:t>navbar</a:t>
            </a:r>
            <a:r>
              <a:rPr lang="en-US" sz="1200" dirty="0">
                <a:solidFill>
                  <a:srgbClr val="0000CD"/>
                </a:solidFill>
                <a:latin typeface="Consolas" panose="020B0609020204030204" pitchFamily="49" charset="0"/>
              </a:rPr>
              <a:t> </a:t>
            </a:r>
            <a:r>
              <a:rPr lang="en-US" sz="1200" dirty="0" err="1">
                <a:solidFill>
                  <a:srgbClr val="0000CD"/>
                </a:solidFill>
                <a:latin typeface="Consolas" panose="020B0609020204030204" pitchFamily="49" charset="0"/>
              </a:rPr>
              <a:t>navbar</a:t>
            </a:r>
            <a:r>
              <a:rPr lang="en-US" sz="1200" dirty="0">
                <a:solidFill>
                  <a:srgbClr val="0000CD"/>
                </a:solidFill>
                <a:latin typeface="Consolas" panose="020B0609020204030204" pitchFamily="49" charset="0"/>
              </a:rPr>
              <a:t>-expand-</a:t>
            </a:r>
            <a:r>
              <a:rPr lang="en-US" sz="1200" dirty="0" err="1">
                <a:solidFill>
                  <a:srgbClr val="0000CD"/>
                </a:solidFill>
                <a:latin typeface="Consolas" panose="020B0609020204030204" pitchFamily="49" charset="0"/>
              </a:rPr>
              <a:t>sm</a:t>
            </a:r>
            <a:r>
              <a:rPr lang="en-US" sz="1200" dirty="0">
                <a:solidFill>
                  <a:srgbClr val="0000CD"/>
                </a:solidFill>
                <a:latin typeface="Consolas" panose="020B0609020204030204" pitchFamily="49" charset="0"/>
              </a:rPr>
              <a:t> </a:t>
            </a:r>
            <a:r>
              <a:rPr lang="en-US" sz="1200" dirty="0" err="1">
                <a:solidFill>
                  <a:srgbClr val="0000CD"/>
                </a:solidFill>
                <a:latin typeface="Consolas" panose="020B0609020204030204" pitchFamily="49" charset="0"/>
              </a:rPr>
              <a:t>bg</a:t>
            </a:r>
            <a:r>
              <a:rPr lang="en-US" sz="1200" dirty="0">
                <a:solidFill>
                  <a:srgbClr val="0000CD"/>
                </a:solidFill>
                <a:latin typeface="Consolas" panose="020B0609020204030204" pitchFamily="49" charset="0"/>
              </a:rPr>
              <a:t>-dark </a:t>
            </a:r>
            <a:r>
              <a:rPr lang="en-US" sz="1200" dirty="0" err="1">
                <a:solidFill>
                  <a:srgbClr val="0000CD"/>
                </a:solidFill>
                <a:latin typeface="Consolas" panose="020B0609020204030204" pitchFamily="49" charset="0"/>
              </a:rPr>
              <a:t>navbar</a:t>
            </a:r>
            <a:r>
              <a:rPr lang="en-US" sz="1200" dirty="0">
                <a:solidFill>
                  <a:srgbClr val="0000CD"/>
                </a:solidFill>
                <a:latin typeface="Consolas" panose="020B0609020204030204" pitchFamily="49" charset="0"/>
              </a:rPr>
              <a:t>-dark"&gt;</a:t>
            </a:r>
            <a:br>
              <a:rPr lang="en-US" sz="1200" dirty="0"/>
            </a:b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div</a:t>
            </a:r>
            <a:r>
              <a:rPr lang="en-US" sz="1200" dirty="0">
                <a:solidFill>
                  <a:srgbClr val="FF0000"/>
                </a:solidFill>
                <a:latin typeface="Consolas" panose="020B0609020204030204" pitchFamily="49" charset="0"/>
              </a:rPr>
              <a:t> class</a:t>
            </a:r>
            <a:r>
              <a:rPr lang="en-US" sz="1200" dirty="0">
                <a:solidFill>
                  <a:srgbClr val="0000CD"/>
                </a:solidFill>
                <a:latin typeface="Consolas" panose="020B0609020204030204" pitchFamily="49" charset="0"/>
              </a:rPr>
              <a:t>="container-fluid"&gt;</a:t>
            </a:r>
            <a:br>
              <a:rPr lang="en-US" sz="1200" dirty="0"/>
            </a:b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a</a:t>
            </a:r>
            <a:r>
              <a:rPr lang="en-US" sz="1200" dirty="0">
                <a:solidFill>
                  <a:srgbClr val="FF0000"/>
                </a:solidFill>
                <a:latin typeface="Consolas" panose="020B0609020204030204" pitchFamily="49" charset="0"/>
              </a:rPr>
              <a:t> class</a:t>
            </a:r>
            <a:r>
              <a:rPr lang="en-US" sz="1200" dirty="0">
                <a:solidFill>
                  <a:srgbClr val="0000CD"/>
                </a:solidFill>
                <a:latin typeface="Consolas" panose="020B0609020204030204" pitchFamily="49" charset="0"/>
              </a:rPr>
              <a:t>="</a:t>
            </a:r>
            <a:r>
              <a:rPr lang="en-US" sz="1200" dirty="0" err="1">
                <a:solidFill>
                  <a:srgbClr val="0000CD"/>
                </a:solidFill>
                <a:latin typeface="Consolas" panose="020B0609020204030204" pitchFamily="49" charset="0"/>
              </a:rPr>
              <a:t>navbar</a:t>
            </a:r>
            <a:r>
              <a:rPr lang="en-US" sz="1200" dirty="0">
                <a:solidFill>
                  <a:srgbClr val="0000CD"/>
                </a:solidFill>
                <a:latin typeface="Consolas" panose="020B0609020204030204" pitchFamily="49" charset="0"/>
              </a:rPr>
              <a:t>-brand"</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href</a:t>
            </a:r>
            <a:r>
              <a:rPr lang="en-US" sz="1200" dirty="0">
                <a:solidFill>
                  <a:srgbClr val="0000CD"/>
                </a:solidFill>
                <a:latin typeface="Consolas" panose="020B0609020204030204" pitchFamily="49" charset="0"/>
              </a:rPr>
              <a:t>="#"&gt;</a:t>
            </a:r>
            <a:r>
              <a:rPr lang="en-US" sz="1200" dirty="0">
                <a:solidFill>
                  <a:srgbClr val="000000"/>
                </a:solidFill>
                <a:latin typeface="Consolas" panose="020B0609020204030204" pitchFamily="49" charset="0"/>
              </a:rPr>
              <a:t>Logo</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/a</a:t>
            </a:r>
            <a:r>
              <a:rPr lang="en-US" sz="1200" dirty="0">
                <a:solidFill>
                  <a:srgbClr val="0000CD"/>
                </a:solidFill>
                <a:latin typeface="Consolas" panose="020B0609020204030204" pitchFamily="49" charset="0"/>
              </a:rPr>
              <a:t>&gt;</a:t>
            </a:r>
            <a:br>
              <a:rPr lang="en-US" sz="1200" dirty="0"/>
            </a:b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button</a:t>
            </a:r>
            <a:r>
              <a:rPr lang="en-US" sz="1200" dirty="0">
                <a:solidFill>
                  <a:srgbClr val="FF0000"/>
                </a:solidFill>
                <a:latin typeface="Consolas" panose="020B0609020204030204" pitchFamily="49" charset="0"/>
              </a:rPr>
              <a:t> class</a:t>
            </a:r>
            <a:r>
              <a:rPr lang="en-US" sz="1200" dirty="0">
                <a:solidFill>
                  <a:srgbClr val="0000CD"/>
                </a:solidFill>
                <a:latin typeface="Consolas" panose="020B0609020204030204" pitchFamily="49" charset="0"/>
              </a:rPr>
              <a:t>="</a:t>
            </a:r>
            <a:r>
              <a:rPr lang="en-US" sz="1200" dirty="0" err="1">
                <a:solidFill>
                  <a:srgbClr val="0000CD"/>
                </a:solidFill>
                <a:latin typeface="Consolas" panose="020B0609020204030204" pitchFamily="49" charset="0"/>
              </a:rPr>
              <a:t>navbar-toggler</a:t>
            </a:r>
            <a:r>
              <a:rPr lang="en-US" sz="1200" dirty="0">
                <a:solidFill>
                  <a:srgbClr val="0000CD"/>
                </a:solidFill>
                <a:latin typeface="Consolas" panose="020B0609020204030204" pitchFamily="49" charset="0"/>
              </a:rPr>
              <a:t>"</a:t>
            </a:r>
            <a:r>
              <a:rPr lang="en-US" sz="1200" dirty="0">
                <a:solidFill>
                  <a:srgbClr val="FF0000"/>
                </a:solidFill>
                <a:latin typeface="Consolas" panose="020B0609020204030204" pitchFamily="49" charset="0"/>
              </a:rPr>
              <a:t> type</a:t>
            </a:r>
            <a:r>
              <a:rPr lang="en-US" sz="1200" dirty="0">
                <a:solidFill>
                  <a:srgbClr val="0000CD"/>
                </a:solidFill>
                <a:latin typeface="Consolas" panose="020B0609020204030204" pitchFamily="49" charset="0"/>
              </a:rPr>
              <a:t>="button"</a:t>
            </a:r>
            <a:r>
              <a:rPr lang="en-US" sz="1200" dirty="0">
                <a:solidFill>
                  <a:srgbClr val="FF0000"/>
                </a:solidFill>
                <a:latin typeface="Consolas" panose="020B0609020204030204" pitchFamily="49" charset="0"/>
              </a:rPr>
              <a:t> data-</a:t>
            </a:r>
            <a:r>
              <a:rPr lang="en-US" sz="1200" dirty="0" err="1">
                <a:solidFill>
                  <a:srgbClr val="FF0000"/>
                </a:solidFill>
                <a:latin typeface="Consolas" panose="020B0609020204030204" pitchFamily="49" charset="0"/>
              </a:rPr>
              <a:t>bs</a:t>
            </a:r>
            <a:r>
              <a:rPr lang="en-US" sz="1200" dirty="0">
                <a:solidFill>
                  <a:srgbClr val="FF0000"/>
                </a:solidFill>
                <a:latin typeface="Consolas" panose="020B0609020204030204" pitchFamily="49" charset="0"/>
              </a:rPr>
              <a:t>-toggle</a:t>
            </a:r>
            <a:r>
              <a:rPr lang="en-US" sz="1200" dirty="0">
                <a:solidFill>
                  <a:srgbClr val="0000CD"/>
                </a:solidFill>
                <a:latin typeface="Consolas" panose="020B0609020204030204" pitchFamily="49" charset="0"/>
              </a:rPr>
              <a:t>="collapse"</a:t>
            </a:r>
            <a:r>
              <a:rPr lang="en-US" sz="1200" dirty="0">
                <a:solidFill>
                  <a:srgbClr val="FF0000"/>
                </a:solidFill>
                <a:latin typeface="Consolas" panose="020B0609020204030204" pitchFamily="49" charset="0"/>
              </a:rPr>
              <a:t> data-</a:t>
            </a:r>
            <a:r>
              <a:rPr lang="en-US" sz="1200" dirty="0" err="1">
                <a:solidFill>
                  <a:srgbClr val="FF0000"/>
                </a:solidFill>
                <a:latin typeface="Consolas" panose="020B0609020204030204" pitchFamily="49" charset="0"/>
              </a:rPr>
              <a:t>bs</a:t>
            </a:r>
            <a:r>
              <a:rPr lang="en-US" sz="1200" dirty="0">
                <a:solidFill>
                  <a:srgbClr val="FF0000"/>
                </a:solidFill>
                <a:latin typeface="Consolas" panose="020B0609020204030204" pitchFamily="49" charset="0"/>
              </a:rPr>
              <a:t>-target</a:t>
            </a:r>
            <a:r>
              <a:rPr lang="en-US" sz="1200" dirty="0">
                <a:solidFill>
                  <a:srgbClr val="0000CD"/>
                </a:solidFill>
                <a:latin typeface="Consolas" panose="020B0609020204030204" pitchFamily="49" charset="0"/>
              </a:rPr>
              <a:t>="#</a:t>
            </a:r>
            <a:r>
              <a:rPr lang="en-US" sz="1200" dirty="0" err="1">
                <a:solidFill>
                  <a:srgbClr val="0000CD"/>
                </a:solidFill>
                <a:latin typeface="Consolas" panose="020B0609020204030204" pitchFamily="49" charset="0"/>
              </a:rPr>
              <a:t>collapsibleNavbar</a:t>
            </a:r>
            <a:r>
              <a:rPr lang="en-US" sz="1200" dirty="0">
                <a:solidFill>
                  <a:srgbClr val="0000CD"/>
                </a:solidFill>
                <a:latin typeface="Consolas" panose="020B0609020204030204" pitchFamily="49" charset="0"/>
              </a:rPr>
              <a:t>"&gt;</a:t>
            </a:r>
            <a:br>
              <a:rPr lang="en-US" sz="1200" dirty="0"/>
            </a:b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span</a:t>
            </a:r>
            <a:r>
              <a:rPr lang="en-US" sz="1200" dirty="0">
                <a:solidFill>
                  <a:srgbClr val="FF0000"/>
                </a:solidFill>
                <a:latin typeface="Consolas" panose="020B0609020204030204" pitchFamily="49" charset="0"/>
              </a:rPr>
              <a:t> class</a:t>
            </a:r>
            <a:r>
              <a:rPr lang="en-US" sz="1200" dirty="0">
                <a:solidFill>
                  <a:srgbClr val="0000CD"/>
                </a:solidFill>
                <a:latin typeface="Consolas" panose="020B0609020204030204" pitchFamily="49" charset="0"/>
              </a:rPr>
              <a:t>="</a:t>
            </a:r>
            <a:r>
              <a:rPr lang="en-US" sz="1200" dirty="0" err="1">
                <a:solidFill>
                  <a:srgbClr val="0000CD"/>
                </a:solidFill>
                <a:latin typeface="Consolas" panose="020B0609020204030204" pitchFamily="49" charset="0"/>
              </a:rPr>
              <a:t>navbar</a:t>
            </a:r>
            <a:r>
              <a:rPr lang="en-US" sz="1200" dirty="0">
                <a:solidFill>
                  <a:srgbClr val="0000CD"/>
                </a:solidFill>
                <a:latin typeface="Consolas" panose="020B0609020204030204" pitchFamily="49" charset="0"/>
              </a:rPr>
              <a:t>-</a:t>
            </a:r>
            <a:r>
              <a:rPr lang="en-US" sz="1200" dirty="0" err="1">
                <a:solidFill>
                  <a:srgbClr val="0000CD"/>
                </a:solidFill>
                <a:latin typeface="Consolas" panose="020B0609020204030204" pitchFamily="49" charset="0"/>
              </a:rPr>
              <a:t>toggler</a:t>
            </a:r>
            <a:r>
              <a:rPr lang="en-US" sz="1200" dirty="0">
                <a:solidFill>
                  <a:srgbClr val="0000CD"/>
                </a:solidFill>
                <a:latin typeface="Consolas" panose="020B0609020204030204" pitchFamily="49" charset="0"/>
              </a:rPr>
              <a:t>-icon"&gt;&lt;</a:t>
            </a:r>
            <a:r>
              <a:rPr lang="en-US" sz="1200" dirty="0">
                <a:solidFill>
                  <a:srgbClr val="A52A2A"/>
                </a:solidFill>
                <a:latin typeface="Consolas" panose="020B0609020204030204" pitchFamily="49" charset="0"/>
              </a:rPr>
              <a:t>/span</a:t>
            </a:r>
            <a:r>
              <a:rPr lang="en-US" sz="1200" dirty="0">
                <a:solidFill>
                  <a:srgbClr val="0000CD"/>
                </a:solidFill>
                <a:latin typeface="Consolas" panose="020B0609020204030204" pitchFamily="49" charset="0"/>
              </a:rPr>
              <a:t>&gt;</a:t>
            </a:r>
            <a:br>
              <a:rPr lang="en-US" sz="1200" dirty="0"/>
            </a:b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/button</a:t>
            </a:r>
            <a:r>
              <a:rPr lang="en-US" sz="1200" dirty="0">
                <a:solidFill>
                  <a:srgbClr val="0000CD"/>
                </a:solidFill>
                <a:latin typeface="Consolas" panose="020B0609020204030204" pitchFamily="49" charset="0"/>
              </a:rPr>
              <a:t>&gt;</a:t>
            </a:r>
            <a:br>
              <a:rPr lang="en-US" sz="1200" dirty="0"/>
            </a:b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div</a:t>
            </a:r>
            <a:r>
              <a:rPr lang="en-US" sz="1200" dirty="0">
                <a:solidFill>
                  <a:srgbClr val="FF0000"/>
                </a:solidFill>
                <a:latin typeface="Consolas" panose="020B0609020204030204" pitchFamily="49" charset="0"/>
              </a:rPr>
              <a:t> class</a:t>
            </a:r>
            <a:r>
              <a:rPr lang="en-US" sz="1200" dirty="0">
                <a:solidFill>
                  <a:srgbClr val="0000CD"/>
                </a:solidFill>
                <a:latin typeface="Consolas" panose="020B0609020204030204" pitchFamily="49" charset="0"/>
              </a:rPr>
              <a:t>="collapse </a:t>
            </a:r>
            <a:r>
              <a:rPr lang="en-US" sz="1200" dirty="0" err="1">
                <a:solidFill>
                  <a:srgbClr val="0000CD"/>
                </a:solidFill>
                <a:latin typeface="Consolas" panose="020B0609020204030204" pitchFamily="49" charset="0"/>
              </a:rPr>
              <a:t>navbar</a:t>
            </a:r>
            <a:r>
              <a:rPr lang="en-US" sz="1200" dirty="0">
                <a:solidFill>
                  <a:srgbClr val="0000CD"/>
                </a:solidFill>
                <a:latin typeface="Consolas" panose="020B0609020204030204" pitchFamily="49" charset="0"/>
              </a:rPr>
              <a:t>-collapse"</a:t>
            </a:r>
            <a:r>
              <a:rPr lang="en-US" sz="1200" dirty="0">
                <a:solidFill>
                  <a:srgbClr val="FF0000"/>
                </a:solidFill>
                <a:latin typeface="Consolas" panose="020B0609020204030204" pitchFamily="49" charset="0"/>
              </a:rPr>
              <a:t> id</a:t>
            </a:r>
            <a:r>
              <a:rPr lang="en-US" sz="1200" dirty="0">
                <a:solidFill>
                  <a:srgbClr val="0000CD"/>
                </a:solidFill>
                <a:latin typeface="Consolas" panose="020B0609020204030204" pitchFamily="49" charset="0"/>
              </a:rPr>
              <a:t>="</a:t>
            </a:r>
            <a:r>
              <a:rPr lang="en-US" sz="1200" dirty="0" err="1">
                <a:solidFill>
                  <a:srgbClr val="0000CD"/>
                </a:solidFill>
                <a:latin typeface="Consolas" panose="020B0609020204030204" pitchFamily="49" charset="0"/>
              </a:rPr>
              <a:t>collapsibleNavbar</a:t>
            </a:r>
            <a:r>
              <a:rPr lang="en-US" sz="1200" dirty="0">
                <a:solidFill>
                  <a:srgbClr val="0000CD"/>
                </a:solidFill>
                <a:latin typeface="Consolas" panose="020B0609020204030204" pitchFamily="49" charset="0"/>
              </a:rPr>
              <a:t>"&gt;</a:t>
            </a:r>
            <a:br>
              <a:rPr lang="en-US" sz="1200" dirty="0"/>
            </a:b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&lt;</a:t>
            </a:r>
            <a:r>
              <a:rPr lang="en-US" sz="1200" dirty="0" err="1">
                <a:solidFill>
                  <a:srgbClr val="A52A2A"/>
                </a:solidFill>
                <a:latin typeface="Consolas" panose="020B0609020204030204" pitchFamily="49" charset="0"/>
              </a:rPr>
              <a:t>ul</a:t>
            </a:r>
            <a:r>
              <a:rPr lang="en-US" sz="1200" dirty="0">
                <a:solidFill>
                  <a:srgbClr val="FF0000"/>
                </a:solidFill>
                <a:latin typeface="Consolas" panose="020B0609020204030204" pitchFamily="49" charset="0"/>
              </a:rPr>
              <a:t> class</a:t>
            </a:r>
            <a:r>
              <a:rPr lang="en-US" sz="1200" dirty="0">
                <a:solidFill>
                  <a:srgbClr val="0000CD"/>
                </a:solidFill>
                <a:latin typeface="Consolas" panose="020B0609020204030204" pitchFamily="49" charset="0"/>
              </a:rPr>
              <a:t>="</a:t>
            </a:r>
            <a:r>
              <a:rPr lang="en-US" sz="1200" dirty="0" err="1">
                <a:solidFill>
                  <a:srgbClr val="0000CD"/>
                </a:solidFill>
                <a:latin typeface="Consolas" panose="020B0609020204030204" pitchFamily="49" charset="0"/>
              </a:rPr>
              <a:t>navbar-nav</a:t>
            </a:r>
            <a:r>
              <a:rPr lang="en-US" sz="1200" dirty="0">
                <a:solidFill>
                  <a:srgbClr val="0000CD"/>
                </a:solidFill>
                <a:latin typeface="Consolas" panose="020B0609020204030204" pitchFamily="49" charset="0"/>
              </a:rPr>
              <a:t>"&gt;</a:t>
            </a:r>
            <a:br>
              <a:rPr lang="en-US" sz="1200" dirty="0"/>
            </a:b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li</a:t>
            </a:r>
            <a:r>
              <a:rPr lang="en-US" sz="1200" dirty="0">
                <a:solidFill>
                  <a:srgbClr val="FF0000"/>
                </a:solidFill>
                <a:latin typeface="Consolas" panose="020B0609020204030204" pitchFamily="49" charset="0"/>
              </a:rPr>
              <a:t> class</a:t>
            </a:r>
            <a:r>
              <a:rPr lang="en-US" sz="1200" dirty="0">
                <a:solidFill>
                  <a:srgbClr val="0000CD"/>
                </a:solidFill>
                <a:latin typeface="Consolas" panose="020B0609020204030204" pitchFamily="49" charset="0"/>
              </a:rPr>
              <a:t>="</a:t>
            </a:r>
            <a:r>
              <a:rPr lang="en-US" sz="1200" dirty="0" err="1">
                <a:solidFill>
                  <a:srgbClr val="0000CD"/>
                </a:solidFill>
                <a:latin typeface="Consolas" panose="020B0609020204030204" pitchFamily="49" charset="0"/>
              </a:rPr>
              <a:t>nav</a:t>
            </a:r>
            <a:r>
              <a:rPr lang="en-US" sz="1200" dirty="0">
                <a:solidFill>
                  <a:srgbClr val="0000CD"/>
                </a:solidFill>
                <a:latin typeface="Consolas" panose="020B0609020204030204" pitchFamily="49" charset="0"/>
              </a:rPr>
              <a:t>-item"&gt;</a:t>
            </a:r>
            <a:br>
              <a:rPr lang="en-US" sz="1200" dirty="0"/>
            </a:b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a</a:t>
            </a:r>
            <a:r>
              <a:rPr lang="en-US" sz="1200" dirty="0">
                <a:solidFill>
                  <a:srgbClr val="FF0000"/>
                </a:solidFill>
                <a:latin typeface="Consolas" panose="020B0609020204030204" pitchFamily="49" charset="0"/>
              </a:rPr>
              <a:t> class</a:t>
            </a:r>
            <a:r>
              <a:rPr lang="en-US" sz="1200" dirty="0">
                <a:solidFill>
                  <a:srgbClr val="0000CD"/>
                </a:solidFill>
                <a:latin typeface="Consolas" panose="020B0609020204030204" pitchFamily="49" charset="0"/>
              </a:rPr>
              <a:t>="</a:t>
            </a:r>
            <a:r>
              <a:rPr lang="en-US" sz="1200" dirty="0" err="1">
                <a:solidFill>
                  <a:srgbClr val="0000CD"/>
                </a:solidFill>
                <a:latin typeface="Consolas" panose="020B0609020204030204" pitchFamily="49" charset="0"/>
              </a:rPr>
              <a:t>nav</a:t>
            </a:r>
            <a:r>
              <a:rPr lang="en-US" sz="1200" dirty="0">
                <a:solidFill>
                  <a:srgbClr val="0000CD"/>
                </a:solidFill>
                <a:latin typeface="Consolas" panose="020B0609020204030204" pitchFamily="49" charset="0"/>
              </a:rPr>
              <a:t>-link"</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href</a:t>
            </a:r>
            <a:r>
              <a:rPr lang="en-US" sz="1200" dirty="0">
                <a:solidFill>
                  <a:srgbClr val="0000CD"/>
                </a:solidFill>
                <a:latin typeface="Consolas" panose="020B0609020204030204" pitchFamily="49" charset="0"/>
              </a:rPr>
              <a:t>="#"&gt;</a:t>
            </a:r>
            <a:r>
              <a:rPr lang="en-US" sz="1200" dirty="0">
                <a:solidFill>
                  <a:srgbClr val="000000"/>
                </a:solidFill>
                <a:latin typeface="Consolas" panose="020B0609020204030204" pitchFamily="49" charset="0"/>
              </a:rPr>
              <a:t>Link</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/a</a:t>
            </a:r>
            <a:r>
              <a:rPr lang="en-US" sz="1200" dirty="0">
                <a:solidFill>
                  <a:srgbClr val="0000CD"/>
                </a:solidFill>
                <a:latin typeface="Consolas" panose="020B0609020204030204" pitchFamily="49" charset="0"/>
              </a:rPr>
              <a:t>&gt;</a:t>
            </a:r>
            <a:br>
              <a:rPr lang="en-US" sz="1200" dirty="0"/>
            </a:b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/li</a:t>
            </a:r>
            <a:r>
              <a:rPr lang="en-US" sz="1200" dirty="0">
                <a:solidFill>
                  <a:srgbClr val="0000CD"/>
                </a:solidFill>
                <a:latin typeface="Consolas" panose="020B0609020204030204" pitchFamily="49" charset="0"/>
              </a:rPr>
              <a:t>&gt;</a:t>
            </a:r>
            <a:br>
              <a:rPr lang="en-US" sz="1200" dirty="0"/>
            </a:b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li</a:t>
            </a:r>
            <a:r>
              <a:rPr lang="en-US" sz="1200" dirty="0">
                <a:solidFill>
                  <a:srgbClr val="FF0000"/>
                </a:solidFill>
                <a:latin typeface="Consolas" panose="020B0609020204030204" pitchFamily="49" charset="0"/>
              </a:rPr>
              <a:t> class</a:t>
            </a:r>
            <a:r>
              <a:rPr lang="en-US" sz="1200" dirty="0">
                <a:solidFill>
                  <a:srgbClr val="0000CD"/>
                </a:solidFill>
                <a:latin typeface="Consolas" panose="020B0609020204030204" pitchFamily="49" charset="0"/>
              </a:rPr>
              <a:t>="</a:t>
            </a:r>
            <a:r>
              <a:rPr lang="en-US" sz="1200" dirty="0" err="1">
                <a:solidFill>
                  <a:srgbClr val="0000CD"/>
                </a:solidFill>
                <a:latin typeface="Consolas" panose="020B0609020204030204" pitchFamily="49" charset="0"/>
              </a:rPr>
              <a:t>nav</a:t>
            </a:r>
            <a:r>
              <a:rPr lang="en-US" sz="1200" dirty="0">
                <a:solidFill>
                  <a:srgbClr val="0000CD"/>
                </a:solidFill>
                <a:latin typeface="Consolas" panose="020B0609020204030204" pitchFamily="49" charset="0"/>
              </a:rPr>
              <a:t>-item"&gt;</a:t>
            </a:r>
            <a:br>
              <a:rPr lang="en-US" sz="1200" dirty="0"/>
            </a:b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a</a:t>
            </a:r>
            <a:r>
              <a:rPr lang="en-US" sz="1200" dirty="0">
                <a:solidFill>
                  <a:srgbClr val="FF0000"/>
                </a:solidFill>
                <a:latin typeface="Consolas" panose="020B0609020204030204" pitchFamily="49" charset="0"/>
              </a:rPr>
              <a:t> class</a:t>
            </a:r>
            <a:r>
              <a:rPr lang="en-US" sz="1200" dirty="0">
                <a:solidFill>
                  <a:srgbClr val="0000CD"/>
                </a:solidFill>
                <a:latin typeface="Consolas" panose="020B0609020204030204" pitchFamily="49" charset="0"/>
              </a:rPr>
              <a:t>="</a:t>
            </a:r>
            <a:r>
              <a:rPr lang="en-US" sz="1200" dirty="0" err="1">
                <a:solidFill>
                  <a:srgbClr val="0000CD"/>
                </a:solidFill>
                <a:latin typeface="Consolas" panose="020B0609020204030204" pitchFamily="49" charset="0"/>
              </a:rPr>
              <a:t>nav</a:t>
            </a:r>
            <a:r>
              <a:rPr lang="en-US" sz="1200" dirty="0">
                <a:solidFill>
                  <a:srgbClr val="0000CD"/>
                </a:solidFill>
                <a:latin typeface="Consolas" panose="020B0609020204030204" pitchFamily="49" charset="0"/>
              </a:rPr>
              <a:t>-link"</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href</a:t>
            </a:r>
            <a:r>
              <a:rPr lang="en-US" sz="1200" dirty="0">
                <a:solidFill>
                  <a:srgbClr val="0000CD"/>
                </a:solidFill>
                <a:latin typeface="Consolas" panose="020B0609020204030204" pitchFamily="49" charset="0"/>
              </a:rPr>
              <a:t>="#"&gt;</a:t>
            </a:r>
            <a:r>
              <a:rPr lang="en-US" sz="1200" dirty="0">
                <a:solidFill>
                  <a:srgbClr val="000000"/>
                </a:solidFill>
                <a:latin typeface="Consolas" panose="020B0609020204030204" pitchFamily="49" charset="0"/>
              </a:rPr>
              <a:t>Link</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/a</a:t>
            </a:r>
            <a:r>
              <a:rPr lang="en-US" sz="1200" dirty="0">
                <a:solidFill>
                  <a:srgbClr val="0000CD"/>
                </a:solidFill>
                <a:latin typeface="Consolas" panose="020B0609020204030204" pitchFamily="49" charset="0"/>
              </a:rPr>
              <a:t>&gt;</a:t>
            </a:r>
            <a:br>
              <a:rPr lang="en-US" sz="1200" dirty="0"/>
            </a:b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/li</a:t>
            </a:r>
            <a:r>
              <a:rPr lang="en-US" sz="1200" dirty="0">
                <a:solidFill>
                  <a:srgbClr val="0000CD"/>
                </a:solidFill>
                <a:latin typeface="Consolas" panose="020B0609020204030204" pitchFamily="49" charset="0"/>
              </a:rPr>
              <a:t>&gt;</a:t>
            </a:r>
            <a:br>
              <a:rPr lang="en-US" sz="1200" dirty="0"/>
            </a:b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li</a:t>
            </a:r>
            <a:r>
              <a:rPr lang="en-US" sz="1200" dirty="0">
                <a:solidFill>
                  <a:srgbClr val="FF0000"/>
                </a:solidFill>
                <a:latin typeface="Consolas" panose="020B0609020204030204" pitchFamily="49" charset="0"/>
              </a:rPr>
              <a:t> class</a:t>
            </a:r>
            <a:r>
              <a:rPr lang="en-US" sz="1200" dirty="0">
                <a:solidFill>
                  <a:srgbClr val="0000CD"/>
                </a:solidFill>
                <a:latin typeface="Consolas" panose="020B0609020204030204" pitchFamily="49" charset="0"/>
              </a:rPr>
              <a:t>="</a:t>
            </a:r>
            <a:r>
              <a:rPr lang="en-US" sz="1200" dirty="0" err="1">
                <a:solidFill>
                  <a:srgbClr val="0000CD"/>
                </a:solidFill>
                <a:latin typeface="Consolas" panose="020B0609020204030204" pitchFamily="49" charset="0"/>
              </a:rPr>
              <a:t>nav</a:t>
            </a:r>
            <a:r>
              <a:rPr lang="en-US" sz="1200" dirty="0">
                <a:solidFill>
                  <a:srgbClr val="0000CD"/>
                </a:solidFill>
                <a:latin typeface="Consolas" panose="020B0609020204030204" pitchFamily="49" charset="0"/>
              </a:rPr>
              <a:t>-item"&gt;</a:t>
            </a:r>
            <a:br>
              <a:rPr lang="en-US" sz="1200" dirty="0"/>
            </a:b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a</a:t>
            </a:r>
            <a:r>
              <a:rPr lang="en-US" sz="1200" dirty="0">
                <a:solidFill>
                  <a:srgbClr val="FF0000"/>
                </a:solidFill>
                <a:latin typeface="Consolas" panose="020B0609020204030204" pitchFamily="49" charset="0"/>
              </a:rPr>
              <a:t> class</a:t>
            </a:r>
            <a:r>
              <a:rPr lang="en-US" sz="1200" dirty="0">
                <a:solidFill>
                  <a:srgbClr val="0000CD"/>
                </a:solidFill>
                <a:latin typeface="Consolas" panose="020B0609020204030204" pitchFamily="49" charset="0"/>
              </a:rPr>
              <a:t>="</a:t>
            </a:r>
            <a:r>
              <a:rPr lang="en-US" sz="1200" dirty="0" err="1">
                <a:solidFill>
                  <a:srgbClr val="0000CD"/>
                </a:solidFill>
                <a:latin typeface="Consolas" panose="020B0609020204030204" pitchFamily="49" charset="0"/>
              </a:rPr>
              <a:t>nav</a:t>
            </a:r>
            <a:r>
              <a:rPr lang="en-US" sz="1200" dirty="0">
                <a:solidFill>
                  <a:srgbClr val="0000CD"/>
                </a:solidFill>
                <a:latin typeface="Consolas" panose="020B0609020204030204" pitchFamily="49" charset="0"/>
              </a:rPr>
              <a:t>-link"</a:t>
            </a: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href</a:t>
            </a:r>
            <a:r>
              <a:rPr lang="en-US" sz="1200" dirty="0">
                <a:solidFill>
                  <a:srgbClr val="0000CD"/>
                </a:solidFill>
                <a:latin typeface="Consolas" panose="020B0609020204030204" pitchFamily="49" charset="0"/>
              </a:rPr>
              <a:t>="#"&gt;</a:t>
            </a:r>
            <a:r>
              <a:rPr lang="en-US" sz="1200" dirty="0">
                <a:solidFill>
                  <a:srgbClr val="000000"/>
                </a:solidFill>
                <a:latin typeface="Consolas" panose="020B0609020204030204" pitchFamily="49" charset="0"/>
              </a:rPr>
              <a:t>Link</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/a</a:t>
            </a:r>
            <a:r>
              <a:rPr lang="en-US" sz="1200" dirty="0">
                <a:solidFill>
                  <a:srgbClr val="0000CD"/>
                </a:solidFill>
                <a:latin typeface="Consolas" panose="020B0609020204030204" pitchFamily="49" charset="0"/>
              </a:rPr>
              <a:t>&gt;</a:t>
            </a:r>
            <a:br>
              <a:rPr lang="en-US" sz="1200" dirty="0"/>
            </a:b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/li</a:t>
            </a:r>
            <a:r>
              <a:rPr lang="en-US" sz="1200" dirty="0">
                <a:solidFill>
                  <a:srgbClr val="0000CD"/>
                </a:solidFill>
                <a:latin typeface="Consolas" panose="020B0609020204030204" pitchFamily="49" charset="0"/>
              </a:rPr>
              <a:t>&gt;</a:t>
            </a:r>
            <a:br>
              <a:rPr lang="en-US" sz="1200" dirty="0"/>
            </a:b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a:t>
            </a:r>
            <a:r>
              <a:rPr lang="en-US" sz="1200" dirty="0" err="1">
                <a:solidFill>
                  <a:srgbClr val="A52A2A"/>
                </a:solidFill>
                <a:latin typeface="Consolas" panose="020B0609020204030204" pitchFamily="49" charset="0"/>
              </a:rPr>
              <a:t>ul</a:t>
            </a:r>
            <a:r>
              <a:rPr lang="en-US" sz="1200" dirty="0">
                <a:solidFill>
                  <a:srgbClr val="0000CD"/>
                </a:solidFill>
                <a:latin typeface="Consolas" panose="020B0609020204030204" pitchFamily="49" charset="0"/>
              </a:rPr>
              <a:t>&gt;</a:t>
            </a:r>
            <a:br>
              <a:rPr lang="en-US" sz="1200" dirty="0"/>
            </a:b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/div</a:t>
            </a:r>
            <a:r>
              <a:rPr lang="en-US" sz="1200" dirty="0">
                <a:solidFill>
                  <a:srgbClr val="0000CD"/>
                </a:solidFill>
                <a:latin typeface="Consolas" panose="020B0609020204030204" pitchFamily="49" charset="0"/>
              </a:rPr>
              <a:t>&gt;</a:t>
            </a:r>
            <a:br>
              <a:rPr lang="en-US" sz="1200" dirty="0"/>
            </a:br>
            <a:r>
              <a:rPr lang="en-US" sz="1200" dirty="0">
                <a:solidFill>
                  <a:srgbClr val="000000"/>
                </a:solidFill>
                <a:latin typeface="Consolas" panose="020B0609020204030204" pitchFamily="49" charset="0"/>
              </a:rPr>
              <a:t>  </a:t>
            </a: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/div</a:t>
            </a:r>
            <a:r>
              <a:rPr lang="en-US" sz="1200" dirty="0">
                <a:solidFill>
                  <a:srgbClr val="0000CD"/>
                </a:solidFill>
                <a:latin typeface="Consolas" panose="020B0609020204030204" pitchFamily="49" charset="0"/>
              </a:rPr>
              <a:t>&gt;</a:t>
            </a:r>
            <a:br>
              <a:rPr lang="en-US" sz="1200" dirty="0"/>
            </a:br>
            <a:r>
              <a:rPr lang="en-US" sz="1200" dirty="0">
                <a:solidFill>
                  <a:srgbClr val="0000CD"/>
                </a:solidFill>
                <a:latin typeface="Consolas" panose="020B0609020204030204" pitchFamily="49" charset="0"/>
              </a:rPr>
              <a:t>&lt;</a:t>
            </a:r>
            <a:r>
              <a:rPr lang="en-US" sz="1200" dirty="0">
                <a:solidFill>
                  <a:srgbClr val="A52A2A"/>
                </a:solidFill>
                <a:latin typeface="Consolas" panose="020B0609020204030204" pitchFamily="49" charset="0"/>
              </a:rPr>
              <a:t>/</a:t>
            </a:r>
            <a:r>
              <a:rPr lang="en-US" sz="1200" dirty="0" err="1">
                <a:solidFill>
                  <a:srgbClr val="A52A2A"/>
                </a:solidFill>
                <a:latin typeface="Consolas" panose="020B0609020204030204" pitchFamily="49" charset="0"/>
              </a:rPr>
              <a:t>nav</a:t>
            </a:r>
            <a:r>
              <a:rPr lang="en-US" sz="1200" dirty="0">
                <a:solidFill>
                  <a:srgbClr val="0000CD"/>
                </a:solidFill>
                <a:latin typeface="Consolas" panose="020B0609020204030204" pitchFamily="49" charset="0"/>
              </a:rPr>
              <a:t>&gt;</a:t>
            </a:r>
          </a:p>
        </p:txBody>
      </p:sp>
      <p:pic>
        <p:nvPicPr>
          <p:cNvPr id="2" name="Picture 1"/>
          <p:cNvPicPr>
            <a:picLocks noChangeAspect="1"/>
          </p:cNvPicPr>
          <p:nvPr/>
        </p:nvPicPr>
        <p:blipFill>
          <a:blip r:embed="rId2"/>
          <a:stretch>
            <a:fillRect/>
          </a:stretch>
        </p:blipFill>
        <p:spPr>
          <a:xfrm>
            <a:off x="2057402" y="1524001"/>
            <a:ext cx="7162799" cy="586131"/>
          </a:xfrm>
          <a:prstGeom prst="rect">
            <a:avLst/>
          </a:prstGeom>
        </p:spPr>
      </p:pic>
      <p:grpSp>
        <p:nvGrpSpPr>
          <p:cNvPr id="5" name="Google Shape;172;p6"/>
          <p:cNvGrpSpPr/>
          <p:nvPr/>
        </p:nvGrpSpPr>
        <p:grpSpPr>
          <a:xfrm>
            <a:off x="0" y="6344235"/>
            <a:ext cx="12192000" cy="513793"/>
            <a:chOff x="0" y="0"/>
            <a:chExt cx="24384000" cy="1027585"/>
          </a:xfrm>
        </p:grpSpPr>
        <p:sp>
          <p:nvSpPr>
            <p:cNvPr id="6"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cxnSp>
        <p:nvCxnSpPr>
          <p:cNvPr id="8" name="Straight Arrow Connector 7"/>
          <p:cNvCxnSpPr/>
          <p:nvPr/>
        </p:nvCxnSpPr>
        <p:spPr>
          <a:xfrm flipH="1">
            <a:off x="5715000" y="2819400"/>
            <a:ext cx="1905000" cy="3198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4027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34200" y="3276600"/>
            <a:ext cx="1143000" cy="2286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p:txBody>
          <a:bodyPr/>
          <a:lstStyle/>
          <a:p>
            <a:r>
              <a:rPr lang="en-GB" altLang="en-US" dirty="0"/>
              <a:t>NAVIGATION BAR</a:t>
            </a:r>
          </a:p>
        </p:txBody>
      </p:sp>
      <p:sp>
        <p:nvSpPr>
          <p:cNvPr id="9219" name="Rectangle 3"/>
          <p:cNvSpPr>
            <a:spLocks noGrp="1" noChangeArrowheads="1"/>
          </p:cNvSpPr>
          <p:nvPr>
            <p:ph type="body" idx="1"/>
          </p:nvPr>
        </p:nvSpPr>
        <p:spPr/>
        <p:txBody>
          <a:bodyPr>
            <a:noAutofit/>
          </a:bodyPr>
          <a:lstStyle/>
          <a:p>
            <a:pPr marL="0" indent="0">
              <a:buNone/>
            </a:pPr>
            <a:r>
              <a:rPr lang="en-US" altLang="en-US" sz="2400" b="1" dirty="0" err="1"/>
              <a:t>Thanh</a:t>
            </a:r>
            <a:r>
              <a:rPr lang="en-US" altLang="en-US" sz="2400" b="1" dirty="0"/>
              <a:t> </a:t>
            </a:r>
            <a:r>
              <a:rPr lang="en-US" altLang="en-US" sz="2400" b="1" dirty="0" err="1"/>
              <a:t>điều</a:t>
            </a:r>
            <a:r>
              <a:rPr lang="en-US" altLang="en-US" sz="2400" b="1" dirty="0"/>
              <a:t> </a:t>
            </a:r>
            <a:r>
              <a:rPr lang="en-US" altLang="en-US" sz="2400" b="1" dirty="0" err="1"/>
              <a:t>hướng</a:t>
            </a:r>
            <a:r>
              <a:rPr lang="en-US" altLang="en-US" sz="2400" b="1" dirty="0"/>
              <a:t> </a:t>
            </a:r>
            <a:r>
              <a:rPr lang="en-US" altLang="en-US" sz="2400" b="1" dirty="0" err="1"/>
              <a:t>cố</a:t>
            </a:r>
            <a:r>
              <a:rPr lang="en-US" altLang="en-US" sz="2400" b="1" dirty="0"/>
              <a:t> </a:t>
            </a:r>
            <a:r>
              <a:rPr lang="en-US" altLang="en-US" sz="2400" b="1" dirty="0" err="1"/>
              <a:t>định</a:t>
            </a:r>
            <a:r>
              <a:rPr lang="en-US" altLang="en-US" sz="2400" b="1" dirty="0"/>
              <a:t> (</a:t>
            </a:r>
            <a:r>
              <a:rPr lang="en-US" sz="2400" b="1" dirty="0"/>
              <a:t>Sticky </a:t>
            </a:r>
            <a:r>
              <a:rPr lang="en-US" sz="2400" b="1" dirty="0" err="1"/>
              <a:t>Navbar</a:t>
            </a:r>
            <a:r>
              <a:rPr lang="en-US" sz="2400" b="1" dirty="0"/>
              <a:t>)</a:t>
            </a:r>
          </a:p>
          <a:p>
            <a:pPr marL="0" indent="0">
              <a:buNone/>
            </a:pPr>
            <a:endParaRPr lang="en-US" sz="1600" dirty="0">
              <a:solidFill>
                <a:srgbClr val="0000CD"/>
              </a:solidFill>
              <a:latin typeface="Consolas" panose="020B0609020204030204" pitchFamily="49" charset="0"/>
            </a:endParaRPr>
          </a:p>
          <a:p>
            <a:pPr marL="0" indent="0">
              <a:buNone/>
            </a:pPr>
            <a:endParaRPr lang="en-US" sz="1600" dirty="0">
              <a:solidFill>
                <a:srgbClr val="0000CD"/>
              </a:solidFill>
              <a:latin typeface="Consolas" panose="020B0609020204030204" pitchFamily="49" charset="0"/>
            </a:endParaRPr>
          </a:p>
          <a:p>
            <a:pPr marL="0" indent="0">
              <a:buNone/>
            </a:pPr>
            <a:endParaRPr lang="en-US" sz="1600" dirty="0">
              <a:solidFill>
                <a:srgbClr val="0000CD"/>
              </a:solidFill>
              <a:latin typeface="Consolas" panose="020B0609020204030204" pitchFamily="49" charset="0"/>
            </a:endParaRPr>
          </a:p>
          <a:p>
            <a:pPr marL="0" indent="0">
              <a:buNone/>
            </a:pPr>
            <a:endParaRPr lang="en-US" sz="1600" dirty="0">
              <a:solidFill>
                <a:srgbClr val="0000CD"/>
              </a:solidFill>
              <a:latin typeface="Consolas" panose="020B0609020204030204" pitchFamily="49" charset="0"/>
            </a:endParaRPr>
          </a:p>
          <a:p>
            <a:pPr marL="0" indent="0">
              <a:buNone/>
            </a:pPr>
            <a:endParaRPr lang="en-US" sz="1600" dirty="0">
              <a:solidFill>
                <a:srgbClr val="0000CD"/>
              </a:solidFill>
              <a:latin typeface="Consolas" panose="020B0609020204030204" pitchFamily="49" charset="0"/>
            </a:endParaRPr>
          </a:p>
          <a:p>
            <a:pPr marL="0" indent="0">
              <a:buNone/>
            </a:pPr>
            <a:endParaRPr lang="en-US" sz="1600" dirty="0">
              <a:solidFill>
                <a:srgbClr val="0000CD"/>
              </a:solidFill>
              <a:latin typeface="Consolas" panose="020B0609020204030204" pitchFamily="49" charset="0"/>
            </a:endParaRPr>
          </a:p>
          <a:p>
            <a:pPr marL="0" indent="0">
              <a:buNone/>
            </a:pPr>
            <a:r>
              <a:rPr lang="en-US" sz="1600" dirty="0">
                <a:solidFill>
                  <a:srgbClr val="0000CD"/>
                </a:solidFill>
                <a:latin typeface="Consolas" panose="020B0609020204030204" pitchFamily="49" charset="0"/>
              </a:rPr>
              <a:t>&lt;</a:t>
            </a:r>
            <a:r>
              <a:rPr lang="en-US" sz="1600" dirty="0" err="1">
                <a:solidFill>
                  <a:srgbClr val="A52A2A"/>
                </a:solidFill>
                <a:latin typeface="Consolas" panose="020B0609020204030204" pitchFamily="49" charset="0"/>
              </a:rPr>
              <a:t>nav</a:t>
            </a:r>
            <a:r>
              <a:rPr lang="en-US" sz="1600" dirty="0">
                <a:solidFill>
                  <a:srgbClr val="FF0000"/>
                </a:solidFill>
                <a:latin typeface="Consolas" panose="020B0609020204030204" pitchFamily="49" charset="0"/>
              </a:rPr>
              <a:t> class</a:t>
            </a:r>
            <a:r>
              <a:rPr lang="en-US" sz="1600" dirty="0">
                <a:solidFill>
                  <a:srgbClr val="0000CD"/>
                </a:solidFill>
                <a:latin typeface="Consolas" panose="020B0609020204030204" pitchFamily="49" charset="0"/>
              </a:rPr>
              <a:t>="</a:t>
            </a:r>
            <a:r>
              <a:rPr lang="en-US" sz="1600" dirty="0" err="1">
                <a:solidFill>
                  <a:srgbClr val="0000CD"/>
                </a:solidFill>
                <a:latin typeface="Consolas" panose="020B0609020204030204" pitchFamily="49" charset="0"/>
              </a:rPr>
              <a:t>navbar</a:t>
            </a:r>
            <a:r>
              <a:rPr lang="en-US" sz="1600" dirty="0">
                <a:solidFill>
                  <a:srgbClr val="0000CD"/>
                </a:solidFill>
                <a:latin typeface="Consolas" panose="020B0609020204030204" pitchFamily="49" charset="0"/>
              </a:rPr>
              <a:t> </a:t>
            </a:r>
            <a:r>
              <a:rPr lang="en-US" sz="1600" dirty="0" err="1">
                <a:solidFill>
                  <a:srgbClr val="0000CD"/>
                </a:solidFill>
                <a:latin typeface="Consolas" panose="020B0609020204030204" pitchFamily="49" charset="0"/>
              </a:rPr>
              <a:t>navbar</a:t>
            </a:r>
            <a:r>
              <a:rPr lang="en-US" sz="1600" dirty="0">
                <a:solidFill>
                  <a:srgbClr val="0000CD"/>
                </a:solidFill>
                <a:latin typeface="Consolas" panose="020B0609020204030204" pitchFamily="49" charset="0"/>
              </a:rPr>
              <a:t>-expand-</a:t>
            </a:r>
            <a:r>
              <a:rPr lang="en-US" sz="1600" dirty="0" err="1">
                <a:solidFill>
                  <a:srgbClr val="0000CD"/>
                </a:solidFill>
                <a:latin typeface="Consolas" panose="020B0609020204030204" pitchFamily="49" charset="0"/>
              </a:rPr>
              <a:t>sm</a:t>
            </a:r>
            <a:r>
              <a:rPr lang="en-US" sz="1600" dirty="0">
                <a:solidFill>
                  <a:srgbClr val="0000CD"/>
                </a:solidFill>
                <a:latin typeface="Consolas" panose="020B0609020204030204" pitchFamily="49" charset="0"/>
              </a:rPr>
              <a:t> </a:t>
            </a:r>
            <a:r>
              <a:rPr lang="en-US" sz="1600" dirty="0" err="1">
                <a:solidFill>
                  <a:srgbClr val="0000CD"/>
                </a:solidFill>
                <a:latin typeface="Consolas" panose="020B0609020204030204" pitchFamily="49" charset="0"/>
              </a:rPr>
              <a:t>bg</a:t>
            </a:r>
            <a:r>
              <a:rPr lang="en-US" sz="1600" dirty="0">
                <a:solidFill>
                  <a:srgbClr val="0000CD"/>
                </a:solidFill>
                <a:latin typeface="Consolas" panose="020B0609020204030204" pitchFamily="49" charset="0"/>
              </a:rPr>
              <a:t>-dark </a:t>
            </a:r>
            <a:r>
              <a:rPr lang="en-US" sz="1600" dirty="0" err="1">
                <a:solidFill>
                  <a:srgbClr val="0000CD"/>
                </a:solidFill>
                <a:latin typeface="Consolas" panose="020B0609020204030204" pitchFamily="49" charset="0"/>
              </a:rPr>
              <a:t>navbar</a:t>
            </a:r>
            <a:r>
              <a:rPr lang="en-US" sz="1600" dirty="0">
                <a:solidFill>
                  <a:srgbClr val="0000CD"/>
                </a:solidFill>
                <a:latin typeface="Consolas" panose="020B0609020204030204" pitchFamily="49" charset="0"/>
              </a:rPr>
              <a:t>-dark sticky-top"&gt;</a:t>
            </a:r>
            <a:br>
              <a:rPr lang="en-US" sz="1600" dirty="0"/>
            </a:br>
            <a:r>
              <a:rPr lang="en-US" sz="1600" dirty="0">
                <a:solidFill>
                  <a:srgbClr val="000000"/>
                </a:solidFill>
                <a:latin typeface="Consolas" panose="020B0609020204030204" pitchFamily="49" charset="0"/>
              </a:rPr>
              <a:t>  ...</a:t>
            </a:r>
            <a:br>
              <a:rPr lang="en-US" sz="1600" dirty="0"/>
            </a:br>
            <a:r>
              <a:rPr lang="en-US" sz="1600" dirty="0">
                <a:solidFill>
                  <a:srgbClr val="0000CD"/>
                </a:solidFill>
                <a:latin typeface="Consolas" panose="020B0609020204030204" pitchFamily="49" charset="0"/>
              </a:rPr>
              <a:t>&lt;</a:t>
            </a:r>
            <a:r>
              <a:rPr lang="en-US" sz="1600" dirty="0">
                <a:solidFill>
                  <a:srgbClr val="A52A2A"/>
                </a:solidFill>
                <a:latin typeface="Consolas" panose="020B0609020204030204" pitchFamily="49" charset="0"/>
              </a:rPr>
              <a:t>/</a:t>
            </a:r>
            <a:r>
              <a:rPr lang="en-US" sz="1600" dirty="0" err="1">
                <a:solidFill>
                  <a:srgbClr val="A52A2A"/>
                </a:solidFill>
                <a:latin typeface="Consolas" panose="020B0609020204030204" pitchFamily="49" charset="0"/>
              </a:rPr>
              <a:t>nav</a:t>
            </a:r>
            <a:r>
              <a:rPr lang="en-US" sz="1600" dirty="0">
                <a:solidFill>
                  <a:srgbClr val="0000CD"/>
                </a:solidFill>
                <a:latin typeface="Consolas" panose="020B0609020204030204" pitchFamily="49" charset="0"/>
              </a:rPr>
              <a:t>&gt;</a:t>
            </a:r>
          </a:p>
          <a:p>
            <a:pPr marL="0" indent="0">
              <a:buNone/>
            </a:pPr>
            <a:endParaRPr lang="en-US" sz="1600" dirty="0">
              <a:solidFill>
                <a:srgbClr val="0000CD"/>
              </a:solidFill>
              <a:latin typeface="Consolas" panose="020B0609020204030204" pitchFamily="49" charset="0"/>
            </a:endParaRPr>
          </a:p>
          <a:p>
            <a:pPr marL="0" indent="0">
              <a:buNone/>
            </a:pPr>
            <a:r>
              <a:rPr lang="en-US" altLang="en-US" sz="2200" i="1" dirty="0" err="1"/>
              <a:t>Ngoài</a:t>
            </a:r>
            <a:r>
              <a:rPr lang="en-US" altLang="en-US" sz="2200" i="1" dirty="0"/>
              <a:t> </a:t>
            </a:r>
            <a:r>
              <a:rPr lang="en-US" altLang="en-US" sz="2200" i="1" dirty="0" err="1"/>
              <a:t>ra</a:t>
            </a:r>
            <a:r>
              <a:rPr lang="en-US" altLang="en-US" sz="2200" i="1" dirty="0"/>
              <a:t> </a:t>
            </a:r>
            <a:r>
              <a:rPr lang="en-US" altLang="en-US" sz="2200" i="1" dirty="0" err="1"/>
              <a:t>còn</a:t>
            </a:r>
            <a:r>
              <a:rPr lang="en-US" altLang="en-US" sz="2200" i="1" dirty="0"/>
              <a:t> </a:t>
            </a:r>
            <a:r>
              <a:rPr lang="en-US" altLang="en-US" sz="2200" i="1" dirty="0" err="1"/>
              <a:t>nhiều</a:t>
            </a:r>
            <a:r>
              <a:rPr lang="en-US" altLang="en-US" sz="2200" i="1" dirty="0"/>
              <a:t> </a:t>
            </a:r>
            <a:r>
              <a:rPr lang="en-US" altLang="en-US" sz="2200" i="1" dirty="0" err="1"/>
              <a:t>mẫu</a:t>
            </a:r>
            <a:r>
              <a:rPr lang="en-US" altLang="en-US" sz="2200" i="1" dirty="0"/>
              <a:t> </a:t>
            </a:r>
            <a:r>
              <a:rPr lang="en-US" altLang="en-US" sz="2200" i="1" dirty="0" err="1"/>
              <a:t>thanh</a:t>
            </a:r>
            <a:r>
              <a:rPr lang="en-US" altLang="en-US" sz="2200" i="1" dirty="0"/>
              <a:t> </a:t>
            </a:r>
            <a:r>
              <a:rPr lang="en-US" altLang="en-US" sz="2200" i="1" dirty="0" err="1"/>
              <a:t>điều</a:t>
            </a:r>
            <a:r>
              <a:rPr lang="en-US" altLang="en-US" sz="2200" i="1" dirty="0"/>
              <a:t> </a:t>
            </a:r>
            <a:r>
              <a:rPr lang="en-US" altLang="en-US" sz="2200" i="1" dirty="0" err="1"/>
              <a:t>hướng</a:t>
            </a:r>
            <a:r>
              <a:rPr lang="en-US" altLang="en-US" sz="2200" i="1" dirty="0"/>
              <a:t> </a:t>
            </a:r>
            <a:r>
              <a:rPr lang="en-US" altLang="en-US" sz="2200" i="1" dirty="0" err="1"/>
              <a:t>sinh</a:t>
            </a:r>
            <a:r>
              <a:rPr lang="en-US" altLang="en-US" sz="2200" i="1" dirty="0"/>
              <a:t> </a:t>
            </a:r>
            <a:r>
              <a:rPr lang="en-US" altLang="en-US" sz="2200" i="1" dirty="0" err="1"/>
              <a:t>viên</a:t>
            </a:r>
            <a:r>
              <a:rPr lang="en-US" altLang="en-US" sz="2200" i="1" dirty="0"/>
              <a:t> </a:t>
            </a:r>
            <a:r>
              <a:rPr lang="en-US" altLang="en-US" sz="2200" i="1" dirty="0" err="1"/>
              <a:t>tham</a:t>
            </a:r>
            <a:r>
              <a:rPr lang="en-US" altLang="en-US" sz="2200" i="1" dirty="0"/>
              <a:t> </a:t>
            </a:r>
            <a:r>
              <a:rPr lang="en-US" altLang="en-US" sz="2200" i="1" dirty="0" err="1"/>
              <a:t>khảo</a:t>
            </a:r>
            <a:r>
              <a:rPr lang="en-US" altLang="en-US" sz="2200" i="1" dirty="0"/>
              <a:t> </a:t>
            </a:r>
            <a:r>
              <a:rPr lang="en-US" altLang="en-US" sz="2200" i="1" dirty="0" err="1"/>
              <a:t>thêm</a:t>
            </a:r>
            <a:r>
              <a:rPr lang="en-US" altLang="en-US" sz="2200" i="1" dirty="0"/>
              <a:t> </a:t>
            </a:r>
            <a:r>
              <a:rPr lang="en-US" altLang="en-US" sz="2200" i="1" dirty="0" err="1"/>
              <a:t>tại</a:t>
            </a:r>
            <a:r>
              <a:rPr lang="en-US" altLang="en-US" sz="2200" i="1" dirty="0"/>
              <a:t>:</a:t>
            </a:r>
          </a:p>
          <a:p>
            <a:pPr marL="0" indent="0">
              <a:buNone/>
            </a:pPr>
            <a:r>
              <a:rPr lang="en-US" sz="2200" dirty="0">
                <a:hlinkClick r:id="rId2"/>
              </a:rPr>
              <a:t>https</a:t>
            </a:r>
            <a:r>
              <a:rPr lang="en-US" sz="2200">
                <a:hlinkClick r:id="rId2"/>
              </a:rPr>
              <a:t>://getbootstrap.com/docs/5.3/components/navbar</a:t>
            </a:r>
            <a:r>
              <a:rPr lang="en-US" sz="2200" dirty="0">
                <a:hlinkClick r:id="rId2"/>
              </a:rPr>
              <a:t>/</a:t>
            </a:r>
            <a:endParaRPr lang="en-US" sz="2200" dirty="0"/>
          </a:p>
          <a:p>
            <a:pPr marL="0" indent="0">
              <a:buNone/>
            </a:pPr>
            <a:endParaRPr lang="en-US" sz="1600" dirty="0">
              <a:solidFill>
                <a:srgbClr val="0000CD"/>
              </a:solidFill>
              <a:latin typeface="Consolas" panose="020B0609020204030204" pitchFamily="49" charset="0"/>
            </a:endParaRPr>
          </a:p>
          <a:p>
            <a:pPr marL="0" indent="0">
              <a:buNone/>
            </a:pPr>
            <a:endParaRPr lang="en-US" sz="1600" dirty="0">
              <a:solidFill>
                <a:srgbClr val="0000CD"/>
              </a:solidFill>
              <a:latin typeface="Consolas" panose="020B0609020204030204" pitchFamily="49" charset="0"/>
            </a:endParaRPr>
          </a:p>
        </p:txBody>
      </p:sp>
      <p:pic>
        <p:nvPicPr>
          <p:cNvPr id="3" name="Picture 2"/>
          <p:cNvPicPr>
            <a:picLocks noChangeAspect="1"/>
          </p:cNvPicPr>
          <p:nvPr/>
        </p:nvPicPr>
        <p:blipFill>
          <a:blip r:embed="rId3"/>
          <a:stretch>
            <a:fillRect/>
          </a:stretch>
        </p:blipFill>
        <p:spPr>
          <a:xfrm>
            <a:off x="2057401" y="1676401"/>
            <a:ext cx="7726369" cy="1295400"/>
          </a:xfrm>
          <a:prstGeom prst="rect">
            <a:avLst/>
          </a:prstGeom>
        </p:spPr>
      </p:pic>
      <p:grpSp>
        <p:nvGrpSpPr>
          <p:cNvPr id="5" name="Google Shape;172;p6"/>
          <p:cNvGrpSpPr/>
          <p:nvPr/>
        </p:nvGrpSpPr>
        <p:grpSpPr>
          <a:xfrm>
            <a:off x="0" y="6344235"/>
            <a:ext cx="12192000" cy="513793"/>
            <a:chOff x="0" y="0"/>
            <a:chExt cx="24384000" cy="1027585"/>
          </a:xfrm>
        </p:grpSpPr>
        <p:sp>
          <p:nvSpPr>
            <p:cNvPr id="6"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918555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9969805" y="1371600"/>
            <a:ext cx="1612595" cy="3733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NỘI DUNG</a:t>
            </a:r>
          </a:p>
        </p:txBody>
      </p:sp>
      <p:sp>
        <p:nvSpPr>
          <p:cNvPr id="3" name="Content Placeholder 2"/>
          <p:cNvSpPr>
            <a:spLocks noGrp="1"/>
          </p:cNvSpPr>
          <p:nvPr>
            <p:ph idx="1"/>
          </p:nvPr>
        </p:nvSpPr>
        <p:spPr/>
        <p:txBody>
          <a:bodyPr>
            <a:normAutofit/>
          </a:bodyPr>
          <a:lstStyle/>
          <a:p>
            <a:pPr>
              <a:buFont typeface="Wingdings" pitchFamily="2" charset="2"/>
              <a:buChar char="&amp;"/>
            </a:pPr>
            <a:r>
              <a:rPr lang="en-US" sz="2400" dirty="0"/>
              <a:t> </a:t>
            </a:r>
            <a:r>
              <a:rPr lang="en-US" b="1" dirty="0" err="1"/>
              <a:t>Phần</a:t>
            </a:r>
            <a:r>
              <a:rPr lang="en-US" b="1" dirty="0"/>
              <a:t> I: </a:t>
            </a:r>
            <a:r>
              <a:rPr lang="en-US" b="1" dirty="0" err="1"/>
              <a:t>Giới</a:t>
            </a:r>
            <a:r>
              <a:rPr lang="en-US" b="1" dirty="0"/>
              <a:t> </a:t>
            </a:r>
            <a:r>
              <a:rPr lang="en-US" b="1" dirty="0" err="1"/>
              <a:t>thiệu</a:t>
            </a:r>
            <a:r>
              <a:rPr lang="en-US" b="1" dirty="0"/>
              <a:t> Bootstrap</a:t>
            </a:r>
          </a:p>
          <a:p>
            <a:pPr lvl="1"/>
            <a:r>
              <a:rPr lang="en-US" sz="2800" dirty="0" err="1"/>
              <a:t>Tổng</a:t>
            </a:r>
            <a:r>
              <a:rPr lang="en-US" sz="2800" dirty="0"/>
              <a:t> </a:t>
            </a:r>
            <a:r>
              <a:rPr lang="en-US" sz="2800" dirty="0" err="1"/>
              <a:t>quan</a:t>
            </a:r>
            <a:r>
              <a:rPr lang="en-US" sz="2800" dirty="0"/>
              <a:t> Bootstrap </a:t>
            </a:r>
          </a:p>
          <a:p>
            <a:pPr lvl="1"/>
            <a:r>
              <a:rPr lang="en-US" sz="2800" dirty="0" err="1"/>
              <a:t>Nhúng</a:t>
            </a:r>
            <a:r>
              <a:rPr lang="en-US" sz="2800" dirty="0"/>
              <a:t> Bootstrap </a:t>
            </a:r>
            <a:r>
              <a:rPr lang="en-US" sz="2800" dirty="0" err="1"/>
              <a:t>vào</a:t>
            </a:r>
            <a:r>
              <a:rPr lang="en-US" sz="2800" dirty="0"/>
              <a:t> website</a:t>
            </a:r>
          </a:p>
          <a:p>
            <a:pPr lvl="1"/>
            <a:r>
              <a:rPr lang="en-US" sz="2800" dirty="0" err="1"/>
              <a:t>Hệ</a:t>
            </a:r>
            <a:r>
              <a:rPr lang="en-US" sz="2800" dirty="0"/>
              <a:t> </a:t>
            </a:r>
            <a:r>
              <a:rPr lang="en-US" sz="2800" dirty="0" err="1"/>
              <a:t>thống</a:t>
            </a:r>
            <a:r>
              <a:rPr lang="en-US" sz="2800" dirty="0"/>
              <a:t> </a:t>
            </a:r>
            <a:r>
              <a:rPr lang="en-US" sz="2800" dirty="0" err="1"/>
              <a:t>lưới</a:t>
            </a:r>
            <a:r>
              <a:rPr lang="en-US" sz="2800" dirty="0"/>
              <a:t> </a:t>
            </a:r>
            <a:r>
              <a:rPr lang="en-US" sz="2800" dirty="0" err="1"/>
              <a:t>của</a:t>
            </a:r>
            <a:r>
              <a:rPr lang="en-US" sz="2800" dirty="0"/>
              <a:t> Bootstrap</a:t>
            </a:r>
          </a:p>
          <a:p>
            <a:pPr lvl="1"/>
            <a:r>
              <a:rPr lang="en-US" sz="2800" dirty="0" err="1"/>
              <a:t>Xây</a:t>
            </a:r>
            <a:r>
              <a:rPr lang="en-US" sz="2800" dirty="0"/>
              <a:t> </a:t>
            </a:r>
            <a:r>
              <a:rPr lang="en-US" sz="2800" dirty="0" err="1"/>
              <a:t>dựng</a:t>
            </a:r>
            <a:r>
              <a:rPr lang="en-US" sz="2800" dirty="0"/>
              <a:t> layout</a:t>
            </a:r>
          </a:p>
          <a:p>
            <a:pPr>
              <a:buFont typeface="Wingdings" pitchFamily="2" charset="2"/>
              <a:buChar char="&amp;"/>
            </a:pPr>
            <a:r>
              <a:rPr lang="en-US" dirty="0"/>
              <a:t> </a:t>
            </a:r>
            <a:r>
              <a:rPr lang="en-US" b="1" dirty="0" err="1"/>
              <a:t>Phần</a:t>
            </a:r>
            <a:r>
              <a:rPr lang="en-US" b="1" dirty="0"/>
              <a:t> II: </a:t>
            </a:r>
            <a:r>
              <a:rPr lang="en-US" b="1" dirty="0" err="1"/>
              <a:t>Một</a:t>
            </a:r>
            <a:r>
              <a:rPr lang="en-US" b="1" dirty="0"/>
              <a:t> </a:t>
            </a:r>
            <a:r>
              <a:rPr lang="en-US" b="1" dirty="0" err="1"/>
              <a:t>số</a:t>
            </a:r>
            <a:r>
              <a:rPr lang="en-US" b="1" dirty="0"/>
              <a:t> </a:t>
            </a:r>
            <a:r>
              <a:rPr lang="en-US" b="1" dirty="0" err="1"/>
              <a:t>thành</a:t>
            </a:r>
            <a:r>
              <a:rPr lang="en-US" b="1" dirty="0"/>
              <a:t> </a:t>
            </a:r>
            <a:r>
              <a:rPr lang="en-US" b="1" dirty="0" err="1"/>
              <a:t>phần</a:t>
            </a:r>
            <a:r>
              <a:rPr lang="en-US" b="1" dirty="0"/>
              <a:t> </a:t>
            </a:r>
            <a:r>
              <a:rPr lang="en-US" b="1" dirty="0" err="1"/>
              <a:t>cơ</a:t>
            </a:r>
            <a:r>
              <a:rPr lang="en-US" b="1" dirty="0"/>
              <a:t> </a:t>
            </a:r>
            <a:r>
              <a:rPr lang="en-US" b="1" dirty="0" err="1"/>
              <a:t>bản</a:t>
            </a:r>
            <a:endParaRPr lang="en-US" b="1" dirty="0"/>
          </a:p>
          <a:p>
            <a:pPr lvl="1"/>
            <a:r>
              <a:rPr lang="en-US" altLang="en-US" sz="2800" dirty="0" err="1"/>
              <a:t>Navs</a:t>
            </a:r>
            <a:r>
              <a:rPr lang="en-US" altLang="en-US" sz="2800" dirty="0"/>
              <a:t> menu</a:t>
            </a:r>
          </a:p>
          <a:p>
            <a:pPr lvl="1"/>
            <a:r>
              <a:rPr lang="en-US" altLang="en-US" sz="2800" dirty="0"/>
              <a:t>Card</a:t>
            </a:r>
          </a:p>
          <a:p>
            <a:pPr lvl="1"/>
            <a:r>
              <a:rPr lang="en-US" altLang="en-US" sz="2800" dirty="0"/>
              <a:t>List Group</a:t>
            </a:r>
          </a:p>
        </p:txBody>
      </p:sp>
      <p:grpSp>
        <p:nvGrpSpPr>
          <p:cNvPr id="5" name="Google Shape;172;p6"/>
          <p:cNvGrpSpPr/>
          <p:nvPr/>
        </p:nvGrpSpPr>
        <p:grpSpPr>
          <a:xfrm>
            <a:off x="0" y="6344235"/>
            <a:ext cx="12192000" cy="513793"/>
            <a:chOff x="0" y="0"/>
            <a:chExt cx="24384000" cy="1027585"/>
          </a:xfrm>
        </p:grpSpPr>
        <p:sp>
          <p:nvSpPr>
            <p:cNvPr id="6"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226310343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THƯ VIỆN ICON</a:t>
            </a:r>
            <a:endParaRPr lang="en-GB" altLang="en-US" dirty="0"/>
          </a:p>
        </p:txBody>
      </p:sp>
      <p:sp>
        <p:nvSpPr>
          <p:cNvPr id="9219" name="Rectangle 3"/>
          <p:cNvSpPr>
            <a:spLocks noGrp="1" noChangeArrowheads="1"/>
          </p:cNvSpPr>
          <p:nvPr>
            <p:ph type="body" idx="1"/>
          </p:nvPr>
        </p:nvSpPr>
        <p:spPr/>
        <p:txBody>
          <a:bodyPr>
            <a:noAutofit/>
          </a:bodyPr>
          <a:lstStyle/>
          <a:p>
            <a:pPr marL="0" indent="0">
              <a:buNone/>
            </a:pPr>
            <a:r>
              <a:rPr lang="en-US" altLang="en-US" sz="2000"/>
              <a:t>Hiện nay, Glyphicons đã bị loại bỏ từ Bootstrap 4 trở đi nên người dùng có thể sử dụng bộ thư viện </a:t>
            </a:r>
            <a:r>
              <a:rPr lang="en-US" sz="2000"/>
              <a:t>Font awesome khá nổi tiếng để thay thế.</a:t>
            </a:r>
          </a:p>
          <a:p>
            <a:pPr marL="0" indent="0">
              <a:buNone/>
            </a:pPr>
            <a:r>
              <a:rPr lang="en-US" sz="2000">
                <a:solidFill>
                  <a:srgbClr val="FF0000"/>
                </a:solidFill>
              </a:rPr>
              <a:t>Cách sử dụng:</a:t>
            </a:r>
          </a:p>
          <a:p>
            <a:pPr marL="0" indent="0">
              <a:buNone/>
            </a:pPr>
            <a:r>
              <a:rPr lang="en-US" sz="2000" b="1"/>
              <a:t>B1</a:t>
            </a:r>
            <a:r>
              <a:rPr lang="en-US" sz="2000"/>
              <a:t>: Nhúng link thư viện vào phần </a:t>
            </a:r>
            <a:r>
              <a:rPr lang="en-US" sz="2000">
                <a:solidFill>
                  <a:srgbClr val="FF0000"/>
                </a:solidFill>
              </a:rPr>
              <a:t>head</a:t>
            </a:r>
          </a:p>
          <a:p>
            <a:pPr marL="0" indent="0">
              <a:buNone/>
            </a:pPr>
            <a:r>
              <a:rPr lang="en-US" sz="1800">
                <a:solidFill>
                  <a:srgbClr val="55B4D4"/>
                </a:solidFill>
                <a:latin typeface="Consolas" panose="020B0609020204030204" pitchFamily="49" charset="0"/>
              </a:rPr>
              <a:t>&lt;link</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rel</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"stylesheet"</a:t>
            </a:r>
            <a:r>
              <a:rPr lang="en-US" sz="1800">
                <a:solidFill>
                  <a:srgbClr val="5C6166"/>
                </a:solidFill>
                <a:latin typeface="Consolas" panose="020B0609020204030204" pitchFamily="49" charset="0"/>
              </a:rPr>
              <a:t> </a:t>
            </a:r>
            <a:r>
              <a:rPr lang="en-US" sz="1800">
                <a:solidFill>
                  <a:srgbClr val="F2AE49"/>
                </a:solidFill>
                <a:latin typeface="Consolas" panose="020B0609020204030204" pitchFamily="49" charset="0"/>
              </a:rPr>
              <a:t>href</a:t>
            </a:r>
            <a:r>
              <a:rPr lang="en-US" sz="1800">
                <a:solidFill>
                  <a:srgbClr val="5C6166"/>
                </a:solidFill>
                <a:latin typeface="Consolas" panose="020B0609020204030204" pitchFamily="49" charset="0"/>
              </a:rPr>
              <a:t>=</a:t>
            </a:r>
            <a:r>
              <a:rPr lang="en-US" sz="1800">
                <a:solidFill>
                  <a:srgbClr val="86B300"/>
                </a:solidFill>
                <a:latin typeface="Consolas" panose="020B0609020204030204" pitchFamily="49" charset="0"/>
              </a:rPr>
              <a:t>"https://cdnjs.cloudflare.com/ajax/libs/font-awesome/6.0.0-beta3/css/all.min.css"</a:t>
            </a:r>
            <a:r>
              <a:rPr lang="en-US" sz="1800">
                <a:solidFill>
                  <a:srgbClr val="55B4D4"/>
                </a:solidFill>
                <a:latin typeface="Consolas" panose="020B0609020204030204" pitchFamily="49" charset="0"/>
              </a:rPr>
              <a:t>&gt;</a:t>
            </a:r>
            <a:endParaRPr lang="en-US" sz="1800">
              <a:solidFill>
                <a:srgbClr val="5C6166"/>
              </a:solidFill>
              <a:latin typeface="Consolas" panose="020B0609020204030204" pitchFamily="49" charset="0"/>
            </a:endParaRPr>
          </a:p>
          <a:p>
            <a:pPr marL="0" indent="0">
              <a:buNone/>
            </a:pPr>
            <a:r>
              <a:rPr lang="en-US" sz="2000" b="1"/>
              <a:t>B2</a:t>
            </a:r>
            <a:r>
              <a:rPr lang="en-US" sz="2000"/>
              <a:t>: Truy cập trang chủ Font awesome để tìm kiếm icon thích hợp:</a:t>
            </a:r>
          </a:p>
          <a:p>
            <a:pPr marL="0" indent="0">
              <a:buNone/>
            </a:pPr>
            <a:r>
              <a:rPr lang="en-US" sz="2000">
                <a:hlinkClick r:id="rId2"/>
              </a:rPr>
              <a:t>https://fontawesome.com/icons</a:t>
            </a:r>
            <a:endParaRPr lang="en-US" sz="2000"/>
          </a:p>
          <a:p>
            <a:pPr marL="0" indent="0">
              <a:buNone/>
            </a:pPr>
            <a:endParaRPr lang="en-US" sz="2200"/>
          </a:p>
          <a:p>
            <a:pPr marL="0" indent="0">
              <a:buNone/>
            </a:pPr>
            <a:endParaRPr lang="en-US" sz="2400" dirty="0"/>
          </a:p>
          <a:p>
            <a:pPr marL="0" indent="0">
              <a:buNone/>
            </a:pPr>
            <a:endParaRPr lang="en-US" sz="1600" dirty="0">
              <a:solidFill>
                <a:srgbClr val="0000CD"/>
              </a:solidFill>
              <a:latin typeface="Consolas" panose="020B0609020204030204" pitchFamily="49" charset="0"/>
            </a:endParaRPr>
          </a:p>
        </p:txBody>
      </p:sp>
      <p:pic>
        <p:nvPicPr>
          <p:cNvPr id="6" name="Picture 5"/>
          <p:cNvPicPr>
            <a:picLocks noChangeAspect="1"/>
          </p:cNvPicPr>
          <p:nvPr/>
        </p:nvPicPr>
        <p:blipFill>
          <a:blip r:embed="rId3"/>
          <a:stretch>
            <a:fillRect/>
          </a:stretch>
        </p:blipFill>
        <p:spPr>
          <a:xfrm>
            <a:off x="2256703" y="3886200"/>
            <a:ext cx="7678593" cy="2209800"/>
          </a:xfrm>
          <a:prstGeom prst="rect">
            <a:avLst/>
          </a:prstGeom>
        </p:spPr>
      </p:pic>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815100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p:txBody>
          <a:bodyPr>
            <a:noAutofit/>
          </a:bodyPr>
          <a:lstStyle/>
          <a:p>
            <a:pPr marL="0" indent="0">
              <a:buNone/>
            </a:pPr>
            <a:r>
              <a:rPr lang="en-US" sz="2000" b="1"/>
              <a:t>B3</a:t>
            </a:r>
            <a:r>
              <a:rPr lang="en-US" sz="2000"/>
              <a:t>: Chép mã HTML và dán vào web</a:t>
            </a:r>
          </a:p>
          <a:p>
            <a:pPr marL="0" indent="0">
              <a:buNone/>
            </a:pPr>
            <a:endParaRPr lang="en-US" sz="2200"/>
          </a:p>
          <a:p>
            <a:pPr marL="0" indent="0">
              <a:buNone/>
            </a:pPr>
            <a:endParaRPr lang="en-US" sz="2200"/>
          </a:p>
          <a:p>
            <a:pPr marL="0" indent="0">
              <a:buNone/>
            </a:pPr>
            <a:endParaRPr lang="en-US" sz="2200"/>
          </a:p>
          <a:p>
            <a:pPr marL="0" indent="0">
              <a:buNone/>
            </a:pPr>
            <a:endParaRPr lang="en-US" sz="2200"/>
          </a:p>
          <a:p>
            <a:pPr marL="0" indent="0">
              <a:buNone/>
            </a:pPr>
            <a:endParaRPr lang="en-US" sz="2200"/>
          </a:p>
          <a:p>
            <a:pPr marL="0" indent="0">
              <a:buNone/>
            </a:pPr>
            <a:r>
              <a:rPr lang="en-US" sz="2200">
                <a:solidFill>
                  <a:srgbClr val="FF0000"/>
                </a:solidFill>
              </a:rPr>
              <a:t>Ví dụ:</a:t>
            </a:r>
          </a:p>
          <a:p>
            <a:pPr marL="0" indent="0">
              <a:buNone/>
            </a:pPr>
            <a:endParaRPr lang="en-US" sz="2200"/>
          </a:p>
          <a:p>
            <a:pPr marL="0" indent="0">
              <a:buNone/>
            </a:pPr>
            <a:endParaRPr lang="en-US" sz="2200"/>
          </a:p>
          <a:p>
            <a:pPr marL="0" indent="0">
              <a:buNone/>
            </a:pPr>
            <a:endParaRPr lang="en-US" sz="2200">
              <a:solidFill>
                <a:srgbClr val="FF0000"/>
              </a:solidFill>
            </a:endParaRPr>
          </a:p>
          <a:p>
            <a:pPr marL="0" indent="0">
              <a:buNone/>
            </a:pPr>
            <a:endParaRPr lang="en-US" sz="2200"/>
          </a:p>
          <a:p>
            <a:pPr marL="0" indent="0">
              <a:buNone/>
            </a:pPr>
            <a:endParaRPr lang="en-US" sz="2400" dirty="0"/>
          </a:p>
          <a:p>
            <a:pPr marL="0" indent="0">
              <a:buNone/>
            </a:pPr>
            <a:endParaRPr lang="en-US" sz="1600" dirty="0">
              <a:solidFill>
                <a:srgbClr val="0000CD"/>
              </a:solidFill>
              <a:latin typeface="Consolas" panose="020B0609020204030204" pitchFamily="49" charset="0"/>
            </a:endParaRPr>
          </a:p>
        </p:txBody>
      </p:sp>
      <p:pic>
        <p:nvPicPr>
          <p:cNvPr id="7" name="Picture 6"/>
          <p:cNvPicPr>
            <a:picLocks noChangeAspect="1"/>
          </p:cNvPicPr>
          <p:nvPr/>
        </p:nvPicPr>
        <p:blipFill>
          <a:blip r:embed="rId2"/>
          <a:stretch>
            <a:fillRect/>
          </a:stretch>
        </p:blipFill>
        <p:spPr>
          <a:xfrm>
            <a:off x="1600199" y="3048000"/>
            <a:ext cx="9804086" cy="3179120"/>
          </a:xfrm>
          <a:prstGeom prst="rect">
            <a:avLst/>
          </a:prstGeom>
          <a:ln>
            <a:solidFill>
              <a:schemeClr val="bg1">
                <a:lumMod val="50000"/>
              </a:schemeClr>
            </a:solidFill>
          </a:ln>
        </p:spPr>
      </p:pic>
      <p:sp>
        <p:nvSpPr>
          <p:cNvPr id="9218" name="Rectangle 2"/>
          <p:cNvSpPr>
            <a:spLocks noGrp="1" noChangeArrowheads="1"/>
          </p:cNvSpPr>
          <p:nvPr>
            <p:ph type="title"/>
          </p:nvPr>
        </p:nvSpPr>
        <p:spPr/>
        <p:txBody>
          <a:bodyPr/>
          <a:lstStyle/>
          <a:p>
            <a:r>
              <a:rPr lang="en-GB" altLang="en-US"/>
              <a:t>THƯ VIỆN ICON</a:t>
            </a:r>
            <a:endParaRPr lang="en-GB" altLang="en-US" dirty="0"/>
          </a:p>
        </p:txBody>
      </p:sp>
      <p:pic>
        <p:nvPicPr>
          <p:cNvPr id="5" name="Picture 4"/>
          <p:cNvPicPr>
            <a:picLocks noChangeAspect="1"/>
          </p:cNvPicPr>
          <p:nvPr/>
        </p:nvPicPr>
        <p:blipFill>
          <a:blip r:embed="rId3"/>
          <a:stretch>
            <a:fillRect/>
          </a:stretch>
        </p:blipFill>
        <p:spPr>
          <a:xfrm>
            <a:off x="5791200" y="5181600"/>
            <a:ext cx="1267691" cy="480849"/>
          </a:xfrm>
          <a:prstGeom prst="rect">
            <a:avLst/>
          </a:prstGeom>
        </p:spPr>
      </p:pic>
      <p:pic>
        <p:nvPicPr>
          <p:cNvPr id="6" name="Picture 5"/>
          <p:cNvPicPr>
            <a:picLocks noChangeAspect="1"/>
          </p:cNvPicPr>
          <p:nvPr/>
        </p:nvPicPr>
        <p:blipFill>
          <a:blip r:embed="rId4"/>
          <a:stretch>
            <a:fillRect/>
          </a:stretch>
        </p:blipFill>
        <p:spPr>
          <a:xfrm>
            <a:off x="5410200" y="1028700"/>
            <a:ext cx="5090303" cy="2480422"/>
          </a:xfrm>
          <a:prstGeom prst="rect">
            <a:avLst/>
          </a:prstGeom>
          <a:ln>
            <a:solidFill>
              <a:schemeClr val="bg1">
                <a:lumMod val="50000"/>
              </a:schemeClr>
            </a:solidFill>
          </a:ln>
        </p:spPr>
      </p:pic>
      <p:cxnSp>
        <p:nvCxnSpPr>
          <p:cNvPr id="9" name="Straight Arrow Connector 8"/>
          <p:cNvCxnSpPr/>
          <p:nvPr/>
        </p:nvCxnSpPr>
        <p:spPr>
          <a:xfrm>
            <a:off x="5229897" y="5448300"/>
            <a:ext cx="56130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8" name="Google Shape;172;p6"/>
          <p:cNvGrpSpPr/>
          <p:nvPr/>
        </p:nvGrpSpPr>
        <p:grpSpPr>
          <a:xfrm>
            <a:off x="0" y="6344235"/>
            <a:ext cx="12192000" cy="513793"/>
            <a:chOff x="0" y="0"/>
            <a:chExt cx="24384000" cy="1027585"/>
          </a:xfrm>
        </p:grpSpPr>
        <p:sp>
          <p:nvSpPr>
            <p:cNvPr id="10"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1"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231264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CARD</a:t>
            </a:r>
            <a:endParaRPr lang="en-GB" altLang="en-US" dirty="0"/>
          </a:p>
        </p:txBody>
      </p:sp>
      <p:sp>
        <p:nvSpPr>
          <p:cNvPr id="9219" name="Rectangle 3"/>
          <p:cNvSpPr>
            <a:spLocks noGrp="1" noChangeArrowheads="1"/>
          </p:cNvSpPr>
          <p:nvPr>
            <p:ph type="body" idx="1"/>
          </p:nvPr>
        </p:nvSpPr>
        <p:spPr/>
        <p:txBody>
          <a:bodyPr>
            <a:noAutofit/>
          </a:bodyPr>
          <a:lstStyle/>
          <a:p>
            <a:r>
              <a:rPr lang="en-US" sz="2000"/>
              <a:t>Card của BS5 cung cấp một vùng chứa nội dung linh hoạt và có thể mở rộng với nhiều tùy chọn</a:t>
            </a:r>
          </a:p>
          <a:p>
            <a:endParaRPr lang="en-US" altLang="en-US" sz="2400"/>
          </a:p>
          <a:p>
            <a:pPr marL="0" indent="0">
              <a:buNone/>
            </a:pPr>
            <a:r>
              <a:rPr lang="en-US" sz="1400">
                <a:solidFill>
                  <a:srgbClr val="55B4D4"/>
                </a:solidFill>
                <a:latin typeface="Consolas" panose="020B0609020204030204" pitchFamily="49" charset="0"/>
              </a:rPr>
              <a:t>    </a:t>
            </a:r>
            <a:endParaRPr lang="en-US" altLang="en-US" sz="2400"/>
          </a:p>
        </p:txBody>
      </p:sp>
      <p:sp>
        <p:nvSpPr>
          <p:cNvPr id="2" name="TextBox 1"/>
          <p:cNvSpPr txBox="1"/>
          <p:nvPr/>
        </p:nvSpPr>
        <p:spPr>
          <a:xfrm>
            <a:off x="762000" y="2057400"/>
            <a:ext cx="6477000" cy="2862322"/>
          </a:xfrm>
          <a:prstGeom prst="rect">
            <a:avLst/>
          </a:prstGeom>
          <a:noFill/>
          <a:ln>
            <a:solidFill>
              <a:schemeClr val="bg1">
                <a:lumMod val="50000"/>
              </a:schemeClr>
            </a:solidFill>
          </a:ln>
        </p:spPr>
        <p:txBody>
          <a:bodyPr wrap="square" rtlCol="0">
            <a:spAutoFit/>
          </a:bodyPr>
          <a:lstStyle/>
          <a:p>
            <a:r>
              <a:rPr lang="en-US">
                <a:solidFill>
                  <a:srgbClr val="55B4D4"/>
                </a:solidFill>
                <a:latin typeface="Consolas" panose="020B0609020204030204" pitchFamily="49" charset="0"/>
              </a:rPr>
              <a:t>&lt;div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"card"</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style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"width: 18rem;"</a:t>
            </a:r>
            <a:r>
              <a:rPr lang="en-US">
                <a:solidFill>
                  <a:srgbClr val="55B4D4"/>
                </a:solidFill>
                <a:latin typeface="Consolas" panose="020B0609020204030204" pitchFamily="49" charset="0"/>
              </a:rPr>
              <a:t>&gt;</a:t>
            </a:r>
          </a:p>
          <a:p>
            <a:r>
              <a:rPr lang="en-US">
                <a:solidFill>
                  <a:srgbClr val="55B4D4"/>
                </a:solidFill>
                <a:latin typeface="Consolas" panose="020B0609020204030204" pitchFamily="49" charset="0"/>
              </a:rPr>
              <a:t>   &lt;img</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src</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"card-img-top"</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alt</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"card-body"</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&lt;h5</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"card-title"</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Card title</a:t>
            </a:r>
            <a:r>
              <a:rPr lang="en-US">
                <a:solidFill>
                  <a:srgbClr val="55B4D4"/>
                </a:solidFill>
                <a:latin typeface="Consolas" panose="020B0609020204030204" pitchFamily="49" charset="0"/>
              </a:rPr>
              <a:t>&lt;/h5&gt;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&lt;p</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"card-text"</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Content here…</a:t>
            </a:r>
            <a:r>
              <a:rPr lang="en-US">
                <a:solidFill>
                  <a:srgbClr val="55B4D4"/>
                </a:solidFill>
                <a:latin typeface="Consolas" panose="020B0609020204030204" pitchFamily="49" charset="0"/>
              </a:rPr>
              <a:t>&lt;/p&gt;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&lt;a</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href</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"btn btn-primary"</a:t>
            </a:r>
            <a:r>
              <a:rPr lang="en-US">
                <a:solidFill>
                  <a:srgbClr val="55B4D4"/>
                </a:solidFill>
                <a:latin typeface="Consolas" panose="020B0609020204030204" pitchFamily="49" charset="0"/>
              </a:rPr>
              <a:t>&gt;</a:t>
            </a:r>
          </a:p>
          <a:p>
            <a:r>
              <a:rPr lang="en-US">
                <a:solidFill>
                  <a:srgbClr val="5C6166"/>
                </a:solidFill>
                <a:latin typeface="Consolas" panose="020B0609020204030204" pitchFamily="49" charset="0"/>
              </a:rPr>
              <a:t>		Go somewhere</a:t>
            </a: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&lt;/a&gt;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7696200" y="1871722"/>
            <a:ext cx="3362918" cy="3767078"/>
          </a:xfrm>
          <a:prstGeom prst="rect">
            <a:avLst/>
          </a:prstGeom>
        </p:spPr>
      </p:pic>
      <p:grpSp>
        <p:nvGrpSpPr>
          <p:cNvPr id="6"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728045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CARD</a:t>
            </a:r>
            <a:endParaRPr lang="en-GB" altLang="en-US" dirty="0"/>
          </a:p>
        </p:txBody>
      </p:sp>
      <p:sp>
        <p:nvSpPr>
          <p:cNvPr id="9219" name="Rectangle 3"/>
          <p:cNvSpPr>
            <a:spLocks noGrp="1" noChangeArrowheads="1"/>
          </p:cNvSpPr>
          <p:nvPr>
            <p:ph type="body" idx="1"/>
          </p:nvPr>
        </p:nvSpPr>
        <p:spPr/>
        <p:txBody>
          <a:bodyPr>
            <a:noAutofit/>
          </a:bodyPr>
          <a:lstStyle/>
          <a:p>
            <a:r>
              <a:rPr lang="en-US" sz="2000" b="1"/>
              <a:t>Các loại Card</a:t>
            </a:r>
          </a:p>
          <a:p>
            <a:pPr marL="0" indent="0">
              <a:buNone/>
            </a:pPr>
            <a:endParaRPr lang="en-US" altLang="en-US" sz="2400"/>
          </a:p>
          <a:p>
            <a:pPr marL="0" indent="0">
              <a:buNone/>
            </a:pPr>
            <a:r>
              <a:rPr lang="en-US" sz="1400">
                <a:solidFill>
                  <a:srgbClr val="55B4D4"/>
                </a:solidFill>
                <a:latin typeface="Consolas" panose="020B0609020204030204" pitchFamily="49" charset="0"/>
              </a:rPr>
              <a:t>    </a:t>
            </a:r>
            <a:endParaRPr lang="en-US" altLang="en-US" sz="2400"/>
          </a:p>
        </p:txBody>
      </p:sp>
      <p:pic>
        <p:nvPicPr>
          <p:cNvPr id="3" name="Picture 2"/>
          <p:cNvPicPr>
            <a:picLocks noChangeAspect="1"/>
          </p:cNvPicPr>
          <p:nvPr/>
        </p:nvPicPr>
        <p:blipFill>
          <a:blip r:embed="rId2"/>
          <a:stretch>
            <a:fillRect/>
          </a:stretch>
        </p:blipFill>
        <p:spPr>
          <a:xfrm>
            <a:off x="945308" y="1627064"/>
            <a:ext cx="2327564" cy="1625600"/>
          </a:xfrm>
          <a:prstGeom prst="rect">
            <a:avLst/>
          </a:prstGeom>
        </p:spPr>
      </p:pic>
      <p:sp>
        <p:nvSpPr>
          <p:cNvPr id="5" name="TextBox 4"/>
          <p:cNvSpPr txBox="1"/>
          <p:nvPr/>
        </p:nvSpPr>
        <p:spPr>
          <a:xfrm>
            <a:off x="1300439" y="3280658"/>
            <a:ext cx="1617302" cy="707886"/>
          </a:xfrm>
          <a:prstGeom prst="rect">
            <a:avLst/>
          </a:prstGeom>
          <a:noFill/>
        </p:spPr>
        <p:txBody>
          <a:bodyPr wrap="none" rtlCol="0">
            <a:spAutoFit/>
          </a:bodyPr>
          <a:lstStyle/>
          <a:p>
            <a:r>
              <a:rPr lang="en-US" sz="2000">
                <a:solidFill>
                  <a:srgbClr val="FF0000"/>
                </a:solidFill>
              </a:rPr>
              <a:t>.card-header </a:t>
            </a:r>
          </a:p>
          <a:p>
            <a:r>
              <a:rPr lang="en-US" sz="2000">
                <a:solidFill>
                  <a:srgbClr val="FF0000"/>
                </a:solidFill>
              </a:rPr>
              <a:t>.card-footer</a:t>
            </a:r>
          </a:p>
        </p:txBody>
      </p:sp>
      <p:pic>
        <p:nvPicPr>
          <p:cNvPr id="6" name="Picture 5"/>
          <p:cNvPicPr>
            <a:picLocks noChangeAspect="1"/>
          </p:cNvPicPr>
          <p:nvPr/>
        </p:nvPicPr>
        <p:blipFill>
          <a:blip r:embed="rId3"/>
          <a:stretch>
            <a:fillRect/>
          </a:stretch>
        </p:blipFill>
        <p:spPr>
          <a:xfrm>
            <a:off x="3733800" y="1681858"/>
            <a:ext cx="2370073" cy="1676225"/>
          </a:xfrm>
          <a:prstGeom prst="rect">
            <a:avLst/>
          </a:prstGeom>
        </p:spPr>
      </p:pic>
      <p:sp>
        <p:nvSpPr>
          <p:cNvPr id="9" name="TextBox 8"/>
          <p:cNvSpPr txBox="1"/>
          <p:nvPr/>
        </p:nvSpPr>
        <p:spPr>
          <a:xfrm>
            <a:off x="4247062" y="3371719"/>
            <a:ext cx="1192121" cy="1015663"/>
          </a:xfrm>
          <a:prstGeom prst="rect">
            <a:avLst/>
          </a:prstGeom>
          <a:noFill/>
        </p:spPr>
        <p:txBody>
          <a:bodyPr wrap="none" rtlCol="0">
            <a:spAutoFit/>
          </a:bodyPr>
          <a:lstStyle/>
          <a:p>
            <a:r>
              <a:rPr lang="en-US" sz="2000">
                <a:solidFill>
                  <a:srgbClr val="FF0000"/>
                </a:solidFill>
              </a:rPr>
              <a:t>card-title </a:t>
            </a:r>
          </a:p>
          <a:p>
            <a:r>
              <a:rPr lang="en-US" sz="2000">
                <a:solidFill>
                  <a:srgbClr val="FF0000"/>
                </a:solidFill>
              </a:rPr>
              <a:t>card-text</a:t>
            </a:r>
          </a:p>
          <a:p>
            <a:r>
              <a:rPr lang="en-US" sz="2000">
                <a:solidFill>
                  <a:srgbClr val="FF0000"/>
                </a:solidFill>
              </a:rPr>
              <a:t>card-link</a:t>
            </a:r>
          </a:p>
        </p:txBody>
      </p:sp>
      <p:pic>
        <p:nvPicPr>
          <p:cNvPr id="7" name="Picture 6"/>
          <p:cNvPicPr>
            <a:picLocks noChangeAspect="1"/>
          </p:cNvPicPr>
          <p:nvPr/>
        </p:nvPicPr>
        <p:blipFill>
          <a:blip r:embed="rId4"/>
          <a:stretch>
            <a:fillRect/>
          </a:stretch>
        </p:blipFill>
        <p:spPr>
          <a:xfrm>
            <a:off x="6629400" y="1318006"/>
            <a:ext cx="2174075" cy="3516592"/>
          </a:xfrm>
          <a:prstGeom prst="rect">
            <a:avLst/>
          </a:prstGeom>
        </p:spPr>
      </p:pic>
      <p:pic>
        <p:nvPicPr>
          <p:cNvPr id="8" name="Picture 7"/>
          <p:cNvPicPr>
            <a:picLocks noChangeAspect="1"/>
          </p:cNvPicPr>
          <p:nvPr/>
        </p:nvPicPr>
        <p:blipFill>
          <a:blip r:embed="rId5"/>
          <a:stretch>
            <a:fillRect/>
          </a:stretch>
        </p:blipFill>
        <p:spPr>
          <a:xfrm>
            <a:off x="9342291" y="1315759"/>
            <a:ext cx="2184695" cy="3541931"/>
          </a:xfrm>
          <a:prstGeom prst="rect">
            <a:avLst/>
          </a:prstGeom>
        </p:spPr>
      </p:pic>
      <p:sp>
        <p:nvSpPr>
          <p:cNvPr id="12" name="TextBox 11"/>
          <p:cNvSpPr txBox="1"/>
          <p:nvPr/>
        </p:nvSpPr>
        <p:spPr>
          <a:xfrm>
            <a:off x="6845982" y="4857690"/>
            <a:ext cx="1531060" cy="400110"/>
          </a:xfrm>
          <a:prstGeom prst="rect">
            <a:avLst/>
          </a:prstGeom>
          <a:noFill/>
        </p:spPr>
        <p:txBody>
          <a:bodyPr wrap="none" rtlCol="0">
            <a:spAutoFit/>
          </a:bodyPr>
          <a:lstStyle/>
          <a:p>
            <a:r>
              <a:rPr lang="en-US" sz="2000">
                <a:solidFill>
                  <a:srgbClr val="FF0000"/>
                </a:solidFill>
              </a:rPr>
              <a:t>card-img-top</a:t>
            </a:r>
          </a:p>
        </p:txBody>
      </p:sp>
      <p:sp>
        <p:nvSpPr>
          <p:cNvPr id="14" name="TextBox 13"/>
          <p:cNvSpPr txBox="1"/>
          <p:nvPr/>
        </p:nvSpPr>
        <p:spPr>
          <a:xfrm>
            <a:off x="9449988" y="4857690"/>
            <a:ext cx="1953805" cy="400110"/>
          </a:xfrm>
          <a:prstGeom prst="rect">
            <a:avLst/>
          </a:prstGeom>
          <a:noFill/>
        </p:spPr>
        <p:txBody>
          <a:bodyPr wrap="none" rtlCol="0">
            <a:spAutoFit/>
          </a:bodyPr>
          <a:lstStyle/>
          <a:p>
            <a:r>
              <a:rPr lang="en-US" sz="2000">
                <a:solidFill>
                  <a:srgbClr val="FF0000"/>
                </a:solidFill>
              </a:rPr>
              <a:t>card-img-bottom</a:t>
            </a:r>
          </a:p>
        </p:txBody>
      </p:sp>
      <p:sp>
        <p:nvSpPr>
          <p:cNvPr id="15" name="TextBox 14"/>
          <p:cNvSpPr txBox="1"/>
          <p:nvPr/>
        </p:nvSpPr>
        <p:spPr>
          <a:xfrm>
            <a:off x="840378" y="5575074"/>
            <a:ext cx="8077200" cy="430887"/>
          </a:xfrm>
          <a:prstGeom prst="rect">
            <a:avLst/>
          </a:prstGeom>
          <a:noFill/>
        </p:spPr>
        <p:txBody>
          <a:bodyPr wrap="square" rtlCol="0">
            <a:spAutoFit/>
          </a:bodyPr>
          <a:lstStyle/>
          <a:p>
            <a:r>
              <a:rPr lang="en-US" sz="2200"/>
              <a:t>Xem thêm tại: </a:t>
            </a:r>
            <a:r>
              <a:rPr lang="en-US" sz="2200">
                <a:hlinkClick r:id="rId6"/>
              </a:rPr>
              <a:t>https://getbootstrap.com/docs/5.3/components/card/</a:t>
            </a:r>
            <a:endParaRPr lang="en-US" sz="2200"/>
          </a:p>
        </p:txBody>
      </p:sp>
      <p:grpSp>
        <p:nvGrpSpPr>
          <p:cNvPr id="13" name="Google Shape;172;p6"/>
          <p:cNvGrpSpPr/>
          <p:nvPr/>
        </p:nvGrpSpPr>
        <p:grpSpPr>
          <a:xfrm>
            <a:off x="0" y="6344235"/>
            <a:ext cx="12192000" cy="513793"/>
            <a:chOff x="0" y="0"/>
            <a:chExt cx="24384000" cy="1027585"/>
          </a:xfrm>
        </p:grpSpPr>
        <p:sp>
          <p:nvSpPr>
            <p:cNvPr id="16"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4227356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LIST GROUP</a:t>
            </a:r>
            <a:endParaRPr lang="en-GB" altLang="en-US" dirty="0"/>
          </a:p>
        </p:txBody>
      </p:sp>
      <p:sp>
        <p:nvSpPr>
          <p:cNvPr id="9219" name="Rectangle 3"/>
          <p:cNvSpPr>
            <a:spLocks noGrp="1" noChangeArrowheads="1"/>
          </p:cNvSpPr>
          <p:nvPr>
            <p:ph type="body" idx="1"/>
          </p:nvPr>
        </p:nvSpPr>
        <p:spPr/>
        <p:txBody>
          <a:bodyPr>
            <a:noAutofit/>
          </a:bodyPr>
          <a:lstStyle/>
          <a:p>
            <a:r>
              <a:rPr lang="en-US" sz="2000"/>
              <a:t>List Group cơ bản:</a:t>
            </a:r>
          </a:p>
          <a:p>
            <a:endParaRPr lang="en-US" altLang="en-US" sz="2400"/>
          </a:p>
          <a:p>
            <a:endParaRPr lang="en-US" altLang="en-US" sz="2400"/>
          </a:p>
          <a:p>
            <a:endParaRPr lang="en-US" altLang="en-US" sz="2400"/>
          </a:p>
          <a:p>
            <a:endParaRPr lang="en-US" altLang="en-US" sz="2400"/>
          </a:p>
          <a:p>
            <a:r>
              <a:rPr lang="en-US" sz="2000"/>
              <a:t>List Group với thành phần Active:</a:t>
            </a:r>
          </a:p>
          <a:p>
            <a:pPr marL="0" indent="0">
              <a:buNone/>
            </a:pPr>
            <a:endParaRPr lang="en-US" altLang="en-US" sz="2400"/>
          </a:p>
          <a:p>
            <a:pPr marL="0" indent="0">
              <a:buNone/>
            </a:pPr>
            <a:r>
              <a:rPr lang="en-US" sz="1400">
                <a:solidFill>
                  <a:srgbClr val="55B4D4"/>
                </a:solidFill>
                <a:latin typeface="Consolas" panose="020B0609020204030204" pitchFamily="49" charset="0"/>
              </a:rPr>
              <a:t>   </a:t>
            </a:r>
          </a:p>
          <a:p>
            <a:pPr marL="0" indent="0">
              <a:buNone/>
            </a:pPr>
            <a:endParaRPr lang="en-US" altLang="en-US" sz="1400">
              <a:solidFill>
                <a:srgbClr val="55B4D4"/>
              </a:solidFill>
              <a:latin typeface="Consolas" panose="020B0609020204030204" pitchFamily="49" charset="0"/>
            </a:endParaRPr>
          </a:p>
          <a:p>
            <a:pPr marL="0" indent="0">
              <a:buNone/>
            </a:pPr>
            <a:endParaRPr lang="en-US" altLang="en-US" sz="1400">
              <a:solidFill>
                <a:srgbClr val="55B4D4"/>
              </a:solidFill>
              <a:latin typeface="Consolas" panose="020B0609020204030204" pitchFamily="49" charset="0"/>
            </a:endParaRPr>
          </a:p>
          <a:p>
            <a:pPr marL="0" indent="0">
              <a:buNone/>
            </a:pPr>
            <a:endParaRPr lang="en-US" altLang="en-US" sz="1400">
              <a:solidFill>
                <a:srgbClr val="55B4D4"/>
              </a:solidFill>
              <a:latin typeface="Consolas" panose="020B0609020204030204" pitchFamily="49" charset="0"/>
            </a:endParaRPr>
          </a:p>
          <a:p>
            <a:pPr marL="0" indent="0">
              <a:buNone/>
            </a:pPr>
            <a:endParaRPr lang="en-US" altLang="en-US" sz="1400">
              <a:solidFill>
                <a:srgbClr val="55B4D4"/>
              </a:solidFill>
              <a:latin typeface="Consolas" panose="020B0609020204030204" pitchFamily="49" charset="0"/>
            </a:endParaRPr>
          </a:p>
          <a:p>
            <a:pPr marL="0" indent="0">
              <a:buNone/>
            </a:pPr>
            <a:endParaRPr lang="en-US" altLang="en-US" sz="1400">
              <a:solidFill>
                <a:srgbClr val="55B4D4"/>
              </a:solidFill>
              <a:latin typeface="Consolas" panose="020B0609020204030204" pitchFamily="49" charset="0"/>
            </a:endParaRPr>
          </a:p>
          <a:p>
            <a:pPr marL="0" indent="0">
              <a:buNone/>
            </a:pPr>
            <a:endParaRPr lang="en-US" altLang="en-US" sz="2400"/>
          </a:p>
        </p:txBody>
      </p:sp>
      <p:sp>
        <p:nvSpPr>
          <p:cNvPr id="16" name="TextBox 15"/>
          <p:cNvSpPr txBox="1"/>
          <p:nvPr/>
        </p:nvSpPr>
        <p:spPr>
          <a:xfrm>
            <a:off x="4800600" y="1676401"/>
            <a:ext cx="5715000" cy="1323439"/>
          </a:xfrm>
          <a:prstGeom prst="rect">
            <a:avLst/>
          </a:prstGeom>
          <a:noFill/>
          <a:ln>
            <a:solidFill>
              <a:schemeClr val="bg1">
                <a:lumMod val="50000"/>
              </a:schemeClr>
            </a:solidFill>
          </a:ln>
        </p:spPr>
        <p:txBody>
          <a:bodyPr wrap="square" rtlCol="0">
            <a:spAutoFit/>
          </a:bodyPr>
          <a:lstStyle/>
          <a:p>
            <a:r>
              <a:rPr lang="en-US" sz="1600">
                <a:solidFill>
                  <a:srgbClr val="55B4D4"/>
                </a:solidFill>
                <a:latin typeface="Consolas" panose="020B0609020204030204" pitchFamily="49" charset="0"/>
              </a:rPr>
              <a:t>&lt;ul</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"list-group"</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&lt;li</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"list-group-item"</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First item</a:t>
            </a:r>
            <a:r>
              <a:rPr lang="en-US" sz="1600">
                <a:solidFill>
                  <a:srgbClr val="55B4D4"/>
                </a:solidFill>
                <a:latin typeface="Consolas" panose="020B0609020204030204" pitchFamily="49" charset="0"/>
              </a:rPr>
              <a:t>&lt;/li&gt;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&lt;li</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"list-group-item"</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Second item</a:t>
            </a:r>
            <a:r>
              <a:rPr lang="en-US" sz="1600">
                <a:solidFill>
                  <a:srgbClr val="55B4D4"/>
                </a:solidFill>
                <a:latin typeface="Consolas" panose="020B0609020204030204" pitchFamily="49" charset="0"/>
              </a:rPr>
              <a:t>&lt;/li&gt;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&lt;li</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"list-group-item"</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Third item</a:t>
            </a:r>
            <a:r>
              <a:rPr lang="en-US" sz="1600">
                <a:solidFill>
                  <a:srgbClr val="55B4D4"/>
                </a:solidFill>
                <a:latin typeface="Consolas" panose="020B0609020204030204" pitchFamily="49" charset="0"/>
              </a:rPr>
              <a:t>&lt;/li&gt;</a:t>
            </a:r>
            <a:endParaRPr lang="en-US" sz="1600">
              <a:solidFill>
                <a:srgbClr val="5C6166"/>
              </a:solidFill>
              <a:latin typeface="Consolas" panose="020B0609020204030204" pitchFamily="49" charset="0"/>
            </a:endParaRPr>
          </a:p>
          <a:p>
            <a:r>
              <a:rPr lang="en-US" sz="1600">
                <a:solidFill>
                  <a:srgbClr val="55B4D4"/>
                </a:solidFill>
                <a:latin typeface="Consolas" panose="020B0609020204030204" pitchFamily="49" charset="0"/>
              </a:rPr>
              <a:t>&lt;/ul&gt;</a:t>
            </a:r>
            <a:endParaRPr lang="en-US" sz="1600">
              <a:solidFill>
                <a:srgbClr val="5C6166"/>
              </a:solidFill>
              <a:latin typeface="Consolas" panose="020B0609020204030204" pitchFamily="49" charset="0"/>
            </a:endParaRPr>
          </a:p>
        </p:txBody>
      </p:sp>
      <p:pic>
        <p:nvPicPr>
          <p:cNvPr id="17" name="Picture 16"/>
          <p:cNvPicPr>
            <a:picLocks noChangeAspect="1"/>
          </p:cNvPicPr>
          <p:nvPr/>
        </p:nvPicPr>
        <p:blipFill>
          <a:blip r:embed="rId2"/>
          <a:stretch>
            <a:fillRect/>
          </a:stretch>
        </p:blipFill>
        <p:spPr>
          <a:xfrm>
            <a:off x="2057400" y="1600200"/>
            <a:ext cx="2687247" cy="1533401"/>
          </a:xfrm>
          <a:prstGeom prst="rect">
            <a:avLst/>
          </a:prstGeom>
        </p:spPr>
      </p:pic>
      <p:pic>
        <p:nvPicPr>
          <p:cNvPr id="18" name="Picture 17"/>
          <p:cNvPicPr>
            <a:picLocks noChangeAspect="1"/>
          </p:cNvPicPr>
          <p:nvPr/>
        </p:nvPicPr>
        <p:blipFill>
          <a:blip r:embed="rId3"/>
          <a:stretch>
            <a:fillRect/>
          </a:stretch>
        </p:blipFill>
        <p:spPr>
          <a:xfrm>
            <a:off x="2057401" y="3820884"/>
            <a:ext cx="2680855" cy="1357481"/>
          </a:xfrm>
          <a:prstGeom prst="rect">
            <a:avLst/>
          </a:prstGeom>
        </p:spPr>
      </p:pic>
      <p:sp>
        <p:nvSpPr>
          <p:cNvPr id="21" name="TextBox 20"/>
          <p:cNvSpPr txBox="1"/>
          <p:nvPr/>
        </p:nvSpPr>
        <p:spPr>
          <a:xfrm>
            <a:off x="4842164" y="3733800"/>
            <a:ext cx="5570756" cy="1815882"/>
          </a:xfrm>
          <a:prstGeom prst="rect">
            <a:avLst/>
          </a:prstGeom>
          <a:noFill/>
          <a:ln>
            <a:solidFill>
              <a:schemeClr val="bg1">
                <a:lumMod val="50000"/>
              </a:schemeClr>
            </a:solidFill>
          </a:ln>
        </p:spPr>
        <p:txBody>
          <a:bodyPr wrap="none" rtlCol="0">
            <a:spAutoFit/>
          </a:bodyPr>
          <a:lstStyle/>
          <a:p>
            <a:r>
              <a:rPr lang="en-US" sz="1600">
                <a:solidFill>
                  <a:srgbClr val="55B4D4"/>
                </a:solidFill>
                <a:latin typeface="Consolas" panose="020B0609020204030204" pitchFamily="49" charset="0"/>
              </a:rPr>
              <a:t>&lt;ul</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"list-group"</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&lt;li</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"list-group-item active"</a:t>
            </a:r>
            <a:r>
              <a:rPr lang="en-US" sz="1600">
                <a:solidFill>
                  <a:srgbClr val="55B4D4"/>
                </a:solidFill>
                <a:latin typeface="Consolas" panose="020B0609020204030204" pitchFamily="49" charset="0"/>
              </a:rPr>
              <a:t>&gt;</a:t>
            </a:r>
          </a:p>
          <a:p>
            <a:r>
              <a:rPr lang="en-US" sz="1600">
                <a:solidFill>
                  <a:srgbClr val="5C6166"/>
                </a:solidFill>
                <a:latin typeface="Consolas" panose="020B0609020204030204" pitchFamily="49" charset="0"/>
              </a:rPr>
              <a:t>	Active item</a:t>
            </a:r>
          </a:p>
          <a:p>
            <a:r>
              <a:rPr lang="en-US" sz="1600">
                <a:solidFill>
                  <a:srgbClr val="55B4D4"/>
                </a:solidFill>
                <a:latin typeface="Consolas" panose="020B0609020204030204" pitchFamily="49" charset="0"/>
              </a:rPr>
              <a:t>    &lt;/li&gt;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&lt;li</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"list-group-item"</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Second item</a:t>
            </a:r>
            <a:r>
              <a:rPr lang="en-US" sz="1600">
                <a:solidFill>
                  <a:srgbClr val="55B4D4"/>
                </a:solidFill>
                <a:latin typeface="Consolas" panose="020B0609020204030204" pitchFamily="49" charset="0"/>
              </a:rPr>
              <a:t>&lt;/li&gt;</a:t>
            </a:r>
            <a:endParaRPr lang="en-US" sz="1600">
              <a:solidFill>
                <a:srgbClr val="5C6166"/>
              </a:solidFill>
              <a:latin typeface="Consolas" panose="020B0609020204030204" pitchFamily="49" charset="0"/>
            </a:endParaRPr>
          </a:p>
          <a:p>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&lt;li</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"list-group-item"</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Third item</a:t>
            </a:r>
            <a:r>
              <a:rPr lang="en-US" sz="1600">
                <a:solidFill>
                  <a:srgbClr val="55B4D4"/>
                </a:solidFill>
                <a:latin typeface="Consolas" panose="020B0609020204030204" pitchFamily="49" charset="0"/>
              </a:rPr>
              <a:t>&lt;/li&gt;</a:t>
            </a:r>
            <a:endParaRPr lang="en-US" sz="1600">
              <a:solidFill>
                <a:srgbClr val="5C6166"/>
              </a:solidFill>
              <a:latin typeface="Consolas" panose="020B0609020204030204" pitchFamily="49" charset="0"/>
            </a:endParaRPr>
          </a:p>
          <a:p>
            <a:r>
              <a:rPr lang="en-US" sz="1600">
                <a:solidFill>
                  <a:srgbClr val="55B4D4"/>
                </a:solidFill>
                <a:latin typeface="Consolas" panose="020B0609020204030204" pitchFamily="49" charset="0"/>
              </a:rPr>
              <a:t>&lt;/ul&gt;</a:t>
            </a:r>
            <a:endParaRPr lang="en-US" sz="1600">
              <a:solidFill>
                <a:srgbClr val="5C6166"/>
              </a:solidFill>
              <a:latin typeface="Consolas" panose="020B0609020204030204" pitchFamily="49" charset="0"/>
            </a:endParaRPr>
          </a:p>
        </p:txBody>
      </p:sp>
      <p:grpSp>
        <p:nvGrpSpPr>
          <p:cNvPr id="8" name="Google Shape;172;p6"/>
          <p:cNvGrpSpPr/>
          <p:nvPr/>
        </p:nvGrpSpPr>
        <p:grpSpPr>
          <a:xfrm>
            <a:off x="0" y="6344235"/>
            <a:ext cx="12192000" cy="513793"/>
            <a:chOff x="0" y="0"/>
            <a:chExt cx="24384000" cy="1027585"/>
          </a:xfrm>
        </p:grpSpPr>
        <p:sp>
          <p:nvSpPr>
            <p:cNvPr id="9"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0"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9584053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LIST GROUP</a:t>
            </a:r>
            <a:endParaRPr lang="en-GB" altLang="en-US" dirty="0"/>
          </a:p>
        </p:txBody>
      </p:sp>
      <p:sp>
        <p:nvSpPr>
          <p:cNvPr id="9219" name="Rectangle 3"/>
          <p:cNvSpPr>
            <a:spLocks noGrp="1" noChangeArrowheads="1"/>
          </p:cNvSpPr>
          <p:nvPr>
            <p:ph type="body" idx="1"/>
          </p:nvPr>
        </p:nvSpPr>
        <p:spPr/>
        <p:txBody>
          <a:bodyPr>
            <a:noAutofit/>
          </a:bodyPr>
          <a:lstStyle/>
          <a:p>
            <a:r>
              <a:rPr lang="en-US" sz="2000"/>
              <a:t>List Group với nhãn hiệu thông tin:</a:t>
            </a:r>
          </a:p>
          <a:p>
            <a:endParaRPr lang="en-US" sz="2400"/>
          </a:p>
          <a:p>
            <a:endParaRPr lang="en-US" sz="2400"/>
          </a:p>
          <a:p>
            <a:endParaRPr lang="en-US" sz="2400"/>
          </a:p>
          <a:p>
            <a:pPr marL="0" indent="0">
              <a:buNone/>
            </a:pPr>
            <a:endParaRPr lang="en-US" sz="2400"/>
          </a:p>
          <a:p>
            <a:endParaRPr lang="en-US" sz="2400"/>
          </a:p>
          <a:p>
            <a:endParaRPr lang="en-US" sz="2400"/>
          </a:p>
          <a:p>
            <a:pPr marL="0" indent="0">
              <a:buNone/>
            </a:pPr>
            <a:endParaRPr lang="en-US" sz="2400"/>
          </a:p>
          <a:p>
            <a:endParaRPr lang="en-US" sz="2400"/>
          </a:p>
          <a:p>
            <a:endParaRPr lang="en-US" altLang="en-US" sz="2400"/>
          </a:p>
          <a:p>
            <a:endParaRPr lang="en-US" altLang="en-US" sz="2400"/>
          </a:p>
          <a:p>
            <a:endParaRPr lang="en-US" altLang="en-US" sz="2400"/>
          </a:p>
          <a:p>
            <a:endParaRPr lang="en-US" altLang="en-US" sz="2400"/>
          </a:p>
          <a:p>
            <a:pPr marL="0" indent="0">
              <a:buNone/>
            </a:pPr>
            <a:endParaRPr lang="en-US" altLang="en-US" sz="2400"/>
          </a:p>
          <a:p>
            <a:pPr marL="0" indent="0">
              <a:buNone/>
            </a:pPr>
            <a:r>
              <a:rPr lang="en-US" sz="1400">
                <a:solidFill>
                  <a:srgbClr val="55B4D4"/>
                </a:solidFill>
                <a:latin typeface="Consolas" panose="020B0609020204030204" pitchFamily="49" charset="0"/>
              </a:rPr>
              <a:t>   </a:t>
            </a:r>
          </a:p>
          <a:p>
            <a:pPr marL="0" indent="0">
              <a:buNone/>
            </a:pPr>
            <a:endParaRPr lang="en-US" altLang="en-US" sz="1400">
              <a:solidFill>
                <a:srgbClr val="55B4D4"/>
              </a:solidFill>
              <a:latin typeface="Consolas" panose="020B0609020204030204" pitchFamily="49" charset="0"/>
            </a:endParaRPr>
          </a:p>
          <a:p>
            <a:pPr marL="0" indent="0">
              <a:buNone/>
            </a:pPr>
            <a:endParaRPr lang="en-US" altLang="en-US" sz="1400">
              <a:solidFill>
                <a:srgbClr val="55B4D4"/>
              </a:solidFill>
              <a:latin typeface="Consolas" panose="020B0609020204030204" pitchFamily="49" charset="0"/>
            </a:endParaRPr>
          </a:p>
          <a:p>
            <a:pPr marL="0" indent="0">
              <a:buNone/>
            </a:pPr>
            <a:endParaRPr lang="en-US" altLang="en-US" sz="1400">
              <a:solidFill>
                <a:srgbClr val="55B4D4"/>
              </a:solidFill>
              <a:latin typeface="Consolas" panose="020B0609020204030204" pitchFamily="49" charset="0"/>
            </a:endParaRPr>
          </a:p>
          <a:p>
            <a:pPr marL="0" indent="0">
              <a:buNone/>
            </a:pPr>
            <a:endParaRPr lang="en-US" altLang="en-US" sz="1400">
              <a:solidFill>
                <a:srgbClr val="55B4D4"/>
              </a:solidFill>
              <a:latin typeface="Consolas" panose="020B0609020204030204" pitchFamily="49" charset="0"/>
            </a:endParaRPr>
          </a:p>
          <a:p>
            <a:pPr marL="0" indent="0">
              <a:buNone/>
            </a:pPr>
            <a:endParaRPr lang="en-US" altLang="en-US" sz="1400">
              <a:solidFill>
                <a:srgbClr val="55B4D4"/>
              </a:solidFill>
              <a:latin typeface="Consolas" panose="020B0609020204030204" pitchFamily="49" charset="0"/>
            </a:endParaRPr>
          </a:p>
          <a:p>
            <a:pPr marL="0" indent="0">
              <a:buNone/>
            </a:pPr>
            <a:endParaRPr lang="en-US" altLang="en-US" sz="2400"/>
          </a:p>
        </p:txBody>
      </p:sp>
      <p:sp>
        <p:nvSpPr>
          <p:cNvPr id="16" name="TextBox 15"/>
          <p:cNvSpPr txBox="1"/>
          <p:nvPr/>
        </p:nvSpPr>
        <p:spPr>
          <a:xfrm>
            <a:off x="838199" y="1639120"/>
            <a:ext cx="10439401" cy="2800767"/>
          </a:xfrm>
          <a:prstGeom prst="rect">
            <a:avLst/>
          </a:prstGeom>
          <a:noFill/>
          <a:ln>
            <a:solidFill>
              <a:schemeClr val="bg1">
                <a:lumMod val="50000"/>
              </a:schemeClr>
            </a:solidFill>
          </a:ln>
        </p:spPr>
        <p:txBody>
          <a:bodyPr wrap="square" rtlCol="0">
            <a:spAutoFit/>
          </a:bodyPr>
          <a:lstStyle/>
          <a:p>
            <a:pPr lvl="0"/>
            <a:r>
              <a:rPr lang="en-US" sz="1600">
                <a:solidFill>
                  <a:srgbClr val="55B4D4"/>
                </a:solidFill>
                <a:latin typeface="Consolas" panose="020B0609020204030204" pitchFamily="49" charset="0"/>
              </a:rPr>
              <a:t>&lt;ul</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"list-group"</a:t>
            </a:r>
            <a:r>
              <a:rPr lang="en-US" sz="1600">
                <a:solidFill>
                  <a:srgbClr val="55B4D4"/>
                </a:solidFill>
                <a:latin typeface="Consolas" panose="020B0609020204030204" pitchFamily="49" charset="0"/>
              </a:rPr>
              <a:t>&gt;</a:t>
            </a:r>
            <a:endParaRPr lang="en-US" sz="1600">
              <a:solidFill>
                <a:srgbClr val="5C6166"/>
              </a:solidFill>
              <a:latin typeface="Consolas" panose="020B0609020204030204" pitchFamily="49" charset="0"/>
            </a:endParaRPr>
          </a:p>
          <a:p>
            <a:pPr lvl="0"/>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&lt;li</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"list-group-item d-flex justify-content-between align-items-center"</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Product 1</a:t>
            </a:r>
          </a:p>
          <a:p>
            <a:pPr lvl="0"/>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&lt;span</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"badge bg-primary rounded-pill"</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12</a:t>
            </a:r>
            <a:r>
              <a:rPr lang="en-US" sz="1600">
                <a:solidFill>
                  <a:srgbClr val="55B4D4"/>
                </a:solidFill>
                <a:latin typeface="Consolas" panose="020B0609020204030204" pitchFamily="49" charset="0"/>
              </a:rPr>
              <a:t>&lt;/span&gt;</a:t>
            </a:r>
            <a:endParaRPr lang="en-US" sz="1600">
              <a:solidFill>
                <a:srgbClr val="5C6166"/>
              </a:solidFill>
              <a:latin typeface="Consolas" panose="020B0609020204030204" pitchFamily="49" charset="0"/>
            </a:endParaRPr>
          </a:p>
          <a:p>
            <a:pPr lvl="0"/>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&lt;/li&gt;</a:t>
            </a:r>
            <a:endParaRPr lang="en-US" sz="1600">
              <a:solidFill>
                <a:srgbClr val="5C6166"/>
              </a:solidFill>
              <a:latin typeface="Consolas" panose="020B0609020204030204" pitchFamily="49" charset="0"/>
            </a:endParaRPr>
          </a:p>
          <a:p>
            <a:pPr lvl="0"/>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&lt;li</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"list-group-item d-flex justify-content-between align-items-center"</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Product 2</a:t>
            </a:r>
          </a:p>
          <a:p>
            <a:pPr lvl="0"/>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&lt;span</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"badge bg-primary rounded-pill"</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50</a:t>
            </a:r>
            <a:r>
              <a:rPr lang="en-US" sz="1600">
                <a:solidFill>
                  <a:srgbClr val="55B4D4"/>
                </a:solidFill>
                <a:latin typeface="Consolas" panose="020B0609020204030204" pitchFamily="49" charset="0"/>
              </a:rPr>
              <a:t>&lt;/span&gt;</a:t>
            </a:r>
            <a:endParaRPr lang="en-US" sz="1600">
              <a:solidFill>
                <a:srgbClr val="5C6166"/>
              </a:solidFill>
              <a:latin typeface="Consolas" panose="020B0609020204030204" pitchFamily="49" charset="0"/>
            </a:endParaRPr>
          </a:p>
          <a:p>
            <a:pPr lvl="0"/>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&lt;/li&gt;</a:t>
            </a:r>
            <a:endParaRPr lang="en-US" sz="1600">
              <a:solidFill>
                <a:srgbClr val="5C6166"/>
              </a:solidFill>
              <a:latin typeface="Consolas" panose="020B0609020204030204" pitchFamily="49" charset="0"/>
            </a:endParaRPr>
          </a:p>
          <a:p>
            <a:pPr lvl="0"/>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&lt;li</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"list-group-item d-flex justify-content-between align-items-center"</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Product 3</a:t>
            </a:r>
          </a:p>
          <a:p>
            <a:pPr lvl="0"/>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&lt;span</a:t>
            </a:r>
            <a:r>
              <a:rPr lang="en-US" sz="1600">
                <a:solidFill>
                  <a:srgbClr val="5C6166"/>
                </a:solidFill>
                <a:latin typeface="Consolas" panose="020B0609020204030204" pitchFamily="49" charset="0"/>
              </a:rPr>
              <a:t> </a:t>
            </a:r>
            <a:r>
              <a:rPr lang="en-US" sz="1600">
                <a:solidFill>
                  <a:srgbClr val="F2AE49"/>
                </a:solidFill>
                <a:latin typeface="Consolas" panose="020B0609020204030204" pitchFamily="49" charset="0"/>
              </a:rPr>
              <a:t>class</a:t>
            </a:r>
            <a:r>
              <a:rPr lang="en-US" sz="1600">
                <a:solidFill>
                  <a:srgbClr val="5C6166"/>
                </a:solidFill>
                <a:latin typeface="Consolas" panose="020B0609020204030204" pitchFamily="49" charset="0"/>
              </a:rPr>
              <a:t>=</a:t>
            </a:r>
            <a:r>
              <a:rPr lang="en-US" sz="1600">
                <a:solidFill>
                  <a:srgbClr val="86B300"/>
                </a:solidFill>
                <a:latin typeface="Consolas" panose="020B0609020204030204" pitchFamily="49" charset="0"/>
              </a:rPr>
              <a:t>"badge bg-primary rounded-pill"</a:t>
            </a:r>
            <a:r>
              <a:rPr lang="en-US" sz="1600">
                <a:solidFill>
                  <a:srgbClr val="55B4D4"/>
                </a:solidFill>
                <a:latin typeface="Consolas" panose="020B0609020204030204" pitchFamily="49" charset="0"/>
              </a:rPr>
              <a:t>&gt;</a:t>
            </a:r>
            <a:r>
              <a:rPr lang="en-US" sz="1600">
                <a:solidFill>
                  <a:srgbClr val="5C6166"/>
                </a:solidFill>
                <a:latin typeface="Consolas" panose="020B0609020204030204" pitchFamily="49" charset="0"/>
              </a:rPr>
              <a:t>99</a:t>
            </a:r>
            <a:r>
              <a:rPr lang="en-US" sz="1600">
                <a:solidFill>
                  <a:srgbClr val="55B4D4"/>
                </a:solidFill>
                <a:latin typeface="Consolas" panose="020B0609020204030204" pitchFamily="49" charset="0"/>
              </a:rPr>
              <a:t>&lt;/span&gt;</a:t>
            </a:r>
            <a:endParaRPr lang="en-US" sz="1600">
              <a:solidFill>
                <a:srgbClr val="5C6166"/>
              </a:solidFill>
              <a:latin typeface="Consolas" panose="020B0609020204030204" pitchFamily="49" charset="0"/>
            </a:endParaRPr>
          </a:p>
          <a:p>
            <a:pPr lvl="0"/>
            <a:r>
              <a:rPr lang="en-US" sz="1600">
                <a:solidFill>
                  <a:srgbClr val="5C6166"/>
                </a:solidFill>
                <a:latin typeface="Consolas" panose="020B0609020204030204" pitchFamily="49" charset="0"/>
              </a:rPr>
              <a:t>    </a:t>
            </a:r>
            <a:r>
              <a:rPr lang="en-US" sz="1600">
                <a:solidFill>
                  <a:srgbClr val="55B4D4"/>
                </a:solidFill>
                <a:latin typeface="Consolas" panose="020B0609020204030204" pitchFamily="49" charset="0"/>
              </a:rPr>
              <a:t>&lt;/li&gt;</a:t>
            </a:r>
            <a:endParaRPr lang="en-US" sz="1600">
              <a:solidFill>
                <a:srgbClr val="5C6166"/>
              </a:solidFill>
              <a:latin typeface="Consolas" panose="020B0609020204030204" pitchFamily="49" charset="0"/>
            </a:endParaRPr>
          </a:p>
          <a:p>
            <a:pPr lvl="0"/>
            <a:r>
              <a:rPr lang="en-US" sz="1600">
                <a:solidFill>
                  <a:srgbClr val="55B4D4"/>
                </a:solidFill>
                <a:latin typeface="Consolas" panose="020B0609020204030204" pitchFamily="49" charset="0"/>
              </a:rPr>
              <a:t>&lt;/ul&gt;</a:t>
            </a:r>
            <a:endParaRPr lang="en-US" sz="1600">
              <a:solidFill>
                <a:srgbClr val="5C6166"/>
              </a:solidFill>
              <a:latin typeface="Consolas" panose="020B0609020204030204" pitchFamily="49" charset="0"/>
            </a:endParaRPr>
          </a:p>
        </p:txBody>
      </p:sp>
      <p:grpSp>
        <p:nvGrpSpPr>
          <p:cNvPr id="6"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3" name="Picture 2"/>
          <p:cNvPicPr>
            <a:picLocks noChangeAspect="1"/>
          </p:cNvPicPr>
          <p:nvPr/>
        </p:nvPicPr>
        <p:blipFill>
          <a:blip r:embed="rId2"/>
          <a:stretch>
            <a:fillRect/>
          </a:stretch>
        </p:blipFill>
        <p:spPr>
          <a:xfrm>
            <a:off x="4791075" y="4287549"/>
            <a:ext cx="2609850" cy="1767664"/>
          </a:xfrm>
          <a:prstGeom prst="rect">
            <a:avLst/>
          </a:prstGeom>
          <a:ln>
            <a:solidFill>
              <a:schemeClr val="bg1">
                <a:lumMod val="50000"/>
              </a:schemeClr>
            </a:solidFill>
          </a:ln>
        </p:spPr>
      </p:pic>
    </p:spTree>
    <p:extLst>
      <p:ext uri="{BB962C8B-B14F-4D97-AF65-F5344CB8AC3E}">
        <p14:creationId xmlns:p14="http://schemas.microsoft.com/office/powerpoint/2010/main" val="4184491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86200" y="4538991"/>
            <a:ext cx="2667000" cy="33781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7239000" y="1685717"/>
            <a:ext cx="2438400" cy="21928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p:txBody>
          <a:bodyPr/>
          <a:lstStyle/>
          <a:p>
            <a:r>
              <a:rPr lang="en-GB" altLang="en-US"/>
              <a:t>LIST GROUP</a:t>
            </a:r>
            <a:endParaRPr lang="en-GB" altLang="en-US" dirty="0"/>
          </a:p>
        </p:txBody>
      </p:sp>
      <p:sp>
        <p:nvSpPr>
          <p:cNvPr id="9219" name="Rectangle 3"/>
          <p:cNvSpPr>
            <a:spLocks noGrp="1" noChangeArrowheads="1"/>
          </p:cNvSpPr>
          <p:nvPr>
            <p:ph type="body" idx="1"/>
          </p:nvPr>
        </p:nvSpPr>
        <p:spPr/>
        <p:txBody>
          <a:bodyPr>
            <a:noAutofit/>
          </a:bodyPr>
          <a:lstStyle/>
          <a:p>
            <a:r>
              <a:rPr lang="en-US" sz="2000"/>
              <a:t>List Group với số thứ tự:</a:t>
            </a:r>
          </a:p>
          <a:p>
            <a:endParaRPr lang="en-US" sz="2400"/>
          </a:p>
          <a:p>
            <a:endParaRPr lang="en-US" sz="2400"/>
          </a:p>
          <a:p>
            <a:endParaRPr lang="en-US" sz="2400"/>
          </a:p>
          <a:p>
            <a:endParaRPr lang="en-US" sz="2400"/>
          </a:p>
          <a:p>
            <a:r>
              <a:rPr lang="en-US" sz="2000"/>
              <a:t>List Group nằm ngang</a:t>
            </a:r>
          </a:p>
          <a:p>
            <a:endParaRPr lang="en-US" sz="2400"/>
          </a:p>
          <a:p>
            <a:endParaRPr lang="en-US" sz="2400"/>
          </a:p>
          <a:p>
            <a:endParaRPr lang="en-US" sz="2400"/>
          </a:p>
          <a:p>
            <a:endParaRPr lang="en-US" sz="2400"/>
          </a:p>
          <a:p>
            <a:pPr marL="0" indent="0">
              <a:buNone/>
            </a:pPr>
            <a:endParaRPr lang="en-US" sz="2400"/>
          </a:p>
          <a:p>
            <a:endParaRPr lang="en-US" sz="2400"/>
          </a:p>
          <a:p>
            <a:endParaRPr lang="en-US" sz="2400"/>
          </a:p>
          <a:p>
            <a:endParaRPr lang="en-US" altLang="en-US" sz="2400"/>
          </a:p>
          <a:p>
            <a:endParaRPr lang="en-US" altLang="en-US" sz="2400"/>
          </a:p>
          <a:p>
            <a:endParaRPr lang="en-US" altLang="en-US" sz="2400"/>
          </a:p>
          <a:p>
            <a:endParaRPr lang="en-US" altLang="en-US" sz="2400"/>
          </a:p>
          <a:p>
            <a:pPr marL="0" indent="0">
              <a:buNone/>
            </a:pPr>
            <a:endParaRPr lang="en-US" altLang="en-US" sz="2400"/>
          </a:p>
          <a:p>
            <a:pPr marL="0" indent="0">
              <a:buNone/>
            </a:pPr>
            <a:r>
              <a:rPr lang="en-US" sz="1400">
                <a:solidFill>
                  <a:srgbClr val="55B4D4"/>
                </a:solidFill>
                <a:latin typeface="Consolas" panose="020B0609020204030204" pitchFamily="49" charset="0"/>
              </a:rPr>
              <a:t>   </a:t>
            </a:r>
          </a:p>
          <a:p>
            <a:pPr marL="0" indent="0">
              <a:buNone/>
            </a:pPr>
            <a:endParaRPr lang="en-US" altLang="en-US" sz="1400">
              <a:solidFill>
                <a:srgbClr val="55B4D4"/>
              </a:solidFill>
              <a:latin typeface="Consolas" panose="020B0609020204030204" pitchFamily="49" charset="0"/>
            </a:endParaRPr>
          </a:p>
          <a:p>
            <a:pPr marL="0" indent="0">
              <a:buNone/>
            </a:pPr>
            <a:endParaRPr lang="en-US" altLang="en-US" sz="1400">
              <a:solidFill>
                <a:srgbClr val="55B4D4"/>
              </a:solidFill>
              <a:latin typeface="Consolas" panose="020B0609020204030204" pitchFamily="49" charset="0"/>
            </a:endParaRPr>
          </a:p>
          <a:p>
            <a:pPr marL="0" indent="0">
              <a:buNone/>
            </a:pPr>
            <a:endParaRPr lang="en-US" altLang="en-US" sz="1400">
              <a:solidFill>
                <a:srgbClr val="55B4D4"/>
              </a:solidFill>
              <a:latin typeface="Consolas" panose="020B0609020204030204" pitchFamily="49" charset="0"/>
            </a:endParaRPr>
          </a:p>
          <a:p>
            <a:pPr marL="0" indent="0">
              <a:buNone/>
            </a:pPr>
            <a:endParaRPr lang="en-US" altLang="en-US" sz="1400">
              <a:solidFill>
                <a:srgbClr val="55B4D4"/>
              </a:solidFill>
              <a:latin typeface="Consolas" panose="020B0609020204030204" pitchFamily="49" charset="0"/>
            </a:endParaRPr>
          </a:p>
          <a:p>
            <a:pPr marL="0" indent="0">
              <a:buNone/>
            </a:pPr>
            <a:endParaRPr lang="en-US" altLang="en-US" sz="1400">
              <a:solidFill>
                <a:srgbClr val="55B4D4"/>
              </a:solidFill>
              <a:latin typeface="Consolas" panose="020B0609020204030204" pitchFamily="49" charset="0"/>
            </a:endParaRPr>
          </a:p>
          <a:p>
            <a:pPr marL="0" indent="0">
              <a:buNone/>
            </a:pPr>
            <a:endParaRPr lang="en-US" altLang="en-US" sz="2400"/>
          </a:p>
        </p:txBody>
      </p:sp>
      <p:sp>
        <p:nvSpPr>
          <p:cNvPr id="7" name="TextBox 6"/>
          <p:cNvSpPr txBox="1"/>
          <p:nvPr/>
        </p:nvSpPr>
        <p:spPr>
          <a:xfrm>
            <a:off x="4445509" y="1600200"/>
            <a:ext cx="6263253" cy="1477328"/>
          </a:xfrm>
          <a:prstGeom prst="rect">
            <a:avLst/>
          </a:prstGeom>
          <a:noFill/>
          <a:ln>
            <a:solidFill>
              <a:schemeClr val="bg1">
                <a:lumMod val="50000"/>
              </a:schemeClr>
            </a:solidFill>
          </a:ln>
        </p:spPr>
        <p:txBody>
          <a:bodyPr wrap="none" rtlCol="0">
            <a:spAutoFit/>
          </a:bodyPr>
          <a:lstStyle/>
          <a:p>
            <a:r>
              <a:rPr lang="en-US">
                <a:solidFill>
                  <a:srgbClr val="55B4D4"/>
                </a:solidFill>
                <a:latin typeface="Consolas" panose="020B0609020204030204" pitchFamily="49" charset="0"/>
              </a:rPr>
              <a:t>&lt;ol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"list-group list-group-numbered"</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&lt;li</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"list-group-item"</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First item</a:t>
            </a:r>
            <a:r>
              <a:rPr lang="en-US">
                <a:solidFill>
                  <a:srgbClr val="55B4D4"/>
                </a:solidFill>
                <a:latin typeface="Consolas" panose="020B0609020204030204" pitchFamily="49" charset="0"/>
              </a:rPr>
              <a:t>&lt;/li&gt;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&lt;li</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"list-group-item"</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Second item</a:t>
            </a:r>
            <a:r>
              <a:rPr lang="en-US">
                <a:solidFill>
                  <a:srgbClr val="55B4D4"/>
                </a:solidFill>
                <a:latin typeface="Consolas" panose="020B0609020204030204" pitchFamily="49" charset="0"/>
              </a:rPr>
              <a:t>&lt;/li&gt;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&lt;li</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"list-group-item"</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Third item</a:t>
            </a:r>
            <a:r>
              <a:rPr lang="en-US">
                <a:solidFill>
                  <a:srgbClr val="55B4D4"/>
                </a:solidFill>
                <a:latin typeface="Consolas" panose="020B0609020204030204" pitchFamily="49" charset="0"/>
              </a:rPr>
              <a:t>&lt;/li&gt;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&lt;/ol&gt;</a:t>
            </a:r>
            <a:endParaRPr lang="en-US">
              <a:solidFill>
                <a:srgbClr val="5C6166"/>
              </a:solidFill>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1066800" y="1495962"/>
            <a:ext cx="2921509" cy="1712305"/>
          </a:xfrm>
          <a:prstGeom prst="rect">
            <a:avLst/>
          </a:prstGeom>
          <a:ln>
            <a:noFill/>
          </a:ln>
        </p:spPr>
      </p:pic>
      <p:sp>
        <p:nvSpPr>
          <p:cNvPr id="9" name="TextBox 8"/>
          <p:cNvSpPr txBox="1"/>
          <p:nvPr/>
        </p:nvSpPr>
        <p:spPr>
          <a:xfrm>
            <a:off x="1066800" y="4538990"/>
            <a:ext cx="6263253" cy="1477328"/>
          </a:xfrm>
          <a:prstGeom prst="rect">
            <a:avLst/>
          </a:prstGeom>
          <a:noFill/>
          <a:ln>
            <a:solidFill>
              <a:schemeClr val="bg1">
                <a:lumMod val="50000"/>
              </a:schemeClr>
            </a:solidFill>
          </a:ln>
        </p:spPr>
        <p:txBody>
          <a:bodyPr wrap="none" rtlCol="0">
            <a:spAutoFit/>
          </a:bodyPr>
          <a:lstStyle/>
          <a:p>
            <a:r>
              <a:rPr lang="en-US">
                <a:solidFill>
                  <a:srgbClr val="55B4D4"/>
                </a:solidFill>
                <a:latin typeface="Consolas" panose="020B0609020204030204" pitchFamily="49" charset="0"/>
              </a:rPr>
              <a:t>&lt;ol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"list-group list-group-horizontal</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&lt;li</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"list-group-item"</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First item</a:t>
            </a:r>
            <a:r>
              <a:rPr lang="en-US">
                <a:solidFill>
                  <a:srgbClr val="55B4D4"/>
                </a:solidFill>
                <a:latin typeface="Consolas" panose="020B0609020204030204" pitchFamily="49" charset="0"/>
              </a:rPr>
              <a:t>&lt;/li&gt;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&lt;li</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"list-group-item"</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Second item</a:t>
            </a:r>
            <a:r>
              <a:rPr lang="en-US">
                <a:solidFill>
                  <a:srgbClr val="55B4D4"/>
                </a:solidFill>
                <a:latin typeface="Consolas" panose="020B0609020204030204" pitchFamily="49" charset="0"/>
              </a:rPr>
              <a:t>&lt;/li&gt;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&lt;li</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"list-group-item"</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Third item</a:t>
            </a:r>
            <a:r>
              <a:rPr lang="en-US">
                <a:solidFill>
                  <a:srgbClr val="55B4D4"/>
                </a:solidFill>
                <a:latin typeface="Consolas" panose="020B0609020204030204" pitchFamily="49" charset="0"/>
              </a:rPr>
              <a:t>&lt;/li&gt;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&lt;/ol&gt;</a:t>
            </a:r>
            <a:endParaRPr lang="en-US">
              <a:solidFill>
                <a:srgbClr val="5C6166"/>
              </a:solidFill>
              <a:latin typeface="Consolas" panose="020B0609020204030204" pitchFamily="49" charset="0"/>
            </a:endParaRPr>
          </a:p>
        </p:txBody>
      </p:sp>
      <p:pic>
        <p:nvPicPr>
          <p:cNvPr id="3" name="Picture 2"/>
          <p:cNvPicPr>
            <a:picLocks noChangeAspect="1"/>
          </p:cNvPicPr>
          <p:nvPr/>
        </p:nvPicPr>
        <p:blipFill>
          <a:blip r:embed="rId3"/>
          <a:stretch>
            <a:fillRect/>
          </a:stretch>
        </p:blipFill>
        <p:spPr>
          <a:xfrm>
            <a:off x="1066800" y="3781962"/>
            <a:ext cx="4419600" cy="695017"/>
          </a:xfrm>
          <a:prstGeom prst="rect">
            <a:avLst/>
          </a:prstGeom>
        </p:spPr>
      </p:pic>
      <p:grpSp>
        <p:nvGrpSpPr>
          <p:cNvPr id="10" name="Google Shape;172;p6"/>
          <p:cNvGrpSpPr/>
          <p:nvPr/>
        </p:nvGrpSpPr>
        <p:grpSpPr>
          <a:xfrm>
            <a:off x="0" y="6344235"/>
            <a:ext cx="12192000" cy="513793"/>
            <a:chOff x="0" y="0"/>
            <a:chExt cx="24384000" cy="1027585"/>
          </a:xfrm>
        </p:grpSpPr>
        <p:sp>
          <p:nvSpPr>
            <p:cNvPr id="11"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2"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608039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57400" y="3581400"/>
            <a:ext cx="4038600" cy="2657475"/>
          </a:xfrm>
        </p:spPr>
        <p:txBody>
          <a:bodyPr>
            <a:normAutofit/>
          </a:bodyPr>
          <a:lstStyle/>
          <a:p>
            <a:r>
              <a:rPr lang="en-US" sz="2000">
                <a:solidFill>
                  <a:srgbClr val="FF0000"/>
                </a:solidFill>
              </a:rPr>
              <a:t>Sử dụng List Group để tạo giao diện như hình </a:t>
            </a:r>
          </a:p>
        </p:txBody>
      </p:sp>
      <p:grpSp>
        <p:nvGrpSpPr>
          <p:cNvPr id="5" name="Google Shape;172;p6"/>
          <p:cNvGrpSpPr/>
          <p:nvPr/>
        </p:nvGrpSpPr>
        <p:grpSpPr>
          <a:xfrm>
            <a:off x="0" y="6344235"/>
            <a:ext cx="12192000" cy="513793"/>
            <a:chOff x="0" y="0"/>
            <a:chExt cx="24384000" cy="1027585"/>
          </a:xfrm>
        </p:grpSpPr>
        <p:sp>
          <p:nvSpPr>
            <p:cNvPr id="6"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3" name="Picture 2"/>
          <p:cNvPicPr>
            <a:picLocks noChangeAspect="1"/>
          </p:cNvPicPr>
          <p:nvPr/>
        </p:nvPicPr>
        <p:blipFill>
          <a:blip r:embed="rId2"/>
          <a:stretch>
            <a:fillRect/>
          </a:stretch>
        </p:blipFill>
        <p:spPr>
          <a:xfrm>
            <a:off x="6172200" y="4020783"/>
            <a:ext cx="3848100" cy="1778708"/>
          </a:xfrm>
          <a:prstGeom prst="rect">
            <a:avLst/>
          </a:prstGeom>
          <a:ln>
            <a:solidFill>
              <a:schemeClr val="bg1">
                <a:lumMod val="85000"/>
              </a:schemeClr>
            </a:solidFill>
          </a:ln>
        </p:spPr>
      </p:pic>
    </p:spTree>
    <p:extLst>
      <p:ext uri="{BB962C8B-B14F-4D97-AF65-F5344CB8AC3E}">
        <p14:creationId xmlns:p14="http://schemas.microsoft.com/office/powerpoint/2010/main" val="1593570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8694469" y="3230418"/>
            <a:ext cx="1973530" cy="332278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a:ea typeface="Roboto"/>
              </a:rPr>
              <a:t>TỔNG KẾT NỘI DUNG BÀI HỌC</a:t>
            </a:r>
            <a:endParaRPr lang="en-US" dirty="0"/>
          </a:p>
        </p:txBody>
      </p:sp>
      <p:sp>
        <p:nvSpPr>
          <p:cNvPr id="8" name="Content Placeholder 2"/>
          <p:cNvSpPr>
            <a:spLocks noGrp="1"/>
          </p:cNvSpPr>
          <p:nvPr>
            <p:ph idx="1"/>
          </p:nvPr>
        </p:nvSpPr>
        <p:spPr>
          <a:xfrm>
            <a:off x="609600" y="1066800"/>
            <a:ext cx="10972800" cy="5257800"/>
          </a:xfrm>
        </p:spPr>
        <p:txBody>
          <a:bodyPr>
            <a:normAutofit/>
          </a:bodyPr>
          <a:lstStyle/>
          <a:p>
            <a:pPr>
              <a:buFont typeface="Wingdings" pitchFamily="2" charset="2"/>
              <a:buChar char="þ"/>
            </a:pPr>
            <a:r>
              <a:rPr lang="vi-VN" sz="2400" dirty="0">
                <a:solidFill>
                  <a:srgbClr val="000000"/>
                </a:solidFill>
              </a:rPr>
              <a:t>Bootstrap là một front-end framework miễn phí để phát triển web nhanh hơn và dễ dàng hơn</a:t>
            </a:r>
          </a:p>
          <a:p>
            <a:pPr>
              <a:buFont typeface="Wingdings" pitchFamily="2" charset="2"/>
              <a:buChar char="þ"/>
            </a:pPr>
            <a:r>
              <a:rPr lang="vi-VN" sz="2400" dirty="0">
                <a:solidFill>
                  <a:srgbClr val="000000"/>
                </a:solidFill>
              </a:rPr>
              <a:t> Bootstrap 5 với các thành phần mới, định kiểu nhanh hơn và khả năng phản hồi nhanh hơn.</a:t>
            </a:r>
            <a:endParaRPr lang="en-US" sz="2400" dirty="0">
              <a:solidFill>
                <a:srgbClr val="000000"/>
              </a:solidFill>
            </a:endParaRPr>
          </a:p>
          <a:p>
            <a:pPr>
              <a:buFont typeface="Wingdings" pitchFamily="2" charset="2"/>
              <a:buChar char="þ"/>
            </a:pPr>
            <a:r>
              <a:rPr lang="en-GB" altLang="en-US" sz="2400">
                <a:solidFill>
                  <a:srgbClr val="000000"/>
                </a:solidFill>
              </a:rPr>
              <a:t>Bootstrap 5 </a:t>
            </a:r>
            <a:r>
              <a:rPr lang="vi-VN" sz="2400">
                <a:solidFill>
                  <a:srgbClr val="000000"/>
                </a:solidFill>
              </a:rPr>
              <a:t>đã tạo sẵn các </a:t>
            </a:r>
            <a:r>
              <a:rPr lang="en-US" sz="2400">
                <a:solidFill>
                  <a:srgbClr val="000000"/>
                </a:solidFill>
              </a:rPr>
              <a:t>Components (</a:t>
            </a:r>
            <a:r>
              <a:rPr lang="vi-VN" sz="2400">
                <a:solidFill>
                  <a:srgbClr val="000000"/>
                </a:solidFill>
              </a:rPr>
              <a:t>thành phần</a:t>
            </a:r>
            <a:r>
              <a:rPr lang="en-US" sz="2400">
                <a:solidFill>
                  <a:srgbClr val="000000"/>
                </a:solidFill>
              </a:rPr>
              <a:t>)</a:t>
            </a:r>
            <a:r>
              <a:rPr lang="vi-VN" sz="2400">
                <a:solidFill>
                  <a:srgbClr val="000000"/>
                </a:solidFill>
              </a:rPr>
              <a:t> thường hay dùng và định dạng chúng sẵn bằng CSS</a:t>
            </a:r>
            <a:r>
              <a:rPr lang="en-US" sz="2400">
                <a:solidFill>
                  <a:srgbClr val="000000"/>
                </a:solidFill>
              </a:rPr>
              <a:t>.</a:t>
            </a:r>
          </a:p>
          <a:p>
            <a:pPr>
              <a:buFont typeface="Wingdings" pitchFamily="2" charset="2"/>
              <a:buChar char="þ"/>
            </a:pPr>
            <a:r>
              <a:rPr lang="en-US" altLang="en-US" sz="2400">
                <a:solidFill>
                  <a:srgbClr val="000000"/>
                </a:solidFill>
              </a:rPr>
              <a:t>Menu Navs, Card, List Group</a:t>
            </a:r>
          </a:p>
          <a:p>
            <a:pPr marL="0" indent="0">
              <a:buNone/>
            </a:pPr>
            <a:endParaRPr lang="en-GB" altLang="en-US"/>
          </a:p>
          <a:p>
            <a:pPr marL="0" indent="0">
              <a:buNone/>
            </a:pPr>
            <a:endParaRPr lang="en-US" altLang="en-US" dirty="0"/>
          </a:p>
          <a:p>
            <a:pPr marL="0" indent="0">
              <a:buNone/>
            </a:pPr>
            <a:endParaRPr lang="vi-VN" altLang="en-US" dirty="0"/>
          </a:p>
        </p:txBody>
      </p:sp>
      <p:grpSp>
        <p:nvGrpSpPr>
          <p:cNvPr id="6"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485346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4"/>
          <p:cNvSpPr txBox="1"/>
          <p:nvPr/>
        </p:nvSpPr>
        <p:spPr>
          <a:xfrm>
            <a:off x="1569718" y="373566"/>
            <a:ext cx="9052564" cy="764539"/>
          </a:xfrm>
          <a:prstGeom prst="rect">
            <a:avLst/>
          </a:prstGeom>
          <a:ln w="12700">
            <a:miter lim="400000"/>
          </a:ln>
        </p:spPr>
        <p:txBody>
          <a:bodyPr lIns="45718" tIns="45718" rIns="45718" bIns="45718">
            <a:spAutoFit/>
          </a:bodyPr>
          <a:lstStyle>
            <a:lvl1pPr indent="914400" algn="just">
              <a:spcBef>
                <a:spcPts val="1800"/>
              </a:spcBef>
              <a:defRPr sz="4400" b="1">
                <a:solidFill>
                  <a:srgbClr val="585915"/>
                </a:solidFill>
                <a:latin typeface="Segoe UI"/>
                <a:ea typeface="Segoe UI"/>
                <a:cs typeface="Segoe UI"/>
                <a:sym typeface="Segoe UI"/>
              </a:defRPr>
            </a:lvl1pPr>
          </a:lstStyle>
          <a:p>
            <a:r>
              <a:t>       TỔNG KẾT BÀI HỌC</a:t>
            </a:r>
          </a:p>
        </p:txBody>
      </p:sp>
      <p:pic>
        <p:nvPicPr>
          <p:cNvPr id="226" name="Picture 1" descr="Picture 1"/>
          <p:cNvPicPr>
            <a:picLocks noChangeAspect="1"/>
          </p:cNvPicPr>
          <p:nvPr/>
        </p:nvPicPr>
        <p:blipFill>
          <a:blip r:embed="rId2"/>
          <a:stretch>
            <a:fillRect/>
          </a:stretch>
        </p:blipFill>
        <p:spPr>
          <a:xfrm>
            <a:off x="0" y="-761999"/>
            <a:ext cx="12192000" cy="7620001"/>
          </a:xfrm>
          <a:prstGeom prst="rect">
            <a:avLst/>
          </a:prstGeom>
          <a:ln w="12700">
            <a:miter lim="400000"/>
            <a:headEnd/>
            <a:tailEnd/>
          </a:ln>
        </p:spPr>
      </p:pic>
    </p:spTree>
    <p:extLst>
      <p:ext uri="{BB962C8B-B14F-4D97-AF65-F5344CB8AC3E}">
        <p14:creationId xmlns:p14="http://schemas.microsoft.com/office/powerpoint/2010/main" val="82967730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3"/>
          <p:cNvSpPr txBox="1">
            <a:spLocks/>
          </p:cNvSpPr>
          <p:nvPr/>
        </p:nvSpPr>
        <p:spPr>
          <a:xfrm>
            <a:off x="5943600" y="5105400"/>
            <a:ext cx="5867400" cy="9906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sz="2800" dirty="0"/>
              <a:t>PHẦN I</a:t>
            </a:r>
            <a:r>
              <a:rPr lang="en-US" sz="2800"/>
              <a:t>: GIỚI THIỆU BOOTSTRAP</a:t>
            </a:r>
            <a:endParaRPr lang="en-US" sz="2800" dirty="0"/>
          </a:p>
        </p:txBody>
      </p:sp>
      <p:sp>
        <p:nvSpPr>
          <p:cNvPr id="5" name="Subtitle 2"/>
          <p:cNvSpPr txBox="1">
            <a:spLocks/>
          </p:cNvSpPr>
          <p:nvPr/>
        </p:nvSpPr>
        <p:spPr>
          <a:xfrm>
            <a:off x="6362700" y="2971800"/>
            <a:ext cx="5029200" cy="15240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lnSpc>
                <a:spcPct val="120000"/>
              </a:lnSpc>
              <a:spcBef>
                <a:spcPct val="0"/>
              </a:spcBef>
            </a:pPr>
            <a:r>
              <a:rPr lang="en-US" sz="2800" u="sng">
                <a:solidFill>
                  <a:srgbClr val="0070C0"/>
                </a:solidFill>
              </a:rPr>
              <a:t>BÀI 1:</a:t>
            </a:r>
            <a:r>
              <a:rPr lang="en-US" sz="2800">
                <a:solidFill>
                  <a:srgbClr val="0070C0"/>
                </a:solidFill>
              </a:rPr>
              <a:t> </a:t>
            </a:r>
          </a:p>
          <a:p>
            <a:pPr algn="ctr">
              <a:lnSpc>
                <a:spcPct val="120000"/>
              </a:lnSpc>
              <a:spcBef>
                <a:spcPct val="0"/>
              </a:spcBef>
            </a:pPr>
            <a:r>
              <a:rPr lang="en-US" altLang="en-US" sz="2800">
                <a:solidFill>
                  <a:srgbClr val="0070C0"/>
                </a:solidFill>
              </a:rPr>
              <a:t>GIỚI THIỆU BOOTSTRAP</a:t>
            </a:r>
            <a:endParaRPr lang="en-US" sz="2800" dirty="0">
              <a:solidFill>
                <a:srgbClr val="0070C0"/>
              </a:solidFill>
            </a:endParaRPr>
          </a:p>
        </p:txBody>
      </p:sp>
    </p:spTree>
    <p:extLst>
      <p:ext uri="{BB962C8B-B14F-4D97-AF65-F5344CB8AC3E}">
        <p14:creationId xmlns:p14="http://schemas.microsoft.com/office/powerpoint/2010/main" val="144760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TỔNG QUAN BOOTSTRAP</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vi-VN" sz="3000" b="1" dirty="0"/>
              <a:t>Bootstrap là gì?</a:t>
            </a:r>
            <a:endParaRPr lang="en-US" sz="3000" b="1" dirty="0"/>
          </a:p>
          <a:p>
            <a:pPr marL="0" indent="0">
              <a:buNone/>
            </a:pPr>
            <a:endParaRPr lang="en-US" sz="2600" b="1" dirty="0"/>
          </a:p>
          <a:p>
            <a:pPr marL="0" indent="0">
              <a:buNone/>
            </a:pPr>
            <a:endParaRPr lang="en-US" sz="2600" b="1" dirty="0"/>
          </a:p>
          <a:p>
            <a:pPr marL="0" indent="0">
              <a:buNone/>
            </a:pPr>
            <a:endParaRPr lang="en-US" sz="2600" b="1" dirty="0"/>
          </a:p>
          <a:p>
            <a:pPr marL="0" indent="0">
              <a:buNone/>
            </a:pPr>
            <a:endParaRPr lang="en-US" sz="2600" b="1" dirty="0"/>
          </a:p>
          <a:p>
            <a:pPr marL="0" indent="0">
              <a:buNone/>
            </a:pPr>
            <a:endParaRPr lang="vi-VN" sz="2600" b="1" dirty="0"/>
          </a:p>
          <a:p>
            <a:r>
              <a:rPr lang="vi-VN" dirty="0"/>
              <a:t>Bootstrap là một framework front-end miễn phí giúp người dùng phát triển web nhanh và dễ dàng hơn.</a:t>
            </a:r>
          </a:p>
          <a:p>
            <a:r>
              <a:rPr lang="vi-VN" dirty="0"/>
              <a:t>Bootstrap bao gồm các mẫu thiết kế dựa trên HTML và CSS cho các kiểu chữ, biểu mẫu, nút, bảng, điều hướng, hình ảnh..., cũng như các plugin JavaScript tùy chọn.</a:t>
            </a:r>
          </a:p>
          <a:p>
            <a:r>
              <a:rPr lang="vi-VN" dirty="0"/>
              <a:t>Bootstrap cũng cung cấp cho bạn khả năng dễ dàng tạo các thiết kế website responsive.</a:t>
            </a:r>
          </a:p>
        </p:txBody>
      </p:sp>
      <p:pic>
        <p:nvPicPr>
          <p:cNvPr id="1026" name="Picture 2" descr="Bootstrap - CSS Framewo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2349" y="1066801"/>
            <a:ext cx="2755251" cy="231398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639745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TỔNG QUAN BOOTSTRAP</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pPr>
              <a:lnSpc>
                <a:spcPct val="150000"/>
              </a:lnSpc>
            </a:pPr>
            <a:r>
              <a:rPr lang="vi-VN" dirty="0"/>
              <a:t>Bootstrap 5 (phát hành năm 2021) là phiên bản mới nhất của</a:t>
            </a:r>
            <a:r>
              <a:rPr lang="en-US" dirty="0"/>
              <a:t> Bootstrap </a:t>
            </a:r>
            <a:r>
              <a:rPr lang="vi-VN" dirty="0"/>
              <a:t>(phát hành 2013)</a:t>
            </a:r>
            <a:r>
              <a:rPr lang="en-US" dirty="0"/>
              <a:t>, </a:t>
            </a:r>
            <a:r>
              <a:rPr lang="en-US" dirty="0" err="1"/>
              <a:t>với</a:t>
            </a:r>
            <a:r>
              <a:rPr lang="en-US" dirty="0"/>
              <a:t> </a:t>
            </a:r>
            <a:r>
              <a:rPr lang="en-US" dirty="0" err="1"/>
              <a:t>nhiều</a:t>
            </a:r>
            <a:r>
              <a:rPr lang="en-US" dirty="0"/>
              <a:t> </a:t>
            </a:r>
            <a:r>
              <a:rPr lang="en-US" dirty="0" err="1"/>
              <a:t>tính</a:t>
            </a:r>
            <a:r>
              <a:rPr lang="en-US" dirty="0"/>
              <a:t> </a:t>
            </a:r>
            <a:r>
              <a:rPr lang="en-US" dirty="0" err="1"/>
              <a:t>năng</a:t>
            </a:r>
            <a:r>
              <a:rPr lang="en-US" dirty="0"/>
              <a:t> </a:t>
            </a:r>
            <a:r>
              <a:rPr lang="en-US" dirty="0" err="1"/>
              <a:t>và</a:t>
            </a:r>
            <a:r>
              <a:rPr lang="en-US" dirty="0"/>
              <a:t> </a:t>
            </a:r>
            <a:r>
              <a:rPr lang="en-US" dirty="0" err="1"/>
              <a:t>tiện</a:t>
            </a:r>
            <a:r>
              <a:rPr lang="en-US" dirty="0"/>
              <a:t> </a:t>
            </a:r>
            <a:r>
              <a:rPr lang="en-US" dirty="0" err="1"/>
              <a:t>ích</a:t>
            </a:r>
            <a:r>
              <a:rPr lang="en-US" dirty="0"/>
              <a:t> </a:t>
            </a:r>
            <a:r>
              <a:rPr lang="en-US" dirty="0" err="1"/>
              <a:t>mới</a:t>
            </a:r>
            <a:r>
              <a:rPr lang="en-US" dirty="0"/>
              <a:t> </a:t>
            </a:r>
            <a:r>
              <a:rPr lang="en-US" dirty="0" err="1"/>
              <a:t>hơn</a:t>
            </a:r>
            <a:r>
              <a:rPr lang="vi-VN" dirty="0"/>
              <a:t>.</a:t>
            </a:r>
            <a:endParaRPr lang="en-US" dirty="0"/>
          </a:p>
          <a:p>
            <a:pPr>
              <a:lnSpc>
                <a:spcPct val="150000"/>
              </a:lnSpc>
            </a:pPr>
            <a:r>
              <a:rPr lang="vi-VN" dirty="0"/>
              <a:t>Sự khác biệt chính giữa Bootstrap 5 và Bootstrap 3 &amp; 4 là Bootstrap 5 đã chuyển sang JavaScript thay vì jQuery.</a:t>
            </a:r>
          </a:p>
        </p:txBody>
      </p:sp>
      <p:pic>
        <p:nvPicPr>
          <p:cNvPr id="1026" name="Picture 2" descr="Bootstrap 5 - Building Layouts &amp; Projec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8927" y="1409587"/>
            <a:ext cx="4094146" cy="230295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341827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TỔNG QUAN BOOTSTRAP</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b="1" dirty="0" err="1"/>
              <a:t>Trình</a:t>
            </a:r>
            <a:r>
              <a:rPr lang="en-US" b="1" dirty="0"/>
              <a:t> </a:t>
            </a:r>
            <a:r>
              <a:rPr lang="en-US" b="1" dirty="0" err="1"/>
              <a:t>duyệt</a:t>
            </a:r>
            <a:r>
              <a:rPr lang="en-US" b="1" dirty="0"/>
              <a:t> </a:t>
            </a:r>
            <a:r>
              <a:rPr lang="en-US" b="1" dirty="0" err="1"/>
              <a:t>hỗ</a:t>
            </a:r>
            <a:r>
              <a:rPr lang="en-US" b="1" dirty="0"/>
              <a:t> </a:t>
            </a:r>
            <a:r>
              <a:rPr lang="en-US" b="1" dirty="0" err="1"/>
              <a:t>trợ</a:t>
            </a:r>
            <a:endParaRPr lang="en-US" b="1" dirty="0"/>
          </a:p>
          <a:p>
            <a:pPr marL="0" indent="0">
              <a:buNone/>
            </a:pPr>
            <a:r>
              <a:rPr lang="vi-VN" dirty="0"/>
              <a:t>Bootstrap 5 hỗ trợ các bản phát hành ổn định, mới nhất của tất cả các trình duyệt và nền tảng chính. Tuy nhiên, Internet Explorer 11 trở xuống không được hỗ trợ.</a:t>
            </a:r>
            <a:endParaRPr lang="en-US" dirty="0"/>
          </a:p>
        </p:txBody>
      </p:sp>
      <p:pic>
        <p:nvPicPr>
          <p:cNvPr id="2050" name="Picture 2" descr="html - change Bootstrap DIV order depending on screen size - Stack Over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106" y="3124200"/>
            <a:ext cx="8379788" cy="2891029"/>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40191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581400" y="256166"/>
            <a:ext cx="6629400" cy="487362"/>
          </a:xfrm>
        </p:spPr>
        <p:txBody>
          <a:bodyPr/>
          <a:lstStyle/>
          <a:p>
            <a:r>
              <a:rPr lang="en-US"/>
              <a:t>TỔNG QUAN BOOTSTRAP</a:t>
            </a:r>
            <a:endParaRPr lang="en-US" dirty="0"/>
          </a:p>
        </p:txBody>
      </p:sp>
      <p:graphicFrame>
        <p:nvGraphicFramePr>
          <p:cNvPr id="2" name="Diagram 1"/>
          <p:cNvGraphicFramePr/>
          <p:nvPr>
            <p:extLst>
              <p:ext uri="{D42A27DB-BD31-4B8C-83A1-F6EECF244321}">
                <p14:modId xmlns:p14="http://schemas.microsoft.com/office/powerpoint/2010/main" val="1893713919"/>
              </p:ext>
            </p:extLst>
          </p:nvPr>
        </p:nvGraphicFramePr>
        <p:xfrm>
          <a:off x="3124200" y="1905000"/>
          <a:ext cx="5715000" cy="327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2603714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effectLst/>
              </a:rPr>
              <a:t>NHÚNG BOOTSTRAP VÀO WEBSITE</a:t>
            </a:r>
            <a:endParaRPr lang="en-US" b="0" dirty="0">
              <a:effectLst/>
            </a:endParaRPr>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err="1"/>
              <a:t>Có</a:t>
            </a:r>
            <a:r>
              <a:rPr lang="en-US" b="1" dirty="0"/>
              <a:t> </a:t>
            </a:r>
            <a:r>
              <a:rPr lang="en-US" b="1" dirty="0" err="1"/>
              <a:t>hai</a:t>
            </a:r>
            <a:r>
              <a:rPr lang="en-US" b="1" dirty="0"/>
              <a:t> </a:t>
            </a:r>
            <a:r>
              <a:rPr lang="en-US" b="1" dirty="0" err="1"/>
              <a:t>cách</a:t>
            </a:r>
            <a:r>
              <a:rPr lang="en-US" b="1" dirty="0"/>
              <a:t> </a:t>
            </a:r>
            <a:r>
              <a:rPr lang="en-US" b="1" dirty="0" err="1"/>
              <a:t>để</a:t>
            </a:r>
            <a:r>
              <a:rPr lang="en-US" b="1" dirty="0"/>
              <a:t> </a:t>
            </a:r>
            <a:r>
              <a:rPr lang="en-US" b="1" dirty="0" err="1"/>
              <a:t>nhúng</a:t>
            </a:r>
            <a:r>
              <a:rPr lang="en-US" b="1" dirty="0"/>
              <a:t> Bootstrap 5:</a:t>
            </a:r>
          </a:p>
          <a:p>
            <a:r>
              <a:rPr lang="en-US" b="1" dirty="0" err="1"/>
              <a:t>Cách</a:t>
            </a:r>
            <a:r>
              <a:rPr lang="en-US" b="1" dirty="0"/>
              <a:t> 1</a:t>
            </a:r>
            <a:r>
              <a:rPr lang="en-US" dirty="0"/>
              <a:t>: </a:t>
            </a:r>
            <a:r>
              <a:rPr lang="en-US" dirty="0" err="1"/>
              <a:t>Truy</a:t>
            </a:r>
            <a:r>
              <a:rPr lang="en-US" dirty="0"/>
              <a:t> </a:t>
            </a:r>
            <a:r>
              <a:rPr lang="en-US" dirty="0" err="1"/>
              <a:t>cập</a:t>
            </a:r>
            <a:r>
              <a:rPr lang="en-US" dirty="0"/>
              <a:t> </a:t>
            </a:r>
            <a:r>
              <a:rPr lang="en-US" dirty="0" err="1"/>
              <a:t>trang</a:t>
            </a:r>
            <a:r>
              <a:rPr lang="en-US" dirty="0"/>
              <a:t> </a:t>
            </a:r>
            <a:r>
              <a:rPr lang="en-US" dirty="0" err="1"/>
              <a:t>chủ</a:t>
            </a:r>
            <a:r>
              <a:rPr lang="en-US" dirty="0"/>
              <a:t> getbootstrap.com </a:t>
            </a:r>
            <a:r>
              <a:rPr lang="en-US" dirty="0" err="1"/>
              <a:t>và</a:t>
            </a:r>
            <a:r>
              <a:rPr lang="en-US" dirty="0"/>
              <a:t> </a:t>
            </a:r>
            <a:r>
              <a:rPr lang="en-US" dirty="0" err="1"/>
              <a:t>tải</a:t>
            </a:r>
            <a:r>
              <a:rPr lang="en-US" dirty="0"/>
              <a:t> Bootstrap 5 </a:t>
            </a:r>
            <a:r>
              <a:rPr lang="en-US" dirty="0" err="1"/>
              <a:t>theo</a:t>
            </a:r>
            <a:r>
              <a:rPr lang="en-US" dirty="0"/>
              <a:t> link </a:t>
            </a:r>
            <a:r>
              <a:rPr lang="en-US" dirty="0" err="1"/>
              <a:t>sau</a:t>
            </a:r>
            <a:r>
              <a:rPr lang="en-US" dirty="0"/>
              <a:t>: </a:t>
            </a:r>
            <a:r>
              <a:rPr lang="en-US" dirty="0">
                <a:hlinkClick r:id="rId2"/>
              </a:rPr>
              <a:t>https://getbootstrap.com/docs/5.3/getting-started/download/</a:t>
            </a:r>
            <a:endParaRPr lang="en-US" dirty="0"/>
          </a:p>
          <a:p>
            <a:pPr marL="0" indent="0">
              <a:buNone/>
            </a:pPr>
            <a:endParaRPr lang="en-US" sz="2000" dirty="0"/>
          </a:p>
        </p:txBody>
      </p:sp>
      <p:pic>
        <p:nvPicPr>
          <p:cNvPr id="2" name="Picture 1"/>
          <p:cNvPicPr>
            <a:picLocks noChangeAspect="1"/>
          </p:cNvPicPr>
          <p:nvPr/>
        </p:nvPicPr>
        <p:blipFill>
          <a:blip r:embed="rId3"/>
          <a:stretch>
            <a:fillRect/>
          </a:stretch>
        </p:blipFill>
        <p:spPr>
          <a:xfrm>
            <a:off x="2133600" y="2535144"/>
            <a:ext cx="7467600" cy="3789456"/>
          </a:xfrm>
          <a:prstGeom prst="rect">
            <a:avLst/>
          </a:prstGeom>
        </p:spPr>
      </p:pic>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4004698407"/>
      </p:ext>
    </p:extLst>
  </p:cSld>
  <p:clrMapOvr>
    <a:masterClrMapping/>
  </p:clrMapOvr>
</p:sld>
</file>

<file path=ppt/theme/theme1.xml><?xml version="1.0" encoding="utf-8"?>
<a:theme xmlns:a="http://schemas.openxmlformats.org/drawingml/2006/main" name="Custom Desig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9922</TotalTime>
  <Words>2855</Words>
  <Application>Microsoft Macintosh PowerPoint</Application>
  <PresentationFormat>Widescreen</PresentationFormat>
  <Paragraphs>369</Paragraphs>
  <Slides>39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Arimo</vt:lpstr>
      <vt:lpstr>Calibri</vt:lpstr>
      <vt:lpstr>Consolas</vt:lpstr>
      <vt:lpstr>Helvetica</vt:lpstr>
      <vt:lpstr>Roboto</vt:lpstr>
      <vt:lpstr>Segoe UI</vt:lpstr>
      <vt:lpstr>Tahoma</vt:lpstr>
      <vt:lpstr>Wingdings</vt:lpstr>
      <vt:lpstr>Custom Design</vt:lpstr>
      <vt:lpstr>XÂY DỰNG GIAO DIỆN TƯƠNG TÁC BACKEND</vt:lpstr>
      <vt:lpstr>MỤC TIÊU</vt:lpstr>
      <vt:lpstr>NỘI DUNG</vt:lpstr>
      <vt:lpstr>PowerPoint Presentation</vt:lpstr>
      <vt:lpstr>TỔNG QUAN BOOTSTRAP</vt:lpstr>
      <vt:lpstr>TỔNG QUAN BOOTSTRAP</vt:lpstr>
      <vt:lpstr>TỔNG QUAN BOOTSTRAP</vt:lpstr>
      <vt:lpstr>TỔNG QUAN BOOTSTRAP</vt:lpstr>
      <vt:lpstr>NHÚNG BOOTSTRAP VÀO WEBSITE</vt:lpstr>
      <vt:lpstr>NHÚNG BOOTSTRAP VÀO WEBSITE</vt:lpstr>
      <vt:lpstr>NHÚNG BOOTSTRAP VÀO WEBSITE</vt:lpstr>
      <vt:lpstr>CONTAINER VÀ CONTAINER-FLUID</vt:lpstr>
      <vt:lpstr>CLASS CONTAINER</vt:lpstr>
      <vt:lpstr>HỆ THỐNG LƯỚI TRONG BOOTSTRAP</vt:lpstr>
      <vt:lpstr>HỆ THỐNG LƯỚI</vt:lpstr>
      <vt:lpstr>CÁC LỚP LƯỚI</vt:lpstr>
      <vt:lpstr>CẤU TRÚC LƯỚI</vt:lpstr>
      <vt:lpstr>CẤU TRÚC LƯỚI</vt:lpstr>
      <vt:lpstr>XÂY DỰNG LAYOUT BOOTSTRAP</vt:lpstr>
      <vt:lpstr>CÁC LỚP LƯỚI</vt:lpstr>
      <vt:lpstr>CÁC LỚP LƯỚI</vt:lpstr>
      <vt:lpstr>TẠO TRANG WEB BOOTSTRAP 5 ĐẦU TIÊN (Tái hiện ví dụ nhúng BS5 và xây dựng layout)</vt:lpstr>
      <vt:lpstr>PowerPoint Presentation</vt:lpstr>
      <vt:lpstr>COMPONENTS LÀ GÌ?</vt:lpstr>
      <vt:lpstr>GIỚI THIỆU CÁC COMPONENTS CƠ BẢN Navs menu, Cards, List Groups</vt:lpstr>
      <vt:lpstr>NAVIGATION BAR</vt:lpstr>
      <vt:lpstr>NAVIGATION BAR</vt:lpstr>
      <vt:lpstr>NAVIGATION BAR</vt:lpstr>
      <vt:lpstr>NAVIGATION BAR</vt:lpstr>
      <vt:lpstr>THƯ VIỆN ICON</vt:lpstr>
      <vt:lpstr>THƯ VIỆN ICON</vt:lpstr>
      <vt:lpstr>CARD</vt:lpstr>
      <vt:lpstr>CARD</vt:lpstr>
      <vt:lpstr>LIST GROUP</vt:lpstr>
      <vt:lpstr>LIST GROUP</vt:lpstr>
      <vt:lpstr>LIST GROUP</vt:lpstr>
      <vt:lpstr>Sử dụng List Group để tạo giao diện như hình </vt:lpstr>
      <vt:lpstr>TỔNG KẾT NỘI DUNG BÀI HỌC</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Tram Ta</cp:lastModifiedBy>
  <cp:revision>2361</cp:revision>
  <dcterms:created xsi:type="dcterms:W3CDTF">2013-04-23T08:05:33Z</dcterms:created>
  <dcterms:modified xsi:type="dcterms:W3CDTF">2024-09-11T03:48:52Z</dcterms:modified>
</cp:coreProperties>
</file>