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46"/>
  </p:notesMasterIdLst>
  <p:sldIdLst>
    <p:sldId id="541" r:id="rId2"/>
    <p:sldId id="711" r:id="rId3"/>
    <p:sldId id="712" r:id="rId4"/>
    <p:sldId id="662" r:id="rId5"/>
    <p:sldId id="692" r:id="rId6"/>
    <p:sldId id="792" r:id="rId7"/>
    <p:sldId id="790" r:id="rId8"/>
    <p:sldId id="791" r:id="rId9"/>
    <p:sldId id="793" r:id="rId10"/>
    <p:sldId id="794" r:id="rId11"/>
    <p:sldId id="795" r:id="rId12"/>
    <p:sldId id="796" r:id="rId13"/>
    <p:sldId id="797" r:id="rId14"/>
    <p:sldId id="798" r:id="rId15"/>
    <p:sldId id="799" r:id="rId16"/>
    <p:sldId id="800" r:id="rId17"/>
    <p:sldId id="801" r:id="rId18"/>
    <p:sldId id="802" r:id="rId19"/>
    <p:sldId id="803" r:id="rId20"/>
    <p:sldId id="804" r:id="rId21"/>
    <p:sldId id="805" r:id="rId22"/>
    <p:sldId id="806" r:id="rId23"/>
    <p:sldId id="807" r:id="rId24"/>
    <p:sldId id="808" r:id="rId25"/>
    <p:sldId id="809" r:id="rId26"/>
    <p:sldId id="810" r:id="rId27"/>
    <p:sldId id="811" r:id="rId28"/>
    <p:sldId id="812" r:id="rId29"/>
    <p:sldId id="741" r:id="rId30"/>
    <p:sldId id="725" r:id="rId31"/>
    <p:sldId id="774" r:id="rId32"/>
    <p:sldId id="819" r:id="rId33"/>
    <p:sldId id="820" r:id="rId34"/>
    <p:sldId id="813" r:id="rId35"/>
    <p:sldId id="776" r:id="rId36"/>
    <p:sldId id="821" r:id="rId37"/>
    <p:sldId id="814" r:id="rId38"/>
    <p:sldId id="822" r:id="rId39"/>
    <p:sldId id="817" r:id="rId40"/>
    <p:sldId id="815" r:id="rId41"/>
    <p:sldId id="823" r:id="rId42"/>
    <p:sldId id="818" r:id="rId43"/>
    <p:sldId id="743" r:id="rId44"/>
    <p:sldId id="82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FF"/>
    <a:srgbClr val="4CAF50"/>
    <a:srgbClr val="FF5A33"/>
    <a:srgbClr val="FC5F3A"/>
    <a:srgbClr val="FF3300"/>
    <a:srgbClr val="5C0000"/>
    <a:srgbClr val="FFD1D1"/>
    <a:srgbClr val="FFB9B9"/>
    <a:srgbClr val="FF97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5" autoAdjust="0"/>
    <p:restoredTop sz="74021" autoAdjust="0"/>
  </p:normalViewPr>
  <p:slideViewPr>
    <p:cSldViewPr>
      <p:cViewPr varScale="1">
        <p:scale>
          <a:sx n="79" d="100"/>
          <a:sy n="79" d="100"/>
        </p:scale>
        <p:origin x="248" y="192"/>
      </p:cViewPr>
      <p:guideLst>
        <p:guide orient="horz" pos="2160"/>
        <p:guide pos="384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9/11/24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43</a:t>
            </a:fld>
            <a:endParaRPr lang="en-US"/>
          </a:p>
        </p:txBody>
      </p:sp>
    </p:spTree>
    <p:extLst>
      <p:ext uri="{BB962C8B-B14F-4D97-AF65-F5344CB8AC3E}">
        <p14:creationId xmlns:p14="http://schemas.microsoft.com/office/powerpoint/2010/main" val="1900455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0" y="4038600"/>
            <a:ext cx="67056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a:t>Lập</a:t>
            </a:r>
            <a:r>
              <a:rPr lang="en-US" dirty="0"/>
              <a:t> </a:t>
            </a:r>
            <a:r>
              <a:rPr lang="en-US" dirty="0" err="1"/>
              <a:t>trình</a:t>
            </a:r>
            <a:r>
              <a:rPr lang="en-US" dirty="0"/>
              <a:t> java </a:t>
            </a:r>
            <a:r>
              <a:rPr lang="en-US" dirty="0" err="1"/>
              <a:t>cơ</a:t>
            </a:r>
            <a:r>
              <a:rPr lang="en-US" dirty="0"/>
              <a:t> </a:t>
            </a:r>
            <a:r>
              <a:rPr lang="en-US" dirty="0" err="1"/>
              <a:t>bản</a:t>
            </a:r>
            <a:endParaRPr lang="en-US" dirty="0"/>
          </a:p>
        </p:txBody>
      </p:sp>
      <p:sp>
        <p:nvSpPr>
          <p:cNvPr id="3" name="Subtitle 2"/>
          <p:cNvSpPr>
            <a:spLocks noGrp="1"/>
          </p:cNvSpPr>
          <p:nvPr>
            <p:ph type="subTitle" idx="1"/>
          </p:nvPr>
        </p:nvSpPr>
        <p:spPr>
          <a:xfrm>
            <a:off x="5486400" y="4724400"/>
            <a:ext cx="67056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5" name="Picture 4">
            <a:extLst>
              <a:ext uri="{FF2B5EF4-FFF2-40B4-BE49-F238E27FC236}">
                <a16:creationId xmlns:a16="http://schemas.microsoft.com/office/drawing/2014/main" id="{8ADBAA90-78B0-D04E-BFB2-B9D1268FAE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000"/>
            <a:ext cx="12192000" cy="9144000"/>
          </a:xfrm>
          <a:prstGeom prst="rect">
            <a:avLst/>
          </a:prstGeom>
        </p:spPr>
      </p:pic>
      <p:pic>
        <p:nvPicPr>
          <p:cNvPr id="6" name="Picture 5">
            <a:extLst>
              <a:ext uri="{FF2B5EF4-FFF2-40B4-BE49-F238E27FC236}">
                <a16:creationId xmlns:a16="http://schemas.microsoft.com/office/drawing/2014/main" id="{DCF907CD-0D5C-504A-9447-D1869AA361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600" y="342900"/>
            <a:ext cx="4114800" cy="1790700"/>
          </a:xfrm>
          <a:prstGeom prst="rect">
            <a:avLst/>
          </a:prstGeom>
        </p:spPr>
      </p:pic>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9/11/24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9/11/24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930400" y="6188076"/>
            <a:ext cx="28448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946400" y="274638"/>
            <a:ext cx="8636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sz="3200" dirty="0"/>
              <a:t>Click to edit Master title style</a:t>
            </a:r>
          </a:p>
        </p:txBody>
      </p:sp>
      <p:sp>
        <p:nvSpPr>
          <p:cNvPr id="4"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cxnSp>
        <p:nvCxnSpPr>
          <p:cNvPr id="6" name="Straight Connector 5"/>
          <p:cNvCxnSpPr/>
          <p:nvPr userDrawn="1"/>
        </p:nvCxnSpPr>
        <p:spPr>
          <a:xfrm flipH="1">
            <a:off x="711200" y="835152"/>
            <a:ext cx="108712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D9375CE3-4764-5B4C-91DC-828702DEFC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0399" y="76200"/>
            <a:ext cx="1729091" cy="752475"/>
          </a:xfrm>
          <a:prstGeom prst="rect">
            <a:avLst/>
          </a:prstGeom>
        </p:spPr>
      </p:pic>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946400" y="274638"/>
            <a:ext cx="8636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BF60A259-2A45-474C-84C5-0313EAC46A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0399" y="76200"/>
            <a:ext cx="1729091" cy="752475"/>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Layout">
    <p:spTree>
      <p:nvGrpSpPr>
        <p:cNvPr id="1" name=""/>
        <p:cNvGrpSpPr/>
        <p:nvPr/>
      </p:nvGrpSpPr>
      <p:grpSpPr>
        <a:xfrm>
          <a:off x="0" y="0"/>
          <a:ext cx="0" cy="0"/>
          <a:chOff x="0" y="0"/>
          <a:chExt cx="0" cy="0"/>
        </a:xfrm>
      </p:grpSpPr>
      <p:sp>
        <p:nvSpPr>
          <p:cNvPr id="2" name="Title 1"/>
          <p:cNvSpPr>
            <a:spLocks noGrp="1"/>
          </p:cNvSpPr>
          <p:nvPr>
            <p:ph type="title"/>
          </p:nvPr>
        </p:nvSpPr>
        <p:spPr>
          <a:xfrm>
            <a:off x="711200" y="3581400"/>
            <a:ext cx="10972800" cy="1143000"/>
          </a:xfrm>
        </p:spPr>
        <p:txBody>
          <a:bodyPr/>
          <a:lstStyle/>
          <a:p>
            <a:r>
              <a:rPr lang="en-US" dirty="0"/>
              <a:t>Click to edit Master title style</a:t>
            </a:r>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27200" y="1295400"/>
            <a:ext cx="8546253"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112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1F5240-26A4-E547-85CC-ADDB159DB5AE}"/>
              </a:ext>
            </a:extLst>
          </p:cNvPr>
          <p:cNvSpPr/>
          <p:nvPr userDrawn="1"/>
        </p:nvSpPr>
        <p:spPr>
          <a:xfrm>
            <a:off x="0" y="0"/>
            <a:ext cx="12192000" cy="868686"/>
          </a:xfrm>
          <a:prstGeom prst="rect">
            <a:avLst/>
          </a:prstGeom>
          <a:solidFill>
            <a:srgbClr val="D7D7D7"/>
          </a:solidFill>
          <a:ln w="25400" cap="flat">
            <a:noFill/>
            <a:prstDash val="solid"/>
            <a:round/>
          </a:ln>
          <a:effectLst>
            <a:outerShdw blurRad="38100" dist="23000" dir="5400000" rotWithShape="0">
              <a:srgbClr val="000000">
                <a:alpha val="35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24" name="Tiêu đề slide"/>
          <p:cNvSpPr txBox="1">
            <a:spLocks noGrp="1"/>
          </p:cNvSpPr>
          <p:nvPr>
            <p:ph type="title" hasCustomPrompt="1"/>
          </p:nvPr>
        </p:nvSpPr>
        <p:spPr>
          <a:prstGeom prst="rect">
            <a:avLst/>
          </a:prstGeom>
        </p:spPr>
        <p:txBody>
          <a:bodyPr/>
          <a:lstStyle/>
          <a:p>
            <a:r>
              <a:t>Tiêu đề slide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56135844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9/11/24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AFB54FCC-D373-1B4C-B550-C521BBD069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0399" y="76200"/>
            <a:ext cx="1729091" cy="752475"/>
          </a:xfrm>
          <a:prstGeom prst="rect">
            <a:avLst/>
          </a:prstGeom>
        </p:spPr>
      </p:pic>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9/11/24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1BFD7-1BFB-4165-B6C8-93BD150BB7E4}" type="datetimeFigureOut">
              <a:rPr lang="en-US" smtClean="0"/>
              <a:t>9/11/24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61BFD7-1BFB-4165-B6C8-93BD150BB7E4}" type="datetimeFigureOut">
              <a:rPr lang="en-US" smtClean="0"/>
              <a:t>9/11/24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9/11/24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2032000" y="2551018"/>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3732707" y="2575401"/>
            <a:ext cx="4568091"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2568620" y="609600"/>
            <a:ext cx="725796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103893" y="3124200"/>
            <a:ext cx="4735308"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sz="1800"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6016752" y="3568725"/>
            <a:ext cx="3488947"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9/11/24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9/11/24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9/11/24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9/11/24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67" r:id="rId14"/>
    <p:sldLayoutId id="2147483685" r:id="rId15"/>
    <p:sldLayoutId id="2147483686"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etbootstrap.com/docs/5.3/forms/form-contro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715000" y="3588716"/>
            <a:ext cx="6248400" cy="830884"/>
          </a:xfrm>
        </p:spPr>
        <p:txBody>
          <a:bodyPr>
            <a:noAutofit/>
          </a:bodyPr>
          <a:lstStyle/>
          <a:p>
            <a:pPr algn="ctr"/>
            <a:r>
              <a:rPr lang="en-US" sz="2800" dirty="0">
                <a:effectLst/>
              </a:rPr>
              <a:t>XÂY DỰNG GIAO DIỆN TƯƠNG TÁC BACKEND</a:t>
            </a:r>
            <a:endParaRPr lang="en-US" sz="2800" dirty="0"/>
          </a:p>
        </p:txBody>
      </p:sp>
      <p:sp>
        <p:nvSpPr>
          <p:cNvPr id="3" name="Subtitle 2"/>
          <p:cNvSpPr>
            <a:spLocks noGrp="1"/>
          </p:cNvSpPr>
          <p:nvPr>
            <p:ph type="subTitle" idx="1"/>
          </p:nvPr>
        </p:nvSpPr>
        <p:spPr>
          <a:xfrm>
            <a:off x="5638800" y="4572000"/>
            <a:ext cx="6096000" cy="1828800"/>
          </a:xfrm>
        </p:spPr>
        <p:txBody>
          <a:bodyPr vert="horz" lIns="91440" tIns="45720" rIns="91440" bIns="45720" rtlCol="0" anchor="ctr">
            <a:noAutofit/>
          </a:bodyPr>
          <a:lstStyle/>
          <a:p>
            <a:pPr algn="ctr">
              <a:lnSpc>
                <a:spcPct val="150000"/>
              </a:lnSpc>
              <a:spcBef>
                <a:spcPct val="0"/>
              </a:spcBef>
            </a:pPr>
            <a:r>
              <a:rPr lang="en-US" sz="2800" u="sng" dirty="0">
                <a:solidFill>
                  <a:srgbClr val="0070C0"/>
                </a:solidFill>
                <a:ea typeface="+mj-ea"/>
              </a:rPr>
              <a:t>BÀI 2:</a:t>
            </a:r>
            <a:r>
              <a:rPr lang="en-US" sz="2800" dirty="0">
                <a:solidFill>
                  <a:srgbClr val="0070C0"/>
                </a:solidFill>
                <a:ea typeface="+mj-ea"/>
              </a:rPr>
              <a:t> </a:t>
            </a:r>
          </a:p>
          <a:p>
            <a:pPr algn="ctr">
              <a:lnSpc>
                <a:spcPct val="150000"/>
              </a:lnSpc>
              <a:spcBef>
                <a:spcPct val="0"/>
              </a:spcBef>
            </a:pPr>
            <a:r>
              <a:rPr lang="en-US" altLang="en-US" sz="2800" dirty="0">
                <a:solidFill>
                  <a:srgbClr val="0070C0"/>
                </a:solidFill>
              </a:rPr>
              <a:t>THIẾT KẾ TABLES, FORMS VÀ TABS VỚI BOOTSTRAP</a:t>
            </a:r>
            <a:endParaRPr lang="en-US" sz="2800" dirty="0">
              <a:solidFill>
                <a:srgbClr val="0070C0"/>
              </a:solidFill>
            </a:endParaRPr>
          </a:p>
        </p:txBody>
      </p:sp>
    </p:spTree>
    <p:extLst>
      <p:ext uri="{BB962C8B-B14F-4D97-AF65-F5344CB8AC3E}">
        <p14:creationId xmlns:p14="http://schemas.microsoft.com/office/powerpoint/2010/main" val="248586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4200" y="1915805"/>
            <a:ext cx="2362200" cy="29399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US" sz="2400"/>
              <a:t>KẾT HỢP BẢNG MÀU TỐI VỚI HOVER ROWS </a:t>
            </a:r>
            <a:endParaRPr lang="en-US" sz="2400"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Kết hợp class </a:t>
            </a:r>
            <a:r>
              <a:rPr lang="en-US" sz="2000" b="1"/>
              <a:t>.table-dark </a:t>
            </a:r>
            <a:r>
              <a:rPr lang="en-US" sz="2000"/>
              <a:t>và class .</a:t>
            </a:r>
            <a:r>
              <a:rPr lang="en-US" sz="2000" b="1"/>
              <a:t>table-hover </a:t>
            </a:r>
            <a:r>
              <a:rPr lang="vi-VN" sz="2000"/>
              <a:t>sẽ </a:t>
            </a:r>
            <a:r>
              <a:rPr lang="en-US" sz="2000"/>
              <a:t>tạo bảng nền đen có hiệu ứng đổi màu hàng ngang khi hover</a:t>
            </a:r>
            <a:r>
              <a:rPr lang="vi-VN" sz="2000"/>
              <a:t>. </a:t>
            </a:r>
            <a:r>
              <a:rPr lang="en-US" sz="2000"/>
              <a:t>Ví dụ:</a:t>
            </a:r>
            <a:endParaRPr lang="vi-VN" sz="2000"/>
          </a:p>
        </p:txBody>
      </p:sp>
      <p:sp>
        <p:nvSpPr>
          <p:cNvPr id="2" name="TextBox 1"/>
          <p:cNvSpPr txBox="1"/>
          <p:nvPr/>
        </p:nvSpPr>
        <p:spPr>
          <a:xfrm>
            <a:off x="988476" y="1905000"/>
            <a:ext cx="4798291" cy="4016484"/>
          </a:xfrm>
          <a:prstGeom prst="rect">
            <a:avLst/>
          </a:prstGeom>
          <a:noFill/>
          <a:ln>
            <a:solidFill>
              <a:schemeClr val="bg1">
                <a:lumMod val="50000"/>
              </a:schemeClr>
            </a:solidFill>
          </a:ln>
        </p:spPr>
        <p:txBody>
          <a:bodyPr wrap="square" rtlCol="0">
            <a:spAutoFit/>
          </a:bodyPr>
          <a:lstStyle/>
          <a:p>
            <a:r>
              <a:rPr lang="en-US" sz="1500">
                <a:solidFill>
                  <a:srgbClr val="55B4D4"/>
                </a:solidFill>
                <a:latin typeface="Consolas" panose="020B0609020204030204" pitchFamily="49" charset="0"/>
              </a:rPr>
              <a:t>&lt;table</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"table table-dark table-hover"</a:t>
            </a:r>
            <a:r>
              <a:rPr lang="en-US" sz="1500">
                <a:solidFill>
                  <a:srgbClr val="55B4D4"/>
                </a:solidFill>
                <a:latin typeface="Consolas" panose="020B0609020204030204" pitchFamily="49" charset="0"/>
              </a:rPr>
              <a:t>&gt;</a:t>
            </a:r>
            <a:endParaRPr lang="en-US" sz="1500">
              <a:solidFill>
                <a:srgbClr val="5C6166"/>
              </a:solidFill>
              <a:latin typeface="Consolas" panose="020B0609020204030204" pitchFamily="49" charset="0"/>
            </a:endParaRPr>
          </a:p>
          <a:p>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&lt;thead&gt;</a:t>
            </a:r>
            <a:endParaRPr lang="en-US" sz="1500">
              <a:solidFill>
                <a:srgbClr val="5C6166"/>
              </a:solidFill>
              <a:latin typeface="Consolas" panose="020B0609020204030204" pitchFamily="49" charset="0"/>
            </a:endParaRPr>
          </a:p>
          <a:p>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&lt;tr&gt;</a:t>
            </a:r>
            <a:endParaRPr lang="en-US" sz="1500">
              <a:solidFill>
                <a:srgbClr val="5C6166"/>
              </a:solidFill>
              <a:latin typeface="Consolas" panose="020B0609020204030204" pitchFamily="49" charset="0"/>
            </a:endParaRPr>
          </a:p>
          <a:p>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&lt;th&gt;</a:t>
            </a:r>
            <a:r>
              <a:rPr lang="en-US" sz="1500">
                <a:solidFill>
                  <a:srgbClr val="5C6166"/>
                </a:solidFill>
                <a:latin typeface="Consolas" panose="020B0609020204030204" pitchFamily="49" charset="0"/>
              </a:rPr>
              <a:t>Họ</a:t>
            </a:r>
            <a:r>
              <a:rPr lang="en-US" sz="1500">
                <a:solidFill>
                  <a:srgbClr val="55B4D4"/>
                </a:solidFill>
                <a:latin typeface="Consolas" panose="020B0609020204030204" pitchFamily="49" charset="0"/>
              </a:rPr>
              <a:t>&lt;/th&gt;</a:t>
            </a:r>
            <a:endParaRPr lang="en-US" sz="1500">
              <a:solidFill>
                <a:srgbClr val="5C6166"/>
              </a:solidFill>
              <a:latin typeface="Consolas" panose="020B0609020204030204" pitchFamily="49" charset="0"/>
            </a:endParaRPr>
          </a:p>
          <a:p>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&lt;th&gt;</a:t>
            </a:r>
            <a:r>
              <a:rPr lang="en-US" sz="1500">
                <a:solidFill>
                  <a:srgbClr val="5C6166"/>
                </a:solidFill>
                <a:latin typeface="Consolas" panose="020B0609020204030204" pitchFamily="49" charset="0"/>
              </a:rPr>
              <a:t>Tên</a:t>
            </a:r>
            <a:r>
              <a:rPr lang="en-US" sz="1500">
                <a:solidFill>
                  <a:srgbClr val="55B4D4"/>
                </a:solidFill>
                <a:latin typeface="Consolas" panose="020B0609020204030204" pitchFamily="49" charset="0"/>
              </a:rPr>
              <a:t>&lt;/th&gt;</a:t>
            </a:r>
            <a:endParaRPr lang="en-US" sz="1500">
              <a:solidFill>
                <a:srgbClr val="5C6166"/>
              </a:solidFill>
              <a:latin typeface="Consolas" panose="020B0609020204030204" pitchFamily="49" charset="0"/>
            </a:endParaRPr>
          </a:p>
          <a:p>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&lt;th&gt;</a:t>
            </a:r>
            <a:r>
              <a:rPr lang="en-US" sz="1500">
                <a:solidFill>
                  <a:srgbClr val="5C6166"/>
                </a:solidFill>
                <a:latin typeface="Consolas" panose="020B0609020204030204" pitchFamily="49" charset="0"/>
              </a:rPr>
              <a:t>Email</a:t>
            </a:r>
            <a:r>
              <a:rPr lang="en-US" sz="1500">
                <a:solidFill>
                  <a:srgbClr val="55B4D4"/>
                </a:solidFill>
                <a:latin typeface="Consolas" panose="020B0609020204030204" pitchFamily="49" charset="0"/>
              </a:rPr>
              <a:t>&lt;/th&gt;</a:t>
            </a:r>
            <a:endParaRPr lang="en-US" sz="1500">
              <a:solidFill>
                <a:srgbClr val="5C6166"/>
              </a:solidFill>
              <a:latin typeface="Consolas" panose="020B0609020204030204" pitchFamily="49" charset="0"/>
            </a:endParaRPr>
          </a:p>
          <a:p>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&lt;/tr&gt;</a:t>
            </a:r>
            <a:endParaRPr lang="en-US" sz="1500">
              <a:solidFill>
                <a:srgbClr val="5C6166"/>
              </a:solidFill>
              <a:latin typeface="Consolas" panose="020B0609020204030204" pitchFamily="49" charset="0"/>
            </a:endParaRPr>
          </a:p>
          <a:p>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&lt;/thead&gt;</a:t>
            </a:r>
            <a:endParaRPr lang="en-US" sz="1500">
              <a:solidFill>
                <a:srgbClr val="5C6166"/>
              </a:solidFill>
              <a:latin typeface="Consolas" panose="020B0609020204030204" pitchFamily="49" charset="0"/>
            </a:endParaRPr>
          </a:p>
          <a:p>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&lt;tbody&gt;</a:t>
            </a:r>
            <a:endParaRPr lang="en-US" sz="1500">
              <a:solidFill>
                <a:srgbClr val="5C6166"/>
              </a:solidFill>
              <a:latin typeface="Consolas" panose="020B0609020204030204" pitchFamily="49" charset="0"/>
            </a:endParaRPr>
          </a:p>
          <a:p>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&lt;tr&gt;</a:t>
            </a:r>
            <a:endParaRPr lang="en-US" sz="1500">
              <a:solidFill>
                <a:srgbClr val="5C6166"/>
              </a:solidFill>
              <a:latin typeface="Consolas" panose="020B0609020204030204" pitchFamily="49" charset="0"/>
            </a:endParaRPr>
          </a:p>
          <a:p>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&lt;td&gt;</a:t>
            </a:r>
            <a:r>
              <a:rPr lang="en-US" sz="1500">
                <a:solidFill>
                  <a:srgbClr val="5C6166"/>
                </a:solidFill>
                <a:latin typeface="Consolas" panose="020B0609020204030204" pitchFamily="49" charset="0"/>
              </a:rPr>
              <a:t>Trần Văn</a:t>
            </a:r>
            <a:r>
              <a:rPr lang="en-US" sz="1500">
                <a:solidFill>
                  <a:srgbClr val="55B4D4"/>
                </a:solidFill>
                <a:latin typeface="Consolas" panose="020B0609020204030204" pitchFamily="49" charset="0"/>
              </a:rPr>
              <a:t>&lt;/td&gt;</a:t>
            </a:r>
            <a:endParaRPr lang="en-US" sz="1500">
              <a:solidFill>
                <a:srgbClr val="5C6166"/>
              </a:solidFill>
              <a:latin typeface="Consolas" panose="020B0609020204030204" pitchFamily="49" charset="0"/>
            </a:endParaRPr>
          </a:p>
          <a:p>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&lt;td&gt;</a:t>
            </a:r>
            <a:r>
              <a:rPr lang="en-US" sz="1500">
                <a:solidFill>
                  <a:srgbClr val="5C6166"/>
                </a:solidFill>
                <a:latin typeface="Consolas" panose="020B0609020204030204" pitchFamily="49" charset="0"/>
              </a:rPr>
              <a:t>Nam</a:t>
            </a:r>
            <a:r>
              <a:rPr lang="en-US" sz="1500">
                <a:solidFill>
                  <a:srgbClr val="55B4D4"/>
                </a:solidFill>
                <a:latin typeface="Consolas" panose="020B0609020204030204" pitchFamily="49" charset="0"/>
              </a:rPr>
              <a:t>&lt;/td&gt;</a:t>
            </a:r>
            <a:endParaRPr lang="en-US" sz="1500">
              <a:solidFill>
                <a:srgbClr val="5C6166"/>
              </a:solidFill>
              <a:latin typeface="Consolas" panose="020B0609020204030204" pitchFamily="49" charset="0"/>
            </a:endParaRPr>
          </a:p>
          <a:p>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&lt;td&gt;</a:t>
            </a:r>
            <a:r>
              <a:rPr lang="en-US" sz="1500">
                <a:solidFill>
                  <a:srgbClr val="5C6166"/>
                </a:solidFill>
                <a:latin typeface="Consolas" panose="020B0609020204030204" pitchFamily="49" charset="0"/>
              </a:rPr>
              <a:t>nam@example.com</a:t>
            </a:r>
            <a:r>
              <a:rPr lang="en-US" sz="1500">
                <a:solidFill>
                  <a:srgbClr val="55B4D4"/>
                </a:solidFill>
                <a:latin typeface="Consolas" panose="020B0609020204030204" pitchFamily="49" charset="0"/>
              </a:rPr>
              <a:t>&lt;/td&gt;</a:t>
            </a:r>
            <a:endParaRPr lang="en-US" sz="1500">
              <a:solidFill>
                <a:srgbClr val="5C6166"/>
              </a:solidFill>
              <a:latin typeface="Consolas" panose="020B0609020204030204" pitchFamily="49" charset="0"/>
            </a:endParaRPr>
          </a:p>
          <a:p>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&lt;/tr&gt;</a:t>
            </a:r>
            <a:endParaRPr lang="en-US" sz="1500">
              <a:solidFill>
                <a:srgbClr val="5C6166"/>
              </a:solidFill>
              <a:latin typeface="Consolas" panose="020B0609020204030204" pitchFamily="49" charset="0"/>
            </a:endParaRPr>
          </a:p>
          <a:p>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a:t>
            </a:r>
            <a:endParaRPr lang="en-US" sz="1500">
              <a:solidFill>
                <a:srgbClr val="5C6166"/>
              </a:solidFill>
              <a:latin typeface="Consolas" panose="020B0609020204030204" pitchFamily="49" charset="0"/>
            </a:endParaRPr>
          </a:p>
          <a:p>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&lt;/tbody&gt;</a:t>
            </a:r>
            <a:endParaRPr lang="en-US" sz="1500">
              <a:solidFill>
                <a:srgbClr val="5C6166"/>
              </a:solidFill>
              <a:latin typeface="Consolas" panose="020B0609020204030204" pitchFamily="49" charset="0"/>
            </a:endParaRPr>
          </a:p>
          <a:p>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&lt;/table&gt;</a:t>
            </a:r>
            <a:endParaRPr lang="en-US" sz="1500">
              <a:solidFill>
                <a:srgbClr val="5C6166"/>
              </a:solidFill>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6248399" y="3249306"/>
            <a:ext cx="4986181" cy="2465694"/>
          </a:xfrm>
          <a:prstGeom prst="rect">
            <a:avLst/>
          </a:prstGeom>
        </p:spPr>
      </p:pic>
      <p:sp>
        <p:nvSpPr>
          <p:cNvPr id="7" name="Rounded Rectangular Callout 6"/>
          <p:cNvSpPr/>
          <p:nvPr/>
        </p:nvSpPr>
        <p:spPr>
          <a:xfrm>
            <a:off x="6788358" y="1915805"/>
            <a:ext cx="2209800" cy="1143000"/>
          </a:xfrm>
          <a:prstGeom prst="wedgeRoundRectCallout">
            <a:avLst>
              <a:gd name="adj1" fmla="val -29263"/>
              <a:gd name="adj2" fmla="val 13854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Hàng ngang đổi thành nền xám khi di chuyển chuột vào</a:t>
            </a:r>
          </a:p>
        </p:txBody>
      </p:sp>
      <p:grpSp>
        <p:nvGrpSpPr>
          <p:cNvPr id="8" name="Google Shape;172;p6"/>
          <p:cNvGrpSpPr/>
          <p:nvPr/>
        </p:nvGrpSpPr>
        <p:grpSpPr>
          <a:xfrm>
            <a:off x="0" y="6344235"/>
            <a:ext cx="12192000" cy="513793"/>
            <a:chOff x="0" y="0"/>
            <a:chExt cx="24384000" cy="1027585"/>
          </a:xfrm>
        </p:grpSpPr>
        <p:sp>
          <p:nvSpPr>
            <p:cNvPr id="9"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0"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544487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FORM</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BS5 cung cấp nhiều kiểu điều khiển, tùy chọn bố cục và các thành phần tùy chỉnh để tạo nhiều Form (biểu mẫu) khác nhau.</a:t>
            </a:r>
            <a:endParaRPr lang="vi-VN" sz="2000"/>
          </a:p>
        </p:txBody>
      </p:sp>
      <p:graphicFrame>
        <p:nvGraphicFramePr>
          <p:cNvPr id="3" name="Table 2"/>
          <p:cNvGraphicFramePr>
            <a:graphicFrameLocks noGrp="1"/>
          </p:cNvGraphicFramePr>
          <p:nvPr>
            <p:extLst>
              <p:ext uri="{D42A27DB-BD31-4B8C-83A1-F6EECF244321}">
                <p14:modId xmlns:p14="http://schemas.microsoft.com/office/powerpoint/2010/main" val="1726593001"/>
              </p:ext>
            </p:extLst>
          </p:nvPr>
        </p:nvGraphicFramePr>
        <p:xfrm>
          <a:off x="1066800" y="2213579"/>
          <a:ext cx="5380182" cy="2627744"/>
        </p:xfrm>
        <a:graphic>
          <a:graphicData uri="http://schemas.openxmlformats.org/drawingml/2006/table">
            <a:tbl>
              <a:tblPr firstRow="1" bandRow="1">
                <a:tableStyleId>{18603FDC-E32A-4AB5-989C-0864C3EAD2B8}</a:tableStyleId>
              </a:tblPr>
              <a:tblGrid>
                <a:gridCol w="2713182">
                  <a:extLst>
                    <a:ext uri="{9D8B030D-6E8A-4147-A177-3AD203B41FA5}">
                      <a16:colId xmlns:a16="http://schemas.microsoft.com/office/drawing/2014/main" val="325431756"/>
                    </a:ext>
                  </a:extLst>
                </a:gridCol>
                <a:gridCol w="2667000">
                  <a:extLst>
                    <a:ext uri="{9D8B030D-6E8A-4147-A177-3AD203B41FA5}">
                      <a16:colId xmlns:a16="http://schemas.microsoft.com/office/drawing/2014/main" val="2563063323"/>
                    </a:ext>
                  </a:extLst>
                </a:gridCol>
              </a:tblGrid>
              <a:tr h="656936">
                <a:tc>
                  <a:txBody>
                    <a:bodyPr/>
                    <a:lstStyle/>
                    <a:p>
                      <a:pPr marL="0" algn="l" defTabSz="914400" rtl="0" eaLnBrk="1" latinLnBrk="0" hangingPunct="1"/>
                      <a:r>
                        <a:rPr lang="en-US" sz="2000" b="0" kern="1200"/>
                        <a:t>Form control</a:t>
                      </a:r>
                      <a:endParaRPr lang="en-US" sz="2000" b="0" kern="1200">
                        <a:solidFill>
                          <a:schemeClr val="lt1"/>
                        </a:solidFill>
                        <a:latin typeface="+mn-lt"/>
                        <a:ea typeface="+mn-ea"/>
                        <a:cs typeface="+mn-cs"/>
                      </a:endParaRPr>
                    </a:p>
                  </a:txBody>
                  <a:tcPr/>
                </a:tc>
                <a:tc>
                  <a:txBody>
                    <a:bodyPr/>
                    <a:lstStyle/>
                    <a:p>
                      <a:pPr marL="0" algn="l" defTabSz="914400" rtl="0" eaLnBrk="1" latinLnBrk="0" hangingPunct="1"/>
                      <a:r>
                        <a:rPr lang="en-US" sz="2000" b="0" kern="1200"/>
                        <a:t>Select menu</a:t>
                      </a:r>
                      <a:endParaRPr lang="en-US" sz="2000" b="0" kern="1200">
                        <a:solidFill>
                          <a:schemeClr val="lt1"/>
                        </a:solidFill>
                        <a:latin typeface="+mn-lt"/>
                        <a:ea typeface="+mn-ea"/>
                        <a:cs typeface="+mn-cs"/>
                      </a:endParaRPr>
                    </a:p>
                  </a:txBody>
                  <a:tcPr/>
                </a:tc>
                <a:extLst>
                  <a:ext uri="{0D108BD9-81ED-4DB2-BD59-A6C34878D82A}">
                    <a16:rowId xmlns:a16="http://schemas.microsoft.com/office/drawing/2014/main" val="4013332756"/>
                  </a:ext>
                </a:extLst>
              </a:tr>
              <a:tr h="656936">
                <a:tc>
                  <a:txBody>
                    <a:bodyPr/>
                    <a:lstStyle/>
                    <a:p>
                      <a:pPr marL="0" algn="l" defTabSz="914400" rtl="0" eaLnBrk="1" latinLnBrk="0" hangingPunct="1"/>
                      <a:r>
                        <a:rPr lang="en-US" sz="2000" kern="1200"/>
                        <a:t>Checks &amp; radios</a:t>
                      </a:r>
                      <a:endParaRPr lang="en-US" sz="2000" b="1" kern="1200">
                        <a:solidFill>
                          <a:schemeClr val="lt1"/>
                        </a:solidFill>
                        <a:latin typeface="+mn-lt"/>
                        <a:ea typeface="+mn-ea"/>
                        <a:cs typeface="+mn-cs"/>
                      </a:endParaRPr>
                    </a:p>
                  </a:txBody>
                  <a:tcPr/>
                </a:tc>
                <a:tc>
                  <a:txBody>
                    <a:bodyPr/>
                    <a:lstStyle/>
                    <a:p>
                      <a:pPr marL="0" algn="l" defTabSz="914400" rtl="0" eaLnBrk="1" latinLnBrk="0" hangingPunct="1"/>
                      <a:r>
                        <a:rPr lang="en-US" sz="2000" kern="1200"/>
                        <a:t>Range</a:t>
                      </a:r>
                      <a:endParaRPr lang="en-US" sz="2000" b="1" kern="1200">
                        <a:solidFill>
                          <a:schemeClr val="lt1"/>
                        </a:solidFill>
                        <a:latin typeface="+mn-lt"/>
                        <a:ea typeface="+mn-ea"/>
                        <a:cs typeface="+mn-cs"/>
                      </a:endParaRPr>
                    </a:p>
                  </a:txBody>
                  <a:tcPr/>
                </a:tc>
                <a:extLst>
                  <a:ext uri="{0D108BD9-81ED-4DB2-BD59-A6C34878D82A}">
                    <a16:rowId xmlns:a16="http://schemas.microsoft.com/office/drawing/2014/main" val="3346449463"/>
                  </a:ext>
                </a:extLst>
              </a:tr>
              <a:tr h="656936">
                <a:tc>
                  <a:txBody>
                    <a:bodyPr/>
                    <a:lstStyle/>
                    <a:p>
                      <a:pPr marL="0" algn="l" defTabSz="914400" rtl="0" eaLnBrk="1" latinLnBrk="0" hangingPunct="1"/>
                      <a:r>
                        <a:rPr lang="en-US" sz="2000" kern="1200"/>
                        <a:t>Input group</a:t>
                      </a:r>
                      <a:endParaRPr lang="en-US" sz="2000" b="1" kern="1200">
                        <a:solidFill>
                          <a:schemeClr val="lt1"/>
                        </a:solidFill>
                        <a:latin typeface="+mn-lt"/>
                        <a:ea typeface="+mn-ea"/>
                        <a:cs typeface="+mn-cs"/>
                      </a:endParaRPr>
                    </a:p>
                  </a:txBody>
                  <a:tcPr/>
                </a:tc>
                <a:tc>
                  <a:txBody>
                    <a:bodyPr/>
                    <a:lstStyle/>
                    <a:p>
                      <a:pPr marL="0" algn="l" defTabSz="914400" rtl="0" eaLnBrk="1" latinLnBrk="0" hangingPunct="1"/>
                      <a:r>
                        <a:rPr lang="en-US" sz="2000" kern="1200"/>
                        <a:t>Floating labels</a:t>
                      </a:r>
                      <a:endParaRPr lang="en-US" sz="2000" b="1" kern="1200">
                        <a:solidFill>
                          <a:schemeClr val="lt1"/>
                        </a:solidFill>
                        <a:latin typeface="+mn-lt"/>
                        <a:ea typeface="+mn-ea"/>
                        <a:cs typeface="+mn-cs"/>
                      </a:endParaRPr>
                    </a:p>
                  </a:txBody>
                  <a:tcPr/>
                </a:tc>
                <a:extLst>
                  <a:ext uri="{0D108BD9-81ED-4DB2-BD59-A6C34878D82A}">
                    <a16:rowId xmlns:a16="http://schemas.microsoft.com/office/drawing/2014/main" val="2604095873"/>
                  </a:ext>
                </a:extLst>
              </a:tr>
              <a:tr h="656936">
                <a:tc>
                  <a:txBody>
                    <a:bodyPr/>
                    <a:lstStyle/>
                    <a:p>
                      <a:pPr marL="0" algn="l" defTabSz="914400" rtl="0" eaLnBrk="1" latinLnBrk="0" hangingPunct="1"/>
                      <a:r>
                        <a:rPr lang="en-US" sz="2000" kern="1200"/>
                        <a:t>Layout</a:t>
                      </a:r>
                      <a:endParaRPr lang="en-US" sz="2000" b="1" kern="1200">
                        <a:solidFill>
                          <a:schemeClr val="lt1"/>
                        </a:solidFill>
                        <a:latin typeface="+mn-lt"/>
                        <a:ea typeface="+mn-ea"/>
                        <a:cs typeface="+mn-cs"/>
                      </a:endParaRPr>
                    </a:p>
                  </a:txBody>
                  <a:tcPr/>
                </a:tc>
                <a:tc>
                  <a:txBody>
                    <a:bodyPr/>
                    <a:lstStyle/>
                    <a:p>
                      <a:pPr marL="0" algn="l" defTabSz="914400" rtl="0" eaLnBrk="1" latinLnBrk="0" hangingPunct="1"/>
                      <a:r>
                        <a:rPr lang="en-US" sz="2000" kern="1200"/>
                        <a:t>Validation</a:t>
                      </a:r>
                      <a:endParaRPr lang="en-US" sz="2000" b="1" kern="1200">
                        <a:solidFill>
                          <a:schemeClr val="lt1"/>
                        </a:solidFill>
                        <a:latin typeface="+mn-lt"/>
                        <a:ea typeface="+mn-ea"/>
                        <a:cs typeface="+mn-cs"/>
                      </a:endParaRPr>
                    </a:p>
                  </a:txBody>
                  <a:tcPr/>
                </a:tc>
                <a:extLst>
                  <a:ext uri="{0D108BD9-81ED-4DB2-BD59-A6C34878D82A}">
                    <a16:rowId xmlns:a16="http://schemas.microsoft.com/office/drawing/2014/main" val="3842587722"/>
                  </a:ext>
                </a:extLst>
              </a:tr>
            </a:tbl>
          </a:graphicData>
        </a:graphic>
      </p:graphicFrame>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104476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FORM CONTROL</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vi-VN" sz="2000"/>
              <a:t>Các điều khiển </a:t>
            </a:r>
            <a:r>
              <a:rPr lang="en-US" sz="2000"/>
              <a:t>form </a:t>
            </a:r>
            <a:r>
              <a:rPr lang="vi-VN" sz="2000"/>
              <a:t>được tạo kiểu bằng cách kết hợp các biến Sass và CSS, cho phép chúng thích ứng với các chế độ màu và hỗ trợ bất kỳ phương pháp tùy chỉnh nào.</a:t>
            </a:r>
          </a:p>
          <a:p>
            <a:pPr marL="0" indent="0">
              <a:buNone/>
            </a:pPr>
            <a:endParaRPr lang="vi-VN" sz="2400"/>
          </a:p>
        </p:txBody>
      </p:sp>
      <p:sp>
        <p:nvSpPr>
          <p:cNvPr id="4" name="TextBox 3"/>
          <p:cNvSpPr txBox="1"/>
          <p:nvPr/>
        </p:nvSpPr>
        <p:spPr>
          <a:xfrm>
            <a:off x="990600" y="2362200"/>
            <a:ext cx="7543800" cy="3693319"/>
          </a:xfrm>
          <a:prstGeom prst="rect">
            <a:avLst/>
          </a:prstGeom>
          <a:noFill/>
          <a:ln>
            <a:solidFill>
              <a:schemeClr val="bg1">
                <a:lumMod val="50000"/>
              </a:schemeClr>
            </a:solidFill>
          </a:ln>
        </p:spPr>
        <p:txBody>
          <a:bodyPr wrap="square" rtlCol="0">
            <a:spAutoFit/>
          </a:bodyPr>
          <a:lstStyle/>
          <a:p>
            <a:r>
              <a:rPr lang="en-US">
                <a:solidFill>
                  <a:srgbClr val="55B4D4"/>
                </a:solidFill>
                <a:latin typeface="Consolas" panose="020B0609020204030204" pitchFamily="49" charset="0"/>
              </a:rPr>
              <a: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"mb-3"</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&lt;label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"form-label"</a:t>
            </a:r>
            <a:r>
              <a:rPr lang="en-US">
                <a:solidFill>
                  <a:srgbClr val="55B4D4"/>
                </a:solidFill>
                <a:latin typeface="Consolas" panose="020B0609020204030204" pitchFamily="49" charset="0"/>
              </a:rPr>
              <a:t>&gt;</a:t>
            </a:r>
          </a:p>
          <a:p>
            <a:r>
              <a:rPr lang="en-US">
                <a:solidFill>
                  <a:srgbClr val="5C6166"/>
                </a:solidFill>
                <a:latin typeface="Consolas" panose="020B0609020204030204" pitchFamily="49" charset="0"/>
              </a:rPr>
              <a:t>	Email address</a:t>
            </a:r>
          </a:p>
          <a:p>
            <a:r>
              <a:rPr lang="en-US">
                <a:solidFill>
                  <a:srgbClr val="55B4D4"/>
                </a:solidFill>
                <a:latin typeface="Consolas" panose="020B0609020204030204" pitchFamily="49" charset="0"/>
              </a:rPr>
              <a:t>    &lt;/label&gt;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"email"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"form-control"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placeholder</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"name@example.com"</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"mb-3"</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&lt;labe</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"form-label"</a:t>
            </a:r>
            <a:r>
              <a:rPr lang="en-US">
                <a:solidFill>
                  <a:srgbClr val="55B4D4"/>
                </a:solidFill>
                <a:latin typeface="Consolas" panose="020B0609020204030204" pitchFamily="49" charset="0"/>
              </a:rPr>
              <a:t>&gt;</a:t>
            </a:r>
          </a:p>
          <a:p>
            <a:r>
              <a:rPr lang="en-US">
                <a:solidFill>
                  <a:srgbClr val="5C6166"/>
                </a:solidFill>
                <a:latin typeface="Consolas" panose="020B0609020204030204" pitchFamily="49" charset="0"/>
              </a:rPr>
              <a:t>	Example textarea</a:t>
            </a: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&lt;/label&gt;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&lt;textarea</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"form-control"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rows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"3"</a:t>
            </a:r>
            <a:r>
              <a:rPr lang="en-US">
                <a:solidFill>
                  <a:srgbClr val="55B4D4"/>
                </a:solidFill>
                <a:latin typeface="Consolas" panose="020B0609020204030204" pitchFamily="49" charset="0"/>
              </a:rPr>
              <a:t>&gt;&lt;/textarea&gt;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2" name="Picture 1"/>
          <p:cNvPicPr>
            <a:picLocks noChangeAspect="1"/>
          </p:cNvPicPr>
          <p:nvPr/>
        </p:nvPicPr>
        <p:blipFill>
          <a:blip r:embed="rId2"/>
          <a:stretch>
            <a:fillRect/>
          </a:stretch>
        </p:blipFill>
        <p:spPr>
          <a:xfrm>
            <a:off x="8077200" y="2667000"/>
            <a:ext cx="3468501" cy="2498991"/>
          </a:xfrm>
          <a:prstGeom prst="rect">
            <a:avLst/>
          </a:prstGeom>
          <a:ln>
            <a:solidFill>
              <a:schemeClr val="bg1">
                <a:lumMod val="50000"/>
              </a:schemeClr>
            </a:solidFill>
          </a:ln>
        </p:spPr>
      </p:pic>
    </p:spTree>
    <p:extLst>
      <p:ext uri="{BB962C8B-B14F-4D97-AF65-F5344CB8AC3E}">
        <p14:creationId xmlns:p14="http://schemas.microsoft.com/office/powerpoint/2010/main" val="2975174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FORM CONTROL</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000" b="1"/>
              <a:t>Form Control Size</a:t>
            </a:r>
            <a:r>
              <a:rPr lang="en-US" sz="2000"/>
              <a:t>: </a:t>
            </a:r>
            <a:r>
              <a:rPr lang="vi-VN" sz="2000"/>
              <a:t>có thể thay đổi kích thước của đầu vào </a:t>
            </a:r>
            <a:r>
              <a:rPr lang="vi-VN" sz="2000">
                <a:solidFill>
                  <a:srgbClr val="FF0000"/>
                </a:solidFill>
              </a:rPr>
              <a:t>.form-control </a:t>
            </a:r>
            <a:r>
              <a:rPr lang="vi-VN" sz="2000"/>
              <a:t>bằng </a:t>
            </a:r>
            <a:r>
              <a:rPr lang="vi-VN" sz="2000">
                <a:solidFill>
                  <a:srgbClr val="FF0000"/>
                </a:solidFill>
              </a:rPr>
              <a:t>.form-control-lg </a:t>
            </a:r>
            <a:r>
              <a:rPr lang="vi-VN" sz="2000"/>
              <a:t>hoặc </a:t>
            </a:r>
            <a:r>
              <a:rPr lang="vi-VN" sz="2000">
                <a:solidFill>
                  <a:srgbClr val="FF0000"/>
                </a:solidFill>
              </a:rPr>
              <a:t>.form-control-sm</a:t>
            </a:r>
            <a:endParaRPr lang="en-US" sz="2000">
              <a:solidFill>
                <a:srgbClr val="FF0000"/>
              </a:solidFill>
            </a:endParaRPr>
          </a:p>
          <a:p>
            <a:pPr marL="0" indent="0">
              <a:buNone/>
            </a:pPr>
            <a:endParaRPr lang="en-US" sz="2400">
              <a:solidFill>
                <a:srgbClr val="FF0000"/>
              </a:solidFill>
            </a:endParaRPr>
          </a:p>
          <a:p>
            <a:pPr marL="0" indent="0">
              <a:buNone/>
            </a:pPr>
            <a:endParaRPr lang="vi-VN" sz="2400"/>
          </a:p>
        </p:txBody>
      </p:sp>
      <p:pic>
        <p:nvPicPr>
          <p:cNvPr id="3" name="Picture 2"/>
          <p:cNvPicPr>
            <a:picLocks noChangeAspect="1"/>
          </p:cNvPicPr>
          <p:nvPr/>
        </p:nvPicPr>
        <p:blipFill>
          <a:blip r:embed="rId2"/>
          <a:stretch>
            <a:fillRect/>
          </a:stretch>
        </p:blipFill>
        <p:spPr>
          <a:xfrm>
            <a:off x="3352800" y="2073653"/>
            <a:ext cx="5009982" cy="1888747"/>
          </a:xfrm>
          <a:prstGeom prst="rect">
            <a:avLst/>
          </a:prstGeom>
        </p:spPr>
      </p:pic>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grpSp>
        <p:nvGrpSpPr>
          <p:cNvPr id="5" name="Group 4"/>
          <p:cNvGrpSpPr/>
          <p:nvPr/>
        </p:nvGrpSpPr>
        <p:grpSpPr>
          <a:xfrm>
            <a:off x="609600" y="4267200"/>
            <a:ext cx="10494103" cy="1938992"/>
            <a:chOff x="609600" y="4306636"/>
            <a:chExt cx="10494103" cy="1938992"/>
          </a:xfrm>
        </p:grpSpPr>
        <p:sp>
          <p:nvSpPr>
            <p:cNvPr id="10" name="Rectangle 9"/>
            <p:cNvSpPr/>
            <p:nvPr/>
          </p:nvSpPr>
          <p:spPr>
            <a:xfrm>
              <a:off x="5410200" y="4800600"/>
              <a:ext cx="1752600" cy="24688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486400" y="5562600"/>
              <a:ext cx="1676400" cy="22117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9600" y="4306636"/>
              <a:ext cx="10494103" cy="1938992"/>
            </a:xfrm>
            <a:prstGeom prst="rect">
              <a:avLst/>
            </a:prstGeom>
            <a:noFill/>
            <a:ln>
              <a:solidFill>
                <a:schemeClr val="bg1">
                  <a:lumMod val="50000"/>
                </a:schemeClr>
              </a:solidFill>
            </a:ln>
          </p:spPr>
          <p:txBody>
            <a:bodyPr wrap="square" rtlCol="0">
              <a:spAutoFit/>
            </a:bodyPr>
            <a:lstStyle/>
            <a:p>
              <a:pPr>
                <a:lnSpc>
                  <a:spcPct val="150000"/>
                </a:lnSpc>
              </a:pPr>
              <a:r>
                <a:rPr lang="en-US" sz="1600">
                  <a:solidFill>
                    <a:srgbClr val="55B4D4"/>
                  </a:solidFill>
                  <a:latin typeface="Consolas" panose="020B0609020204030204" pitchFamily="49" charset="0"/>
                </a:rPr>
                <a:t>&lt;form&gt;</a:t>
              </a:r>
              <a:endParaRPr lang="en-US" sz="1600">
                <a:solidFill>
                  <a:srgbClr val="5C6166"/>
                </a:solidFill>
                <a:latin typeface="Consolas" panose="020B0609020204030204" pitchFamily="49" charset="0"/>
              </a:endParaRPr>
            </a:p>
            <a:p>
              <a:pPr>
                <a:lnSpc>
                  <a:spcPct val="150000"/>
                </a:lnSpc>
              </a:pPr>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&lt;input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type</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"text"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"form-control form-control-lg"</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placeholder</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"Large input"</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pPr>
                <a:lnSpc>
                  <a:spcPct val="150000"/>
                </a:lnSpc>
              </a:pPr>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&lt;input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type</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"text"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"form-control mt-3" </a:t>
              </a:r>
              <a:r>
                <a:rPr lang="en-US" sz="1600">
                  <a:solidFill>
                    <a:srgbClr val="F2AE49"/>
                  </a:solidFill>
                  <a:latin typeface="Consolas" panose="020B0609020204030204" pitchFamily="49" charset="0"/>
                </a:rPr>
                <a:t>placeholder</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"Normal input"</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pPr>
                <a:lnSpc>
                  <a:spcPct val="150000"/>
                </a:lnSpc>
              </a:pPr>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&lt;input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type</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"text"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"form-control form-control-sm mt-3"</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placeholder</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"Small input"</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pPr>
                <a:lnSpc>
                  <a:spcPct val="150000"/>
                </a:lnSpc>
              </a:pPr>
              <a:r>
                <a:rPr lang="en-US" sz="1600">
                  <a:solidFill>
                    <a:srgbClr val="55B4D4"/>
                  </a:solidFill>
                  <a:latin typeface="Consolas" panose="020B0609020204030204" pitchFamily="49" charset="0"/>
                </a:rPr>
                <a:t>&lt;/form&gt;</a:t>
              </a:r>
              <a:endParaRPr lang="en-US" sz="1600">
                <a:solidFill>
                  <a:srgbClr val="5C6166"/>
                </a:solidFill>
                <a:latin typeface="Consolas" panose="020B0609020204030204" pitchFamily="49" charset="0"/>
              </a:endParaRPr>
            </a:p>
          </p:txBody>
        </p:sp>
      </p:grpSp>
    </p:spTree>
    <p:extLst>
      <p:ext uri="{BB962C8B-B14F-4D97-AF65-F5344CB8AC3E}">
        <p14:creationId xmlns:p14="http://schemas.microsoft.com/office/powerpoint/2010/main" val="3529618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203982" y="5291762"/>
            <a:ext cx="990600" cy="304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187138" y="4872662"/>
            <a:ext cx="990600" cy="304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US"/>
              <a:t>FORM CONTROL</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000" b="1"/>
              <a:t>Disabled và Readonly: </a:t>
            </a:r>
            <a:r>
              <a:rPr lang="vi-VN" sz="2000"/>
              <a:t>Sử dụng các thuộc tính bị vô hiệu hóa</a:t>
            </a:r>
            <a:r>
              <a:rPr lang="en-US" sz="2000"/>
              <a:t> (disabled)</a:t>
            </a:r>
            <a:r>
              <a:rPr lang="vi-VN" sz="2000"/>
              <a:t> và chỉ đọc</a:t>
            </a:r>
            <a:r>
              <a:rPr lang="en-US" sz="2000"/>
              <a:t> (readonly)</a:t>
            </a:r>
            <a:endParaRPr lang="en-US" sz="2000">
              <a:solidFill>
                <a:srgbClr val="FF0000"/>
              </a:solidFill>
            </a:endParaRPr>
          </a:p>
          <a:p>
            <a:pPr marL="0" indent="0">
              <a:buNone/>
            </a:pPr>
            <a:endParaRPr lang="vi-VN" sz="2400"/>
          </a:p>
        </p:txBody>
      </p:sp>
      <p:sp>
        <p:nvSpPr>
          <p:cNvPr id="4" name="TextBox 3"/>
          <p:cNvSpPr txBox="1"/>
          <p:nvPr/>
        </p:nvSpPr>
        <p:spPr>
          <a:xfrm>
            <a:off x="1066800" y="3962400"/>
            <a:ext cx="10363200" cy="2125325"/>
          </a:xfrm>
          <a:prstGeom prst="rect">
            <a:avLst/>
          </a:prstGeom>
          <a:noFill/>
          <a:ln>
            <a:solidFill>
              <a:schemeClr val="bg1">
                <a:lumMod val="50000"/>
              </a:schemeClr>
            </a:solidFill>
          </a:ln>
        </p:spPr>
        <p:txBody>
          <a:bodyPr wrap="square" rtlCol="0">
            <a:spAutoFit/>
          </a:bodyPr>
          <a:lstStyle/>
          <a:p>
            <a:pPr>
              <a:lnSpc>
                <a:spcPct val="150000"/>
              </a:lnSpc>
            </a:pPr>
            <a:r>
              <a:rPr lang="en-US">
                <a:solidFill>
                  <a:srgbClr val="55B4D4"/>
                </a:solidFill>
                <a:latin typeface="Consolas" panose="020B0609020204030204" pitchFamily="49" charset="0"/>
              </a:rPr>
              <a:t>&lt;form&gt;</a:t>
            </a:r>
          </a:p>
          <a:p>
            <a:pPr>
              <a:lnSpc>
                <a:spcPct val="150000"/>
              </a:lnSpc>
            </a:pPr>
            <a:r>
              <a:rPr lang="en-US">
                <a:solidFill>
                  <a:srgbClr val="55B4D4"/>
                </a:solidFill>
                <a:latin typeface="Consolas" panose="020B0609020204030204" pitchFamily="49" charset="0"/>
              </a:rPr>
              <a:t>   &lt;input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"text"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"form-control"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placeholder</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"Normal input"</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pPr>
              <a:lnSpc>
                <a:spcPct val="150000"/>
              </a:lnSpc>
            </a:pP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"text"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"form-control"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placeholder</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"Disabled 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disabled</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pPr>
              <a:lnSpc>
                <a:spcPct val="150000"/>
              </a:lnSpc>
            </a:pP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"text"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"form-control"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placeholder</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"Readonly 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readonly</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pPr>
              <a:lnSpc>
                <a:spcPct val="150000"/>
              </a:lnSpc>
            </a:pPr>
            <a:r>
              <a:rPr lang="en-US">
                <a:solidFill>
                  <a:srgbClr val="55B4D4"/>
                </a:solidFill>
                <a:latin typeface="Consolas" panose="020B0609020204030204" pitchFamily="49" charset="0"/>
              </a:rPr>
              <a:t>&lt;/form&gt;</a:t>
            </a:r>
            <a:endParaRPr lang="en-US">
              <a:solidFill>
                <a:srgbClr val="5C6166"/>
              </a:solidFill>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3967163" y="1947766"/>
            <a:ext cx="4257675" cy="1862235"/>
          </a:xfrm>
          <a:prstGeom prst="rect">
            <a:avLst/>
          </a:prstGeom>
          <a:ln>
            <a:solidFill>
              <a:schemeClr val="bg1">
                <a:lumMod val="50000"/>
              </a:schemeClr>
            </a:solidFill>
          </a:ln>
        </p:spPr>
      </p:pic>
      <p:sp>
        <p:nvSpPr>
          <p:cNvPr id="7" name="Rectangular Callout 6"/>
          <p:cNvSpPr/>
          <p:nvPr/>
        </p:nvSpPr>
        <p:spPr>
          <a:xfrm>
            <a:off x="8534401" y="2286000"/>
            <a:ext cx="1676399" cy="946080"/>
          </a:xfrm>
          <a:prstGeom prst="wedgeRectCallout">
            <a:avLst>
              <a:gd name="adj1" fmla="val -96778"/>
              <a:gd name="adj2" fmla="val 90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Trường này bị vô hiệu hóa không thao tác được</a:t>
            </a:r>
            <a:endParaRPr lang="en-US" sz="1600">
              <a:solidFill>
                <a:schemeClr val="bg1"/>
              </a:solidFill>
            </a:endParaRPr>
          </a:p>
        </p:txBody>
      </p:sp>
      <p:sp>
        <p:nvSpPr>
          <p:cNvPr id="9" name="Rectangular Callout 8"/>
          <p:cNvSpPr/>
          <p:nvPr/>
        </p:nvSpPr>
        <p:spPr>
          <a:xfrm>
            <a:off x="2048164" y="2651160"/>
            <a:ext cx="1676399" cy="946080"/>
          </a:xfrm>
          <a:prstGeom prst="wedgeRectCallout">
            <a:avLst>
              <a:gd name="adj1" fmla="val 78979"/>
              <a:gd name="adj2" fmla="val 275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Trường này chỉ được đọc</a:t>
            </a:r>
            <a:endParaRPr lang="en-US">
              <a:solidFill>
                <a:schemeClr val="bg1"/>
              </a:solidFill>
            </a:endParaRPr>
          </a:p>
        </p:txBody>
      </p:sp>
      <p:grpSp>
        <p:nvGrpSpPr>
          <p:cNvPr id="11" name="Google Shape;172;p6"/>
          <p:cNvGrpSpPr/>
          <p:nvPr/>
        </p:nvGrpSpPr>
        <p:grpSpPr>
          <a:xfrm>
            <a:off x="0" y="6344235"/>
            <a:ext cx="12192000" cy="513793"/>
            <a:chOff x="0" y="0"/>
            <a:chExt cx="24384000" cy="1027585"/>
          </a:xfrm>
        </p:grpSpPr>
        <p:sp>
          <p:nvSpPr>
            <p:cNvPr id="12"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3"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51084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FORM CONTROL</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a:t>Plain text Inputs: </a:t>
            </a:r>
            <a:r>
              <a:rPr lang="en-US" sz="2000"/>
              <a:t>Tạo input với dữ liệu đầu vào không có viền border</a:t>
            </a:r>
          </a:p>
          <a:p>
            <a:endParaRPr lang="en-US" sz="2000"/>
          </a:p>
          <a:p>
            <a:endParaRPr lang="en-US" sz="2000">
              <a:solidFill>
                <a:srgbClr val="FF0000"/>
              </a:solidFill>
            </a:endParaRPr>
          </a:p>
          <a:p>
            <a:endParaRPr lang="en-US" sz="2000">
              <a:solidFill>
                <a:srgbClr val="FF0000"/>
              </a:solidFill>
            </a:endParaRPr>
          </a:p>
          <a:p>
            <a:endParaRPr lang="en-US" sz="2000">
              <a:solidFill>
                <a:srgbClr val="FF0000"/>
              </a:solidFill>
            </a:endParaRPr>
          </a:p>
          <a:p>
            <a:endParaRPr lang="en-US" sz="2000">
              <a:solidFill>
                <a:srgbClr val="FF0000"/>
              </a:solidFill>
            </a:endParaRPr>
          </a:p>
          <a:p>
            <a:endParaRPr lang="en-US" sz="2000">
              <a:solidFill>
                <a:srgbClr val="FF0000"/>
              </a:solidFill>
            </a:endParaRPr>
          </a:p>
          <a:p>
            <a:r>
              <a:rPr lang="en-US" sz="2000" b="1"/>
              <a:t>Color picker: </a:t>
            </a:r>
            <a:r>
              <a:rPr lang="en-US" sz="2000"/>
              <a:t>Bộ chọn màu với class </a:t>
            </a:r>
            <a:r>
              <a:rPr lang="en-US" sz="2000">
                <a:solidFill>
                  <a:srgbClr val="FF0000"/>
                </a:solidFill>
              </a:rPr>
              <a:t>.form-control-color</a:t>
            </a:r>
          </a:p>
          <a:p>
            <a:pPr marL="0" indent="0">
              <a:buNone/>
            </a:pPr>
            <a:endParaRPr lang="en-US" sz="2000">
              <a:solidFill>
                <a:srgbClr val="FF0000"/>
              </a:solidFill>
            </a:endParaRPr>
          </a:p>
          <a:p>
            <a:pPr marL="0" indent="0">
              <a:buNone/>
            </a:pPr>
            <a:endParaRPr lang="vi-VN" sz="2000"/>
          </a:p>
        </p:txBody>
      </p:sp>
      <p:sp>
        <p:nvSpPr>
          <p:cNvPr id="4" name="TextBox 3"/>
          <p:cNvSpPr txBox="1"/>
          <p:nvPr/>
        </p:nvSpPr>
        <p:spPr>
          <a:xfrm>
            <a:off x="838200" y="3135868"/>
            <a:ext cx="10287000" cy="369332"/>
          </a:xfrm>
          <a:prstGeom prst="rect">
            <a:avLst/>
          </a:prstGeom>
          <a:noFill/>
          <a:ln>
            <a:solidFill>
              <a:schemeClr val="bg1">
                <a:lumMod val="50000"/>
              </a:schemeClr>
            </a:solidFill>
          </a:ln>
        </p:spPr>
        <p:txBody>
          <a:bodyPr wrap="square" rtlCol="0">
            <a:spAutoFit/>
          </a:bodyPr>
          <a:lstStyle/>
          <a:p>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"text"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"form-control-plaintext"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placeholder</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"input data here"</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701957" y="1723540"/>
            <a:ext cx="3510842" cy="1254474"/>
          </a:xfrm>
          <a:prstGeom prst="rect">
            <a:avLst/>
          </a:prstGeom>
          <a:ln>
            <a:solidFill>
              <a:schemeClr val="bg1">
                <a:lumMod val="50000"/>
              </a:schemeClr>
            </a:solidFill>
          </a:ln>
        </p:spPr>
      </p:pic>
      <p:sp>
        <p:nvSpPr>
          <p:cNvPr id="7" name="Rectangular Callout 6"/>
          <p:cNvSpPr/>
          <p:nvPr/>
        </p:nvSpPr>
        <p:spPr>
          <a:xfrm>
            <a:off x="5029200" y="1620923"/>
            <a:ext cx="3016802" cy="720554"/>
          </a:xfrm>
          <a:prstGeom prst="wedgeRectCallout">
            <a:avLst>
              <a:gd name="adj1" fmla="val -105215"/>
              <a:gd name="adj2" fmla="val -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a:t>
            </a:r>
            <a:r>
              <a:rPr lang="en-US" sz="1600">
                <a:solidFill>
                  <a:schemeClr val="bg1"/>
                </a:solidFill>
                <a:latin typeface="Consolas" panose="020B0609020204030204" pitchFamily="49" charset="0"/>
              </a:rPr>
              <a:t>form-control-plaintext tạo input không có viền</a:t>
            </a:r>
            <a:endParaRPr lang="en-US" sz="1600">
              <a:solidFill>
                <a:schemeClr val="bg1"/>
              </a:solidFill>
            </a:endParaRPr>
          </a:p>
        </p:txBody>
      </p:sp>
      <p:sp>
        <p:nvSpPr>
          <p:cNvPr id="9" name="TextBox 8"/>
          <p:cNvSpPr txBox="1"/>
          <p:nvPr/>
        </p:nvSpPr>
        <p:spPr>
          <a:xfrm>
            <a:off x="838200" y="4299591"/>
            <a:ext cx="7696200" cy="878830"/>
          </a:xfrm>
          <a:prstGeom prst="rect">
            <a:avLst/>
          </a:prstGeom>
          <a:noFill/>
          <a:ln>
            <a:solidFill>
              <a:schemeClr val="bg1">
                <a:lumMod val="50000"/>
              </a:schemeClr>
            </a:solidFill>
          </a:ln>
        </p:spPr>
        <p:txBody>
          <a:bodyPr wrap="square" rtlCol="0">
            <a:spAutoFit/>
          </a:bodyPr>
          <a:lstStyle/>
          <a:p>
            <a:pPr>
              <a:lnSpc>
                <a:spcPct val="150000"/>
              </a:lnSpc>
            </a:pP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"color"</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"form-control form-control-color"</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id</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"myColor"</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value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"#CCCCCC"</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title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"Choose a color"</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p:txBody>
      </p:sp>
      <p:pic>
        <p:nvPicPr>
          <p:cNvPr id="8" name="Picture 7"/>
          <p:cNvPicPr>
            <a:picLocks noChangeAspect="1"/>
          </p:cNvPicPr>
          <p:nvPr/>
        </p:nvPicPr>
        <p:blipFill>
          <a:blip r:embed="rId3"/>
          <a:stretch>
            <a:fillRect/>
          </a:stretch>
        </p:blipFill>
        <p:spPr>
          <a:xfrm>
            <a:off x="8775032" y="3479689"/>
            <a:ext cx="2197768" cy="2853243"/>
          </a:xfrm>
          <a:prstGeom prst="rect">
            <a:avLst/>
          </a:prstGeom>
        </p:spPr>
      </p:pic>
      <p:grpSp>
        <p:nvGrpSpPr>
          <p:cNvPr id="10" name="Google Shape;172;p6"/>
          <p:cNvGrpSpPr/>
          <p:nvPr/>
        </p:nvGrpSpPr>
        <p:grpSpPr>
          <a:xfrm>
            <a:off x="0" y="6344235"/>
            <a:ext cx="12192000" cy="513793"/>
            <a:chOff x="0" y="0"/>
            <a:chExt cx="24384000" cy="1027585"/>
          </a:xfrm>
        </p:grpSpPr>
        <p:sp>
          <p:nvSpPr>
            <p:cNvPr id="11"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2"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201312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flipV="1">
            <a:off x="6289316" y="4419600"/>
            <a:ext cx="990600" cy="20896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flipV="1">
            <a:off x="6248400" y="3393519"/>
            <a:ext cx="990600" cy="20896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US"/>
              <a:t>FORM CONTROL</a:t>
            </a:r>
            <a:endParaRPr lang="en-US" dirty="0"/>
          </a:p>
        </p:txBody>
      </p:sp>
      <p:sp>
        <p:nvSpPr>
          <p:cNvPr id="6" name="Rectangle 3"/>
          <p:cNvSpPr txBox="1">
            <a:spLocks noChangeArrowheads="1"/>
          </p:cNvSpPr>
          <p:nvPr/>
        </p:nvSpPr>
        <p:spPr>
          <a:xfrm>
            <a:off x="609600" y="1066800"/>
            <a:ext cx="10896600" cy="5257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File input:</a:t>
            </a:r>
          </a:p>
          <a:p>
            <a:endParaRPr lang="en-US" sz="2400"/>
          </a:p>
          <a:p>
            <a:endParaRPr lang="en-US" sz="2400"/>
          </a:p>
          <a:p>
            <a:endParaRPr lang="en-US" sz="2400"/>
          </a:p>
          <a:p>
            <a:endParaRPr lang="en-US" sz="2400"/>
          </a:p>
          <a:p>
            <a:endParaRPr lang="en-US" sz="2400"/>
          </a:p>
          <a:p>
            <a:endParaRPr lang="en-US" sz="2400"/>
          </a:p>
          <a:p>
            <a:endParaRPr lang="en-US" sz="2400"/>
          </a:p>
          <a:p>
            <a:endParaRPr lang="en-US" sz="2400"/>
          </a:p>
          <a:p>
            <a:endParaRPr lang="en-US" sz="2400"/>
          </a:p>
          <a:p>
            <a:endParaRPr lang="en-US" sz="2400"/>
          </a:p>
          <a:p>
            <a:r>
              <a:rPr lang="en-US" sz="2000"/>
              <a:t>Xem thêm tại: </a:t>
            </a:r>
            <a:r>
              <a:rPr lang="en-US" sz="2000">
                <a:hlinkClick r:id="rId2"/>
              </a:rPr>
              <a:t>https://getbootstrap.com/docs/5.3/forms/form-control/</a:t>
            </a:r>
            <a:endParaRPr lang="en-US" sz="2000"/>
          </a:p>
          <a:p>
            <a:pPr marL="0" indent="0">
              <a:buNone/>
            </a:pPr>
            <a:r>
              <a:rPr lang="en-US" sz="2400"/>
              <a:t> </a:t>
            </a:r>
          </a:p>
          <a:p>
            <a:endParaRPr lang="en-US" sz="2400">
              <a:solidFill>
                <a:srgbClr val="FF0000"/>
              </a:solidFill>
            </a:endParaRPr>
          </a:p>
          <a:p>
            <a:endParaRPr lang="en-US" sz="2400">
              <a:solidFill>
                <a:srgbClr val="FF0000"/>
              </a:solidFill>
            </a:endParaRPr>
          </a:p>
          <a:p>
            <a:endParaRPr lang="en-US" sz="2400">
              <a:solidFill>
                <a:srgbClr val="FF0000"/>
              </a:solidFill>
            </a:endParaRPr>
          </a:p>
          <a:p>
            <a:pPr marL="0" indent="0">
              <a:buNone/>
            </a:pPr>
            <a:endParaRPr lang="en-US" sz="2400">
              <a:solidFill>
                <a:srgbClr val="FF0000"/>
              </a:solidFill>
            </a:endParaRPr>
          </a:p>
          <a:p>
            <a:pPr marL="0" indent="0">
              <a:buNone/>
            </a:pPr>
            <a:endParaRPr lang="vi-VN" sz="2400"/>
          </a:p>
        </p:txBody>
      </p:sp>
      <p:sp>
        <p:nvSpPr>
          <p:cNvPr id="4" name="TextBox 3"/>
          <p:cNvSpPr txBox="1"/>
          <p:nvPr/>
        </p:nvSpPr>
        <p:spPr>
          <a:xfrm>
            <a:off x="737335" y="1516082"/>
            <a:ext cx="10363200" cy="3754874"/>
          </a:xfrm>
          <a:prstGeom prst="rect">
            <a:avLst/>
          </a:prstGeom>
          <a:noFill/>
          <a:ln>
            <a:solidFill>
              <a:schemeClr val="bg1">
                <a:lumMod val="50000"/>
              </a:schemeClr>
            </a:solidFill>
          </a:ln>
        </p:spPr>
        <p:txBody>
          <a:bodyPr wrap="square" rtlCol="0">
            <a:spAutoFit/>
          </a:bodyPr>
          <a:lstStyle/>
          <a:p>
            <a:r>
              <a:rPr lang="en-US" sz="1700">
                <a:solidFill>
                  <a:srgbClr val="55B4D4"/>
                </a:solidFill>
                <a:latin typeface="Consolas" panose="020B0609020204030204" pitchFamily="49" charset="0"/>
              </a:rPr>
              <a:t>&lt;form&gt;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&lt;div</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"mb-3"</a:t>
            </a:r>
            <a:r>
              <a:rPr lang="en-US" sz="1700">
                <a:solidFill>
                  <a:srgbClr val="55B4D4"/>
                </a:solidFill>
                <a:latin typeface="Consolas" panose="020B0609020204030204" pitchFamily="49" charset="0"/>
              </a:rPr>
              <a:t>&gt;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&lt;label</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"form-label"</a:t>
            </a:r>
            <a:r>
              <a:rPr lang="en-US" sz="1700">
                <a:solidFill>
                  <a:srgbClr val="55B4D4"/>
                </a:solidFill>
                <a:latin typeface="Consolas" panose="020B0609020204030204" pitchFamily="49" charset="0"/>
              </a:rPr>
              <a:t>&gt;</a:t>
            </a:r>
            <a:r>
              <a:rPr lang="en-US" sz="1700">
                <a:solidFill>
                  <a:srgbClr val="5C6166"/>
                </a:solidFill>
                <a:latin typeface="Consolas" panose="020B0609020204030204" pitchFamily="49" charset="0"/>
              </a:rPr>
              <a:t>Chọn 1 file</a:t>
            </a:r>
            <a:r>
              <a:rPr lang="en-US" sz="1700">
                <a:solidFill>
                  <a:srgbClr val="55B4D4"/>
                </a:solidFill>
                <a:latin typeface="Consolas" panose="020B0609020204030204" pitchFamily="49" charset="0"/>
              </a:rPr>
              <a:t>&lt;/label&gt;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&lt;input</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"form-control"</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type</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"file"</a:t>
            </a:r>
            <a:r>
              <a:rPr lang="en-US" sz="1700">
                <a:solidFill>
                  <a:srgbClr val="55B4D4"/>
                </a:solidFill>
                <a:latin typeface="Consolas" panose="020B0609020204030204" pitchFamily="49" charset="0"/>
              </a:rPr>
              <a:t>&gt;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&lt;/div&gt;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&lt;div</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"mb-3"</a:t>
            </a:r>
            <a:r>
              <a:rPr lang="en-US" sz="1700">
                <a:solidFill>
                  <a:srgbClr val="55B4D4"/>
                </a:solidFill>
                <a:latin typeface="Consolas" panose="020B0609020204030204" pitchFamily="49" charset="0"/>
              </a:rPr>
              <a:t>&gt;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&lt;label</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"form-label"</a:t>
            </a:r>
            <a:r>
              <a:rPr lang="en-US" sz="1700">
                <a:solidFill>
                  <a:srgbClr val="55B4D4"/>
                </a:solidFill>
                <a:latin typeface="Consolas" panose="020B0609020204030204" pitchFamily="49" charset="0"/>
              </a:rPr>
              <a:t>&gt;</a:t>
            </a:r>
            <a:r>
              <a:rPr lang="en-US" sz="1700">
                <a:solidFill>
                  <a:srgbClr val="5C6166"/>
                </a:solidFill>
                <a:latin typeface="Consolas" panose="020B0609020204030204" pitchFamily="49" charset="0"/>
              </a:rPr>
              <a:t>Chọn nhiều file</a:t>
            </a:r>
            <a:r>
              <a:rPr lang="en-US" sz="1700">
                <a:solidFill>
                  <a:srgbClr val="55B4D4"/>
                </a:solidFill>
                <a:latin typeface="Consolas" panose="020B0609020204030204" pitchFamily="49" charset="0"/>
              </a:rPr>
              <a:t>&lt;/label&gt;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&lt;input</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"form-control"</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type</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"file"</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multiple</a:t>
            </a:r>
            <a:r>
              <a:rPr lang="en-US" sz="1700">
                <a:solidFill>
                  <a:srgbClr val="55B4D4"/>
                </a:solidFill>
                <a:latin typeface="Consolas" panose="020B0609020204030204" pitchFamily="49" charset="0"/>
              </a:rPr>
              <a:t>&gt;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&lt;/div&gt;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&lt;div</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"mb-3"</a:t>
            </a:r>
            <a:r>
              <a:rPr lang="en-US" sz="1700">
                <a:solidFill>
                  <a:srgbClr val="55B4D4"/>
                </a:solidFill>
                <a:latin typeface="Consolas" panose="020B0609020204030204" pitchFamily="49" charset="0"/>
              </a:rPr>
              <a:t>&gt;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&lt;label</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"form-label"</a:t>
            </a:r>
            <a:r>
              <a:rPr lang="en-US" sz="1700">
                <a:solidFill>
                  <a:srgbClr val="55B4D4"/>
                </a:solidFill>
                <a:latin typeface="Consolas" panose="020B0609020204030204" pitchFamily="49" charset="0"/>
              </a:rPr>
              <a:t>&gt;</a:t>
            </a:r>
            <a:r>
              <a:rPr lang="en-US" sz="1700">
                <a:solidFill>
                  <a:srgbClr val="5C6166"/>
                </a:solidFill>
                <a:latin typeface="Consolas" panose="020B0609020204030204" pitchFamily="49" charset="0"/>
              </a:rPr>
              <a:t>Đầu vào file bị vô hiệu hóa</a:t>
            </a:r>
            <a:r>
              <a:rPr lang="en-US" sz="1700">
                <a:solidFill>
                  <a:srgbClr val="55B4D4"/>
                </a:solidFill>
                <a:latin typeface="Consolas" panose="020B0609020204030204" pitchFamily="49" charset="0"/>
              </a:rPr>
              <a:t>&lt;/label&gt;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&lt;input</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"form-control"</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type</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"file"</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disabled</a:t>
            </a:r>
            <a:r>
              <a:rPr lang="en-US" sz="1700">
                <a:solidFill>
                  <a:srgbClr val="55B4D4"/>
                </a:solidFill>
                <a:latin typeface="Consolas" panose="020B0609020204030204" pitchFamily="49" charset="0"/>
              </a:rPr>
              <a:t>&gt;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&lt;/div&gt;</a:t>
            </a:r>
          </a:p>
          <a:p>
            <a:r>
              <a:rPr lang="en-US" sz="1700">
                <a:solidFill>
                  <a:srgbClr val="55B4D4"/>
                </a:solidFill>
                <a:latin typeface="Consolas" panose="020B0609020204030204" pitchFamily="49" charset="0"/>
              </a:rPr>
              <a:t>&lt;/form&gt;</a:t>
            </a:r>
            <a:endParaRPr lang="en-US" sz="1700">
              <a:solidFill>
                <a:srgbClr val="5C6166"/>
              </a:solidFill>
              <a:latin typeface="Consolas" panose="020B0609020204030204" pitchFamily="49" charset="0"/>
            </a:endParaRP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2" name="Picture 1"/>
          <p:cNvPicPr>
            <a:picLocks noChangeAspect="1"/>
          </p:cNvPicPr>
          <p:nvPr/>
        </p:nvPicPr>
        <p:blipFill>
          <a:blip r:embed="rId3"/>
          <a:stretch>
            <a:fillRect/>
          </a:stretch>
        </p:blipFill>
        <p:spPr>
          <a:xfrm>
            <a:off x="7597649" y="1066800"/>
            <a:ext cx="3984751" cy="2819400"/>
          </a:xfrm>
          <a:prstGeom prst="rect">
            <a:avLst/>
          </a:prstGeom>
          <a:ln>
            <a:solidFill>
              <a:schemeClr val="bg1">
                <a:lumMod val="50000"/>
              </a:schemeClr>
            </a:solidFill>
          </a:ln>
        </p:spPr>
      </p:pic>
    </p:spTree>
    <p:extLst>
      <p:ext uri="{BB962C8B-B14F-4D97-AF65-F5344CB8AC3E}">
        <p14:creationId xmlns:p14="http://schemas.microsoft.com/office/powerpoint/2010/main" val="2033186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1800" y="2286000"/>
            <a:ext cx="134545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US"/>
              <a:t>SELECT MENU</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Select menu được sử dụng với mục đích tạo nhiều lựa chọn cho người dùng chọn với class </a:t>
            </a:r>
            <a:r>
              <a:rPr lang="en-US" sz="2000">
                <a:solidFill>
                  <a:srgbClr val="FF0000"/>
                </a:solidFill>
              </a:rPr>
              <a:t>.form-select</a:t>
            </a:r>
          </a:p>
          <a:p>
            <a:endParaRPr lang="en-US" sz="2400">
              <a:solidFill>
                <a:srgbClr val="FF0000"/>
              </a:solidFill>
            </a:endParaRPr>
          </a:p>
          <a:p>
            <a:endParaRPr lang="en-US" sz="2400">
              <a:solidFill>
                <a:srgbClr val="FF0000"/>
              </a:solidFill>
            </a:endParaRPr>
          </a:p>
          <a:p>
            <a:endParaRPr lang="en-US" sz="2400">
              <a:solidFill>
                <a:srgbClr val="FF0000"/>
              </a:solidFill>
            </a:endParaRPr>
          </a:p>
          <a:p>
            <a:pPr marL="0" indent="0">
              <a:buNone/>
            </a:pPr>
            <a:endParaRPr lang="vi-VN" sz="2400"/>
          </a:p>
        </p:txBody>
      </p:sp>
      <p:sp>
        <p:nvSpPr>
          <p:cNvPr id="4" name="TextBox 3"/>
          <p:cNvSpPr txBox="1"/>
          <p:nvPr/>
        </p:nvSpPr>
        <p:spPr>
          <a:xfrm>
            <a:off x="990600" y="2133600"/>
            <a:ext cx="4191001" cy="2540824"/>
          </a:xfrm>
          <a:prstGeom prst="rect">
            <a:avLst/>
          </a:prstGeom>
          <a:noFill/>
          <a:ln>
            <a:solidFill>
              <a:schemeClr val="bg1">
                <a:lumMod val="50000"/>
              </a:schemeClr>
            </a:solidFill>
          </a:ln>
        </p:spPr>
        <p:txBody>
          <a:bodyPr wrap="square" rtlCol="0">
            <a:spAutoFit/>
          </a:bodyPr>
          <a:lstStyle/>
          <a:p>
            <a:pPr>
              <a:lnSpc>
                <a:spcPct val="150000"/>
              </a:lnSpc>
            </a:pPr>
            <a:r>
              <a:rPr lang="en-US">
                <a:solidFill>
                  <a:srgbClr val="55B4D4"/>
                </a:solidFill>
                <a:latin typeface="Consolas" panose="020B0609020204030204" pitchFamily="49" charset="0"/>
              </a:rPr>
              <a:t>&lt;select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"form-select"</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pPr>
              <a:lnSpc>
                <a:spcPct val="150000"/>
              </a:lnSpc>
            </a:pP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&lt;option&gt;</a:t>
            </a:r>
            <a:r>
              <a:rPr lang="en-US">
                <a:solidFill>
                  <a:srgbClr val="5C6166"/>
                </a:solidFill>
                <a:latin typeface="Consolas" panose="020B0609020204030204" pitchFamily="49" charset="0"/>
              </a:rPr>
              <a:t>1</a:t>
            </a:r>
            <a:r>
              <a:rPr lang="en-US">
                <a:solidFill>
                  <a:srgbClr val="55B4D4"/>
                </a:solidFill>
                <a:latin typeface="Consolas" panose="020B0609020204030204" pitchFamily="49" charset="0"/>
              </a:rPr>
              <a:t>&lt;/option&gt;</a:t>
            </a:r>
            <a:endParaRPr lang="en-US">
              <a:solidFill>
                <a:srgbClr val="5C6166"/>
              </a:solidFill>
              <a:latin typeface="Consolas" panose="020B0609020204030204" pitchFamily="49" charset="0"/>
            </a:endParaRPr>
          </a:p>
          <a:p>
            <a:pPr>
              <a:lnSpc>
                <a:spcPct val="150000"/>
              </a:lnSpc>
            </a:pP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&lt;option&gt;</a:t>
            </a:r>
            <a:r>
              <a:rPr lang="en-US">
                <a:solidFill>
                  <a:srgbClr val="5C6166"/>
                </a:solidFill>
                <a:latin typeface="Consolas" panose="020B0609020204030204" pitchFamily="49" charset="0"/>
              </a:rPr>
              <a:t>2</a:t>
            </a:r>
            <a:r>
              <a:rPr lang="en-US">
                <a:solidFill>
                  <a:srgbClr val="55B4D4"/>
                </a:solidFill>
                <a:latin typeface="Consolas" panose="020B0609020204030204" pitchFamily="49" charset="0"/>
              </a:rPr>
              <a:t>&lt;/option&gt;</a:t>
            </a:r>
            <a:endParaRPr lang="en-US">
              <a:solidFill>
                <a:srgbClr val="5C6166"/>
              </a:solidFill>
              <a:latin typeface="Consolas" panose="020B0609020204030204" pitchFamily="49" charset="0"/>
            </a:endParaRPr>
          </a:p>
          <a:p>
            <a:pPr>
              <a:lnSpc>
                <a:spcPct val="150000"/>
              </a:lnSpc>
            </a:pP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&lt;option&gt;</a:t>
            </a:r>
            <a:r>
              <a:rPr lang="en-US">
                <a:solidFill>
                  <a:srgbClr val="5C6166"/>
                </a:solidFill>
                <a:latin typeface="Consolas" panose="020B0609020204030204" pitchFamily="49" charset="0"/>
              </a:rPr>
              <a:t>3</a:t>
            </a:r>
            <a:r>
              <a:rPr lang="en-US">
                <a:solidFill>
                  <a:srgbClr val="55B4D4"/>
                </a:solidFill>
                <a:latin typeface="Consolas" panose="020B0609020204030204" pitchFamily="49" charset="0"/>
              </a:rPr>
              <a:t>&lt;/option&gt;</a:t>
            </a:r>
            <a:endParaRPr lang="en-US">
              <a:solidFill>
                <a:srgbClr val="5C6166"/>
              </a:solidFill>
              <a:latin typeface="Consolas" panose="020B0609020204030204" pitchFamily="49" charset="0"/>
            </a:endParaRPr>
          </a:p>
          <a:p>
            <a:pPr>
              <a:lnSpc>
                <a:spcPct val="150000"/>
              </a:lnSpc>
            </a:pP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&lt;option&gt;</a:t>
            </a:r>
            <a:r>
              <a:rPr lang="en-US">
                <a:solidFill>
                  <a:srgbClr val="5C6166"/>
                </a:solidFill>
                <a:latin typeface="Consolas" panose="020B0609020204030204" pitchFamily="49" charset="0"/>
              </a:rPr>
              <a:t>4</a:t>
            </a:r>
            <a:r>
              <a:rPr lang="en-US">
                <a:solidFill>
                  <a:srgbClr val="55B4D4"/>
                </a:solidFill>
                <a:latin typeface="Consolas" panose="020B0609020204030204" pitchFamily="49" charset="0"/>
              </a:rPr>
              <a:t>&lt;/option&gt;</a:t>
            </a:r>
            <a:endParaRPr lang="en-US">
              <a:solidFill>
                <a:srgbClr val="5C6166"/>
              </a:solidFill>
              <a:latin typeface="Consolas" panose="020B0609020204030204" pitchFamily="49" charset="0"/>
            </a:endParaRPr>
          </a:p>
          <a:p>
            <a:pPr>
              <a:lnSpc>
                <a:spcPct val="150000"/>
              </a:lnSpc>
            </a:pPr>
            <a:r>
              <a:rPr lang="en-US">
                <a:solidFill>
                  <a:srgbClr val="55B4D4"/>
                </a:solidFill>
                <a:latin typeface="Consolas" panose="020B0609020204030204" pitchFamily="49" charset="0"/>
              </a:rPr>
              <a:t>&lt;/select&gt;</a:t>
            </a:r>
            <a:endParaRPr lang="en-US">
              <a:solidFill>
                <a:srgbClr val="5C6166"/>
              </a:solidFill>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5791200" y="2286000"/>
            <a:ext cx="3499427" cy="1838532"/>
          </a:xfrm>
          <a:prstGeom prst="rect">
            <a:avLst/>
          </a:prstGeom>
        </p:spPr>
      </p:pic>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971547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29000" y="2735543"/>
            <a:ext cx="990600" cy="31245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562600" y="2514600"/>
            <a:ext cx="990600" cy="22094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US"/>
              <a:t>SELECT MENU</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z="2000"/>
              <a:t>Bootstrap cũng </a:t>
            </a:r>
            <a:r>
              <a:rPr lang="en-US" sz="2000"/>
              <a:t>hỗ trợ </a:t>
            </a:r>
            <a:r>
              <a:rPr lang="vi-VN" sz="2000"/>
              <a:t>kiểu danh sách dữ liệu, đây là danh sách các tùy chọn được xác định trước cho &lt;input&gt;</a:t>
            </a:r>
            <a:endParaRPr lang="vi-VN" sz="2000">
              <a:solidFill>
                <a:srgbClr val="FF0000"/>
              </a:solidFill>
            </a:endParaRPr>
          </a:p>
          <a:p>
            <a:pPr marL="0" indent="0">
              <a:buNone/>
            </a:pPr>
            <a:endParaRPr lang="vi-VN" sz="2400"/>
          </a:p>
        </p:txBody>
      </p:sp>
      <p:sp>
        <p:nvSpPr>
          <p:cNvPr id="7" name="TextBox 6"/>
          <p:cNvSpPr txBox="1"/>
          <p:nvPr/>
        </p:nvSpPr>
        <p:spPr>
          <a:xfrm>
            <a:off x="838200" y="1889362"/>
            <a:ext cx="8839200" cy="3139321"/>
          </a:xfrm>
          <a:prstGeom prst="rect">
            <a:avLst/>
          </a:prstGeom>
          <a:noFill/>
          <a:ln>
            <a:solidFill>
              <a:schemeClr val="bg1">
                <a:lumMod val="50000"/>
              </a:schemeClr>
            </a:solidFill>
          </a:ln>
        </p:spPr>
        <p:txBody>
          <a:bodyPr wrap="square" rtlCol="0">
            <a:spAutoFit/>
          </a:bodyPr>
          <a:lstStyle/>
          <a:p>
            <a:r>
              <a:rPr lang="en-US">
                <a:solidFill>
                  <a:srgbClr val="55B4D4"/>
                </a:solidFill>
                <a:latin typeface="Consolas" panose="020B0609020204030204" pitchFamily="49" charset="0"/>
              </a:rPr>
              <a:t>&lt;form&gt;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&lt;label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"form-label"</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Chọn trình duyệt từ danh sách:</a:t>
            </a:r>
            <a:r>
              <a:rPr lang="en-US">
                <a:solidFill>
                  <a:srgbClr val="55B4D4"/>
                </a:solidFill>
                <a:latin typeface="Consolas" panose="020B0609020204030204" pitchFamily="49" charset="0"/>
              </a:rPr>
              <a:t>&lt;/label&gt;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"form-control"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list</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"browsers"</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name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"browser"</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&lt;datalist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id</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"browsers"</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&lt;option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value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"Edge"</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&lt;option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value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"Firefox"</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&lt;option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value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"Chrome"</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&lt;option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value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"Opera"</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&lt;option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value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"Safari"</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&lt;/datalist&gt;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&lt;/form&gt;</a:t>
            </a:r>
            <a:endParaRPr lang="en-US">
              <a:solidFill>
                <a:srgbClr val="5C6166"/>
              </a:solidFill>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8343900" y="2971800"/>
            <a:ext cx="3124200" cy="3116543"/>
          </a:xfrm>
          <a:prstGeom prst="rect">
            <a:avLst/>
          </a:prstGeom>
          <a:ln>
            <a:solidFill>
              <a:schemeClr val="bg1">
                <a:lumMod val="50000"/>
              </a:schemeClr>
            </a:solidFill>
          </a:ln>
        </p:spPr>
      </p:pic>
      <p:grpSp>
        <p:nvGrpSpPr>
          <p:cNvPr id="8" name="Google Shape;172;p6"/>
          <p:cNvGrpSpPr/>
          <p:nvPr/>
        </p:nvGrpSpPr>
        <p:grpSpPr>
          <a:xfrm>
            <a:off x="0" y="6344235"/>
            <a:ext cx="12192000" cy="513793"/>
            <a:chOff x="0" y="0"/>
            <a:chExt cx="24384000" cy="1027585"/>
          </a:xfrm>
        </p:grpSpPr>
        <p:sp>
          <p:nvSpPr>
            <p:cNvPr id="9"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0"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864215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CHECK VÀ RADIO</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Hộp kiểm checkbox: chọn nhiều tùy chọn trong một danh sách các tùy chọn</a:t>
            </a:r>
            <a:endParaRPr lang="vi-VN" sz="2000"/>
          </a:p>
          <a:p>
            <a:pPr marL="0" indent="0">
              <a:buNone/>
            </a:pPr>
            <a:endParaRPr lang="vi-VN" sz="2400"/>
          </a:p>
        </p:txBody>
      </p:sp>
      <p:sp>
        <p:nvSpPr>
          <p:cNvPr id="7" name="TextBox 6"/>
          <p:cNvSpPr txBox="1"/>
          <p:nvPr/>
        </p:nvSpPr>
        <p:spPr>
          <a:xfrm>
            <a:off x="881060" y="1747631"/>
            <a:ext cx="8491540" cy="3970318"/>
          </a:xfrm>
          <a:prstGeom prst="rect">
            <a:avLst/>
          </a:prstGeom>
          <a:noFill/>
          <a:ln>
            <a:solidFill>
              <a:schemeClr val="bg1">
                <a:lumMod val="50000"/>
              </a:schemeClr>
            </a:solidFill>
          </a:ln>
        </p:spPr>
        <p:txBody>
          <a:bodyPr wrap="square" rtlCol="0">
            <a:spAutoFit/>
          </a:bodyPr>
          <a:lstStyle/>
          <a:p>
            <a:r>
              <a:rPr lang="en-US">
                <a:solidFill>
                  <a:srgbClr val="55B4D4"/>
                </a:solidFill>
                <a:latin typeface="Consolas" panose="020B0609020204030204" pitchFamily="49" charset="0"/>
              </a:rPr>
              <a:t>&lt;form&gt;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"form-check"</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"checkbox"</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"form-check-input"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checked</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&lt;label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"form-check-label"</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Option 1</a:t>
            </a:r>
            <a:r>
              <a:rPr lang="en-US">
                <a:solidFill>
                  <a:srgbClr val="55B4D4"/>
                </a:solidFill>
                <a:latin typeface="Consolas" panose="020B0609020204030204" pitchFamily="49" charset="0"/>
              </a:rPr>
              <a:t>&lt;/label&gt;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"form-check"</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"checkbox"</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"form-check-input"</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&lt;label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"form-check-label"</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Option 2</a:t>
            </a:r>
            <a:r>
              <a:rPr lang="en-US">
                <a:solidFill>
                  <a:srgbClr val="55B4D4"/>
                </a:solidFill>
                <a:latin typeface="Consolas" panose="020B0609020204030204" pitchFamily="49" charset="0"/>
              </a:rPr>
              <a:t>&lt;/label&gt;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"form-check"</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"checkbox"</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"form-check-input"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disabled</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&lt;label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"form-check-label"</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Option 3</a:t>
            </a:r>
            <a:r>
              <a:rPr lang="en-US">
                <a:solidFill>
                  <a:srgbClr val="55B4D4"/>
                </a:solidFill>
                <a:latin typeface="Consolas" panose="020B0609020204030204" pitchFamily="49" charset="0"/>
              </a:rPr>
              <a:t>&lt;/label&gt;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&lt;/form&gt;</a:t>
            </a:r>
            <a:endParaRPr lang="en-US">
              <a:solidFill>
                <a:srgbClr val="5C6166"/>
              </a:solidFill>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8458201" y="3073400"/>
            <a:ext cx="1438275" cy="1200150"/>
          </a:xfrm>
          <a:prstGeom prst="rect">
            <a:avLst/>
          </a:prstGeom>
          <a:ln>
            <a:solidFill>
              <a:schemeClr val="bg1">
                <a:lumMod val="50000"/>
              </a:schemeClr>
            </a:solidFill>
          </a:ln>
        </p:spPr>
      </p:pic>
      <p:sp>
        <p:nvSpPr>
          <p:cNvPr id="8" name="Rounded Rectangular Callout 7"/>
          <p:cNvSpPr/>
          <p:nvPr/>
        </p:nvSpPr>
        <p:spPr>
          <a:xfrm>
            <a:off x="10134600" y="3048000"/>
            <a:ext cx="1295400" cy="304800"/>
          </a:xfrm>
          <a:prstGeom prst="wedgeRoundRectCallout">
            <a:avLst>
              <a:gd name="adj1" fmla="val -75735"/>
              <a:gd name="adj2" fmla="val 412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latin typeface="Consolas" panose="020B0609020204030204" pitchFamily="49" charset="0"/>
              </a:rPr>
              <a:t>checked</a:t>
            </a:r>
            <a:endParaRPr lang="en-US">
              <a:solidFill>
                <a:schemeClr val="bg1"/>
              </a:solidFill>
            </a:endParaRPr>
          </a:p>
        </p:txBody>
      </p:sp>
      <p:sp>
        <p:nvSpPr>
          <p:cNvPr id="11" name="Rounded Rectangular Callout 10"/>
          <p:cNvSpPr/>
          <p:nvPr/>
        </p:nvSpPr>
        <p:spPr>
          <a:xfrm>
            <a:off x="10210800" y="3968750"/>
            <a:ext cx="1143000" cy="304800"/>
          </a:xfrm>
          <a:prstGeom prst="wedgeRoundRectCallout">
            <a:avLst>
              <a:gd name="adj1" fmla="val -83578"/>
              <a:gd name="adj2" fmla="val -223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latin typeface="Consolas" panose="020B0609020204030204" pitchFamily="49" charset="0"/>
              </a:rPr>
              <a:t>disabled</a:t>
            </a:r>
            <a:endParaRPr lang="en-US">
              <a:solidFill>
                <a:schemeClr val="bg1"/>
              </a:solidFill>
            </a:endParaRPr>
          </a:p>
        </p:txBody>
      </p:sp>
      <p:grpSp>
        <p:nvGrpSpPr>
          <p:cNvPr id="9" name="Google Shape;172;p6"/>
          <p:cNvGrpSpPr/>
          <p:nvPr/>
        </p:nvGrpSpPr>
        <p:grpSpPr>
          <a:xfrm>
            <a:off x="0" y="6344235"/>
            <a:ext cx="12192000" cy="513793"/>
            <a:chOff x="0" y="0"/>
            <a:chExt cx="24384000" cy="1027585"/>
          </a:xfrm>
        </p:grpSpPr>
        <p:sp>
          <p:nvSpPr>
            <p:cNvPr id="10"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2"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26974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677400" y="1524000"/>
            <a:ext cx="1657472" cy="38377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MỤC TIÊU</a:t>
            </a:r>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err="1"/>
              <a:t>Kết</a:t>
            </a:r>
            <a:r>
              <a:rPr lang="en-US" sz="2400" dirty="0"/>
              <a:t> </a:t>
            </a:r>
            <a:r>
              <a:rPr lang="en-US" sz="2400" dirty="0" err="1"/>
              <a:t>thúc</a:t>
            </a:r>
            <a:r>
              <a:rPr lang="en-US" sz="2400" dirty="0"/>
              <a:t> </a:t>
            </a:r>
            <a:r>
              <a:rPr lang="en-US" sz="2400" dirty="0" err="1"/>
              <a:t>bài</a:t>
            </a:r>
            <a:r>
              <a:rPr lang="en-US" sz="2400" dirty="0"/>
              <a:t> </a:t>
            </a:r>
            <a:r>
              <a:rPr lang="en-US" sz="2400" dirty="0" err="1"/>
              <a:t>học</a:t>
            </a:r>
            <a:r>
              <a:rPr lang="en-US" sz="2400" dirty="0"/>
              <a:t> </a:t>
            </a:r>
            <a:r>
              <a:rPr lang="en-US" sz="2400" dirty="0" err="1"/>
              <a:t>này</a:t>
            </a:r>
            <a:r>
              <a:rPr lang="en-US" sz="2400" dirty="0"/>
              <a:t> </a:t>
            </a:r>
            <a:r>
              <a:rPr lang="en-US" sz="2400" dirty="0" err="1"/>
              <a:t>bạn</a:t>
            </a:r>
            <a:r>
              <a:rPr lang="en-US" sz="2400" dirty="0"/>
              <a:t> </a:t>
            </a:r>
            <a:r>
              <a:rPr lang="en-US" sz="2400" dirty="0" err="1"/>
              <a:t>có</a:t>
            </a:r>
            <a:r>
              <a:rPr lang="en-US" sz="2400" dirty="0"/>
              <a:t> </a:t>
            </a:r>
            <a:r>
              <a:rPr lang="en-US" sz="2400" dirty="0" err="1"/>
              <a:t>khả</a:t>
            </a:r>
            <a:r>
              <a:rPr lang="en-US" sz="2400" dirty="0"/>
              <a:t> </a:t>
            </a:r>
            <a:r>
              <a:rPr lang="en-US" sz="2400" dirty="0" err="1"/>
              <a:t>năng</a:t>
            </a:r>
            <a:endParaRPr lang="en-US" sz="2400" dirty="0"/>
          </a:p>
          <a:p>
            <a:pPr lvl="1">
              <a:buFont typeface="Wingdings" panose="05000000000000000000" pitchFamily="2" charset="2"/>
              <a:buChar char="Ø"/>
            </a:pPr>
            <a:r>
              <a:rPr lang="en-US"/>
              <a:t>Định dạng bảng sử dụng BS5</a:t>
            </a:r>
          </a:p>
          <a:p>
            <a:pPr lvl="1">
              <a:buFont typeface="Wingdings" panose="05000000000000000000" pitchFamily="2" charset="2"/>
              <a:buChar char="Ø"/>
            </a:pPr>
            <a:r>
              <a:rPr lang="en-US"/>
              <a:t>Thiết kế form </a:t>
            </a:r>
          </a:p>
          <a:p>
            <a:pPr lvl="1">
              <a:buFont typeface="Wingdings" panose="05000000000000000000" pitchFamily="2" charset="2"/>
              <a:buChar char="Ø"/>
            </a:pPr>
            <a:r>
              <a:rPr lang="en-US"/>
              <a:t>Sử dụng tabs</a:t>
            </a:r>
          </a:p>
          <a:p>
            <a:pPr lvl="1">
              <a:buFont typeface="Wingdings" panose="05000000000000000000" pitchFamily="2" charset="2"/>
              <a:buChar char="Ø"/>
            </a:pPr>
            <a:r>
              <a:rPr lang="en-US"/>
              <a:t>Sử dụng hộp thoại Modal</a:t>
            </a:r>
          </a:p>
          <a:p>
            <a:pPr lvl="1">
              <a:buFont typeface="Wingdings" panose="05000000000000000000" pitchFamily="2" charset="2"/>
              <a:buChar char="Ø"/>
            </a:pPr>
            <a:endParaRPr lang="en-US"/>
          </a:p>
          <a:p>
            <a:pPr lvl="1">
              <a:buFont typeface="Wingdings" panose="05000000000000000000" pitchFamily="2" charset="2"/>
              <a:buChar char="Ø"/>
            </a:pPr>
            <a:endParaRPr lang="en-US" dirty="0"/>
          </a:p>
          <a:p>
            <a:pPr lvl="1">
              <a:buFont typeface="Wingdings" panose="05000000000000000000" pitchFamily="2" charset="2"/>
              <a:buChar char="Ø"/>
            </a:pPr>
            <a:endParaRPr lang="vi-VN" dirty="0"/>
          </a:p>
        </p:txBody>
      </p:sp>
      <p:grpSp>
        <p:nvGrpSpPr>
          <p:cNvPr id="8" name="Google Shape;172;p6"/>
          <p:cNvGrpSpPr/>
          <p:nvPr/>
        </p:nvGrpSpPr>
        <p:grpSpPr>
          <a:xfrm>
            <a:off x="0" y="6344235"/>
            <a:ext cx="12192000" cy="513793"/>
            <a:chOff x="0" y="0"/>
            <a:chExt cx="24384000" cy="1027585"/>
          </a:xfrm>
        </p:grpSpPr>
        <p:sp>
          <p:nvSpPr>
            <p:cNvPr id="9"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0"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53000537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CHECK VÀ RADIO</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Radio: </a:t>
            </a:r>
            <a:r>
              <a:rPr lang="vi-VN" sz="2000"/>
              <a:t>Nút radio được sử dụng </a:t>
            </a:r>
            <a:r>
              <a:rPr lang="en-US" sz="2000"/>
              <a:t>trong trường hợp </a:t>
            </a:r>
            <a:r>
              <a:rPr lang="vi-VN" sz="2000"/>
              <a:t>chỉ </a:t>
            </a:r>
            <a:r>
              <a:rPr lang="en-US" sz="2000"/>
              <a:t>chọn </a:t>
            </a:r>
            <a:r>
              <a:rPr lang="vi-VN" sz="2000"/>
              <a:t>một lựa chọn từ danh sách các tùy chọn </a:t>
            </a:r>
            <a:r>
              <a:rPr lang="en-US" sz="2000"/>
              <a:t>sẵn có</a:t>
            </a:r>
            <a:r>
              <a:rPr lang="vi-VN" sz="2000"/>
              <a:t>.</a:t>
            </a:r>
          </a:p>
          <a:p>
            <a:pPr marL="0" indent="0">
              <a:buNone/>
            </a:pPr>
            <a:endParaRPr lang="vi-VN" sz="2400"/>
          </a:p>
        </p:txBody>
      </p:sp>
      <p:sp>
        <p:nvSpPr>
          <p:cNvPr id="7" name="TextBox 6"/>
          <p:cNvSpPr txBox="1"/>
          <p:nvPr/>
        </p:nvSpPr>
        <p:spPr>
          <a:xfrm>
            <a:off x="914400" y="1977242"/>
            <a:ext cx="8153400" cy="3970318"/>
          </a:xfrm>
          <a:prstGeom prst="rect">
            <a:avLst/>
          </a:prstGeom>
          <a:noFill/>
          <a:ln>
            <a:solidFill>
              <a:schemeClr val="bg1">
                <a:lumMod val="50000"/>
              </a:schemeClr>
            </a:solidFill>
          </a:ln>
        </p:spPr>
        <p:txBody>
          <a:bodyPr wrap="square" rtlCol="0">
            <a:spAutoFit/>
          </a:bodyPr>
          <a:lstStyle/>
          <a:p>
            <a:r>
              <a:rPr lang="en-US">
                <a:solidFill>
                  <a:srgbClr val="55B4D4"/>
                </a:solidFill>
                <a:latin typeface="Consolas" panose="020B0609020204030204" pitchFamily="49" charset="0"/>
              </a:rPr>
              <a:t>&lt;form&gt;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"form-check"</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"radio"</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"form-check-input"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checked</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&lt;label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"form-check-label"</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Option 1</a:t>
            </a:r>
            <a:r>
              <a:rPr lang="en-US">
                <a:solidFill>
                  <a:srgbClr val="55B4D4"/>
                </a:solidFill>
                <a:latin typeface="Consolas" panose="020B0609020204030204" pitchFamily="49" charset="0"/>
              </a:rPr>
              <a:t>&lt;/label&gt;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"form-check"</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"radio"</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"form-check-input"</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&lt;label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"form-check-label"</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Option 2</a:t>
            </a:r>
            <a:r>
              <a:rPr lang="en-US">
                <a:solidFill>
                  <a:srgbClr val="55B4D4"/>
                </a:solidFill>
                <a:latin typeface="Consolas" panose="020B0609020204030204" pitchFamily="49" charset="0"/>
              </a:rPr>
              <a:t>&lt;/label&gt;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"form-check"</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"radio"</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"form-check-input"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disabled</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&lt;label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"form-check-label"</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Option 3</a:t>
            </a:r>
            <a:r>
              <a:rPr lang="en-US">
                <a:solidFill>
                  <a:srgbClr val="55B4D4"/>
                </a:solidFill>
                <a:latin typeface="Consolas" panose="020B0609020204030204" pitchFamily="49" charset="0"/>
              </a:rPr>
              <a:t>&lt;/label&gt;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&lt;/form&gt;</a:t>
            </a:r>
            <a:endParaRPr lang="en-US">
              <a:solidFill>
                <a:srgbClr val="5C6166"/>
              </a:solidFill>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8460376" y="3233272"/>
            <a:ext cx="1478262" cy="1159421"/>
          </a:xfrm>
          <a:prstGeom prst="rect">
            <a:avLst/>
          </a:prstGeom>
          <a:ln>
            <a:solidFill>
              <a:schemeClr val="bg1">
                <a:lumMod val="50000"/>
              </a:schemeClr>
            </a:solidFill>
          </a:ln>
        </p:spPr>
      </p:pic>
      <p:sp>
        <p:nvSpPr>
          <p:cNvPr id="8" name="Rounded Rectangular Callout 7"/>
          <p:cNvSpPr/>
          <p:nvPr/>
        </p:nvSpPr>
        <p:spPr>
          <a:xfrm>
            <a:off x="10289176" y="3276600"/>
            <a:ext cx="1295400" cy="304800"/>
          </a:xfrm>
          <a:prstGeom prst="wedgeRoundRectCallout">
            <a:avLst>
              <a:gd name="adj1" fmla="val -77874"/>
              <a:gd name="adj2" fmla="val 79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latin typeface="Consolas" panose="020B0609020204030204" pitchFamily="49" charset="0"/>
              </a:rPr>
              <a:t>checked</a:t>
            </a:r>
            <a:endParaRPr lang="en-US">
              <a:solidFill>
                <a:schemeClr val="bg1"/>
              </a:solidFill>
            </a:endParaRPr>
          </a:p>
        </p:txBody>
      </p:sp>
      <p:sp>
        <p:nvSpPr>
          <p:cNvPr id="9" name="Rounded Rectangular Callout 8"/>
          <p:cNvSpPr/>
          <p:nvPr/>
        </p:nvSpPr>
        <p:spPr>
          <a:xfrm>
            <a:off x="10441576" y="3962401"/>
            <a:ext cx="1163782" cy="313459"/>
          </a:xfrm>
          <a:prstGeom prst="wedgeRoundRectCallout">
            <a:avLst>
              <a:gd name="adj1" fmla="val -98465"/>
              <a:gd name="adj2" fmla="val 235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latin typeface="Consolas" panose="020B0609020204030204" pitchFamily="49" charset="0"/>
              </a:rPr>
              <a:t>disabled</a:t>
            </a:r>
            <a:endParaRPr lang="en-US">
              <a:solidFill>
                <a:schemeClr val="bg1"/>
              </a:solidFill>
            </a:endParaRPr>
          </a:p>
        </p:txBody>
      </p:sp>
      <p:grpSp>
        <p:nvGrpSpPr>
          <p:cNvPr id="10" name="Google Shape;172;p6"/>
          <p:cNvGrpSpPr/>
          <p:nvPr/>
        </p:nvGrpSpPr>
        <p:grpSpPr>
          <a:xfrm>
            <a:off x="0" y="6344235"/>
            <a:ext cx="12192000" cy="513793"/>
            <a:chOff x="0" y="0"/>
            <a:chExt cx="24384000" cy="1027585"/>
          </a:xfrm>
        </p:grpSpPr>
        <p:sp>
          <p:nvSpPr>
            <p:cNvPr id="11"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2"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831411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934203" y="5770602"/>
            <a:ext cx="914400" cy="29310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848603" y="5770601"/>
            <a:ext cx="914400" cy="29310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934202" y="4494902"/>
            <a:ext cx="1143000" cy="3693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5486402" y="3080702"/>
            <a:ext cx="1295400" cy="32316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US"/>
              <a:t>RANGE</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Range: sử dụng class </a:t>
            </a:r>
            <a:r>
              <a:rPr lang="en-US" sz="2000">
                <a:solidFill>
                  <a:srgbClr val="FF0000"/>
                </a:solidFill>
              </a:rPr>
              <a:t>.form-range </a:t>
            </a:r>
            <a:r>
              <a:rPr lang="en-US" sz="2000"/>
              <a:t>để tạo kiểu phạm vi cho phần tử </a:t>
            </a:r>
            <a:r>
              <a:rPr lang="en-US" sz="2000">
                <a:solidFill>
                  <a:srgbClr val="FF0000"/>
                </a:solidFill>
              </a:rPr>
              <a:t>input</a:t>
            </a:r>
            <a:r>
              <a:rPr lang="en-US" sz="2000"/>
              <a:t> với </a:t>
            </a:r>
            <a:r>
              <a:rPr lang="en-US" sz="2000">
                <a:solidFill>
                  <a:srgbClr val="FF0000"/>
                </a:solidFill>
              </a:rPr>
              <a:t>type="range“</a:t>
            </a:r>
          </a:p>
          <a:p>
            <a:endParaRPr lang="en-US" sz="2000">
              <a:solidFill>
                <a:srgbClr val="FF0000"/>
              </a:solidFill>
            </a:endParaRPr>
          </a:p>
          <a:p>
            <a:endParaRPr lang="en-US" sz="2000">
              <a:solidFill>
                <a:srgbClr val="FF0000"/>
              </a:solidFill>
            </a:endParaRPr>
          </a:p>
          <a:p>
            <a:endParaRPr lang="en-US" sz="2000">
              <a:solidFill>
                <a:srgbClr val="FF0000"/>
              </a:solidFill>
            </a:endParaRPr>
          </a:p>
          <a:p>
            <a:endParaRPr lang="en-US" sz="2000">
              <a:solidFill>
                <a:srgbClr val="FF0000"/>
              </a:solidFill>
            </a:endParaRPr>
          </a:p>
          <a:p>
            <a:endParaRPr lang="en-US" sz="2000">
              <a:solidFill>
                <a:srgbClr val="FF0000"/>
              </a:solidFill>
            </a:endParaRPr>
          </a:p>
          <a:p>
            <a:endParaRPr lang="en-US" sz="2000">
              <a:solidFill>
                <a:srgbClr val="FF0000"/>
              </a:solidFill>
            </a:endParaRPr>
          </a:p>
          <a:p>
            <a:r>
              <a:rPr lang="en-US" sz="2000"/>
              <a:t>Step: mặc định khoảng cách giữa các số trong phạm vi là 1, có thể sử dụng thuộc tính step để thiết lập tùy ý</a:t>
            </a:r>
          </a:p>
          <a:p>
            <a:endParaRPr lang="en-US" sz="2000"/>
          </a:p>
          <a:p>
            <a:endParaRPr lang="en-US" sz="2000"/>
          </a:p>
          <a:p>
            <a:r>
              <a:rPr lang="en-US" sz="2000"/>
              <a:t>Min và Max: mặc định giá trị tối thiểu là 0 và tối đa là 100, có thể sử dụng min và max để thiết lập tùy ý</a:t>
            </a:r>
            <a:endParaRPr lang="vi-VN" sz="2000"/>
          </a:p>
          <a:p>
            <a:endParaRPr lang="vi-VN" sz="2000"/>
          </a:p>
          <a:p>
            <a:pPr marL="0" indent="0">
              <a:buNone/>
            </a:pPr>
            <a:endParaRPr lang="vi-VN" sz="2000"/>
          </a:p>
        </p:txBody>
      </p:sp>
      <p:sp>
        <p:nvSpPr>
          <p:cNvPr id="7" name="TextBox 6"/>
          <p:cNvSpPr txBox="1"/>
          <p:nvPr/>
        </p:nvSpPr>
        <p:spPr>
          <a:xfrm>
            <a:off x="2057400" y="2757537"/>
            <a:ext cx="7924802" cy="646331"/>
          </a:xfrm>
          <a:prstGeom prst="rect">
            <a:avLst/>
          </a:prstGeom>
          <a:noFill/>
          <a:ln>
            <a:solidFill>
              <a:schemeClr val="bg1">
                <a:lumMod val="50000"/>
              </a:schemeClr>
            </a:solidFill>
          </a:ln>
        </p:spPr>
        <p:txBody>
          <a:bodyPr wrap="square" rtlCol="0">
            <a:spAutoFit/>
          </a:bodyPr>
          <a:lstStyle/>
          <a:p>
            <a:r>
              <a:rPr lang="en-US">
                <a:solidFill>
                  <a:srgbClr val="55B4D4"/>
                </a:solidFill>
                <a:latin typeface="Consolas" panose="020B0609020204030204" pitchFamily="49" charset="0"/>
              </a:rPr>
              <a:t>&lt;label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for</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"customRange1"</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"form-label"</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Phạm vi</a:t>
            </a:r>
            <a:r>
              <a:rPr lang="en-US">
                <a:solidFill>
                  <a:srgbClr val="55B4D4"/>
                </a:solidFill>
                <a:latin typeface="Consolas" panose="020B0609020204030204" pitchFamily="49" charset="0"/>
              </a:rPr>
              <a:t>&lt;/label&gt;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"range"</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"form-range"</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id</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"customRange1"</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4129087" y="1750144"/>
            <a:ext cx="3933825" cy="752475"/>
          </a:xfrm>
          <a:prstGeom prst="rect">
            <a:avLst/>
          </a:prstGeom>
          <a:ln>
            <a:solidFill>
              <a:schemeClr val="bg1">
                <a:lumMod val="50000"/>
              </a:schemeClr>
            </a:solidFill>
          </a:ln>
        </p:spPr>
      </p:pic>
      <p:sp>
        <p:nvSpPr>
          <p:cNvPr id="10" name="TextBox 9"/>
          <p:cNvSpPr txBox="1"/>
          <p:nvPr/>
        </p:nvSpPr>
        <p:spPr>
          <a:xfrm>
            <a:off x="1981200" y="4494902"/>
            <a:ext cx="7924802" cy="369332"/>
          </a:xfrm>
          <a:prstGeom prst="rect">
            <a:avLst/>
          </a:prstGeom>
          <a:noFill/>
          <a:ln>
            <a:solidFill>
              <a:schemeClr val="bg1">
                <a:lumMod val="50000"/>
              </a:schemeClr>
            </a:solidFill>
          </a:ln>
        </p:spPr>
        <p:txBody>
          <a:bodyPr wrap="square" rtlCol="0">
            <a:spAutoFit/>
          </a:bodyPr>
          <a:lstStyle/>
          <a:p>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"range"</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"form-range"</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step</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"10"</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p:txBody>
      </p:sp>
      <p:sp>
        <p:nvSpPr>
          <p:cNvPr id="11" name="TextBox 10"/>
          <p:cNvSpPr txBox="1"/>
          <p:nvPr/>
        </p:nvSpPr>
        <p:spPr>
          <a:xfrm>
            <a:off x="1981200" y="5770602"/>
            <a:ext cx="7924802" cy="369332"/>
          </a:xfrm>
          <a:prstGeom prst="rect">
            <a:avLst/>
          </a:prstGeom>
          <a:noFill/>
          <a:ln>
            <a:solidFill>
              <a:schemeClr val="bg1">
                <a:lumMod val="50000"/>
              </a:schemeClr>
            </a:solidFill>
          </a:ln>
        </p:spPr>
        <p:txBody>
          <a:bodyPr wrap="square" rtlCol="0">
            <a:spAutoFit/>
          </a:bodyPr>
          <a:lstStyle/>
          <a:p>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"range"</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"form-range"</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min</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"0"</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max</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"4"</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p:txBody>
      </p:sp>
      <p:grpSp>
        <p:nvGrpSpPr>
          <p:cNvPr id="8" name="Google Shape;172;p6"/>
          <p:cNvGrpSpPr/>
          <p:nvPr/>
        </p:nvGrpSpPr>
        <p:grpSpPr>
          <a:xfrm>
            <a:off x="0" y="6344235"/>
            <a:ext cx="12192000" cy="513793"/>
            <a:chOff x="0" y="0"/>
            <a:chExt cx="24384000" cy="1027585"/>
          </a:xfrm>
        </p:grpSpPr>
        <p:sp>
          <p:nvSpPr>
            <p:cNvPr id="9"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2"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248666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INPUT GROUP</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Class</a:t>
            </a:r>
            <a:r>
              <a:rPr lang="vi-VN" sz="2000"/>
              <a:t> </a:t>
            </a:r>
            <a:r>
              <a:rPr lang="vi-VN" sz="2000">
                <a:solidFill>
                  <a:srgbClr val="FF0000"/>
                </a:solidFill>
              </a:rPr>
              <a:t>.input-group</a:t>
            </a:r>
            <a:r>
              <a:rPr lang="vi-VN" sz="2000"/>
              <a:t> </a:t>
            </a:r>
            <a:r>
              <a:rPr lang="en-US" sz="2000"/>
              <a:t>tạo một vùng bổ sung</a:t>
            </a:r>
            <a:r>
              <a:rPr lang="vi-VN" sz="2000"/>
              <a:t> biểu tượng, văn bản hoặc nút ở phía trước hoặc phía sau </a:t>
            </a:r>
            <a:r>
              <a:rPr lang="en-US" sz="2000">
                <a:solidFill>
                  <a:srgbClr val="FF0000"/>
                </a:solidFill>
              </a:rPr>
              <a:t>input</a:t>
            </a:r>
            <a:r>
              <a:rPr lang="vi-VN" sz="2000"/>
              <a:t> dưới dạng "văn bản trợ giúp".</a:t>
            </a:r>
          </a:p>
          <a:p>
            <a:pPr marL="0" indent="0">
              <a:buNone/>
            </a:pPr>
            <a:br>
              <a:rPr lang="vi-VN" sz="2000"/>
            </a:br>
            <a:endParaRPr lang="en-US" sz="2000">
              <a:solidFill>
                <a:srgbClr val="FF0000"/>
              </a:solidFill>
            </a:endParaRPr>
          </a:p>
          <a:p>
            <a:endParaRPr lang="en-US" sz="2000">
              <a:solidFill>
                <a:srgbClr val="FF0000"/>
              </a:solidFill>
            </a:endParaRPr>
          </a:p>
          <a:p>
            <a:endParaRPr lang="en-US" sz="2000">
              <a:solidFill>
                <a:srgbClr val="FF0000"/>
              </a:solidFill>
            </a:endParaRPr>
          </a:p>
          <a:p>
            <a:pPr marL="0" indent="0">
              <a:buNone/>
            </a:pPr>
            <a:endParaRPr lang="vi-VN" sz="2000"/>
          </a:p>
          <a:p>
            <a:pPr marL="0" indent="0">
              <a:buNone/>
            </a:pPr>
            <a:endParaRPr lang="vi-VN" sz="2000"/>
          </a:p>
        </p:txBody>
      </p:sp>
      <p:sp>
        <p:nvSpPr>
          <p:cNvPr id="7" name="TextBox 6"/>
          <p:cNvSpPr txBox="1"/>
          <p:nvPr/>
        </p:nvSpPr>
        <p:spPr>
          <a:xfrm>
            <a:off x="2209800" y="3541456"/>
            <a:ext cx="7924802" cy="2554545"/>
          </a:xfrm>
          <a:prstGeom prst="rect">
            <a:avLst/>
          </a:prstGeom>
          <a:noFill/>
          <a:ln>
            <a:solidFill>
              <a:schemeClr val="bg1">
                <a:lumMod val="50000"/>
              </a:schemeClr>
            </a:solidFill>
          </a:ln>
        </p:spPr>
        <p:txBody>
          <a:bodyPr wrap="square" rtlCol="0">
            <a:spAutoFit/>
          </a:bodyPr>
          <a:lstStyle/>
          <a:p>
            <a:r>
              <a:rPr lang="en-US" sz="1600">
                <a:solidFill>
                  <a:srgbClr val="55B4D4"/>
                </a:solidFill>
                <a:latin typeface="Consolas" panose="020B0609020204030204" pitchFamily="49" charset="0"/>
              </a:rPr>
              <a:t>&lt;form&gt;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"input-group mb-3"</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&lt;span</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"input-group-text"</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a:t>
            </a:r>
            <a:r>
              <a:rPr lang="en-US" sz="1600">
                <a:solidFill>
                  <a:srgbClr val="55B4D4"/>
                </a:solidFill>
                <a:latin typeface="Consolas" panose="020B0609020204030204" pitchFamily="49" charset="0"/>
              </a:rPr>
              <a:t>&lt;/span&gt;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&lt;input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type</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"text"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"form-control"</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placeholder</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"Nhập tên"</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&lt;/div&gt;</a:t>
            </a:r>
            <a:br>
              <a:rPr lang="en-US" sz="1600">
                <a:solidFill>
                  <a:srgbClr val="5C6166"/>
                </a:solidFill>
                <a:latin typeface="Consolas" panose="020B0609020204030204" pitchFamily="49" charset="0"/>
              </a:rPr>
            </a:br>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"input-group mb-3"</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&lt;input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type</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"text"</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"form-control"</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placeholder</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"Email"&gt;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&lt;span</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"input-group-text"</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@example.com</a:t>
            </a:r>
            <a:r>
              <a:rPr lang="en-US" sz="1600">
                <a:solidFill>
                  <a:srgbClr val="55B4D4"/>
                </a:solidFill>
                <a:latin typeface="Consolas" panose="020B0609020204030204" pitchFamily="49" charset="0"/>
              </a:rPr>
              <a:t>&lt;/span&gt;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&lt;/div&gt;</a:t>
            </a:r>
            <a:endParaRPr lang="en-US" sz="1600">
              <a:solidFill>
                <a:srgbClr val="5C6166"/>
              </a:solidFill>
              <a:latin typeface="Consolas" panose="020B0609020204030204" pitchFamily="49" charset="0"/>
            </a:endParaRPr>
          </a:p>
          <a:p>
            <a:r>
              <a:rPr lang="en-US" sz="1600">
                <a:solidFill>
                  <a:srgbClr val="55B4D4"/>
                </a:solidFill>
                <a:latin typeface="Consolas" panose="020B0609020204030204" pitchFamily="49" charset="0"/>
              </a:rPr>
              <a:t>&lt;/form&gt;</a:t>
            </a:r>
            <a:endParaRPr lang="en-US" sz="1600">
              <a:solidFill>
                <a:srgbClr val="5C6166"/>
              </a:solidFill>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3581400" y="2082144"/>
            <a:ext cx="4038600" cy="1125636"/>
          </a:xfrm>
          <a:prstGeom prst="rect">
            <a:avLst/>
          </a:prstGeom>
          <a:ln>
            <a:solidFill>
              <a:schemeClr val="bg1">
                <a:lumMod val="50000"/>
              </a:schemeClr>
            </a:solidFill>
          </a:ln>
        </p:spPr>
      </p:pic>
      <p:cxnSp>
        <p:nvCxnSpPr>
          <p:cNvPr id="5" name="Straight Arrow Connector 4"/>
          <p:cNvCxnSpPr/>
          <p:nvPr/>
        </p:nvCxnSpPr>
        <p:spPr>
          <a:xfrm>
            <a:off x="2362200" y="4074855"/>
            <a:ext cx="609600" cy="1524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a:off x="2362200" y="5294055"/>
            <a:ext cx="609600" cy="1524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8" name="Google Shape;172;p6"/>
          <p:cNvGrpSpPr/>
          <p:nvPr/>
        </p:nvGrpSpPr>
        <p:grpSpPr>
          <a:xfrm>
            <a:off x="0" y="6344235"/>
            <a:ext cx="12192000" cy="513793"/>
            <a:chOff x="0" y="0"/>
            <a:chExt cx="24384000" cy="1027585"/>
          </a:xfrm>
        </p:grpSpPr>
        <p:sp>
          <p:nvSpPr>
            <p:cNvPr id="9"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0"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05022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INPUT GROUP</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Multiple Input: Thêm nhiều đầu vào hoặc tiện ích bổ sung. Ví dụ:</a:t>
            </a:r>
          </a:p>
          <a:p>
            <a:endParaRPr lang="en-US" sz="2400"/>
          </a:p>
          <a:p>
            <a:endParaRPr lang="en-US" sz="2400"/>
          </a:p>
          <a:p>
            <a:endParaRPr lang="en-US" sz="2400"/>
          </a:p>
          <a:p>
            <a:pPr marL="0" indent="0">
              <a:buNone/>
            </a:pPr>
            <a:endParaRPr lang="en-US" sz="2400"/>
          </a:p>
          <a:p>
            <a:endParaRPr lang="en-US" sz="2400"/>
          </a:p>
          <a:p>
            <a:endParaRPr lang="en-US" sz="2400"/>
          </a:p>
          <a:p>
            <a:endParaRPr lang="en-US" sz="2400"/>
          </a:p>
          <a:p>
            <a:pPr marL="0" indent="0">
              <a:buNone/>
            </a:pPr>
            <a:endParaRPr lang="en-US" sz="2400"/>
          </a:p>
          <a:p>
            <a:pPr marL="0" indent="0">
              <a:buNone/>
            </a:pPr>
            <a:br>
              <a:rPr lang="vi-VN" sz="2400"/>
            </a:br>
            <a:endParaRPr lang="en-US" sz="2400">
              <a:solidFill>
                <a:srgbClr val="FF0000"/>
              </a:solidFill>
            </a:endParaRPr>
          </a:p>
          <a:p>
            <a:endParaRPr lang="en-US" sz="2400">
              <a:solidFill>
                <a:srgbClr val="FF0000"/>
              </a:solidFill>
            </a:endParaRPr>
          </a:p>
          <a:p>
            <a:endParaRPr lang="en-US" sz="2400">
              <a:solidFill>
                <a:srgbClr val="FF0000"/>
              </a:solidFill>
            </a:endParaRPr>
          </a:p>
          <a:p>
            <a:pPr marL="0" indent="0">
              <a:buNone/>
            </a:pPr>
            <a:endParaRPr lang="vi-VN" sz="2400"/>
          </a:p>
          <a:p>
            <a:pPr marL="0" indent="0">
              <a:buNone/>
            </a:pPr>
            <a:endParaRPr lang="vi-VN" sz="2400"/>
          </a:p>
        </p:txBody>
      </p:sp>
      <p:sp>
        <p:nvSpPr>
          <p:cNvPr id="7" name="TextBox 6"/>
          <p:cNvSpPr txBox="1"/>
          <p:nvPr/>
        </p:nvSpPr>
        <p:spPr>
          <a:xfrm>
            <a:off x="1524000" y="2895601"/>
            <a:ext cx="8915400" cy="2125325"/>
          </a:xfrm>
          <a:prstGeom prst="rect">
            <a:avLst/>
          </a:prstGeom>
          <a:noFill/>
          <a:ln>
            <a:solidFill>
              <a:schemeClr val="bg1">
                <a:lumMod val="50000"/>
              </a:schemeClr>
            </a:solidFill>
          </a:ln>
        </p:spPr>
        <p:txBody>
          <a:bodyPr wrap="square" rtlCol="0">
            <a:spAutoFit/>
          </a:bodyPr>
          <a:lstStyle/>
          <a:p>
            <a:pPr>
              <a:lnSpc>
                <a:spcPct val="150000"/>
              </a:lnSpc>
            </a:pPr>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"input-group"</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pPr>
              <a:lnSpc>
                <a:spcPct val="150000"/>
              </a:lnSpc>
            </a:pP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&lt;span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"input-group-text"</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Sinh viên</a:t>
            </a:r>
            <a:r>
              <a:rPr lang="en-US">
                <a:solidFill>
                  <a:srgbClr val="55B4D4"/>
                </a:solidFill>
                <a:latin typeface="Consolas" panose="020B0609020204030204" pitchFamily="49" charset="0"/>
              </a:rPr>
              <a:t>&lt;/span&gt;</a:t>
            </a:r>
            <a:endParaRPr lang="en-US">
              <a:solidFill>
                <a:srgbClr val="5C6166"/>
              </a:solidFill>
              <a:latin typeface="Consolas" panose="020B0609020204030204" pitchFamily="49" charset="0"/>
            </a:endParaRPr>
          </a:p>
          <a:p>
            <a:pPr>
              <a:lnSpc>
                <a:spcPct val="150000"/>
              </a:lnSpc>
            </a:pP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"text"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"form-control"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placeholder</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"MSSV"</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pPr>
              <a:lnSpc>
                <a:spcPct val="150000"/>
              </a:lnSpc>
            </a:pP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"text"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"form-control"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placeholder</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"Họ và tên"</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pPr>
              <a:lnSpc>
                <a:spcPct val="150000"/>
              </a:lnSpc>
            </a:pP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3341072" y="1905001"/>
            <a:ext cx="4278928" cy="670078"/>
          </a:xfrm>
          <a:prstGeom prst="rect">
            <a:avLst/>
          </a:prstGeom>
        </p:spPr>
      </p:pic>
      <p:grpSp>
        <p:nvGrpSpPr>
          <p:cNvPr id="8" name="Google Shape;172;p6"/>
          <p:cNvGrpSpPr/>
          <p:nvPr/>
        </p:nvGrpSpPr>
        <p:grpSpPr>
          <a:xfrm>
            <a:off x="0" y="6344235"/>
            <a:ext cx="12192000" cy="513793"/>
            <a:chOff x="0" y="0"/>
            <a:chExt cx="24384000" cy="1027585"/>
          </a:xfrm>
        </p:grpSpPr>
        <p:sp>
          <p:nvSpPr>
            <p:cNvPr id="9"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0"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262074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581400" y="4114800"/>
            <a:ext cx="609600" cy="25717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81400" y="2209800"/>
            <a:ext cx="990600" cy="23812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US"/>
              <a:t>INPUT GROUP</a:t>
            </a:r>
            <a:endParaRPr lang="en-US" dirty="0"/>
          </a:p>
        </p:txBody>
      </p:sp>
      <p:sp>
        <p:nvSpPr>
          <p:cNvPr id="6" name="Rectangle 3"/>
          <p:cNvSpPr txBox="1">
            <a:spLocks noChangeArrowheads="1"/>
          </p:cNvSpPr>
          <p:nvPr/>
        </p:nvSpPr>
        <p:spPr>
          <a:xfrm>
            <a:off x="685800" y="1066800"/>
            <a:ext cx="108966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Input group với checkbox và radio. Ví dụ:</a:t>
            </a:r>
          </a:p>
          <a:p>
            <a:endParaRPr lang="en-US" sz="2400"/>
          </a:p>
          <a:p>
            <a:pPr marL="0" indent="0">
              <a:buNone/>
            </a:pPr>
            <a:br>
              <a:rPr lang="vi-VN" sz="2400"/>
            </a:br>
            <a:endParaRPr lang="en-US" sz="2400">
              <a:solidFill>
                <a:srgbClr val="FF0000"/>
              </a:solidFill>
            </a:endParaRPr>
          </a:p>
          <a:p>
            <a:endParaRPr lang="en-US" sz="2400">
              <a:solidFill>
                <a:srgbClr val="FF0000"/>
              </a:solidFill>
            </a:endParaRPr>
          </a:p>
          <a:p>
            <a:endParaRPr lang="en-US" sz="2400">
              <a:solidFill>
                <a:srgbClr val="FF0000"/>
              </a:solidFill>
            </a:endParaRPr>
          </a:p>
          <a:p>
            <a:pPr marL="0" indent="0">
              <a:buNone/>
            </a:pPr>
            <a:endParaRPr lang="vi-VN" sz="2400"/>
          </a:p>
          <a:p>
            <a:pPr marL="0" indent="0">
              <a:buNone/>
            </a:pPr>
            <a:endParaRPr lang="vi-VN" sz="2400"/>
          </a:p>
        </p:txBody>
      </p:sp>
      <p:sp>
        <p:nvSpPr>
          <p:cNvPr id="5" name="TextBox 4"/>
          <p:cNvSpPr txBox="1"/>
          <p:nvPr/>
        </p:nvSpPr>
        <p:spPr>
          <a:xfrm>
            <a:off x="838200" y="1600200"/>
            <a:ext cx="10363200" cy="3693319"/>
          </a:xfrm>
          <a:prstGeom prst="rect">
            <a:avLst/>
          </a:prstGeom>
          <a:noFill/>
          <a:ln>
            <a:solidFill>
              <a:schemeClr val="bg1">
                <a:lumMod val="50000"/>
              </a:schemeClr>
            </a:solidFill>
          </a:ln>
        </p:spPr>
        <p:txBody>
          <a:bodyPr wrap="square" rtlCol="0">
            <a:spAutoFit/>
          </a:bodyPr>
          <a:lstStyle/>
          <a:p>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"input-group mb-3"</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"input-group-text"</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"checkbox"</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"text"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"form-control"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placeholder</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"Nội dung..."</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&lt;/div&gt;</a:t>
            </a:r>
          </a:p>
          <a:p>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"input-group mb-3"</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"input-group-text"</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"radio"</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"text"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"form-control"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placeholder</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"Nội dung..."</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&lt;/div&gt; </a:t>
            </a:r>
            <a:endParaRPr lang="en-US">
              <a:solidFill>
                <a:srgbClr val="5C6166"/>
              </a:solidFill>
              <a:latin typeface="Consolas" panose="020B0609020204030204" pitchFamily="49" charset="0"/>
            </a:endParaRPr>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3" name="Picture 2"/>
          <p:cNvPicPr>
            <a:picLocks noChangeAspect="1"/>
          </p:cNvPicPr>
          <p:nvPr/>
        </p:nvPicPr>
        <p:blipFill>
          <a:blip r:embed="rId2"/>
          <a:stretch>
            <a:fillRect/>
          </a:stretch>
        </p:blipFill>
        <p:spPr>
          <a:xfrm>
            <a:off x="6067926" y="1752600"/>
            <a:ext cx="4914900" cy="695325"/>
          </a:xfrm>
          <a:prstGeom prst="rect">
            <a:avLst/>
          </a:prstGeom>
        </p:spPr>
      </p:pic>
      <p:pic>
        <p:nvPicPr>
          <p:cNvPr id="4" name="Picture 3"/>
          <p:cNvPicPr>
            <a:picLocks noChangeAspect="1"/>
          </p:cNvPicPr>
          <p:nvPr/>
        </p:nvPicPr>
        <p:blipFill>
          <a:blip r:embed="rId3"/>
          <a:stretch>
            <a:fillRect/>
          </a:stretch>
        </p:blipFill>
        <p:spPr>
          <a:xfrm>
            <a:off x="6106026" y="3695700"/>
            <a:ext cx="4876800" cy="676275"/>
          </a:xfrm>
          <a:prstGeom prst="rect">
            <a:avLst/>
          </a:prstGeom>
        </p:spPr>
      </p:pic>
    </p:spTree>
    <p:extLst>
      <p:ext uri="{BB962C8B-B14F-4D97-AF65-F5344CB8AC3E}">
        <p14:creationId xmlns:p14="http://schemas.microsoft.com/office/powerpoint/2010/main" val="3825974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3608338"/>
            <a:ext cx="1676400" cy="35406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362200" y="4675138"/>
            <a:ext cx="1676400" cy="35406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US"/>
              <a:t>FLOATING LABEL</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Nhãn nổi: Khi người dùng focus ô nhập giá trị, các nhãn sẽ tự động điều chỉnh theo vị trí nổi của chúng. Ví dụ:</a:t>
            </a:r>
          </a:p>
          <a:p>
            <a:endParaRPr lang="en-US" sz="2400"/>
          </a:p>
          <a:p>
            <a:pPr marL="0" indent="0">
              <a:buNone/>
            </a:pPr>
            <a:br>
              <a:rPr lang="vi-VN" sz="2400"/>
            </a:br>
            <a:endParaRPr lang="en-US" sz="2400">
              <a:solidFill>
                <a:srgbClr val="FF0000"/>
              </a:solidFill>
            </a:endParaRPr>
          </a:p>
          <a:p>
            <a:endParaRPr lang="en-US" sz="2400">
              <a:solidFill>
                <a:srgbClr val="FF0000"/>
              </a:solidFill>
            </a:endParaRPr>
          </a:p>
          <a:p>
            <a:endParaRPr lang="en-US" sz="2400">
              <a:solidFill>
                <a:srgbClr val="FF0000"/>
              </a:solidFill>
            </a:endParaRPr>
          </a:p>
          <a:p>
            <a:pPr marL="0" indent="0">
              <a:buNone/>
            </a:pPr>
            <a:endParaRPr lang="vi-VN" sz="2400"/>
          </a:p>
          <a:p>
            <a:pPr marL="0" indent="0">
              <a:buNone/>
            </a:pPr>
            <a:endParaRPr lang="vi-VN" sz="2400"/>
          </a:p>
        </p:txBody>
      </p:sp>
      <p:sp>
        <p:nvSpPr>
          <p:cNvPr id="5" name="TextBox 4"/>
          <p:cNvSpPr txBox="1"/>
          <p:nvPr/>
        </p:nvSpPr>
        <p:spPr>
          <a:xfrm>
            <a:off x="762000" y="3608338"/>
            <a:ext cx="10744200" cy="2308324"/>
          </a:xfrm>
          <a:prstGeom prst="rect">
            <a:avLst/>
          </a:prstGeom>
          <a:noFill/>
          <a:ln>
            <a:solidFill>
              <a:schemeClr val="bg1">
                <a:lumMod val="50000"/>
              </a:schemeClr>
            </a:solidFill>
          </a:ln>
        </p:spPr>
        <p:txBody>
          <a:bodyPr wrap="square" rtlCol="0">
            <a:spAutoFit/>
          </a:bodyPr>
          <a:lstStyle/>
          <a:p>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"form-floating mb-3 mt-3"</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"text"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"form-control"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id</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"email"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placeholder</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"Enter email"</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&lt;label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for</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"email"</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Email</a:t>
            </a:r>
            <a:r>
              <a:rPr lang="en-US">
                <a:solidFill>
                  <a:srgbClr val="55B4D4"/>
                </a:solidFill>
                <a:latin typeface="Consolas" panose="020B0609020204030204" pitchFamily="49" charset="0"/>
              </a:rPr>
              <a:t>&lt;/label&gt;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"form-floating mt-3 mb-3"</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"text"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"form-control"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id</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"pwd"</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placeholder</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"Enter password"</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&lt;label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for</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"pwd"</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Mật khẩu</a:t>
            </a:r>
            <a:r>
              <a:rPr lang="en-US">
                <a:solidFill>
                  <a:srgbClr val="55B4D4"/>
                </a:solidFill>
                <a:latin typeface="Consolas" panose="020B0609020204030204" pitchFamily="49" charset="0"/>
              </a:rPr>
              <a:t>&lt;/label&gt;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5867399" y="1958611"/>
            <a:ext cx="3370329" cy="1532612"/>
          </a:xfrm>
          <a:prstGeom prst="rect">
            <a:avLst/>
          </a:prstGeom>
          <a:ln>
            <a:solidFill>
              <a:schemeClr val="bg1">
                <a:lumMod val="50000"/>
              </a:schemeClr>
            </a:solidFill>
          </a:ln>
        </p:spPr>
      </p:pic>
      <p:sp>
        <p:nvSpPr>
          <p:cNvPr id="7" name="Rounded Rectangular Callout 6"/>
          <p:cNvSpPr/>
          <p:nvPr/>
        </p:nvSpPr>
        <p:spPr>
          <a:xfrm>
            <a:off x="2971800" y="2252722"/>
            <a:ext cx="2286000" cy="947678"/>
          </a:xfrm>
          <a:prstGeom prst="wedgeRoundRectCallout">
            <a:avLst>
              <a:gd name="adj1" fmla="val 75453"/>
              <a:gd name="adj2" fmla="val 338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latin typeface="Consolas" panose="020B0609020204030204" pitchFamily="49" charset="0"/>
              </a:rPr>
              <a:t>Nhãn nổi lên trên khi người dùng focus vào</a:t>
            </a:r>
            <a:endParaRPr lang="en-US">
              <a:solidFill>
                <a:schemeClr val="bg1"/>
              </a:solidFill>
            </a:endParaRPr>
          </a:p>
        </p:txBody>
      </p:sp>
      <p:grpSp>
        <p:nvGrpSpPr>
          <p:cNvPr id="8" name="Google Shape;172;p6"/>
          <p:cNvGrpSpPr/>
          <p:nvPr/>
        </p:nvGrpSpPr>
        <p:grpSpPr>
          <a:xfrm>
            <a:off x="0" y="6344235"/>
            <a:ext cx="12192000" cy="513793"/>
            <a:chOff x="0" y="0"/>
            <a:chExt cx="24384000" cy="1027585"/>
          </a:xfrm>
        </p:grpSpPr>
        <p:sp>
          <p:nvSpPr>
            <p:cNvPr id="9"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0"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878371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FLOATING LABEL</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Nhãn nổi kết hợp danh sách lựa chọn: nhãn sẽ luôn xuất hiện ở góc bên trái trên cùng, trong menu chọn. Ví dụ:</a:t>
            </a:r>
          </a:p>
          <a:p>
            <a:endParaRPr lang="en-US" sz="2400"/>
          </a:p>
          <a:p>
            <a:pPr marL="0" indent="0">
              <a:buNone/>
            </a:pPr>
            <a:br>
              <a:rPr lang="vi-VN" sz="2400"/>
            </a:br>
            <a:endParaRPr lang="en-US" sz="2400">
              <a:solidFill>
                <a:srgbClr val="FF0000"/>
              </a:solidFill>
            </a:endParaRPr>
          </a:p>
          <a:p>
            <a:endParaRPr lang="en-US" sz="2400">
              <a:solidFill>
                <a:srgbClr val="FF0000"/>
              </a:solidFill>
            </a:endParaRPr>
          </a:p>
          <a:p>
            <a:endParaRPr lang="en-US" sz="2400">
              <a:solidFill>
                <a:srgbClr val="FF0000"/>
              </a:solidFill>
            </a:endParaRPr>
          </a:p>
          <a:p>
            <a:pPr marL="0" indent="0">
              <a:buNone/>
            </a:pPr>
            <a:endParaRPr lang="vi-VN" sz="2400"/>
          </a:p>
          <a:p>
            <a:pPr marL="0" indent="0">
              <a:buNone/>
            </a:pPr>
            <a:endParaRPr lang="vi-VN" sz="2400"/>
          </a:p>
        </p:txBody>
      </p:sp>
      <p:sp>
        <p:nvSpPr>
          <p:cNvPr id="5" name="TextBox 4"/>
          <p:cNvSpPr txBox="1"/>
          <p:nvPr/>
        </p:nvSpPr>
        <p:spPr>
          <a:xfrm>
            <a:off x="990600" y="1905000"/>
            <a:ext cx="7620000" cy="3139321"/>
          </a:xfrm>
          <a:prstGeom prst="rect">
            <a:avLst/>
          </a:prstGeom>
          <a:noFill/>
          <a:ln>
            <a:solidFill>
              <a:schemeClr val="bg1">
                <a:lumMod val="50000"/>
              </a:schemeClr>
            </a:solidFill>
          </a:ln>
        </p:spPr>
        <p:txBody>
          <a:bodyPr wrap="square" rtlCol="0">
            <a:spAutoFit/>
          </a:bodyPr>
          <a:lstStyle/>
          <a:p>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"form-floating"</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&lt;select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"form-select"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id</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"select"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name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"sellist"</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&lt;option&gt;</a:t>
            </a:r>
            <a:r>
              <a:rPr lang="en-US">
                <a:solidFill>
                  <a:srgbClr val="5C6166"/>
                </a:solidFill>
                <a:latin typeface="Consolas" panose="020B0609020204030204" pitchFamily="49" charset="0"/>
              </a:rPr>
              <a:t>1</a:t>
            </a:r>
            <a:r>
              <a:rPr lang="en-US">
                <a:solidFill>
                  <a:srgbClr val="55B4D4"/>
                </a:solidFill>
                <a:latin typeface="Consolas" panose="020B0609020204030204" pitchFamily="49" charset="0"/>
              </a:rPr>
              <a:t>&lt;/option&gt;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&lt;option&gt;</a:t>
            </a:r>
            <a:r>
              <a:rPr lang="en-US">
                <a:solidFill>
                  <a:srgbClr val="5C6166"/>
                </a:solidFill>
                <a:latin typeface="Consolas" panose="020B0609020204030204" pitchFamily="49" charset="0"/>
              </a:rPr>
              <a:t>2</a:t>
            </a:r>
            <a:r>
              <a:rPr lang="en-US">
                <a:solidFill>
                  <a:srgbClr val="55B4D4"/>
                </a:solidFill>
                <a:latin typeface="Consolas" panose="020B0609020204030204" pitchFamily="49" charset="0"/>
              </a:rPr>
              <a:t>&lt;/option&gt;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&lt;option&gt;</a:t>
            </a:r>
            <a:r>
              <a:rPr lang="en-US">
                <a:solidFill>
                  <a:srgbClr val="5C6166"/>
                </a:solidFill>
                <a:latin typeface="Consolas" panose="020B0609020204030204" pitchFamily="49" charset="0"/>
              </a:rPr>
              <a:t>3</a:t>
            </a:r>
            <a:r>
              <a:rPr lang="en-US">
                <a:solidFill>
                  <a:srgbClr val="55B4D4"/>
                </a:solidFill>
                <a:latin typeface="Consolas" panose="020B0609020204030204" pitchFamily="49" charset="0"/>
              </a:rPr>
              <a:t>&lt;/option&gt;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&lt;option&gt;</a:t>
            </a:r>
            <a:r>
              <a:rPr lang="en-US">
                <a:solidFill>
                  <a:srgbClr val="5C6166"/>
                </a:solidFill>
                <a:latin typeface="Consolas" panose="020B0609020204030204" pitchFamily="49" charset="0"/>
              </a:rPr>
              <a:t>4</a:t>
            </a:r>
            <a:r>
              <a:rPr lang="en-US">
                <a:solidFill>
                  <a:srgbClr val="55B4D4"/>
                </a:solidFill>
                <a:latin typeface="Consolas" panose="020B0609020204030204" pitchFamily="49" charset="0"/>
              </a:rPr>
              <a:t>&lt;/option&gt;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&lt;/select&gt;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&lt;label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for</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"select"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"form-label"</a:t>
            </a:r>
            <a:r>
              <a:rPr lang="en-US">
                <a:solidFill>
                  <a:srgbClr val="55B4D4"/>
                </a:solidFill>
                <a:latin typeface="Consolas" panose="020B0609020204030204" pitchFamily="49" charset="0"/>
              </a:rPr>
              <a:t>&gt;</a:t>
            </a:r>
          </a:p>
          <a:p>
            <a:r>
              <a:rPr lang="en-US">
                <a:solidFill>
                  <a:srgbClr val="5C6166"/>
                </a:solidFill>
                <a:latin typeface="Consolas" panose="020B0609020204030204" pitchFamily="49" charset="0"/>
              </a:rPr>
              <a:t>	Chọn 1 giá trị:</a:t>
            </a: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&lt;/label&gt;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p:txBody>
      </p:sp>
      <p:pic>
        <p:nvPicPr>
          <p:cNvPr id="2" name="Picture 1"/>
          <p:cNvPicPr>
            <a:picLocks noChangeAspect="1"/>
          </p:cNvPicPr>
          <p:nvPr/>
        </p:nvPicPr>
        <p:blipFill>
          <a:blip r:embed="rId2"/>
          <a:stretch>
            <a:fillRect/>
          </a:stretch>
        </p:blipFill>
        <p:spPr>
          <a:xfrm>
            <a:off x="7425954" y="3517605"/>
            <a:ext cx="4121955" cy="2309798"/>
          </a:xfrm>
          <a:prstGeom prst="rect">
            <a:avLst/>
          </a:prstGeom>
          <a:ln>
            <a:solidFill>
              <a:schemeClr val="bg1">
                <a:lumMod val="50000"/>
              </a:schemeClr>
            </a:solidFill>
          </a:ln>
        </p:spPr>
      </p:pic>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604556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FORM VALIDATION</a:t>
            </a:r>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Form validation: c</a:t>
            </a:r>
            <a:r>
              <a:rPr lang="vi-VN" sz="2000"/>
              <a:t>ung cấp phản hồi </a:t>
            </a:r>
            <a:r>
              <a:rPr lang="en-US" sz="2000" dirty="0" err="1"/>
              <a:t>xác</a:t>
            </a:r>
            <a:r>
              <a:rPr lang="en-US" sz="2000"/>
              <a:t> thực dữ liệu có hợp lệ thông qua </a:t>
            </a:r>
            <a:r>
              <a:rPr lang="vi-VN" sz="2000"/>
              <a:t>biểu mẫu HTML5</a:t>
            </a:r>
            <a:r>
              <a:rPr lang="en-US" sz="2000"/>
              <a:t> kết hợp Javascript</a:t>
            </a:r>
            <a:br>
              <a:rPr lang="vi-VN" sz="2000"/>
            </a:br>
            <a:endParaRPr lang="en-US" sz="2000"/>
          </a:p>
          <a:p>
            <a:endParaRPr lang="en-US" sz="2400"/>
          </a:p>
          <a:p>
            <a:pPr marL="0" indent="0">
              <a:buNone/>
            </a:pPr>
            <a:br>
              <a:rPr lang="vi-VN" sz="2400"/>
            </a:br>
            <a:endParaRPr lang="en-US" sz="2400">
              <a:solidFill>
                <a:srgbClr val="FF0000"/>
              </a:solidFill>
            </a:endParaRPr>
          </a:p>
          <a:p>
            <a:endParaRPr lang="en-US" sz="2400">
              <a:solidFill>
                <a:srgbClr val="FF0000"/>
              </a:solidFill>
            </a:endParaRPr>
          </a:p>
          <a:p>
            <a:endParaRPr lang="en-US" sz="2400">
              <a:solidFill>
                <a:srgbClr val="FF0000"/>
              </a:solidFill>
            </a:endParaRPr>
          </a:p>
          <a:p>
            <a:pPr marL="0" indent="0">
              <a:buNone/>
            </a:pPr>
            <a:endParaRPr lang="vi-VN" sz="2400"/>
          </a:p>
          <a:p>
            <a:pPr marL="0" indent="0">
              <a:buNone/>
            </a:pPr>
            <a:endParaRPr lang="vi-VN" sz="2400"/>
          </a:p>
        </p:txBody>
      </p:sp>
      <p:pic>
        <p:nvPicPr>
          <p:cNvPr id="2" name="Picture 1"/>
          <p:cNvPicPr>
            <a:picLocks noChangeAspect="1"/>
          </p:cNvPicPr>
          <p:nvPr/>
        </p:nvPicPr>
        <p:blipFill>
          <a:blip r:embed="rId2"/>
          <a:stretch>
            <a:fillRect/>
          </a:stretch>
        </p:blipFill>
        <p:spPr>
          <a:xfrm>
            <a:off x="1659895" y="1981200"/>
            <a:ext cx="3352800" cy="4023360"/>
          </a:xfrm>
          <a:prstGeom prst="rect">
            <a:avLst/>
          </a:prstGeom>
          <a:ln>
            <a:solidFill>
              <a:schemeClr val="bg1">
                <a:lumMod val="50000"/>
              </a:schemeClr>
            </a:solidFill>
          </a:ln>
        </p:spPr>
      </p:pic>
      <p:pic>
        <p:nvPicPr>
          <p:cNvPr id="3" name="Picture 2"/>
          <p:cNvPicPr>
            <a:picLocks noChangeAspect="1"/>
          </p:cNvPicPr>
          <p:nvPr/>
        </p:nvPicPr>
        <p:blipFill>
          <a:blip r:embed="rId3"/>
          <a:stretch>
            <a:fillRect/>
          </a:stretch>
        </p:blipFill>
        <p:spPr>
          <a:xfrm>
            <a:off x="6400800" y="1981200"/>
            <a:ext cx="3385811" cy="4029941"/>
          </a:xfrm>
          <a:prstGeom prst="rect">
            <a:avLst/>
          </a:prstGeom>
          <a:ln>
            <a:solidFill>
              <a:schemeClr val="bg1">
                <a:lumMod val="50000"/>
              </a:schemeClr>
            </a:solidFill>
          </a:ln>
        </p:spPr>
      </p:pic>
      <p:cxnSp>
        <p:nvCxnSpPr>
          <p:cNvPr id="7" name="Straight Arrow Connector 6"/>
          <p:cNvCxnSpPr/>
          <p:nvPr/>
        </p:nvCxnSpPr>
        <p:spPr>
          <a:xfrm>
            <a:off x="5181600" y="3810000"/>
            <a:ext cx="990600" cy="0"/>
          </a:xfrm>
          <a:prstGeom prst="straightConnector1">
            <a:avLst/>
          </a:prstGeom>
          <a:ln w="76200">
            <a:tailEnd type="triangle"/>
          </a:ln>
        </p:spPr>
        <p:style>
          <a:lnRef idx="3">
            <a:schemeClr val="accent1"/>
          </a:lnRef>
          <a:fillRef idx="0">
            <a:schemeClr val="accent1"/>
          </a:fillRef>
          <a:effectRef idx="2">
            <a:schemeClr val="accent1"/>
          </a:effectRef>
          <a:fontRef idx="minor">
            <a:schemeClr val="tx1"/>
          </a:fontRef>
        </p:style>
      </p:cxnSp>
      <p:grpSp>
        <p:nvGrpSpPr>
          <p:cNvPr id="8" name="Google Shape;172;p6"/>
          <p:cNvGrpSpPr/>
          <p:nvPr/>
        </p:nvGrpSpPr>
        <p:grpSpPr>
          <a:xfrm>
            <a:off x="0" y="6344235"/>
            <a:ext cx="12192000" cy="513793"/>
            <a:chOff x="0" y="0"/>
            <a:chExt cx="24384000" cy="1027585"/>
          </a:xfrm>
        </p:grpSpPr>
        <p:sp>
          <p:nvSpPr>
            <p:cNvPr id="9"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0"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992961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628900" y="2209800"/>
            <a:ext cx="16383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67000" y="2034026"/>
            <a:ext cx="1371600" cy="17577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981200" y="914399"/>
            <a:ext cx="1295400" cy="30480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543800" y="4495800"/>
            <a:ext cx="838200" cy="29498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525000" y="3210218"/>
            <a:ext cx="838200" cy="29498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67800" y="1739044"/>
            <a:ext cx="838200" cy="29498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US"/>
              <a:t>FORM VALIDATION</a:t>
            </a:r>
            <a:endParaRPr lang="en-US" dirty="0"/>
          </a:p>
        </p:txBody>
      </p:sp>
      <p:sp>
        <p:nvSpPr>
          <p:cNvPr id="6" name="Rectangle 3"/>
          <p:cNvSpPr txBox="1">
            <a:spLocks noChangeArrowheads="1"/>
          </p:cNvSpPr>
          <p:nvPr/>
        </p:nvSpPr>
        <p:spPr>
          <a:xfrm>
            <a:off x="609600" y="914399"/>
            <a:ext cx="10972800" cy="5429835"/>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1400">
                <a:solidFill>
                  <a:srgbClr val="55B4D4"/>
                </a:solidFill>
                <a:latin typeface="Consolas" panose="020B0609020204030204" pitchFamily="49" charset="0"/>
              </a:rPr>
              <a:t>&lt;form</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class</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"was-validated"</a:t>
            </a:r>
            <a:r>
              <a:rPr lang="vi-VN" sz="1400">
                <a:solidFill>
                  <a:srgbClr val="55B4D4"/>
                </a:solidFill>
                <a:latin typeface="Consolas" panose="020B0609020204030204" pitchFamily="49" charset="0"/>
              </a:rPr>
              <a:t>&gt;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&lt;div</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class</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"mb-3 mt-3"</a:t>
            </a:r>
            <a:r>
              <a:rPr lang="vi-VN" sz="1400">
                <a:solidFill>
                  <a:srgbClr val="55B4D4"/>
                </a:solidFill>
                <a:latin typeface="Consolas" panose="020B0609020204030204" pitchFamily="49" charset="0"/>
              </a:rPr>
              <a:t>&gt;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&lt;label</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for</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"uname"</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class</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"form-label"</a:t>
            </a:r>
            <a:r>
              <a:rPr lang="vi-VN" sz="1400">
                <a:solidFill>
                  <a:srgbClr val="55B4D4"/>
                </a:solidFill>
                <a:latin typeface="Consolas" panose="020B0609020204030204" pitchFamily="49" charset="0"/>
              </a:rPr>
              <a:t>&gt;</a:t>
            </a:r>
            <a:r>
              <a:rPr lang="vi-VN" sz="1400">
                <a:solidFill>
                  <a:srgbClr val="5C6166"/>
                </a:solidFill>
                <a:latin typeface="Consolas" panose="020B0609020204030204" pitchFamily="49" charset="0"/>
              </a:rPr>
              <a:t>Họ và tên:</a:t>
            </a:r>
            <a:r>
              <a:rPr lang="vi-VN" sz="1400">
                <a:solidFill>
                  <a:srgbClr val="55B4D4"/>
                </a:solidFill>
                <a:latin typeface="Consolas" panose="020B0609020204030204" pitchFamily="49" charset="0"/>
              </a:rPr>
              <a:t>&lt;/label&gt;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&lt;input</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type</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"text"</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class</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"form-control"</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id</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"uname"</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placeholder</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"Nhập họ tên"</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required</a:t>
            </a:r>
            <a:r>
              <a:rPr lang="vi-VN" sz="1400">
                <a:solidFill>
                  <a:srgbClr val="55B4D4"/>
                </a:solidFill>
                <a:latin typeface="Consolas" panose="020B0609020204030204" pitchFamily="49" charset="0"/>
              </a:rPr>
              <a:t>&gt;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&lt;div</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class</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"valid-feedback"</a:t>
            </a:r>
            <a:r>
              <a:rPr lang="vi-VN" sz="1400">
                <a:solidFill>
                  <a:srgbClr val="55B4D4"/>
                </a:solidFill>
                <a:latin typeface="Consolas" panose="020B0609020204030204" pitchFamily="49" charset="0"/>
              </a:rPr>
              <a:t>&gt;</a:t>
            </a:r>
            <a:r>
              <a:rPr lang="vi-VN" sz="1400">
                <a:solidFill>
                  <a:srgbClr val="5C6166"/>
                </a:solidFill>
                <a:latin typeface="Consolas" panose="020B0609020204030204" pitchFamily="49" charset="0"/>
              </a:rPr>
              <a:t>Hợp lệ</a:t>
            </a:r>
            <a:r>
              <a:rPr lang="vi-VN" sz="1400">
                <a:solidFill>
                  <a:srgbClr val="55B4D4"/>
                </a:solidFill>
                <a:latin typeface="Consolas" panose="020B0609020204030204" pitchFamily="49" charset="0"/>
              </a:rPr>
              <a:t>&lt;/div&gt;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&lt;div</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class</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"invalid-feedback"</a:t>
            </a:r>
            <a:r>
              <a:rPr lang="vi-VN" sz="1400">
                <a:solidFill>
                  <a:srgbClr val="55B4D4"/>
                </a:solidFill>
                <a:latin typeface="Consolas" panose="020B0609020204030204" pitchFamily="49" charset="0"/>
              </a:rPr>
              <a:t>&gt;</a:t>
            </a:r>
            <a:r>
              <a:rPr lang="vi-VN" sz="1400">
                <a:solidFill>
                  <a:srgbClr val="5C6166"/>
                </a:solidFill>
                <a:latin typeface="Consolas" panose="020B0609020204030204" pitchFamily="49" charset="0"/>
              </a:rPr>
              <a:t>Vui lòng điền vào trường này</a:t>
            </a:r>
            <a:r>
              <a:rPr lang="vi-VN" sz="1400">
                <a:solidFill>
                  <a:srgbClr val="55B4D4"/>
                </a:solidFill>
                <a:latin typeface="Consolas" panose="020B0609020204030204" pitchFamily="49" charset="0"/>
              </a:rPr>
              <a:t>&lt;/div&gt;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&lt;/div&gt;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&lt;div</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class</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"mb-3"</a:t>
            </a:r>
            <a:r>
              <a:rPr lang="vi-VN" sz="1400">
                <a:solidFill>
                  <a:srgbClr val="55B4D4"/>
                </a:solidFill>
                <a:latin typeface="Consolas" panose="020B0609020204030204" pitchFamily="49" charset="0"/>
              </a:rPr>
              <a:t>&gt;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en-US"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&lt;label</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for</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"pwd"</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class</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"form-label"</a:t>
            </a:r>
            <a:r>
              <a:rPr lang="vi-VN" sz="1400">
                <a:solidFill>
                  <a:srgbClr val="55B4D4"/>
                </a:solidFill>
                <a:latin typeface="Consolas" panose="020B0609020204030204" pitchFamily="49" charset="0"/>
              </a:rPr>
              <a:t>&gt;</a:t>
            </a:r>
            <a:r>
              <a:rPr lang="vi-VN" sz="1400">
                <a:solidFill>
                  <a:srgbClr val="5C6166"/>
                </a:solidFill>
                <a:latin typeface="Consolas" panose="020B0609020204030204" pitchFamily="49" charset="0"/>
              </a:rPr>
              <a:t>Mật khẩu:</a:t>
            </a:r>
            <a:r>
              <a:rPr lang="vi-VN" sz="1400">
                <a:solidFill>
                  <a:srgbClr val="55B4D4"/>
                </a:solidFill>
                <a:latin typeface="Consolas" panose="020B0609020204030204" pitchFamily="49" charset="0"/>
              </a:rPr>
              <a:t>&lt;/label&gt;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&lt;input</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type</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"password"</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class</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"form-control"</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id</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"pwd"</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placeholder</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"Nhập mật khẩu"</a:t>
            </a:r>
            <a:r>
              <a:rPr lang="en-US" sz="1400">
                <a:solidFill>
                  <a:srgbClr val="86B300"/>
                </a:solidFill>
                <a:latin typeface="Consolas" panose="020B0609020204030204" pitchFamily="49" charset="0"/>
              </a:rPr>
              <a:t> </a:t>
            </a:r>
            <a:r>
              <a:rPr lang="vi-VN" sz="1400">
                <a:solidFill>
                  <a:srgbClr val="F2AE49"/>
                </a:solidFill>
                <a:latin typeface="Consolas" panose="020B0609020204030204" pitchFamily="49" charset="0"/>
              </a:rPr>
              <a:t>required</a:t>
            </a:r>
            <a:r>
              <a:rPr lang="vi-VN" sz="1400">
                <a:solidFill>
                  <a:srgbClr val="55B4D4"/>
                </a:solidFill>
                <a:latin typeface="Consolas" panose="020B0609020204030204" pitchFamily="49" charset="0"/>
              </a:rPr>
              <a:t>&gt;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&lt;div</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class</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"valid-feedback"</a:t>
            </a:r>
            <a:r>
              <a:rPr lang="vi-VN" sz="1400">
                <a:solidFill>
                  <a:srgbClr val="55B4D4"/>
                </a:solidFill>
                <a:latin typeface="Consolas" panose="020B0609020204030204" pitchFamily="49" charset="0"/>
              </a:rPr>
              <a:t>&gt;</a:t>
            </a:r>
            <a:r>
              <a:rPr lang="vi-VN" sz="1400">
                <a:solidFill>
                  <a:srgbClr val="5C6166"/>
                </a:solidFill>
                <a:latin typeface="Consolas" panose="020B0609020204030204" pitchFamily="49" charset="0"/>
              </a:rPr>
              <a:t>Hợp lệ</a:t>
            </a:r>
            <a:r>
              <a:rPr lang="vi-VN" sz="1400">
                <a:solidFill>
                  <a:srgbClr val="55B4D4"/>
                </a:solidFill>
                <a:latin typeface="Consolas" panose="020B0609020204030204" pitchFamily="49" charset="0"/>
              </a:rPr>
              <a:t>&lt;/div&gt;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&lt;div</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class</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"invalid-feedback"</a:t>
            </a:r>
            <a:r>
              <a:rPr lang="vi-VN" sz="1400">
                <a:solidFill>
                  <a:srgbClr val="55B4D4"/>
                </a:solidFill>
                <a:latin typeface="Consolas" panose="020B0609020204030204" pitchFamily="49" charset="0"/>
              </a:rPr>
              <a:t>&gt;</a:t>
            </a:r>
            <a:r>
              <a:rPr lang="vi-VN" sz="1400">
                <a:solidFill>
                  <a:srgbClr val="5C6166"/>
                </a:solidFill>
                <a:latin typeface="Consolas" panose="020B0609020204030204" pitchFamily="49" charset="0"/>
              </a:rPr>
              <a:t>Vui lòng điền vào trường này</a:t>
            </a:r>
            <a:r>
              <a:rPr lang="vi-VN" sz="1400">
                <a:solidFill>
                  <a:srgbClr val="55B4D4"/>
                </a:solidFill>
                <a:latin typeface="Consolas" panose="020B0609020204030204" pitchFamily="49" charset="0"/>
              </a:rPr>
              <a:t>&lt;/div&gt;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&lt;/div&gt;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&lt;div</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class</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"form-check mb-3"</a:t>
            </a:r>
            <a:r>
              <a:rPr lang="vi-VN" sz="1400">
                <a:solidFill>
                  <a:srgbClr val="55B4D4"/>
                </a:solidFill>
                <a:latin typeface="Consolas" panose="020B0609020204030204" pitchFamily="49" charset="0"/>
              </a:rPr>
              <a:t>&gt;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&lt;input</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class</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"form-check-input"</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type</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"checkbox"</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id</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"myCheck"</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required</a:t>
            </a:r>
            <a:r>
              <a:rPr lang="vi-VN" sz="1400">
                <a:solidFill>
                  <a:srgbClr val="55B4D4"/>
                </a:solidFill>
                <a:latin typeface="Consolas" panose="020B0609020204030204" pitchFamily="49" charset="0"/>
              </a:rPr>
              <a:t>&gt;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&lt;label</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class</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"form-check-label"</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for</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"myCheck"</a:t>
            </a:r>
            <a:r>
              <a:rPr lang="vi-VN" sz="1400">
                <a:solidFill>
                  <a:srgbClr val="55B4D4"/>
                </a:solidFill>
                <a:latin typeface="Consolas" panose="020B0609020204030204" pitchFamily="49" charset="0"/>
              </a:rPr>
              <a:t>&gt;</a:t>
            </a:r>
            <a:r>
              <a:rPr lang="vi-VN" sz="1400">
                <a:solidFill>
                  <a:srgbClr val="5C6166"/>
                </a:solidFill>
                <a:latin typeface="Consolas" panose="020B0609020204030204" pitchFamily="49" charset="0"/>
              </a:rPr>
              <a:t>Đồng ý với các điều khoản</a:t>
            </a:r>
            <a:r>
              <a:rPr lang="vi-VN" sz="1400">
                <a:solidFill>
                  <a:srgbClr val="55B4D4"/>
                </a:solidFill>
                <a:latin typeface="Consolas" panose="020B0609020204030204" pitchFamily="49" charset="0"/>
              </a:rPr>
              <a:t>&lt;/label&gt;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&lt;div</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class</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"valid-feedback"</a:t>
            </a:r>
            <a:r>
              <a:rPr lang="vi-VN" sz="1400">
                <a:solidFill>
                  <a:srgbClr val="55B4D4"/>
                </a:solidFill>
                <a:latin typeface="Consolas" panose="020B0609020204030204" pitchFamily="49" charset="0"/>
              </a:rPr>
              <a:t>&gt;</a:t>
            </a:r>
            <a:r>
              <a:rPr lang="vi-VN" sz="1400">
                <a:solidFill>
                  <a:srgbClr val="5C6166"/>
                </a:solidFill>
                <a:latin typeface="Consolas" panose="020B0609020204030204" pitchFamily="49" charset="0"/>
              </a:rPr>
              <a:t>Hợp lệ</a:t>
            </a:r>
            <a:r>
              <a:rPr lang="vi-VN" sz="1400">
                <a:solidFill>
                  <a:srgbClr val="55B4D4"/>
                </a:solidFill>
                <a:latin typeface="Consolas" panose="020B0609020204030204" pitchFamily="49" charset="0"/>
              </a:rPr>
              <a:t>&lt;/div&gt;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&lt;div</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class</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"invalid-feedback"</a:t>
            </a:r>
            <a:r>
              <a:rPr lang="vi-VN" sz="1400">
                <a:solidFill>
                  <a:srgbClr val="55B4D4"/>
                </a:solidFill>
                <a:latin typeface="Consolas" panose="020B0609020204030204" pitchFamily="49" charset="0"/>
              </a:rPr>
              <a:t>&gt;</a:t>
            </a:r>
            <a:r>
              <a:rPr lang="vi-VN" sz="1400">
                <a:solidFill>
                  <a:srgbClr val="5C6166"/>
                </a:solidFill>
                <a:latin typeface="Consolas" panose="020B0609020204030204" pitchFamily="49" charset="0"/>
              </a:rPr>
              <a:t>Tick vào hộp thoại để xác nhận</a:t>
            </a:r>
            <a:r>
              <a:rPr lang="vi-VN" sz="1400">
                <a:solidFill>
                  <a:srgbClr val="55B4D4"/>
                </a:solidFill>
                <a:latin typeface="Consolas" panose="020B0609020204030204" pitchFamily="49" charset="0"/>
              </a:rPr>
              <a:t>&lt;/div&gt;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&lt;/div&gt;</a:t>
            </a:r>
            <a:endParaRPr lang="vi-VN" sz="1400">
              <a:solidFill>
                <a:srgbClr val="5C6166"/>
              </a:solidFill>
              <a:latin typeface="Consolas" panose="020B0609020204030204" pitchFamily="49" charset="0"/>
            </a:endParaRPr>
          </a:p>
          <a:p>
            <a:pPr marL="0" indent="0">
              <a:buNone/>
            </a:pPr>
            <a:r>
              <a:rPr lang="vi-VN" sz="1400">
                <a:solidFill>
                  <a:srgbClr val="5C6166"/>
                </a:solidFill>
                <a:latin typeface="Consolas" panose="020B0609020204030204" pitchFamily="49" charset="0"/>
              </a:rPr>
              <a:t>     </a:t>
            </a:r>
            <a:r>
              <a:rPr lang="vi-VN" sz="1400">
                <a:solidFill>
                  <a:srgbClr val="55B4D4"/>
                </a:solidFill>
                <a:latin typeface="Consolas" panose="020B0609020204030204" pitchFamily="49" charset="0"/>
              </a:rPr>
              <a:t>&lt;button</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type</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"submit"</a:t>
            </a:r>
            <a:r>
              <a:rPr lang="vi-VN" sz="1400">
                <a:solidFill>
                  <a:srgbClr val="5C6166"/>
                </a:solidFill>
                <a:latin typeface="Consolas" panose="020B0609020204030204" pitchFamily="49" charset="0"/>
              </a:rPr>
              <a:t> </a:t>
            </a:r>
            <a:r>
              <a:rPr lang="vi-VN" sz="1400">
                <a:solidFill>
                  <a:srgbClr val="F2AE49"/>
                </a:solidFill>
                <a:latin typeface="Consolas" panose="020B0609020204030204" pitchFamily="49" charset="0"/>
              </a:rPr>
              <a:t>class</a:t>
            </a:r>
            <a:r>
              <a:rPr lang="vi-VN" sz="1400">
                <a:solidFill>
                  <a:srgbClr val="5C6166"/>
                </a:solidFill>
                <a:latin typeface="Consolas" panose="020B0609020204030204" pitchFamily="49" charset="0"/>
              </a:rPr>
              <a:t>=</a:t>
            </a:r>
            <a:r>
              <a:rPr lang="vi-VN" sz="1400">
                <a:solidFill>
                  <a:srgbClr val="86B300"/>
                </a:solidFill>
                <a:latin typeface="Consolas" panose="020B0609020204030204" pitchFamily="49" charset="0"/>
              </a:rPr>
              <a:t>"btn btn-primary"</a:t>
            </a:r>
            <a:r>
              <a:rPr lang="vi-VN" sz="1400">
                <a:solidFill>
                  <a:srgbClr val="55B4D4"/>
                </a:solidFill>
                <a:latin typeface="Consolas" panose="020B0609020204030204" pitchFamily="49" charset="0"/>
              </a:rPr>
              <a:t>&gt;</a:t>
            </a:r>
            <a:r>
              <a:rPr lang="vi-VN" sz="1400">
                <a:solidFill>
                  <a:srgbClr val="5C6166"/>
                </a:solidFill>
                <a:latin typeface="Consolas" panose="020B0609020204030204" pitchFamily="49" charset="0"/>
              </a:rPr>
              <a:t>Submit</a:t>
            </a:r>
            <a:r>
              <a:rPr lang="vi-VN" sz="1400">
                <a:solidFill>
                  <a:srgbClr val="55B4D4"/>
                </a:solidFill>
                <a:latin typeface="Consolas" panose="020B0609020204030204" pitchFamily="49" charset="0"/>
              </a:rPr>
              <a:t>&lt;/button&gt;</a:t>
            </a:r>
            <a:endParaRPr lang="vi-VN" sz="1400">
              <a:solidFill>
                <a:srgbClr val="5C6166"/>
              </a:solidFill>
              <a:latin typeface="Consolas" panose="020B0609020204030204" pitchFamily="49" charset="0"/>
            </a:endParaRPr>
          </a:p>
          <a:p>
            <a:pPr marL="0" indent="0">
              <a:buNone/>
            </a:pPr>
            <a:r>
              <a:rPr lang="vi-VN" sz="1400">
                <a:solidFill>
                  <a:srgbClr val="55B4D4"/>
                </a:solidFill>
                <a:latin typeface="Consolas" panose="020B0609020204030204" pitchFamily="49" charset="0"/>
              </a:rPr>
              <a:t>&lt;/form&gt;</a:t>
            </a:r>
            <a:endParaRPr lang="en-US" sz="1400"/>
          </a:p>
          <a:p>
            <a:endParaRPr lang="en-US" sz="1200"/>
          </a:p>
          <a:p>
            <a:pPr marL="0" indent="0">
              <a:buNone/>
            </a:pPr>
            <a:br>
              <a:rPr lang="vi-VN" sz="1200"/>
            </a:br>
            <a:endParaRPr lang="en-US" sz="1200">
              <a:solidFill>
                <a:srgbClr val="FF0000"/>
              </a:solidFill>
            </a:endParaRPr>
          </a:p>
          <a:p>
            <a:endParaRPr lang="en-US" sz="1200">
              <a:solidFill>
                <a:srgbClr val="FF0000"/>
              </a:solidFill>
            </a:endParaRPr>
          </a:p>
          <a:p>
            <a:endParaRPr lang="en-US" sz="1200">
              <a:solidFill>
                <a:srgbClr val="FF0000"/>
              </a:solidFill>
            </a:endParaRPr>
          </a:p>
          <a:p>
            <a:pPr marL="0" indent="0">
              <a:buNone/>
            </a:pPr>
            <a:endParaRPr lang="vi-VN" sz="1200"/>
          </a:p>
          <a:p>
            <a:pPr marL="0" indent="0">
              <a:buNone/>
            </a:pPr>
            <a:endParaRPr lang="vi-VN" sz="1200"/>
          </a:p>
        </p:txBody>
      </p:sp>
      <p:grpSp>
        <p:nvGrpSpPr>
          <p:cNvPr id="4"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337472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a:t>Tạo form đăng ký thành viên bất kỳ và validation bằng BS5</a:t>
            </a:r>
          </a:p>
        </p:txBody>
      </p:sp>
      <p:grpSp>
        <p:nvGrpSpPr>
          <p:cNvPr id="3"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6"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450222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677400" y="1524000"/>
            <a:ext cx="1612595"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idx="1"/>
          </p:nvPr>
        </p:nvSpPr>
        <p:spPr/>
        <p:txBody>
          <a:bodyPr>
            <a:normAutofit/>
          </a:bodyPr>
          <a:lstStyle/>
          <a:p>
            <a:pPr>
              <a:buFont typeface="Wingdings" pitchFamily="2" charset="2"/>
              <a:buChar char="&amp;"/>
            </a:pPr>
            <a:r>
              <a:rPr lang="en-US" sz="2400" dirty="0"/>
              <a:t> </a:t>
            </a:r>
            <a:r>
              <a:rPr lang="en-US" sz="2400" dirty="0" err="1"/>
              <a:t>Phần</a:t>
            </a:r>
            <a:r>
              <a:rPr lang="en-US" sz="2400" dirty="0"/>
              <a:t> I</a:t>
            </a:r>
            <a:r>
              <a:rPr lang="en-US" sz="2400"/>
              <a:t>: Thiết kế Tables, Forms và Tabs</a:t>
            </a:r>
            <a:endParaRPr lang="en-US" sz="2400" dirty="0"/>
          </a:p>
          <a:p>
            <a:pPr lvl="1"/>
            <a:r>
              <a:rPr lang="en-US"/>
              <a:t>Thiết kế bảng</a:t>
            </a:r>
          </a:p>
          <a:p>
            <a:pPr lvl="1"/>
            <a:r>
              <a:rPr lang="en-US"/>
              <a:t>Xây dựng form</a:t>
            </a:r>
          </a:p>
          <a:p>
            <a:pPr>
              <a:buFont typeface="Wingdings" pitchFamily="2" charset="2"/>
              <a:buChar char="&amp;"/>
            </a:pPr>
            <a:r>
              <a:rPr lang="en-US" sz="2400"/>
              <a:t> Phần II: Thiết kế Tables, Forms và Tabs (tt)</a:t>
            </a:r>
          </a:p>
          <a:p>
            <a:pPr lvl="1"/>
            <a:r>
              <a:rPr lang="en-US"/>
              <a:t>Tạo button</a:t>
            </a:r>
          </a:p>
          <a:p>
            <a:pPr lvl="1"/>
            <a:r>
              <a:rPr lang="en-US"/>
              <a:t>Button group</a:t>
            </a:r>
          </a:p>
          <a:p>
            <a:pPr lvl="1"/>
            <a:r>
              <a:rPr lang="en-US" altLang="en-US"/>
              <a:t>Button addons</a:t>
            </a:r>
          </a:p>
          <a:p>
            <a:pPr lvl="1"/>
            <a:r>
              <a:rPr lang="en-US" altLang="en-US"/>
              <a:t>Sử dụng tabs</a:t>
            </a:r>
          </a:p>
          <a:p>
            <a:pPr lvl="1"/>
            <a:r>
              <a:rPr lang="en-US" altLang="en-US"/>
              <a:t>Modal Popup</a:t>
            </a:r>
            <a:endParaRPr lang="en-US" altLang="en-US" dirty="0"/>
          </a:p>
        </p:txBody>
      </p:sp>
      <p:grpSp>
        <p:nvGrpSpPr>
          <p:cNvPr id="5" name="Google Shape;172;p6"/>
          <p:cNvGrpSpPr/>
          <p:nvPr/>
        </p:nvGrpSpPr>
        <p:grpSpPr>
          <a:xfrm>
            <a:off x="0" y="6344235"/>
            <a:ext cx="12192000" cy="513793"/>
            <a:chOff x="0" y="0"/>
            <a:chExt cx="24384000" cy="1027585"/>
          </a:xfrm>
        </p:grpSpPr>
        <p:sp>
          <p:nvSpPr>
            <p:cNvPr id="6"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26310343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5638800" y="4876800"/>
            <a:ext cx="5029200" cy="9906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sz="2400" dirty="0"/>
              <a:t>PHẦN II</a:t>
            </a:r>
            <a:r>
              <a:rPr lang="en-US" sz="2400"/>
              <a:t>: </a:t>
            </a:r>
            <a:r>
              <a:rPr lang="en-US" altLang="en-US" sz="2400"/>
              <a:t>THIẾT KẾ TABLES, FORMS VÀ TABS (tt)</a:t>
            </a:r>
            <a:endParaRPr lang="en-US" sz="2400"/>
          </a:p>
        </p:txBody>
      </p:sp>
      <p:sp>
        <p:nvSpPr>
          <p:cNvPr id="5" name="Subtitle 2"/>
          <p:cNvSpPr txBox="1">
            <a:spLocks/>
          </p:cNvSpPr>
          <p:nvPr/>
        </p:nvSpPr>
        <p:spPr>
          <a:xfrm>
            <a:off x="5638800" y="2761982"/>
            <a:ext cx="5029200" cy="15240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20000"/>
              </a:lnSpc>
              <a:spcBef>
                <a:spcPct val="0"/>
              </a:spcBef>
            </a:pPr>
            <a:r>
              <a:rPr lang="en-US" sz="2800" u="sng">
                <a:solidFill>
                  <a:srgbClr val="0070C0"/>
                </a:solidFill>
              </a:rPr>
              <a:t>BÀI 2:</a:t>
            </a:r>
            <a:r>
              <a:rPr lang="en-US" sz="2800">
                <a:solidFill>
                  <a:srgbClr val="0070C0"/>
                </a:solidFill>
              </a:rPr>
              <a:t> </a:t>
            </a:r>
          </a:p>
          <a:p>
            <a:pPr algn="ctr">
              <a:lnSpc>
                <a:spcPct val="120000"/>
              </a:lnSpc>
              <a:spcBef>
                <a:spcPct val="0"/>
              </a:spcBef>
            </a:pPr>
            <a:r>
              <a:rPr lang="en-US" altLang="en-US" sz="2800">
                <a:solidFill>
                  <a:srgbClr val="0070C0"/>
                </a:solidFill>
              </a:rPr>
              <a:t>THIẾT KẾ TABLES, FORMS, TABS VỚI BOOTSTRAP</a:t>
            </a:r>
            <a:endParaRPr lang="en-US" sz="2800" dirty="0">
              <a:solidFill>
                <a:srgbClr val="0070C0"/>
              </a:solidFill>
            </a:endParaRPr>
          </a:p>
        </p:txBody>
      </p:sp>
    </p:spTree>
    <p:extLst>
      <p:ext uri="{BB962C8B-B14F-4D97-AF65-F5344CB8AC3E}">
        <p14:creationId xmlns:p14="http://schemas.microsoft.com/office/powerpoint/2010/main" val="4221624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BUTTON</a:t>
            </a:r>
            <a:endParaRPr lang="en-GB" altLang="en-US" dirty="0"/>
          </a:p>
        </p:txBody>
      </p:sp>
      <p:sp>
        <p:nvSpPr>
          <p:cNvPr id="9219" name="Rectangle 3"/>
          <p:cNvSpPr>
            <a:spLocks noGrp="1" noChangeArrowheads="1"/>
          </p:cNvSpPr>
          <p:nvPr>
            <p:ph type="body" idx="1"/>
          </p:nvPr>
        </p:nvSpPr>
        <p:spPr>
          <a:xfrm>
            <a:off x="609600" y="1066800"/>
            <a:ext cx="10896600" cy="5257800"/>
          </a:xfrm>
        </p:spPr>
        <p:txBody>
          <a:bodyPr>
            <a:noAutofit/>
          </a:bodyPr>
          <a:lstStyle/>
          <a:p>
            <a:r>
              <a:rPr lang="en-US" sz="2000"/>
              <a:t>Class .</a:t>
            </a:r>
            <a:r>
              <a:rPr lang="en-US" sz="2000">
                <a:solidFill>
                  <a:srgbClr val="FF3300"/>
                </a:solidFill>
              </a:rPr>
              <a:t>btn</a:t>
            </a:r>
            <a:r>
              <a:rPr lang="en-US" sz="2000"/>
              <a:t> dùng để định dạng nút, class </a:t>
            </a:r>
            <a:r>
              <a:rPr lang="en-US" sz="2000">
                <a:solidFill>
                  <a:srgbClr val="FF0000"/>
                </a:solidFill>
              </a:rPr>
              <a:t>.btn-&lt;status&gt; </a:t>
            </a:r>
            <a:r>
              <a:rPr lang="en-US" sz="2000"/>
              <a:t>dùng để thể hiện hình thức hiển thị của nút</a:t>
            </a:r>
          </a:p>
          <a:p>
            <a:pPr marL="0" indent="0">
              <a:buNone/>
            </a:pPr>
            <a:endParaRPr lang="en-US" sz="2400"/>
          </a:p>
        </p:txBody>
      </p:sp>
      <p:pic>
        <p:nvPicPr>
          <p:cNvPr id="2" name="Picture 1"/>
          <p:cNvPicPr>
            <a:picLocks noChangeAspect="1"/>
          </p:cNvPicPr>
          <p:nvPr/>
        </p:nvPicPr>
        <p:blipFill>
          <a:blip r:embed="rId2"/>
          <a:stretch>
            <a:fillRect/>
          </a:stretch>
        </p:blipFill>
        <p:spPr>
          <a:xfrm>
            <a:off x="914400" y="5330312"/>
            <a:ext cx="9867740" cy="689488"/>
          </a:xfrm>
          <a:prstGeom prst="rect">
            <a:avLst/>
          </a:prstGeom>
        </p:spPr>
      </p:pic>
      <p:sp>
        <p:nvSpPr>
          <p:cNvPr id="6" name="Rectangle 3"/>
          <p:cNvSpPr txBox="1">
            <a:spLocks noChangeArrowheads="1"/>
          </p:cNvSpPr>
          <p:nvPr/>
        </p:nvSpPr>
        <p:spPr>
          <a:xfrm>
            <a:off x="914400" y="1853513"/>
            <a:ext cx="9525000" cy="3359683"/>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a:solidFill>
                  <a:srgbClr val="55B4D4"/>
                </a:solidFill>
                <a:latin typeface="Consolas" panose="020B0609020204030204" pitchFamily="49" charset="0"/>
              </a:rPr>
              <a:t>&lt;button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type</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class</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"btn"</a:t>
            </a:r>
            <a:r>
              <a:rPr lang="en-US" sz="1800">
                <a:solidFill>
                  <a:srgbClr val="55B4D4"/>
                </a:solidFill>
                <a:latin typeface="Consolas" panose="020B0609020204030204" pitchFamily="49" charset="0"/>
              </a:rPr>
              <a:t>&gt;</a:t>
            </a:r>
            <a:r>
              <a:rPr lang="en-US" sz="1800">
                <a:solidFill>
                  <a:srgbClr val="5C6166"/>
                </a:solidFill>
                <a:latin typeface="Consolas" panose="020B0609020204030204" pitchFamily="49" charset="0"/>
              </a:rPr>
              <a:t>Basic</a:t>
            </a:r>
            <a:r>
              <a:rPr lang="en-US" sz="1800">
                <a:solidFill>
                  <a:srgbClr val="55B4D4"/>
                </a:solidFill>
                <a:latin typeface="Consolas" panose="020B0609020204030204" pitchFamily="49" charset="0"/>
              </a:rPr>
              <a:t>&lt;/button&gt;</a:t>
            </a:r>
            <a:endParaRPr lang="en-US" sz="1800">
              <a:solidFill>
                <a:srgbClr val="5C6166"/>
              </a:solidFill>
              <a:latin typeface="Consolas" panose="020B0609020204030204" pitchFamily="49" charset="0"/>
            </a:endParaRPr>
          </a:p>
          <a:p>
            <a:pPr marL="0" indent="0">
              <a:buNone/>
            </a:pPr>
            <a:r>
              <a:rPr lang="en-US" sz="1800">
                <a:solidFill>
                  <a:srgbClr val="55B4D4"/>
                </a:solidFill>
                <a:latin typeface="Consolas" panose="020B0609020204030204" pitchFamily="49" charset="0"/>
              </a:rPr>
              <a:t>&lt;button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type</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class</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"btn btn-primary"</a:t>
            </a:r>
            <a:r>
              <a:rPr lang="en-US" sz="1800">
                <a:solidFill>
                  <a:srgbClr val="55B4D4"/>
                </a:solidFill>
                <a:latin typeface="Consolas" panose="020B0609020204030204" pitchFamily="49" charset="0"/>
              </a:rPr>
              <a:t>&gt;</a:t>
            </a:r>
            <a:r>
              <a:rPr lang="en-US" sz="1800">
                <a:solidFill>
                  <a:srgbClr val="5C6166"/>
                </a:solidFill>
                <a:latin typeface="Consolas" panose="020B0609020204030204" pitchFamily="49" charset="0"/>
              </a:rPr>
              <a:t>Primary</a:t>
            </a:r>
            <a:r>
              <a:rPr lang="en-US" sz="1800">
                <a:solidFill>
                  <a:srgbClr val="55B4D4"/>
                </a:solidFill>
                <a:latin typeface="Consolas" panose="020B0609020204030204" pitchFamily="49" charset="0"/>
              </a:rPr>
              <a:t>&lt;/button&gt;</a:t>
            </a:r>
            <a:endParaRPr lang="en-US" sz="1800">
              <a:solidFill>
                <a:srgbClr val="5C6166"/>
              </a:solidFill>
              <a:latin typeface="Consolas" panose="020B0609020204030204" pitchFamily="49" charset="0"/>
            </a:endParaRPr>
          </a:p>
          <a:p>
            <a:pPr marL="0" indent="0">
              <a:buNone/>
            </a:pPr>
            <a:r>
              <a:rPr lang="en-US" sz="1800">
                <a:solidFill>
                  <a:srgbClr val="55B4D4"/>
                </a:solidFill>
                <a:latin typeface="Consolas" panose="020B0609020204030204" pitchFamily="49" charset="0"/>
              </a:rPr>
              <a:t>&lt;button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type</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class</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"btn btn-secondary"</a:t>
            </a:r>
            <a:r>
              <a:rPr lang="en-US" sz="1800">
                <a:solidFill>
                  <a:srgbClr val="55B4D4"/>
                </a:solidFill>
                <a:latin typeface="Consolas" panose="020B0609020204030204" pitchFamily="49" charset="0"/>
              </a:rPr>
              <a:t>&gt;</a:t>
            </a:r>
            <a:r>
              <a:rPr lang="en-US" sz="1800">
                <a:solidFill>
                  <a:srgbClr val="5C6166"/>
                </a:solidFill>
                <a:latin typeface="Consolas" panose="020B0609020204030204" pitchFamily="49" charset="0"/>
              </a:rPr>
              <a:t>Secondary</a:t>
            </a:r>
            <a:r>
              <a:rPr lang="en-US" sz="1800">
                <a:solidFill>
                  <a:srgbClr val="55B4D4"/>
                </a:solidFill>
                <a:latin typeface="Consolas" panose="020B0609020204030204" pitchFamily="49" charset="0"/>
              </a:rPr>
              <a:t>&lt;/button&gt;</a:t>
            </a:r>
            <a:endParaRPr lang="en-US" sz="1800">
              <a:solidFill>
                <a:srgbClr val="5C6166"/>
              </a:solidFill>
              <a:latin typeface="Consolas" panose="020B0609020204030204" pitchFamily="49" charset="0"/>
            </a:endParaRPr>
          </a:p>
          <a:p>
            <a:pPr marL="0" indent="0">
              <a:buNone/>
            </a:pPr>
            <a:r>
              <a:rPr lang="en-US" sz="1800">
                <a:solidFill>
                  <a:srgbClr val="55B4D4"/>
                </a:solidFill>
                <a:latin typeface="Consolas" panose="020B0609020204030204" pitchFamily="49" charset="0"/>
              </a:rPr>
              <a:t>&lt;button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type</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class</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"btn btn-success"</a:t>
            </a:r>
            <a:r>
              <a:rPr lang="en-US" sz="1800">
                <a:solidFill>
                  <a:srgbClr val="55B4D4"/>
                </a:solidFill>
                <a:latin typeface="Consolas" panose="020B0609020204030204" pitchFamily="49" charset="0"/>
              </a:rPr>
              <a:t>&gt;</a:t>
            </a:r>
            <a:r>
              <a:rPr lang="en-US" sz="1800">
                <a:solidFill>
                  <a:srgbClr val="5C6166"/>
                </a:solidFill>
                <a:latin typeface="Consolas" panose="020B0609020204030204" pitchFamily="49" charset="0"/>
              </a:rPr>
              <a:t>Success</a:t>
            </a:r>
            <a:r>
              <a:rPr lang="en-US" sz="1800">
                <a:solidFill>
                  <a:srgbClr val="55B4D4"/>
                </a:solidFill>
                <a:latin typeface="Consolas" panose="020B0609020204030204" pitchFamily="49" charset="0"/>
              </a:rPr>
              <a:t>&lt;/button&gt;</a:t>
            </a:r>
            <a:endParaRPr lang="en-US" sz="1800">
              <a:solidFill>
                <a:srgbClr val="5C6166"/>
              </a:solidFill>
              <a:latin typeface="Consolas" panose="020B0609020204030204" pitchFamily="49" charset="0"/>
            </a:endParaRPr>
          </a:p>
          <a:p>
            <a:pPr marL="0" indent="0">
              <a:buNone/>
            </a:pPr>
            <a:r>
              <a:rPr lang="en-US" sz="1800">
                <a:solidFill>
                  <a:srgbClr val="55B4D4"/>
                </a:solidFill>
                <a:latin typeface="Consolas" panose="020B0609020204030204" pitchFamily="49" charset="0"/>
              </a:rPr>
              <a:t>&lt;button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type</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class</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"btn btn-info"</a:t>
            </a:r>
            <a:r>
              <a:rPr lang="en-US" sz="1800">
                <a:solidFill>
                  <a:srgbClr val="55B4D4"/>
                </a:solidFill>
                <a:latin typeface="Consolas" panose="020B0609020204030204" pitchFamily="49" charset="0"/>
              </a:rPr>
              <a:t>&gt;</a:t>
            </a:r>
            <a:r>
              <a:rPr lang="en-US" sz="1800">
                <a:solidFill>
                  <a:srgbClr val="5C6166"/>
                </a:solidFill>
                <a:latin typeface="Consolas" panose="020B0609020204030204" pitchFamily="49" charset="0"/>
              </a:rPr>
              <a:t>Info</a:t>
            </a:r>
            <a:r>
              <a:rPr lang="en-US" sz="1800">
                <a:solidFill>
                  <a:srgbClr val="55B4D4"/>
                </a:solidFill>
                <a:latin typeface="Consolas" panose="020B0609020204030204" pitchFamily="49" charset="0"/>
              </a:rPr>
              <a:t>&lt;/button&gt;</a:t>
            </a:r>
            <a:endParaRPr lang="en-US" sz="1800">
              <a:solidFill>
                <a:srgbClr val="5C6166"/>
              </a:solidFill>
              <a:latin typeface="Consolas" panose="020B0609020204030204" pitchFamily="49" charset="0"/>
            </a:endParaRPr>
          </a:p>
          <a:p>
            <a:pPr marL="0" indent="0">
              <a:buNone/>
            </a:pPr>
            <a:r>
              <a:rPr lang="en-US" sz="1800">
                <a:solidFill>
                  <a:srgbClr val="55B4D4"/>
                </a:solidFill>
                <a:latin typeface="Consolas" panose="020B0609020204030204" pitchFamily="49" charset="0"/>
              </a:rPr>
              <a:t>&lt;button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type</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class</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"btn btn-warning"</a:t>
            </a:r>
            <a:r>
              <a:rPr lang="en-US" sz="1800">
                <a:solidFill>
                  <a:srgbClr val="55B4D4"/>
                </a:solidFill>
                <a:latin typeface="Consolas" panose="020B0609020204030204" pitchFamily="49" charset="0"/>
              </a:rPr>
              <a:t>&gt;</a:t>
            </a:r>
            <a:r>
              <a:rPr lang="en-US" sz="1800">
                <a:solidFill>
                  <a:srgbClr val="5C6166"/>
                </a:solidFill>
                <a:latin typeface="Consolas" panose="020B0609020204030204" pitchFamily="49" charset="0"/>
              </a:rPr>
              <a:t>Warning</a:t>
            </a:r>
            <a:r>
              <a:rPr lang="en-US" sz="1800">
                <a:solidFill>
                  <a:srgbClr val="55B4D4"/>
                </a:solidFill>
                <a:latin typeface="Consolas" panose="020B0609020204030204" pitchFamily="49" charset="0"/>
              </a:rPr>
              <a:t>&lt;/button&gt;</a:t>
            </a:r>
            <a:endParaRPr lang="en-US" sz="1800">
              <a:solidFill>
                <a:srgbClr val="5C6166"/>
              </a:solidFill>
              <a:latin typeface="Consolas" panose="020B0609020204030204" pitchFamily="49" charset="0"/>
            </a:endParaRPr>
          </a:p>
          <a:p>
            <a:pPr marL="0" indent="0">
              <a:buNone/>
            </a:pPr>
            <a:r>
              <a:rPr lang="en-US" sz="1800">
                <a:solidFill>
                  <a:srgbClr val="55B4D4"/>
                </a:solidFill>
                <a:latin typeface="Consolas" panose="020B0609020204030204" pitchFamily="49" charset="0"/>
              </a:rPr>
              <a:t>&lt;button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type</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class</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"btn btn-danger"</a:t>
            </a:r>
            <a:r>
              <a:rPr lang="en-US" sz="1800">
                <a:solidFill>
                  <a:srgbClr val="55B4D4"/>
                </a:solidFill>
                <a:latin typeface="Consolas" panose="020B0609020204030204" pitchFamily="49" charset="0"/>
              </a:rPr>
              <a:t>&gt;</a:t>
            </a:r>
            <a:r>
              <a:rPr lang="en-US" sz="1800">
                <a:solidFill>
                  <a:srgbClr val="5C6166"/>
                </a:solidFill>
                <a:latin typeface="Consolas" panose="020B0609020204030204" pitchFamily="49" charset="0"/>
              </a:rPr>
              <a:t>Danger</a:t>
            </a:r>
            <a:r>
              <a:rPr lang="en-US" sz="1800">
                <a:solidFill>
                  <a:srgbClr val="55B4D4"/>
                </a:solidFill>
                <a:latin typeface="Consolas" panose="020B0609020204030204" pitchFamily="49" charset="0"/>
              </a:rPr>
              <a:t>&lt;/button&gt;</a:t>
            </a:r>
            <a:endParaRPr lang="en-US" sz="1800">
              <a:solidFill>
                <a:srgbClr val="5C6166"/>
              </a:solidFill>
              <a:latin typeface="Consolas" panose="020B0609020204030204" pitchFamily="49" charset="0"/>
            </a:endParaRPr>
          </a:p>
          <a:p>
            <a:pPr marL="0" indent="0">
              <a:buNone/>
            </a:pPr>
            <a:r>
              <a:rPr lang="en-US" sz="1800">
                <a:solidFill>
                  <a:srgbClr val="55B4D4"/>
                </a:solidFill>
                <a:latin typeface="Consolas" panose="020B0609020204030204" pitchFamily="49" charset="0"/>
              </a:rPr>
              <a:t>&lt;button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type</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class</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"btn btn-dark"</a:t>
            </a:r>
            <a:r>
              <a:rPr lang="en-US" sz="1800">
                <a:solidFill>
                  <a:srgbClr val="55B4D4"/>
                </a:solidFill>
                <a:latin typeface="Consolas" panose="020B0609020204030204" pitchFamily="49" charset="0"/>
              </a:rPr>
              <a:t>&gt;</a:t>
            </a:r>
            <a:r>
              <a:rPr lang="en-US" sz="1800">
                <a:solidFill>
                  <a:srgbClr val="5C6166"/>
                </a:solidFill>
                <a:latin typeface="Consolas" panose="020B0609020204030204" pitchFamily="49" charset="0"/>
              </a:rPr>
              <a:t>Dark</a:t>
            </a:r>
            <a:r>
              <a:rPr lang="en-US" sz="1800">
                <a:solidFill>
                  <a:srgbClr val="55B4D4"/>
                </a:solidFill>
                <a:latin typeface="Consolas" panose="020B0609020204030204" pitchFamily="49" charset="0"/>
              </a:rPr>
              <a:t>&lt;/button&gt;</a:t>
            </a:r>
            <a:endParaRPr lang="en-US" sz="1800">
              <a:solidFill>
                <a:srgbClr val="5C6166"/>
              </a:solidFill>
              <a:latin typeface="Consolas" panose="020B0609020204030204" pitchFamily="49" charset="0"/>
            </a:endParaRPr>
          </a:p>
          <a:p>
            <a:pPr marL="0" indent="0">
              <a:buNone/>
            </a:pPr>
            <a:r>
              <a:rPr lang="en-US" sz="1800">
                <a:solidFill>
                  <a:srgbClr val="55B4D4"/>
                </a:solidFill>
                <a:latin typeface="Consolas" panose="020B0609020204030204" pitchFamily="49" charset="0"/>
              </a:rPr>
              <a:t>&lt;button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type</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class</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"btn btn-light"</a:t>
            </a:r>
            <a:r>
              <a:rPr lang="en-US" sz="1800">
                <a:solidFill>
                  <a:srgbClr val="55B4D4"/>
                </a:solidFill>
                <a:latin typeface="Consolas" panose="020B0609020204030204" pitchFamily="49" charset="0"/>
              </a:rPr>
              <a:t>&gt;</a:t>
            </a:r>
            <a:r>
              <a:rPr lang="en-US" sz="1800">
                <a:solidFill>
                  <a:srgbClr val="5C6166"/>
                </a:solidFill>
                <a:latin typeface="Consolas" panose="020B0609020204030204" pitchFamily="49" charset="0"/>
              </a:rPr>
              <a:t>Light</a:t>
            </a:r>
            <a:r>
              <a:rPr lang="en-US" sz="1800">
                <a:solidFill>
                  <a:srgbClr val="55B4D4"/>
                </a:solidFill>
                <a:latin typeface="Consolas" panose="020B0609020204030204" pitchFamily="49" charset="0"/>
              </a:rPr>
              <a:t>&lt;/button&gt;</a:t>
            </a:r>
            <a:endParaRPr lang="en-US" sz="1800">
              <a:solidFill>
                <a:srgbClr val="5C6166"/>
              </a:solidFill>
              <a:latin typeface="Consolas" panose="020B0609020204030204" pitchFamily="49" charset="0"/>
            </a:endParaRPr>
          </a:p>
          <a:p>
            <a:pPr marL="0" indent="0">
              <a:buNone/>
            </a:pPr>
            <a:r>
              <a:rPr lang="en-US" sz="1800">
                <a:solidFill>
                  <a:srgbClr val="55B4D4"/>
                </a:solidFill>
                <a:latin typeface="Consolas" panose="020B0609020204030204" pitchFamily="49" charset="0"/>
              </a:rPr>
              <a:t>&lt;button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type</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class</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"btn btn-link"</a:t>
            </a:r>
            <a:r>
              <a:rPr lang="en-US" sz="1800">
                <a:solidFill>
                  <a:srgbClr val="55B4D4"/>
                </a:solidFill>
                <a:latin typeface="Consolas" panose="020B0609020204030204" pitchFamily="49" charset="0"/>
              </a:rPr>
              <a:t>&gt;</a:t>
            </a:r>
            <a:r>
              <a:rPr lang="en-US" sz="1800">
                <a:solidFill>
                  <a:srgbClr val="5C6166"/>
                </a:solidFill>
                <a:latin typeface="Consolas" panose="020B0609020204030204" pitchFamily="49" charset="0"/>
              </a:rPr>
              <a:t>Link</a:t>
            </a:r>
            <a:r>
              <a:rPr lang="en-US" sz="1800">
                <a:solidFill>
                  <a:srgbClr val="55B4D4"/>
                </a:solidFill>
                <a:latin typeface="Consolas" panose="020B0609020204030204" pitchFamily="49" charset="0"/>
              </a:rPr>
              <a:t>&lt;/button&gt;</a:t>
            </a:r>
            <a:endParaRPr lang="en-US" sz="1800">
              <a:solidFill>
                <a:srgbClr val="5C6166"/>
              </a:solidFill>
              <a:latin typeface="Consolas" panose="020B0609020204030204" pitchFamily="49" charset="0"/>
            </a:endParaRPr>
          </a:p>
          <a:p>
            <a:pPr marL="0" indent="0">
              <a:buNone/>
            </a:pPr>
            <a:endParaRPr lang="en-US" sz="180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858684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BUTTON</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r>
              <a:rPr lang="en-US" sz="2000">
                <a:solidFill>
                  <a:srgbClr val="FF0000"/>
                </a:solidFill>
              </a:rPr>
              <a:t>Button Outline</a:t>
            </a:r>
            <a:r>
              <a:rPr lang="en-US" sz="2000"/>
              <a:t>: BS5 cũng cung cấp dạng nút có viền</a:t>
            </a:r>
          </a:p>
          <a:p>
            <a:pPr marL="0" indent="0">
              <a:buNone/>
            </a:pPr>
            <a:endParaRPr lang="en-US" sz="2400"/>
          </a:p>
        </p:txBody>
      </p:sp>
      <p:sp>
        <p:nvSpPr>
          <p:cNvPr id="6" name="Rectangle 3"/>
          <p:cNvSpPr txBox="1">
            <a:spLocks noChangeArrowheads="1"/>
          </p:cNvSpPr>
          <p:nvPr/>
        </p:nvSpPr>
        <p:spPr>
          <a:xfrm>
            <a:off x="2057400" y="1989282"/>
            <a:ext cx="8153400" cy="31923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a:p>
        </p:txBody>
      </p:sp>
      <p:pic>
        <p:nvPicPr>
          <p:cNvPr id="3" name="Picture 2"/>
          <p:cNvPicPr>
            <a:picLocks noChangeAspect="1"/>
          </p:cNvPicPr>
          <p:nvPr/>
        </p:nvPicPr>
        <p:blipFill>
          <a:blip r:embed="rId2"/>
          <a:stretch>
            <a:fillRect/>
          </a:stretch>
        </p:blipFill>
        <p:spPr>
          <a:xfrm>
            <a:off x="952500" y="4796048"/>
            <a:ext cx="9715602" cy="729712"/>
          </a:xfrm>
          <a:prstGeom prst="rect">
            <a:avLst/>
          </a:prstGeom>
        </p:spPr>
      </p:pic>
      <p:sp>
        <p:nvSpPr>
          <p:cNvPr id="7" name="Rectangle 3"/>
          <p:cNvSpPr txBox="1">
            <a:spLocks noChangeArrowheads="1"/>
          </p:cNvSpPr>
          <p:nvPr/>
        </p:nvSpPr>
        <p:spPr>
          <a:xfrm>
            <a:off x="-2819400" y="2932546"/>
            <a:ext cx="8153400" cy="31923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a:p>
        </p:txBody>
      </p:sp>
      <p:sp>
        <p:nvSpPr>
          <p:cNvPr id="4" name="Rectangle 3"/>
          <p:cNvSpPr/>
          <p:nvPr/>
        </p:nvSpPr>
        <p:spPr>
          <a:xfrm>
            <a:off x="952500" y="1723477"/>
            <a:ext cx="9715602" cy="2696123"/>
          </a:xfrm>
          <a:prstGeom prst="rect">
            <a:avLst/>
          </a:prstGeom>
          <a:ln>
            <a:solidFill>
              <a:schemeClr val="bg1">
                <a:lumMod val="50000"/>
              </a:schemeClr>
            </a:solidFill>
          </a:ln>
        </p:spPr>
        <p:txBody>
          <a:bodyPr wrap="square">
            <a:spAutoFit/>
          </a:bodyPr>
          <a:lstStyle/>
          <a:p>
            <a:pPr lvl="0">
              <a:spcBef>
                <a:spcPct val="20000"/>
              </a:spcBef>
              <a:buClr>
                <a:srgbClr val="FF5A33"/>
              </a:buClr>
            </a:pPr>
            <a:r>
              <a:rPr lang="en-US">
                <a:solidFill>
                  <a:srgbClr val="55B4D4"/>
                </a:solidFill>
                <a:latin typeface="Consolas" panose="020B0609020204030204" pitchFamily="49" charset="0"/>
                <a:cs typeface="Segoe UI" pitchFamily="34" charset="0"/>
              </a:rPr>
              <a:t>&lt;button</a:t>
            </a:r>
            <a:r>
              <a:rPr lang="en-US">
                <a:solidFill>
                  <a:srgbClr val="5C6166"/>
                </a:solidFill>
                <a:latin typeface="Consolas" panose="020B0609020204030204" pitchFamily="49" charset="0"/>
                <a:cs typeface="Segoe UI" pitchFamily="34" charset="0"/>
              </a:rPr>
              <a:t> </a:t>
            </a:r>
            <a:r>
              <a:rPr lang="en-US">
                <a:solidFill>
                  <a:srgbClr val="F2AE49"/>
                </a:solidFill>
                <a:latin typeface="Consolas" panose="020B0609020204030204" pitchFamily="49" charset="0"/>
                <a:cs typeface="Segoe UI" pitchFamily="34" charset="0"/>
              </a:rPr>
              <a:t>type</a:t>
            </a:r>
            <a:r>
              <a:rPr lang="en-US">
                <a:solidFill>
                  <a:srgbClr val="5C6166"/>
                </a:solidFill>
                <a:latin typeface="Consolas" panose="020B0609020204030204" pitchFamily="49" charset="0"/>
                <a:cs typeface="Segoe UI" pitchFamily="34" charset="0"/>
              </a:rPr>
              <a:t>=</a:t>
            </a:r>
            <a:r>
              <a:rPr lang="en-US">
                <a:solidFill>
                  <a:srgbClr val="86B300"/>
                </a:solidFill>
                <a:latin typeface="Consolas" panose="020B0609020204030204" pitchFamily="49" charset="0"/>
                <a:cs typeface="Segoe UI" pitchFamily="34" charset="0"/>
              </a:rPr>
              <a:t>"button"</a:t>
            </a:r>
            <a:r>
              <a:rPr lang="en-US">
                <a:solidFill>
                  <a:srgbClr val="5C6166"/>
                </a:solidFill>
                <a:latin typeface="Consolas" panose="020B0609020204030204" pitchFamily="49" charset="0"/>
                <a:cs typeface="Segoe UI" pitchFamily="34" charset="0"/>
              </a:rPr>
              <a:t> </a:t>
            </a:r>
            <a:r>
              <a:rPr lang="en-US">
                <a:solidFill>
                  <a:srgbClr val="F2AE49"/>
                </a:solidFill>
                <a:latin typeface="Consolas" panose="020B0609020204030204" pitchFamily="49" charset="0"/>
                <a:cs typeface="Segoe UI" pitchFamily="34" charset="0"/>
              </a:rPr>
              <a:t>class</a:t>
            </a:r>
            <a:r>
              <a:rPr lang="en-US">
                <a:solidFill>
                  <a:srgbClr val="5C6166"/>
                </a:solidFill>
                <a:latin typeface="Consolas" panose="020B0609020204030204" pitchFamily="49" charset="0"/>
                <a:cs typeface="Segoe UI" pitchFamily="34" charset="0"/>
              </a:rPr>
              <a:t>=</a:t>
            </a:r>
            <a:r>
              <a:rPr lang="en-US">
                <a:solidFill>
                  <a:srgbClr val="86B300"/>
                </a:solidFill>
                <a:latin typeface="Consolas" panose="020B0609020204030204" pitchFamily="49" charset="0"/>
                <a:cs typeface="Segoe UI" pitchFamily="34" charset="0"/>
              </a:rPr>
              <a:t>"btn btn-outline-primary"</a:t>
            </a:r>
            <a:r>
              <a:rPr lang="en-US">
                <a:solidFill>
                  <a:srgbClr val="55B4D4"/>
                </a:solidFill>
                <a:latin typeface="Consolas" panose="020B0609020204030204" pitchFamily="49" charset="0"/>
                <a:cs typeface="Segoe UI" pitchFamily="34" charset="0"/>
              </a:rPr>
              <a:t>&gt;</a:t>
            </a:r>
            <a:r>
              <a:rPr lang="en-US">
                <a:solidFill>
                  <a:srgbClr val="5C6166"/>
                </a:solidFill>
                <a:latin typeface="Consolas" panose="020B0609020204030204" pitchFamily="49" charset="0"/>
                <a:cs typeface="Segoe UI" pitchFamily="34" charset="0"/>
              </a:rPr>
              <a:t>Primary</a:t>
            </a:r>
            <a:r>
              <a:rPr lang="en-US">
                <a:solidFill>
                  <a:srgbClr val="55B4D4"/>
                </a:solidFill>
                <a:latin typeface="Consolas" panose="020B0609020204030204" pitchFamily="49" charset="0"/>
                <a:cs typeface="Segoe UI" pitchFamily="34" charset="0"/>
              </a:rPr>
              <a:t>&lt;/button&gt;</a:t>
            </a:r>
            <a:endParaRPr lang="en-US">
              <a:solidFill>
                <a:srgbClr val="5C6166"/>
              </a:solidFill>
              <a:latin typeface="Consolas" panose="020B0609020204030204" pitchFamily="49" charset="0"/>
              <a:cs typeface="Segoe UI" pitchFamily="34" charset="0"/>
            </a:endParaRPr>
          </a:p>
          <a:p>
            <a:pPr lvl="0">
              <a:spcBef>
                <a:spcPct val="20000"/>
              </a:spcBef>
              <a:buClr>
                <a:srgbClr val="FF5A33"/>
              </a:buClr>
            </a:pPr>
            <a:r>
              <a:rPr lang="en-US">
                <a:solidFill>
                  <a:srgbClr val="55B4D4"/>
                </a:solidFill>
                <a:latin typeface="Consolas" panose="020B0609020204030204" pitchFamily="49" charset="0"/>
                <a:cs typeface="Segoe UI" pitchFamily="34" charset="0"/>
              </a:rPr>
              <a:t>&lt;button</a:t>
            </a:r>
            <a:r>
              <a:rPr lang="en-US">
                <a:solidFill>
                  <a:srgbClr val="5C6166"/>
                </a:solidFill>
                <a:latin typeface="Consolas" panose="020B0609020204030204" pitchFamily="49" charset="0"/>
                <a:cs typeface="Segoe UI" pitchFamily="34" charset="0"/>
              </a:rPr>
              <a:t> </a:t>
            </a:r>
            <a:r>
              <a:rPr lang="en-US">
                <a:solidFill>
                  <a:srgbClr val="F2AE49"/>
                </a:solidFill>
                <a:latin typeface="Consolas" panose="020B0609020204030204" pitchFamily="49" charset="0"/>
                <a:cs typeface="Segoe UI" pitchFamily="34" charset="0"/>
              </a:rPr>
              <a:t>type</a:t>
            </a:r>
            <a:r>
              <a:rPr lang="en-US">
                <a:solidFill>
                  <a:srgbClr val="5C6166"/>
                </a:solidFill>
                <a:latin typeface="Consolas" panose="020B0609020204030204" pitchFamily="49" charset="0"/>
                <a:cs typeface="Segoe UI" pitchFamily="34" charset="0"/>
              </a:rPr>
              <a:t>=</a:t>
            </a:r>
            <a:r>
              <a:rPr lang="en-US">
                <a:solidFill>
                  <a:srgbClr val="86B300"/>
                </a:solidFill>
                <a:latin typeface="Consolas" panose="020B0609020204030204" pitchFamily="49" charset="0"/>
                <a:cs typeface="Segoe UI" pitchFamily="34" charset="0"/>
              </a:rPr>
              <a:t>"button"</a:t>
            </a:r>
            <a:r>
              <a:rPr lang="en-US">
                <a:solidFill>
                  <a:srgbClr val="5C6166"/>
                </a:solidFill>
                <a:latin typeface="Consolas" panose="020B0609020204030204" pitchFamily="49" charset="0"/>
                <a:cs typeface="Segoe UI" pitchFamily="34" charset="0"/>
              </a:rPr>
              <a:t> </a:t>
            </a:r>
            <a:r>
              <a:rPr lang="en-US">
                <a:solidFill>
                  <a:srgbClr val="F2AE49"/>
                </a:solidFill>
                <a:latin typeface="Consolas" panose="020B0609020204030204" pitchFamily="49" charset="0"/>
                <a:cs typeface="Segoe UI" pitchFamily="34" charset="0"/>
              </a:rPr>
              <a:t>class</a:t>
            </a:r>
            <a:r>
              <a:rPr lang="en-US">
                <a:solidFill>
                  <a:srgbClr val="5C6166"/>
                </a:solidFill>
                <a:latin typeface="Consolas" panose="020B0609020204030204" pitchFamily="49" charset="0"/>
                <a:cs typeface="Segoe UI" pitchFamily="34" charset="0"/>
              </a:rPr>
              <a:t>=</a:t>
            </a:r>
            <a:r>
              <a:rPr lang="en-US">
                <a:solidFill>
                  <a:srgbClr val="86B300"/>
                </a:solidFill>
                <a:latin typeface="Consolas" panose="020B0609020204030204" pitchFamily="49" charset="0"/>
                <a:cs typeface="Segoe UI" pitchFamily="34" charset="0"/>
              </a:rPr>
              <a:t>"btn btn-outline-secondary"</a:t>
            </a:r>
            <a:r>
              <a:rPr lang="en-US">
                <a:solidFill>
                  <a:srgbClr val="55B4D4"/>
                </a:solidFill>
                <a:latin typeface="Consolas" panose="020B0609020204030204" pitchFamily="49" charset="0"/>
                <a:cs typeface="Segoe UI" pitchFamily="34" charset="0"/>
              </a:rPr>
              <a:t>&gt;</a:t>
            </a:r>
            <a:r>
              <a:rPr lang="en-US">
                <a:solidFill>
                  <a:srgbClr val="5C6166"/>
                </a:solidFill>
                <a:latin typeface="Consolas" panose="020B0609020204030204" pitchFamily="49" charset="0"/>
                <a:cs typeface="Segoe UI" pitchFamily="34" charset="0"/>
              </a:rPr>
              <a:t>Secondary</a:t>
            </a:r>
            <a:r>
              <a:rPr lang="en-US">
                <a:solidFill>
                  <a:srgbClr val="55B4D4"/>
                </a:solidFill>
                <a:latin typeface="Consolas" panose="020B0609020204030204" pitchFamily="49" charset="0"/>
                <a:cs typeface="Segoe UI" pitchFamily="34" charset="0"/>
              </a:rPr>
              <a:t>&lt;/button&gt;</a:t>
            </a:r>
            <a:endParaRPr lang="en-US">
              <a:solidFill>
                <a:srgbClr val="5C6166"/>
              </a:solidFill>
              <a:latin typeface="Consolas" panose="020B0609020204030204" pitchFamily="49" charset="0"/>
              <a:cs typeface="Segoe UI" pitchFamily="34" charset="0"/>
            </a:endParaRPr>
          </a:p>
          <a:p>
            <a:pPr lvl="0">
              <a:spcBef>
                <a:spcPct val="20000"/>
              </a:spcBef>
              <a:buClr>
                <a:srgbClr val="FF5A33"/>
              </a:buClr>
            </a:pPr>
            <a:r>
              <a:rPr lang="en-US">
                <a:solidFill>
                  <a:srgbClr val="55B4D4"/>
                </a:solidFill>
                <a:latin typeface="Consolas" panose="020B0609020204030204" pitchFamily="49" charset="0"/>
                <a:cs typeface="Segoe UI" pitchFamily="34" charset="0"/>
              </a:rPr>
              <a:t>&lt;button</a:t>
            </a:r>
            <a:r>
              <a:rPr lang="en-US">
                <a:solidFill>
                  <a:srgbClr val="5C6166"/>
                </a:solidFill>
                <a:latin typeface="Consolas" panose="020B0609020204030204" pitchFamily="49" charset="0"/>
                <a:cs typeface="Segoe UI" pitchFamily="34" charset="0"/>
              </a:rPr>
              <a:t> </a:t>
            </a:r>
            <a:r>
              <a:rPr lang="en-US">
                <a:solidFill>
                  <a:srgbClr val="F2AE49"/>
                </a:solidFill>
                <a:latin typeface="Consolas" panose="020B0609020204030204" pitchFamily="49" charset="0"/>
                <a:cs typeface="Segoe UI" pitchFamily="34" charset="0"/>
              </a:rPr>
              <a:t>type</a:t>
            </a:r>
            <a:r>
              <a:rPr lang="en-US">
                <a:solidFill>
                  <a:srgbClr val="5C6166"/>
                </a:solidFill>
                <a:latin typeface="Consolas" panose="020B0609020204030204" pitchFamily="49" charset="0"/>
                <a:cs typeface="Segoe UI" pitchFamily="34" charset="0"/>
              </a:rPr>
              <a:t>=</a:t>
            </a:r>
            <a:r>
              <a:rPr lang="en-US">
                <a:solidFill>
                  <a:srgbClr val="86B300"/>
                </a:solidFill>
                <a:latin typeface="Consolas" panose="020B0609020204030204" pitchFamily="49" charset="0"/>
                <a:cs typeface="Segoe UI" pitchFamily="34" charset="0"/>
              </a:rPr>
              <a:t>"button"</a:t>
            </a:r>
            <a:r>
              <a:rPr lang="en-US">
                <a:solidFill>
                  <a:srgbClr val="5C6166"/>
                </a:solidFill>
                <a:latin typeface="Consolas" panose="020B0609020204030204" pitchFamily="49" charset="0"/>
                <a:cs typeface="Segoe UI" pitchFamily="34" charset="0"/>
              </a:rPr>
              <a:t> </a:t>
            </a:r>
            <a:r>
              <a:rPr lang="en-US">
                <a:solidFill>
                  <a:srgbClr val="F2AE49"/>
                </a:solidFill>
                <a:latin typeface="Consolas" panose="020B0609020204030204" pitchFamily="49" charset="0"/>
                <a:cs typeface="Segoe UI" pitchFamily="34" charset="0"/>
              </a:rPr>
              <a:t>class</a:t>
            </a:r>
            <a:r>
              <a:rPr lang="en-US">
                <a:solidFill>
                  <a:srgbClr val="5C6166"/>
                </a:solidFill>
                <a:latin typeface="Consolas" panose="020B0609020204030204" pitchFamily="49" charset="0"/>
                <a:cs typeface="Segoe UI" pitchFamily="34" charset="0"/>
              </a:rPr>
              <a:t>=</a:t>
            </a:r>
            <a:r>
              <a:rPr lang="en-US">
                <a:solidFill>
                  <a:srgbClr val="86B300"/>
                </a:solidFill>
                <a:latin typeface="Consolas" panose="020B0609020204030204" pitchFamily="49" charset="0"/>
                <a:cs typeface="Segoe UI" pitchFamily="34" charset="0"/>
              </a:rPr>
              <a:t>"btn btn-outline-success"</a:t>
            </a:r>
            <a:r>
              <a:rPr lang="en-US">
                <a:solidFill>
                  <a:srgbClr val="55B4D4"/>
                </a:solidFill>
                <a:latin typeface="Consolas" panose="020B0609020204030204" pitchFamily="49" charset="0"/>
                <a:cs typeface="Segoe UI" pitchFamily="34" charset="0"/>
              </a:rPr>
              <a:t>&gt;</a:t>
            </a:r>
            <a:r>
              <a:rPr lang="en-US">
                <a:solidFill>
                  <a:srgbClr val="5C6166"/>
                </a:solidFill>
                <a:latin typeface="Consolas" panose="020B0609020204030204" pitchFamily="49" charset="0"/>
                <a:cs typeface="Segoe UI" pitchFamily="34" charset="0"/>
              </a:rPr>
              <a:t>Success</a:t>
            </a:r>
            <a:r>
              <a:rPr lang="en-US">
                <a:solidFill>
                  <a:srgbClr val="55B4D4"/>
                </a:solidFill>
                <a:latin typeface="Consolas" panose="020B0609020204030204" pitchFamily="49" charset="0"/>
                <a:cs typeface="Segoe UI" pitchFamily="34" charset="0"/>
              </a:rPr>
              <a:t>&lt;/button&gt;</a:t>
            </a:r>
            <a:endParaRPr lang="en-US">
              <a:solidFill>
                <a:srgbClr val="5C6166"/>
              </a:solidFill>
              <a:latin typeface="Consolas" panose="020B0609020204030204" pitchFamily="49" charset="0"/>
              <a:cs typeface="Segoe UI" pitchFamily="34" charset="0"/>
            </a:endParaRPr>
          </a:p>
          <a:p>
            <a:pPr lvl="0">
              <a:spcBef>
                <a:spcPct val="20000"/>
              </a:spcBef>
              <a:buClr>
                <a:srgbClr val="FF5A33"/>
              </a:buClr>
            </a:pPr>
            <a:r>
              <a:rPr lang="en-US">
                <a:solidFill>
                  <a:srgbClr val="55B4D4"/>
                </a:solidFill>
                <a:latin typeface="Consolas" panose="020B0609020204030204" pitchFamily="49" charset="0"/>
                <a:cs typeface="Segoe UI" pitchFamily="34" charset="0"/>
              </a:rPr>
              <a:t>&lt;button</a:t>
            </a:r>
            <a:r>
              <a:rPr lang="en-US">
                <a:solidFill>
                  <a:srgbClr val="5C6166"/>
                </a:solidFill>
                <a:latin typeface="Consolas" panose="020B0609020204030204" pitchFamily="49" charset="0"/>
                <a:cs typeface="Segoe UI" pitchFamily="34" charset="0"/>
              </a:rPr>
              <a:t> </a:t>
            </a:r>
            <a:r>
              <a:rPr lang="en-US">
                <a:solidFill>
                  <a:srgbClr val="F2AE49"/>
                </a:solidFill>
                <a:latin typeface="Consolas" panose="020B0609020204030204" pitchFamily="49" charset="0"/>
                <a:cs typeface="Segoe UI" pitchFamily="34" charset="0"/>
              </a:rPr>
              <a:t>type</a:t>
            </a:r>
            <a:r>
              <a:rPr lang="en-US">
                <a:solidFill>
                  <a:srgbClr val="5C6166"/>
                </a:solidFill>
                <a:latin typeface="Consolas" panose="020B0609020204030204" pitchFamily="49" charset="0"/>
                <a:cs typeface="Segoe UI" pitchFamily="34" charset="0"/>
              </a:rPr>
              <a:t>=</a:t>
            </a:r>
            <a:r>
              <a:rPr lang="en-US">
                <a:solidFill>
                  <a:srgbClr val="86B300"/>
                </a:solidFill>
                <a:latin typeface="Consolas" panose="020B0609020204030204" pitchFamily="49" charset="0"/>
                <a:cs typeface="Segoe UI" pitchFamily="34" charset="0"/>
              </a:rPr>
              <a:t>"button"</a:t>
            </a:r>
            <a:r>
              <a:rPr lang="en-US">
                <a:solidFill>
                  <a:srgbClr val="5C6166"/>
                </a:solidFill>
                <a:latin typeface="Consolas" panose="020B0609020204030204" pitchFamily="49" charset="0"/>
                <a:cs typeface="Segoe UI" pitchFamily="34" charset="0"/>
              </a:rPr>
              <a:t> </a:t>
            </a:r>
            <a:r>
              <a:rPr lang="en-US">
                <a:solidFill>
                  <a:srgbClr val="F2AE49"/>
                </a:solidFill>
                <a:latin typeface="Consolas" panose="020B0609020204030204" pitchFamily="49" charset="0"/>
                <a:cs typeface="Segoe UI" pitchFamily="34" charset="0"/>
              </a:rPr>
              <a:t>class</a:t>
            </a:r>
            <a:r>
              <a:rPr lang="en-US">
                <a:solidFill>
                  <a:srgbClr val="5C6166"/>
                </a:solidFill>
                <a:latin typeface="Consolas" panose="020B0609020204030204" pitchFamily="49" charset="0"/>
                <a:cs typeface="Segoe UI" pitchFamily="34" charset="0"/>
              </a:rPr>
              <a:t>=</a:t>
            </a:r>
            <a:r>
              <a:rPr lang="en-US">
                <a:solidFill>
                  <a:srgbClr val="86B300"/>
                </a:solidFill>
                <a:latin typeface="Consolas" panose="020B0609020204030204" pitchFamily="49" charset="0"/>
                <a:cs typeface="Segoe UI" pitchFamily="34" charset="0"/>
              </a:rPr>
              <a:t>"btn btn-outline-info"</a:t>
            </a:r>
            <a:r>
              <a:rPr lang="en-US">
                <a:solidFill>
                  <a:srgbClr val="55B4D4"/>
                </a:solidFill>
                <a:latin typeface="Consolas" panose="020B0609020204030204" pitchFamily="49" charset="0"/>
                <a:cs typeface="Segoe UI" pitchFamily="34" charset="0"/>
              </a:rPr>
              <a:t>&gt;</a:t>
            </a:r>
            <a:r>
              <a:rPr lang="en-US">
                <a:solidFill>
                  <a:srgbClr val="5C6166"/>
                </a:solidFill>
                <a:latin typeface="Consolas" panose="020B0609020204030204" pitchFamily="49" charset="0"/>
                <a:cs typeface="Segoe UI" pitchFamily="34" charset="0"/>
              </a:rPr>
              <a:t>Info</a:t>
            </a:r>
            <a:r>
              <a:rPr lang="en-US">
                <a:solidFill>
                  <a:srgbClr val="55B4D4"/>
                </a:solidFill>
                <a:latin typeface="Consolas" panose="020B0609020204030204" pitchFamily="49" charset="0"/>
                <a:cs typeface="Segoe UI" pitchFamily="34" charset="0"/>
              </a:rPr>
              <a:t>&lt;/button&gt;</a:t>
            </a:r>
            <a:endParaRPr lang="en-US">
              <a:solidFill>
                <a:srgbClr val="5C6166"/>
              </a:solidFill>
              <a:latin typeface="Consolas" panose="020B0609020204030204" pitchFamily="49" charset="0"/>
              <a:cs typeface="Segoe UI" pitchFamily="34" charset="0"/>
            </a:endParaRPr>
          </a:p>
          <a:p>
            <a:pPr lvl="0">
              <a:spcBef>
                <a:spcPct val="20000"/>
              </a:spcBef>
              <a:buClr>
                <a:srgbClr val="FF5A33"/>
              </a:buClr>
            </a:pPr>
            <a:r>
              <a:rPr lang="en-US">
                <a:solidFill>
                  <a:srgbClr val="55B4D4"/>
                </a:solidFill>
                <a:latin typeface="Consolas" panose="020B0609020204030204" pitchFamily="49" charset="0"/>
                <a:cs typeface="Segoe UI" pitchFamily="34" charset="0"/>
              </a:rPr>
              <a:t>&lt;button</a:t>
            </a:r>
            <a:r>
              <a:rPr lang="en-US">
                <a:solidFill>
                  <a:srgbClr val="5C6166"/>
                </a:solidFill>
                <a:latin typeface="Consolas" panose="020B0609020204030204" pitchFamily="49" charset="0"/>
                <a:cs typeface="Segoe UI" pitchFamily="34" charset="0"/>
              </a:rPr>
              <a:t> </a:t>
            </a:r>
            <a:r>
              <a:rPr lang="en-US">
                <a:solidFill>
                  <a:srgbClr val="F2AE49"/>
                </a:solidFill>
                <a:latin typeface="Consolas" panose="020B0609020204030204" pitchFamily="49" charset="0"/>
                <a:cs typeface="Segoe UI" pitchFamily="34" charset="0"/>
              </a:rPr>
              <a:t>type</a:t>
            </a:r>
            <a:r>
              <a:rPr lang="en-US">
                <a:solidFill>
                  <a:srgbClr val="5C6166"/>
                </a:solidFill>
                <a:latin typeface="Consolas" panose="020B0609020204030204" pitchFamily="49" charset="0"/>
                <a:cs typeface="Segoe UI" pitchFamily="34" charset="0"/>
              </a:rPr>
              <a:t>=</a:t>
            </a:r>
            <a:r>
              <a:rPr lang="en-US">
                <a:solidFill>
                  <a:srgbClr val="86B300"/>
                </a:solidFill>
                <a:latin typeface="Consolas" panose="020B0609020204030204" pitchFamily="49" charset="0"/>
                <a:cs typeface="Segoe UI" pitchFamily="34" charset="0"/>
              </a:rPr>
              <a:t>"button"</a:t>
            </a:r>
            <a:r>
              <a:rPr lang="en-US">
                <a:solidFill>
                  <a:srgbClr val="5C6166"/>
                </a:solidFill>
                <a:latin typeface="Consolas" panose="020B0609020204030204" pitchFamily="49" charset="0"/>
                <a:cs typeface="Segoe UI" pitchFamily="34" charset="0"/>
              </a:rPr>
              <a:t> </a:t>
            </a:r>
            <a:r>
              <a:rPr lang="en-US">
                <a:solidFill>
                  <a:srgbClr val="F2AE49"/>
                </a:solidFill>
                <a:latin typeface="Consolas" panose="020B0609020204030204" pitchFamily="49" charset="0"/>
                <a:cs typeface="Segoe UI" pitchFamily="34" charset="0"/>
              </a:rPr>
              <a:t>class</a:t>
            </a:r>
            <a:r>
              <a:rPr lang="en-US">
                <a:solidFill>
                  <a:srgbClr val="5C6166"/>
                </a:solidFill>
                <a:latin typeface="Consolas" panose="020B0609020204030204" pitchFamily="49" charset="0"/>
                <a:cs typeface="Segoe UI" pitchFamily="34" charset="0"/>
              </a:rPr>
              <a:t>=</a:t>
            </a:r>
            <a:r>
              <a:rPr lang="en-US">
                <a:solidFill>
                  <a:srgbClr val="86B300"/>
                </a:solidFill>
                <a:latin typeface="Consolas" panose="020B0609020204030204" pitchFamily="49" charset="0"/>
                <a:cs typeface="Segoe UI" pitchFamily="34" charset="0"/>
              </a:rPr>
              <a:t>"btn btn-outline-warning"</a:t>
            </a:r>
            <a:r>
              <a:rPr lang="en-US">
                <a:solidFill>
                  <a:srgbClr val="55B4D4"/>
                </a:solidFill>
                <a:latin typeface="Consolas" panose="020B0609020204030204" pitchFamily="49" charset="0"/>
                <a:cs typeface="Segoe UI" pitchFamily="34" charset="0"/>
              </a:rPr>
              <a:t>&gt;</a:t>
            </a:r>
            <a:r>
              <a:rPr lang="en-US">
                <a:solidFill>
                  <a:srgbClr val="5C6166"/>
                </a:solidFill>
                <a:latin typeface="Consolas" panose="020B0609020204030204" pitchFamily="49" charset="0"/>
                <a:cs typeface="Segoe UI" pitchFamily="34" charset="0"/>
              </a:rPr>
              <a:t>Warning</a:t>
            </a:r>
            <a:r>
              <a:rPr lang="en-US">
                <a:solidFill>
                  <a:srgbClr val="55B4D4"/>
                </a:solidFill>
                <a:latin typeface="Consolas" panose="020B0609020204030204" pitchFamily="49" charset="0"/>
                <a:cs typeface="Segoe UI" pitchFamily="34" charset="0"/>
              </a:rPr>
              <a:t>&lt;/button&gt;</a:t>
            </a:r>
            <a:endParaRPr lang="en-US">
              <a:solidFill>
                <a:srgbClr val="5C6166"/>
              </a:solidFill>
              <a:latin typeface="Consolas" panose="020B0609020204030204" pitchFamily="49" charset="0"/>
              <a:cs typeface="Segoe UI" pitchFamily="34" charset="0"/>
            </a:endParaRPr>
          </a:p>
          <a:p>
            <a:pPr lvl="0">
              <a:spcBef>
                <a:spcPct val="20000"/>
              </a:spcBef>
              <a:buClr>
                <a:srgbClr val="FF5A33"/>
              </a:buClr>
            </a:pPr>
            <a:r>
              <a:rPr lang="en-US">
                <a:solidFill>
                  <a:srgbClr val="55B4D4"/>
                </a:solidFill>
                <a:latin typeface="Consolas" panose="020B0609020204030204" pitchFamily="49" charset="0"/>
                <a:cs typeface="Segoe UI" pitchFamily="34" charset="0"/>
              </a:rPr>
              <a:t>&lt;button</a:t>
            </a:r>
            <a:r>
              <a:rPr lang="en-US">
                <a:solidFill>
                  <a:srgbClr val="5C6166"/>
                </a:solidFill>
                <a:latin typeface="Consolas" panose="020B0609020204030204" pitchFamily="49" charset="0"/>
                <a:cs typeface="Segoe UI" pitchFamily="34" charset="0"/>
              </a:rPr>
              <a:t> </a:t>
            </a:r>
            <a:r>
              <a:rPr lang="en-US">
                <a:solidFill>
                  <a:srgbClr val="F2AE49"/>
                </a:solidFill>
                <a:latin typeface="Consolas" panose="020B0609020204030204" pitchFamily="49" charset="0"/>
                <a:cs typeface="Segoe UI" pitchFamily="34" charset="0"/>
              </a:rPr>
              <a:t>type</a:t>
            </a:r>
            <a:r>
              <a:rPr lang="en-US">
                <a:solidFill>
                  <a:srgbClr val="5C6166"/>
                </a:solidFill>
                <a:latin typeface="Consolas" panose="020B0609020204030204" pitchFamily="49" charset="0"/>
                <a:cs typeface="Segoe UI" pitchFamily="34" charset="0"/>
              </a:rPr>
              <a:t>=</a:t>
            </a:r>
            <a:r>
              <a:rPr lang="en-US">
                <a:solidFill>
                  <a:srgbClr val="86B300"/>
                </a:solidFill>
                <a:latin typeface="Consolas" panose="020B0609020204030204" pitchFamily="49" charset="0"/>
                <a:cs typeface="Segoe UI" pitchFamily="34" charset="0"/>
              </a:rPr>
              <a:t>"button"</a:t>
            </a:r>
            <a:r>
              <a:rPr lang="en-US">
                <a:solidFill>
                  <a:srgbClr val="5C6166"/>
                </a:solidFill>
                <a:latin typeface="Consolas" panose="020B0609020204030204" pitchFamily="49" charset="0"/>
                <a:cs typeface="Segoe UI" pitchFamily="34" charset="0"/>
              </a:rPr>
              <a:t> </a:t>
            </a:r>
            <a:r>
              <a:rPr lang="en-US">
                <a:solidFill>
                  <a:srgbClr val="F2AE49"/>
                </a:solidFill>
                <a:latin typeface="Consolas" panose="020B0609020204030204" pitchFamily="49" charset="0"/>
                <a:cs typeface="Segoe UI" pitchFamily="34" charset="0"/>
              </a:rPr>
              <a:t>class</a:t>
            </a:r>
            <a:r>
              <a:rPr lang="en-US">
                <a:solidFill>
                  <a:srgbClr val="5C6166"/>
                </a:solidFill>
                <a:latin typeface="Consolas" panose="020B0609020204030204" pitchFamily="49" charset="0"/>
                <a:cs typeface="Segoe UI" pitchFamily="34" charset="0"/>
              </a:rPr>
              <a:t>=</a:t>
            </a:r>
            <a:r>
              <a:rPr lang="en-US">
                <a:solidFill>
                  <a:srgbClr val="86B300"/>
                </a:solidFill>
                <a:latin typeface="Consolas" panose="020B0609020204030204" pitchFamily="49" charset="0"/>
                <a:cs typeface="Segoe UI" pitchFamily="34" charset="0"/>
              </a:rPr>
              <a:t>"btn btn-outline-danger"</a:t>
            </a:r>
            <a:r>
              <a:rPr lang="en-US">
                <a:solidFill>
                  <a:srgbClr val="55B4D4"/>
                </a:solidFill>
                <a:latin typeface="Consolas" panose="020B0609020204030204" pitchFamily="49" charset="0"/>
                <a:cs typeface="Segoe UI" pitchFamily="34" charset="0"/>
              </a:rPr>
              <a:t>&gt;</a:t>
            </a:r>
            <a:r>
              <a:rPr lang="en-US">
                <a:solidFill>
                  <a:srgbClr val="5C6166"/>
                </a:solidFill>
                <a:latin typeface="Consolas" panose="020B0609020204030204" pitchFamily="49" charset="0"/>
                <a:cs typeface="Segoe UI" pitchFamily="34" charset="0"/>
              </a:rPr>
              <a:t>Danger</a:t>
            </a:r>
            <a:r>
              <a:rPr lang="en-US">
                <a:solidFill>
                  <a:srgbClr val="55B4D4"/>
                </a:solidFill>
                <a:latin typeface="Consolas" panose="020B0609020204030204" pitchFamily="49" charset="0"/>
                <a:cs typeface="Segoe UI" pitchFamily="34" charset="0"/>
              </a:rPr>
              <a:t>&lt;/button&gt;</a:t>
            </a:r>
            <a:endParaRPr lang="en-US">
              <a:solidFill>
                <a:srgbClr val="5C6166"/>
              </a:solidFill>
              <a:latin typeface="Consolas" panose="020B0609020204030204" pitchFamily="49" charset="0"/>
              <a:cs typeface="Segoe UI" pitchFamily="34" charset="0"/>
            </a:endParaRPr>
          </a:p>
          <a:p>
            <a:pPr lvl="0">
              <a:spcBef>
                <a:spcPct val="20000"/>
              </a:spcBef>
              <a:buClr>
                <a:srgbClr val="FF5A33"/>
              </a:buClr>
            </a:pPr>
            <a:r>
              <a:rPr lang="en-US">
                <a:solidFill>
                  <a:srgbClr val="55B4D4"/>
                </a:solidFill>
                <a:latin typeface="Consolas" panose="020B0609020204030204" pitchFamily="49" charset="0"/>
                <a:cs typeface="Segoe UI" pitchFamily="34" charset="0"/>
              </a:rPr>
              <a:t>&lt;button</a:t>
            </a:r>
            <a:r>
              <a:rPr lang="en-US">
                <a:solidFill>
                  <a:srgbClr val="5C6166"/>
                </a:solidFill>
                <a:latin typeface="Consolas" panose="020B0609020204030204" pitchFamily="49" charset="0"/>
                <a:cs typeface="Segoe UI" pitchFamily="34" charset="0"/>
              </a:rPr>
              <a:t> </a:t>
            </a:r>
            <a:r>
              <a:rPr lang="en-US">
                <a:solidFill>
                  <a:srgbClr val="F2AE49"/>
                </a:solidFill>
                <a:latin typeface="Consolas" panose="020B0609020204030204" pitchFamily="49" charset="0"/>
                <a:cs typeface="Segoe UI" pitchFamily="34" charset="0"/>
              </a:rPr>
              <a:t>type</a:t>
            </a:r>
            <a:r>
              <a:rPr lang="en-US">
                <a:solidFill>
                  <a:srgbClr val="5C6166"/>
                </a:solidFill>
                <a:latin typeface="Consolas" panose="020B0609020204030204" pitchFamily="49" charset="0"/>
                <a:cs typeface="Segoe UI" pitchFamily="34" charset="0"/>
              </a:rPr>
              <a:t>=</a:t>
            </a:r>
            <a:r>
              <a:rPr lang="en-US">
                <a:solidFill>
                  <a:srgbClr val="86B300"/>
                </a:solidFill>
                <a:latin typeface="Consolas" panose="020B0609020204030204" pitchFamily="49" charset="0"/>
                <a:cs typeface="Segoe UI" pitchFamily="34" charset="0"/>
              </a:rPr>
              <a:t>"button"</a:t>
            </a:r>
            <a:r>
              <a:rPr lang="en-US">
                <a:solidFill>
                  <a:srgbClr val="5C6166"/>
                </a:solidFill>
                <a:latin typeface="Consolas" panose="020B0609020204030204" pitchFamily="49" charset="0"/>
                <a:cs typeface="Segoe UI" pitchFamily="34" charset="0"/>
              </a:rPr>
              <a:t> </a:t>
            </a:r>
            <a:r>
              <a:rPr lang="en-US">
                <a:solidFill>
                  <a:srgbClr val="F2AE49"/>
                </a:solidFill>
                <a:latin typeface="Consolas" panose="020B0609020204030204" pitchFamily="49" charset="0"/>
                <a:cs typeface="Segoe UI" pitchFamily="34" charset="0"/>
              </a:rPr>
              <a:t>class</a:t>
            </a:r>
            <a:r>
              <a:rPr lang="en-US">
                <a:solidFill>
                  <a:srgbClr val="5C6166"/>
                </a:solidFill>
                <a:latin typeface="Consolas" panose="020B0609020204030204" pitchFamily="49" charset="0"/>
                <a:cs typeface="Segoe UI" pitchFamily="34" charset="0"/>
              </a:rPr>
              <a:t>=</a:t>
            </a:r>
            <a:r>
              <a:rPr lang="en-US">
                <a:solidFill>
                  <a:srgbClr val="86B300"/>
                </a:solidFill>
                <a:latin typeface="Consolas" panose="020B0609020204030204" pitchFamily="49" charset="0"/>
                <a:cs typeface="Segoe UI" pitchFamily="34" charset="0"/>
              </a:rPr>
              <a:t>"btn btn-outline-dark"</a:t>
            </a:r>
            <a:r>
              <a:rPr lang="en-US">
                <a:solidFill>
                  <a:srgbClr val="55B4D4"/>
                </a:solidFill>
                <a:latin typeface="Consolas" panose="020B0609020204030204" pitchFamily="49" charset="0"/>
                <a:cs typeface="Segoe UI" pitchFamily="34" charset="0"/>
              </a:rPr>
              <a:t>&gt;</a:t>
            </a:r>
            <a:r>
              <a:rPr lang="en-US">
                <a:solidFill>
                  <a:srgbClr val="5C6166"/>
                </a:solidFill>
                <a:latin typeface="Consolas" panose="020B0609020204030204" pitchFamily="49" charset="0"/>
                <a:cs typeface="Segoe UI" pitchFamily="34" charset="0"/>
              </a:rPr>
              <a:t>Dark</a:t>
            </a:r>
            <a:r>
              <a:rPr lang="en-US">
                <a:solidFill>
                  <a:srgbClr val="55B4D4"/>
                </a:solidFill>
                <a:latin typeface="Consolas" panose="020B0609020204030204" pitchFamily="49" charset="0"/>
                <a:cs typeface="Segoe UI" pitchFamily="34" charset="0"/>
              </a:rPr>
              <a:t>&lt;/button&gt;</a:t>
            </a:r>
            <a:endParaRPr lang="en-US">
              <a:solidFill>
                <a:srgbClr val="5C6166"/>
              </a:solidFill>
              <a:latin typeface="Consolas" panose="020B0609020204030204" pitchFamily="49" charset="0"/>
              <a:cs typeface="Segoe UI" pitchFamily="34" charset="0"/>
            </a:endParaRPr>
          </a:p>
          <a:p>
            <a:pPr lvl="0">
              <a:spcBef>
                <a:spcPct val="20000"/>
              </a:spcBef>
              <a:buClr>
                <a:srgbClr val="FF5A33"/>
              </a:buClr>
            </a:pPr>
            <a:r>
              <a:rPr lang="en-US">
                <a:solidFill>
                  <a:srgbClr val="55B4D4"/>
                </a:solidFill>
                <a:latin typeface="Consolas" panose="020B0609020204030204" pitchFamily="49" charset="0"/>
                <a:cs typeface="Segoe UI" pitchFamily="34" charset="0"/>
              </a:rPr>
              <a:t>&lt;button</a:t>
            </a:r>
            <a:r>
              <a:rPr lang="en-US">
                <a:solidFill>
                  <a:srgbClr val="5C6166"/>
                </a:solidFill>
                <a:latin typeface="Consolas" panose="020B0609020204030204" pitchFamily="49" charset="0"/>
                <a:cs typeface="Segoe UI" pitchFamily="34" charset="0"/>
              </a:rPr>
              <a:t> </a:t>
            </a:r>
            <a:r>
              <a:rPr lang="en-US">
                <a:solidFill>
                  <a:srgbClr val="F2AE49"/>
                </a:solidFill>
                <a:latin typeface="Consolas" panose="020B0609020204030204" pitchFamily="49" charset="0"/>
                <a:cs typeface="Segoe UI" pitchFamily="34" charset="0"/>
              </a:rPr>
              <a:t>type</a:t>
            </a:r>
            <a:r>
              <a:rPr lang="en-US">
                <a:solidFill>
                  <a:srgbClr val="5C6166"/>
                </a:solidFill>
                <a:latin typeface="Consolas" panose="020B0609020204030204" pitchFamily="49" charset="0"/>
                <a:cs typeface="Segoe UI" pitchFamily="34" charset="0"/>
              </a:rPr>
              <a:t>=</a:t>
            </a:r>
            <a:r>
              <a:rPr lang="en-US">
                <a:solidFill>
                  <a:srgbClr val="86B300"/>
                </a:solidFill>
                <a:latin typeface="Consolas" panose="020B0609020204030204" pitchFamily="49" charset="0"/>
                <a:cs typeface="Segoe UI" pitchFamily="34" charset="0"/>
              </a:rPr>
              <a:t>"button"</a:t>
            </a:r>
            <a:r>
              <a:rPr lang="en-US">
                <a:solidFill>
                  <a:srgbClr val="5C6166"/>
                </a:solidFill>
                <a:latin typeface="Consolas" panose="020B0609020204030204" pitchFamily="49" charset="0"/>
                <a:cs typeface="Segoe UI" pitchFamily="34" charset="0"/>
              </a:rPr>
              <a:t> </a:t>
            </a:r>
            <a:r>
              <a:rPr lang="en-US">
                <a:solidFill>
                  <a:srgbClr val="F2AE49"/>
                </a:solidFill>
                <a:latin typeface="Consolas" panose="020B0609020204030204" pitchFamily="49" charset="0"/>
                <a:cs typeface="Segoe UI" pitchFamily="34" charset="0"/>
              </a:rPr>
              <a:t>class</a:t>
            </a:r>
            <a:r>
              <a:rPr lang="en-US">
                <a:solidFill>
                  <a:srgbClr val="5C6166"/>
                </a:solidFill>
                <a:latin typeface="Consolas" panose="020B0609020204030204" pitchFamily="49" charset="0"/>
                <a:cs typeface="Segoe UI" pitchFamily="34" charset="0"/>
              </a:rPr>
              <a:t>=</a:t>
            </a:r>
            <a:r>
              <a:rPr lang="en-US">
                <a:solidFill>
                  <a:srgbClr val="86B300"/>
                </a:solidFill>
                <a:latin typeface="Consolas" panose="020B0609020204030204" pitchFamily="49" charset="0"/>
                <a:cs typeface="Segoe UI" pitchFamily="34" charset="0"/>
              </a:rPr>
              <a:t>"btn btn-outline-light text-dark"</a:t>
            </a:r>
            <a:r>
              <a:rPr lang="en-US">
                <a:solidFill>
                  <a:srgbClr val="55B4D4"/>
                </a:solidFill>
                <a:latin typeface="Consolas" panose="020B0609020204030204" pitchFamily="49" charset="0"/>
                <a:cs typeface="Segoe UI" pitchFamily="34" charset="0"/>
              </a:rPr>
              <a:t>&gt;</a:t>
            </a:r>
            <a:r>
              <a:rPr lang="en-US">
                <a:solidFill>
                  <a:srgbClr val="5C6166"/>
                </a:solidFill>
                <a:latin typeface="Consolas" panose="020B0609020204030204" pitchFamily="49" charset="0"/>
                <a:cs typeface="Segoe UI" pitchFamily="34" charset="0"/>
              </a:rPr>
              <a:t>Light</a:t>
            </a:r>
            <a:r>
              <a:rPr lang="en-US">
                <a:solidFill>
                  <a:srgbClr val="55B4D4"/>
                </a:solidFill>
                <a:latin typeface="Consolas" panose="020B0609020204030204" pitchFamily="49" charset="0"/>
                <a:cs typeface="Segoe UI" pitchFamily="34" charset="0"/>
              </a:rPr>
              <a:t>&lt;/button&gt;</a:t>
            </a:r>
            <a:endParaRPr lang="en-US">
              <a:solidFill>
                <a:srgbClr val="5C6166"/>
              </a:solidFill>
              <a:latin typeface="Consolas" panose="020B0609020204030204" pitchFamily="49" charset="0"/>
              <a:cs typeface="Segoe UI" pitchFamily="34" charset="0"/>
            </a:endParaRPr>
          </a:p>
        </p:txBody>
      </p:sp>
      <p:grpSp>
        <p:nvGrpSpPr>
          <p:cNvPr id="8" name="Google Shape;172;p6"/>
          <p:cNvGrpSpPr/>
          <p:nvPr/>
        </p:nvGrpSpPr>
        <p:grpSpPr>
          <a:xfrm>
            <a:off x="0" y="6344235"/>
            <a:ext cx="12192000" cy="513793"/>
            <a:chOff x="0" y="0"/>
            <a:chExt cx="24384000" cy="1027585"/>
          </a:xfrm>
        </p:grpSpPr>
        <p:sp>
          <p:nvSpPr>
            <p:cNvPr id="9"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0"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78941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BUTTON</a:t>
            </a:r>
            <a:endParaRPr lang="en-GB" altLang="en-US" dirty="0"/>
          </a:p>
        </p:txBody>
      </p:sp>
      <p:sp>
        <p:nvSpPr>
          <p:cNvPr id="9219" name="Rectangle 3"/>
          <p:cNvSpPr>
            <a:spLocks noGrp="1" noChangeArrowheads="1"/>
          </p:cNvSpPr>
          <p:nvPr>
            <p:ph type="body" idx="1"/>
          </p:nvPr>
        </p:nvSpPr>
        <p:spPr>
          <a:xfrm>
            <a:off x="685800" y="1066800"/>
            <a:ext cx="10896600" cy="5257800"/>
          </a:xfrm>
        </p:spPr>
        <p:txBody>
          <a:bodyPr>
            <a:noAutofit/>
          </a:bodyPr>
          <a:lstStyle/>
          <a:p>
            <a:r>
              <a:rPr lang="en-US" sz="2000">
                <a:solidFill>
                  <a:srgbClr val="FF0000"/>
                </a:solidFill>
              </a:rPr>
              <a:t>Spinner Button</a:t>
            </a:r>
            <a:r>
              <a:rPr lang="en-US" sz="2000"/>
              <a:t>: </a:t>
            </a:r>
          </a:p>
          <a:p>
            <a:pPr marL="0" indent="0">
              <a:buNone/>
            </a:pPr>
            <a:endParaRPr lang="en-US" sz="1600">
              <a:solidFill>
                <a:srgbClr val="55B4D4"/>
              </a:solidFill>
              <a:latin typeface="Consolas" panose="020B0609020204030204" pitchFamily="49" charset="0"/>
            </a:endParaRPr>
          </a:p>
          <a:p>
            <a:pPr marL="0" indent="0">
              <a:buNone/>
            </a:pPr>
            <a:endParaRPr lang="en-US" sz="1600">
              <a:solidFill>
                <a:srgbClr val="55B4D4"/>
              </a:solidFill>
              <a:latin typeface="Consolas" panose="020B0609020204030204" pitchFamily="49" charset="0"/>
            </a:endParaRPr>
          </a:p>
          <a:p>
            <a:pPr marL="0" indent="0">
              <a:buNone/>
            </a:pPr>
            <a:endParaRPr lang="en-US" sz="1600">
              <a:solidFill>
                <a:srgbClr val="55B4D4"/>
              </a:solidFill>
              <a:latin typeface="Consolas" panose="020B0609020204030204" pitchFamily="49" charset="0"/>
            </a:endParaRPr>
          </a:p>
          <a:p>
            <a:pPr marL="0" indent="0">
              <a:buNone/>
            </a:pPr>
            <a:endParaRPr lang="en-US" sz="1600">
              <a:solidFill>
                <a:srgbClr val="55B4D4"/>
              </a:solidFill>
              <a:latin typeface="Consolas" panose="020B0609020204030204" pitchFamily="49" charset="0"/>
            </a:endParaRPr>
          </a:p>
          <a:p>
            <a:pPr marL="0" indent="0">
              <a:buNone/>
            </a:pPr>
            <a:endParaRPr lang="en-US" sz="1600">
              <a:solidFill>
                <a:srgbClr val="55B4D4"/>
              </a:solidFill>
              <a:latin typeface="Consolas" panose="020B0609020204030204" pitchFamily="49" charset="0"/>
            </a:endParaRPr>
          </a:p>
        </p:txBody>
      </p:sp>
      <p:sp>
        <p:nvSpPr>
          <p:cNvPr id="6" name="Rectangle 3"/>
          <p:cNvSpPr txBox="1">
            <a:spLocks noChangeArrowheads="1"/>
          </p:cNvSpPr>
          <p:nvPr/>
        </p:nvSpPr>
        <p:spPr>
          <a:xfrm>
            <a:off x="2057400" y="1989282"/>
            <a:ext cx="8153400" cy="319231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a:p>
        </p:txBody>
      </p:sp>
      <p:sp>
        <p:nvSpPr>
          <p:cNvPr id="7" name="Rectangle 3"/>
          <p:cNvSpPr txBox="1">
            <a:spLocks noChangeArrowheads="1"/>
          </p:cNvSpPr>
          <p:nvPr/>
        </p:nvSpPr>
        <p:spPr>
          <a:xfrm>
            <a:off x="990600" y="2438400"/>
            <a:ext cx="8991600" cy="3788720"/>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a:solidFill>
                  <a:srgbClr val="55B4D4"/>
                </a:solidFill>
                <a:latin typeface="Consolas" panose="020B0609020204030204" pitchFamily="49" charset="0"/>
              </a:rPr>
              <a:t>&lt;button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class</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"btn btn-primary"</a:t>
            </a:r>
            <a:r>
              <a:rPr lang="en-US" sz="1800">
                <a:solidFill>
                  <a:srgbClr val="55B4D4"/>
                </a:solidFill>
                <a:latin typeface="Consolas" panose="020B0609020204030204" pitchFamily="49" charset="0"/>
              </a:rPr>
              <a:t>&gt;</a:t>
            </a:r>
            <a:endParaRPr lang="en-US" sz="1800">
              <a:solidFill>
                <a:srgbClr val="5C6166"/>
              </a:solidFill>
              <a:latin typeface="Consolas" panose="020B0609020204030204" pitchFamily="49" charset="0"/>
            </a:endParaRPr>
          </a:p>
          <a:p>
            <a:pPr marL="0" indent="0">
              <a:buNone/>
            </a:pPr>
            <a:r>
              <a:rPr lang="en-US" sz="1800">
                <a:solidFill>
                  <a:srgbClr val="5C6166"/>
                </a:solidFill>
                <a:latin typeface="Consolas" panose="020B0609020204030204" pitchFamily="49" charset="0"/>
              </a:rPr>
              <a:t>    </a:t>
            </a:r>
            <a:r>
              <a:rPr lang="en-US" sz="1800">
                <a:solidFill>
                  <a:srgbClr val="55B4D4"/>
                </a:solidFill>
                <a:latin typeface="Consolas" panose="020B0609020204030204" pitchFamily="49" charset="0"/>
              </a:rPr>
              <a:t>&lt;span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class</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"spinner-border spinner-border-sm"</a:t>
            </a:r>
            <a:r>
              <a:rPr lang="en-US" sz="1800">
                <a:solidFill>
                  <a:srgbClr val="55B4D4"/>
                </a:solidFill>
                <a:latin typeface="Consolas" panose="020B0609020204030204" pitchFamily="49" charset="0"/>
              </a:rPr>
              <a:t>&gt;&lt;/span&gt;</a:t>
            </a:r>
            <a:endParaRPr lang="en-US" sz="1800">
              <a:solidFill>
                <a:srgbClr val="5C6166"/>
              </a:solidFill>
              <a:latin typeface="Consolas" panose="020B0609020204030204" pitchFamily="49" charset="0"/>
            </a:endParaRPr>
          </a:p>
          <a:p>
            <a:pPr marL="0" indent="0">
              <a:buNone/>
            </a:pPr>
            <a:r>
              <a:rPr lang="en-US" sz="1800">
                <a:solidFill>
                  <a:srgbClr val="55B4D4"/>
                </a:solidFill>
                <a:latin typeface="Consolas" panose="020B0609020204030204" pitchFamily="49" charset="0"/>
              </a:rPr>
              <a:t>&lt;/button&gt;</a:t>
            </a:r>
            <a:br>
              <a:rPr lang="en-US" sz="1800">
                <a:solidFill>
                  <a:srgbClr val="5C6166"/>
                </a:solidFill>
                <a:latin typeface="Consolas" panose="020B0609020204030204" pitchFamily="49" charset="0"/>
              </a:rPr>
            </a:br>
            <a:r>
              <a:rPr lang="en-US" sz="1800">
                <a:solidFill>
                  <a:srgbClr val="55B4D4"/>
                </a:solidFill>
                <a:latin typeface="Consolas" panose="020B0609020204030204" pitchFamily="49" charset="0"/>
              </a:rPr>
              <a:t>&lt;button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class</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"btn btn-primary"</a:t>
            </a:r>
            <a:r>
              <a:rPr lang="en-US" sz="1800">
                <a:solidFill>
                  <a:srgbClr val="55B4D4"/>
                </a:solidFill>
                <a:latin typeface="Consolas" panose="020B0609020204030204" pitchFamily="49" charset="0"/>
              </a:rPr>
              <a:t>&gt;</a:t>
            </a:r>
            <a:endParaRPr lang="en-US" sz="1800">
              <a:solidFill>
                <a:srgbClr val="5C6166"/>
              </a:solidFill>
              <a:latin typeface="Consolas" panose="020B0609020204030204" pitchFamily="49" charset="0"/>
            </a:endParaRPr>
          </a:p>
          <a:p>
            <a:pPr marL="0" indent="0">
              <a:buNone/>
            </a:pPr>
            <a:r>
              <a:rPr lang="en-US" sz="1800">
                <a:solidFill>
                  <a:srgbClr val="5C6166"/>
                </a:solidFill>
                <a:latin typeface="Consolas" panose="020B0609020204030204" pitchFamily="49" charset="0"/>
              </a:rPr>
              <a:t>    </a:t>
            </a:r>
            <a:r>
              <a:rPr lang="en-US" sz="1800">
                <a:solidFill>
                  <a:srgbClr val="55B4D4"/>
                </a:solidFill>
                <a:latin typeface="Consolas" panose="020B0609020204030204" pitchFamily="49" charset="0"/>
              </a:rPr>
              <a:t>&lt;span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class</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"spinner-border spinner-border-sm"</a:t>
            </a:r>
            <a:r>
              <a:rPr lang="en-US" sz="1800">
                <a:solidFill>
                  <a:srgbClr val="55B4D4"/>
                </a:solidFill>
                <a:latin typeface="Consolas" panose="020B0609020204030204" pitchFamily="49" charset="0"/>
              </a:rPr>
              <a:t>&gt;&lt;/span&gt;</a:t>
            </a:r>
            <a:r>
              <a:rPr lang="en-US" sz="1800">
                <a:solidFill>
                  <a:srgbClr val="5C6166"/>
                </a:solidFill>
                <a:latin typeface="Consolas" panose="020B0609020204030204" pitchFamily="49" charset="0"/>
              </a:rPr>
              <a:t> Loading..</a:t>
            </a:r>
          </a:p>
          <a:p>
            <a:pPr marL="0" indent="0">
              <a:buNone/>
            </a:pPr>
            <a:r>
              <a:rPr lang="en-US" sz="1800">
                <a:solidFill>
                  <a:srgbClr val="55B4D4"/>
                </a:solidFill>
                <a:latin typeface="Consolas" panose="020B0609020204030204" pitchFamily="49" charset="0"/>
              </a:rPr>
              <a:t>&lt;/button&gt;</a:t>
            </a:r>
            <a:br>
              <a:rPr lang="en-US" sz="1800">
                <a:solidFill>
                  <a:srgbClr val="5C6166"/>
                </a:solidFill>
                <a:latin typeface="Consolas" panose="020B0609020204030204" pitchFamily="49" charset="0"/>
              </a:rPr>
            </a:br>
            <a:r>
              <a:rPr lang="en-US" sz="1800">
                <a:solidFill>
                  <a:srgbClr val="55B4D4"/>
                </a:solidFill>
                <a:latin typeface="Consolas" panose="020B0609020204030204" pitchFamily="49" charset="0"/>
              </a:rPr>
              <a:t>&lt;button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class</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"btn btn-primary"</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disabled</a:t>
            </a:r>
            <a:r>
              <a:rPr lang="en-US" sz="1800">
                <a:solidFill>
                  <a:srgbClr val="55B4D4"/>
                </a:solidFill>
                <a:latin typeface="Consolas" panose="020B0609020204030204" pitchFamily="49" charset="0"/>
              </a:rPr>
              <a:t>&gt;</a:t>
            </a:r>
            <a:endParaRPr lang="en-US" sz="1800">
              <a:solidFill>
                <a:srgbClr val="5C6166"/>
              </a:solidFill>
              <a:latin typeface="Consolas" panose="020B0609020204030204" pitchFamily="49" charset="0"/>
            </a:endParaRPr>
          </a:p>
          <a:p>
            <a:pPr marL="0" indent="0">
              <a:buNone/>
            </a:pPr>
            <a:r>
              <a:rPr lang="en-US" sz="1800">
                <a:solidFill>
                  <a:srgbClr val="5C6166"/>
                </a:solidFill>
                <a:latin typeface="Consolas" panose="020B0609020204030204" pitchFamily="49" charset="0"/>
              </a:rPr>
              <a:t>    </a:t>
            </a:r>
            <a:r>
              <a:rPr lang="en-US" sz="1800">
                <a:solidFill>
                  <a:srgbClr val="55B4D4"/>
                </a:solidFill>
                <a:latin typeface="Consolas" panose="020B0609020204030204" pitchFamily="49" charset="0"/>
              </a:rPr>
              <a:t>&lt;span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class</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"spinner-border spinner-border-sm"</a:t>
            </a:r>
            <a:r>
              <a:rPr lang="en-US" sz="1800">
                <a:solidFill>
                  <a:srgbClr val="55B4D4"/>
                </a:solidFill>
                <a:latin typeface="Consolas" panose="020B0609020204030204" pitchFamily="49" charset="0"/>
              </a:rPr>
              <a:t>&gt;&lt;/span&gt;</a:t>
            </a:r>
            <a:r>
              <a:rPr lang="en-US" sz="1800">
                <a:solidFill>
                  <a:srgbClr val="5C6166"/>
                </a:solidFill>
                <a:latin typeface="Consolas" panose="020B0609020204030204" pitchFamily="49" charset="0"/>
              </a:rPr>
              <a:t> Loading..</a:t>
            </a:r>
          </a:p>
          <a:p>
            <a:pPr marL="0" indent="0">
              <a:buNone/>
            </a:pPr>
            <a:r>
              <a:rPr lang="en-US" sz="1800">
                <a:solidFill>
                  <a:srgbClr val="55B4D4"/>
                </a:solidFill>
                <a:latin typeface="Consolas" panose="020B0609020204030204" pitchFamily="49" charset="0"/>
              </a:rPr>
              <a:t>&lt;/button&gt;</a:t>
            </a:r>
            <a:br>
              <a:rPr lang="en-US" sz="1800">
                <a:solidFill>
                  <a:srgbClr val="5C6166"/>
                </a:solidFill>
                <a:latin typeface="Consolas" panose="020B0609020204030204" pitchFamily="49" charset="0"/>
              </a:rPr>
            </a:br>
            <a:r>
              <a:rPr lang="en-US" sz="1800">
                <a:solidFill>
                  <a:srgbClr val="55B4D4"/>
                </a:solidFill>
                <a:latin typeface="Consolas" panose="020B0609020204030204" pitchFamily="49" charset="0"/>
              </a:rPr>
              <a:t>&lt;button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class</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"btn btn-primary"</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disabled</a:t>
            </a:r>
            <a:r>
              <a:rPr lang="en-US" sz="1800">
                <a:solidFill>
                  <a:srgbClr val="55B4D4"/>
                </a:solidFill>
                <a:latin typeface="Consolas" panose="020B0609020204030204" pitchFamily="49" charset="0"/>
              </a:rPr>
              <a:t>&gt;</a:t>
            </a:r>
            <a:endParaRPr lang="en-US" sz="1800">
              <a:solidFill>
                <a:srgbClr val="5C6166"/>
              </a:solidFill>
              <a:latin typeface="Consolas" panose="020B0609020204030204" pitchFamily="49" charset="0"/>
            </a:endParaRPr>
          </a:p>
          <a:p>
            <a:pPr marL="0" indent="0">
              <a:buNone/>
            </a:pPr>
            <a:r>
              <a:rPr lang="en-US" sz="1800">
                <a:solidFill>
                  <a:srgbClr val="5C6166"/>
                </a:solidFill>
                <a:latin typeface="Consolas" panose="020B0609020204030204" pitchFamily="49" charset="0"/>
              </a:rPr>
              <a:t>    </a:t>
            </a:r>
            <a:r>
              <a:rPr lang="en-US" sz="1800">
                <a:solidFill>
                  <a:srgbClr val="55B4D4"/>
                </a:solidFill>
                <a:latin typeface="Consolas" panose="020B0609020204030204" pitchFamily="49" charset="0"/>
              </a:rPr>
              <a:t>&lt;span</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class</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"spinner-grow spinner-grow-sm"</a:t>
            </a:r>
            <a:r>
              <a:rPr lang="en-US" sz="1800">
                <a:solidFill>
                  <a:srgbClr val="55B4D4"/>
                </a:solidFill>
                <a:latin typeface="Consolas" panose="020B0609020204030204" pitchFamily="49" charset="0"/>
              </a:rPr>
              <a:t>&gt;&lt;/span&gt; </a:t>
            </a:r>
            <a:r>
              <a:rPr lang="en-US" sz="1800">
                <a:solidFill>
                  <a:srgbClr val="5C6166"/>
                </a:solidFill>
                <a:latin typeface="Consolas" panose="020B0609020204030204" pitchFamily="49" charset="0"/>
              </a:rPr>
              <a:t>Loading..</a:t>
            </a:r>
          </a:p>
          <a:p>
            <a:pPr marL="0" indent="0">
              <a:buNone/>
            </a:pPr>
            <a:r>
              <a:rPr lang="en-US" sz="1800">
                <a:solidFill>
                  <a:srgbClr val="55B4D4"/>
                </a:solidFill>
                <a:latin typeface="Consolas" panose="020B0609020204030204" pitchFamily="49" charset="0"/>
              </a:rPr>
              <a:t>&lt;/button&gt;</a:t>
            </a:r>
            <a:endParaRPr lang="en-US" sz="1800">
              <a:solidFill>
                <a:srgbClr val="5C6166"/>
              </a:solidFill>
              <a:latin typeface="Consolas" panose="020B0609020204030204" pitchFamily="49" charset="0"/>
            </a:endParaRPr>
          </a:p>
        </p:txBody>
      </p:sp>
      <p:sp>
        <p:nvSpPr>
          <p:cNvPr id="4" name="Rectangle 3"/>
          <p:cNvSpPr/>
          <p:nvPr/>
        </p:nvSpPr>
        <p:spPr>
          <a:xfrm>
            <a:off x="1981200" y="1638045"/>
            <a:ext cx="8458200" cy="461665"/>
          </a:xfrm>
          <a:prstGeom prst="rect">
            <a:avLst/>
          </a:prstGeom>
        </p:spPr>
        <p:txBody>
          <a:bodyPr wrap="square">
            <a:spAutoFit/>
          </a:bodyPr>
          <a:lstStyle/>
          <a:p>
            <a:pPr lvl="0">
              <a:spcBef>
                <a:spcPct val="20000"/>
              </a:spcBef>
              <a:buClr>
                <a:srgbClr val="FF5A33"/>
              </a:buClr>
            </a:pPr>
            <a:endParaRPr lang="en-US" sz="2400">
              <a:solidFill>
                <a:srgbClr val="000000"/>
              </a:solidFill>
              <a:latin typeface="Segoe UI" pitchFamily="34" charset="0"/>
              <a:cs typeface="Segoe UI" pitchFamily="34" charset="0"/>
            </a:endParaRPr>
          </a:p>
        </p:txBody>
      </p:sp>
      <p:pic>
        <p:nvPicPr>
          <p:cNvPr id="2" name="Picture 1"/>
          <p:cNvPicPr>
            <a:picLocks noChangeAspect="1"/>
          </p:cNvPicPr>
          <p:nvPr/>
        </p:nvPicPr>
        <p:blipFill>
          <a:blip r:embed="rId2"/>
          <a:stretch>
            <a:fillRect/>
          </a:stretch>
        </p:blipFill>
        <p:spPr>
          <a:xfrm>
            <a:off x="2819400" y="1563647"/>
            <a:ext cx="6424650" cy="751483"/>
          </a:xfrm>
          <a:prstGeom prst="rect">
            <a:avLst/>
          </a:prstGeom>
        </p:spPr>
      </p:pic>
      <p:grpSp>
        <p:nvGrpSpPr>
          <p:cNvPr id="8" name="Google Shape;172;p6"/>
          <p:cNvGrpSpPr/>
          <p:nvPr/>
        </p:nvGrpSpPr>
        <p:grpSpPr>
          <a:xfrm>
            <a:off x="0" y="6344235"/>
            <a:ext cx="12192000" cy="513793"/>
            <a:chOff x="0" y="0"/>
            <a:chExt cx="24384000" cy="1027585"/>
          </a:xfrm>
        </p:grpSpPr>
        <p:sp>
          <p:nvSpPr>
            <p:cNvPr id="9"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0"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651696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DROPDOWN BUTTON</a:t>
            </a:r>
            <a:endParaRPr lang="en-GB" altLang="en-US" dirty="0"/>
          </a:p>
        </p:txBody>
      </p:sp>
      <p:sp>
        <p:nvSpPr>
          <p:cNvPr id="9219" name="Rectangle 3"/>
          <p:cNvSpPr>
            <a:spLocks noGrp="1" noChangeArrowheads="1"/>
          </p:cNvSpPr>
          <p:nvPr>
            <p:ph type="body" idx="1"/>
          </p:nvPr>
        </p:nvSpPr>
        <p:spPr/>
        <p:txBody>
          <a:bodyPr>
            <a:noAutofit/>
          </a:bodyPr>
          <a:lstStyle/>
          <a:p>
            <a:r>
              <a:rPr lang="vi-VN" sz="2000"/>
              <a:t>Menu thả xuống là menu cho phép người dùng chọn một giá trị từ danh sách được xác định trước</a:t>
            </a:r>
            <a:endParaRPr lang="en-US" altLang="en-US" sz="2000" dirty="0"/>
          </a:p>
          <a:p>
            <a:pPr marL="0" indent="0">
              <a:buNone/>
            </a:pPr>
            <a:endParaRPr lang="en-US" sz="1600" dirty="0">
              <a:solidFill>
                <a:srgbClr val="0000CD"/>
              </a:solidFill>
              <a:latin typeface="Consolas" panose="020B0609020204030204" pitchFamily="49" charset="0"/>
            </a:endParaRPr>
          </a:p>
          <a:p>
            <a:pPr marL="0" indent="0">
              <a:buNone/>
            </a:pPr>
            <a:endParaRPr lang="en-US" sz="1600" dirty="0">
              <a:solidFill>
                <a:srgbClr val="0000CD"/>
              </a:solidFill>
              <a:latin typeface="Consolas" panose="020B0609020204030204" pitchFamily="49" charset="0"/>
            </a:endParaRPr>
          </a:p>
          <a:p>
            <a:pPr marL="0" indent="0">
              <a:buNone/>
            </a:pPr>
            <a:endParaRPr lang="en-US" sz="1600" dirty="0">
              <a:solidFill>
                <a:srgbClr val="0000CD"/>
              </a:solidFill>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5562600" y="1716115"/>
            <a:ext cx="2359495" cy="601088"/>
          </a:xfrm>
          <a:prstGeom prst="rect">
            <a:avLst/>
          </a:prstGeom>
          <a:ln>
            <a:solidFill>
              <a:schemeClr val="bg1">
                <a:lumMod val="50000"/>
              </a:schemeClr>
            </a:solidFill>
          </a:ln>
        </p:spPr>
      </p:pic>
      <p:sp>
        <p:nvSpPr>
          <p:cNvPr id="7" name="Notched Right Arrow 6"/>
          <p:cNvSpPr/>
          <p:nvPr/>
        </p:nvSpPr>
        <p:spPr>
          <a:xfrm>
            <a:off x="7956125" y="1772236"/>
            <a:ext cx="1217598" cy="529661"/>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click</a:t>
            </a:r>
          </a:p>
        </p:txBody>
      </p:sp>
      <p:sp>
        <p:nvSpPr>
          <p:cNvPr id="14" name="Rectangle 13"/>
          <p:cNvSpPr/>
          <p:nvPr/>
        </p:nvSpPr>
        <p:spPr>
          <a:xfrm>
            <a:off x="894080" y="2374880"/>
            <a:ext cx="8783319" cy="3416320"/>
          </a:xfrm>
          <a:prstGeom prst="rect">
            <a:avLst/>
          </a:prstGeom>
          <a:ln>
            <a:solidFill>
              <a:schemeClr val="bg1">
                <a:lumMod val="50000"/>
              </a:schemeClr>
            </a:solidFill>
          </a:ln>
        </p:spPr>
        <p:txBody>
          <a:bodyPr wrap="square">
            <a:spAutoFit/>
          </a:bodyPr>
          <a:lstStyle/>
          <a:p>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"dropdown"</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&lt;button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"button"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"btn btn-primary dropdown-toggle"</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data-bs-toggle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"dropdown"</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Dropdown button</a:t>
            </a: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&lt;/button&gt;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&lt;ul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"dropdown-menu"</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&lt;li&gt;&lt;a</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"dropdown-item"</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href</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Link 1</a:t>
            </a:r>
            <a:r>
              <a:rPr lang="en-US">
                <a:solidFill>
                  <a:srgbClr val="55B4D4"/>
                </a:solidFill>
                <a:latin typeface="Consolas" panose="020B0609020204030204" pitchFamily="49" charset="0"/>
              </a:rPr>
              <a:t>&lt;/a&gt;&lt;/li&gt;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&lt;li&gt;&lt;a</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"dropdown-item"</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href</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Link 2</a:t>
            </a:r>
            <a:r>
              <a:rPr lang="en-US">
                <a:solidFill>
                  <a:srgbClr val="55B4D4"/>
                </a:solidFill>
                <a:latin typeface="Consolas" panose="020B0609020204030204" pitchFamily="49" charset="0"/>
              </a:rPr>
              <a:t>&lt;/a&gt;&lt;/li&gt;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&lt;li&gt;&lt;a</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"dropdown-item"</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href</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Link 3</a:t>
            </a:r>
            <a:r>
              <a:rPr lang="en-US">
                <a:solidFill>
                  <a:srgbClr val="55B4D4"/>
                </a:solidFill>
                <a:latin typeface="Consolas" panose="020B0609020204030204" pitchFamily="49" charset="0"/>
              </a:rPr>
              <a:t>&lt;/a&gt;&lt;/li&gt;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&lt;li&gt;&lt;hr</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"dropdown-divider"</a:t>
            </a:r>
            <a:r>
              <a:rPr lang="en-US">
                <a:solidFill>
                  <a:srgbClr val="55B4D4"/>
                </a:solidFill>
                <a:latin typeface="Consolas" panose="020B0609020204030204" pitchFamily="49" charset="0"/>
              </a:rPr>
              <a:t>&gt;&lt;/li&gt;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&lt;li&gt;&lt;a</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"dropdown-item"</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href</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Another link</a:t>
            </a:r>
            <a:r>
              <a:rPr lang="en-US">
                <a:solidFill>
                  <a:srgbClr val="55B4D4"/>
                </a:solidFill>
                <a:latin typeface="Consolas" panose="020B0609020204030204" pitchFamily="49" charset="0"/>
              </a:rPr>
              <a:t>&lt;/a&gt;&lt;/li&gt;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&lt;/ul&gt;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p:txBody>
      </p:sp>
      <p:pic>
        <p:nvPicPr>
          <p:cNvPr id="15" name="Picture 14"/>
          <p:cNvPicPr>
            <a:picLocks noChangeAspect="1"/>
          </p:cNvPicPr>
          <p:nvPr/>
        </p:nvPicPr>
        <p:blipFill>
          <a:blip r:embed="rId3"/>
          <a:stretch>
            <a:fillRect/>
          </a:stretch>
        </p:blipFill>
        <p:spPr>
          <a:xfrm>
            <a:off x="9220201" y="1734586"/>
            <a:ext cx="2362200" cy="2779581"/>
          </a:xfrm>
          <a:prstGeom prst="rect">
            <a:avLst/>
          </a:prstGeom>
          <a:ln>
            <a:solidFill>
              <a:schemeClr val="bg1">
                <a:lumMod val="50000"/>
              </a:schemeClr>
            </a:solidFill>
          </a:ln>
        </p:spPr>
      </p:pic>
      <p:grpSp>
        <p:nvGrpSpPr>
          <p:cNvPr id="8" name="Google Shape;172;p6"/>
          <p:cNvGrpSpPr/>
          <p:nvPr/>
        </p:nvGrpSpPr>
        <p:grpSpPr>
          <a:xfrm>
            <a:off x="0" y="6344235"/>
            <a:ext cx="12192000" cy="513793"/>
            <a:chOff x="0" y="0"/>
            <a:chExt cx="24384000" cy="1027585"/>
          </a:xfrm>
        </p:grpSpPr>
        <p:sp>
          <p:nvSpPr>
            <p:cNvPr id="9"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0"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4208217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4600" y="4470935"/>
            <a:ext cx="2133600" cy="32966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GB" altLang="en-US"/>
              <a:t>BUTTON GROUP</a:t>
            </a:r>
            <a:endParaRPr lang="en-GB" altLang="en-US" dirty="0"/>
          </a:p>
        </p:txBody>
      </p:sp>
      <p:sp>
        <p:nvSpPr>
          <p:cNvPr id="9219" name="Rectangle 3"/>
          <p:cNvSpPr>
            <a:spLocks noGrp="1" noChangeArrowheads="1"/>
          </p:cNvSpPr>
          <p:nvPr>
            <p:ph type="body" idx="1"/>
          </p:nvPr>
        </p:nvSpPr>
        <p:spPr/>
        <p:txBody>
          <a:bodyPr>
            <a:noAutofit/>
          </a:bodyPr>
          <a:lstStyle/>
          <a:p>
            <a:r>
              <a:rPr lang="en-US" sz="2000"/>
              <a:t>BS5 cho phép nhóm một loạt nút lại với nhau (trên một dòng) thành một nhóm nút với class </a:t>
            </a:r>
            <a:r>
              <a:rPr lang="en-US" sz="2000">
                <a:solidFill>
                  <a:srgbClr val="FF0000"/>
                </a:solidFill>
              </a:rPr>
              <a:t>.btn-group</a:t>
            </a:r>
            <a:r>
              <a:rPr lang="en-US" sz="2000"/>
              <a:t>:</a:t>
            </a:r>
          </a:p>
          <a:p>
            <a:endParaRPr lang="en-US" sz="2400"/>
          </a:p>
          <a:p>
            <a:endParaRPr lang="en-US" sz="2400"/>
          </a:p>
          <a:p>
            <a:endParaRPr lang="en-US" sz="2400"/>
          </a:p>
          <a:p>
            <a:endParaRPr lang="en-US" sz="2400"/>
          </a:p>
          <a:p>
            <a:endParaRPr lang="en-US" sz="2400"/>
          </a:p>
          <a:p>
            <a:r>
              <a:rPr lang="en-US" sz="2000"/>
              <a:t> Ngoài ra BS5 cũng hỗ trợ các nhóm nút dọc với class</a:t>
            </a:r>
            <a:r>
              <a:rPr lang="en-US" sz="2000">
                <a:solidFill>
                  <a:srgbClr val="FF0000"/>
                </a:solidFill>
              </a:rPr>
              <a:t> .btn-group-vertical</a:t>
            </a:r>
          </a:p>
          <a:p>
            <a:pPr marL="0" indent="0">
              <a:buNone/>
            </a:pPr>
            <a:endParaRPr lang="en-US" altLang="en-US" sz="2400"/>
          </a:p>
          <a:p>
            <a:endParaRPr lang="en-US" altLang="en-US" sz="2400"/>
          </a:p>
          <a:p>
            <a:endParaRPr lang="en-US" altLang="en-US" sz="2400"/>
          </a:p>
          <a:p>
            <a:endParaRPr lang="en-US" altLang="en-US" sz="2400"/>
          </a:p>
          <a:p>
            <a:endParaRPr lang="en-US" altLang="en-US" sz="2400"/>
          </a:p>
          <a:p>
            <a:endParaRPr lang="en-US" altLang="en-US" sz="2400" dirty="0"/>
          </a:p>
          <a:p>
            <a:pPr marL="0" indent="0">
              <a:buNone/>
            </a:pPr>
            <a:endParaRPr lang="en-US" sz="1600" dirty="0">
              <a:solidFill>
                <a:srgbClr val="0000CD"/>
              </a:solidFill>
              <a:latin typeface="Consolas" panose="020B0609020204030204" pitchFamily="49" charset="0"/>
            </a:endParaRPr>
          </a:p>
          <a:p>
            <a:pPr marL="0" indent="0">
              <a:buNone/>
            </a:pPr>
            <a:endParaRPr lang="en-US" sz="1600" dirty="0">
              <a:solidFill>
                <a:srgbClr val="0000CD"/>
              </a:solidFill>
              <a:latin typeface="Consolas" panose="020B0609020204030204" pitchFamily="49" charset="0"/>
            </a:endParaRPr>
          </a:p>
          <a:p>
            <a:pPr marL="0" indent="0">
              <a:buNone/>
            </a:pPr>
            <a:endParaRPr lang="en-US" sz="1600" dirty="0">
              <a:solidFill>
                <a:srgbClr val="0000CD"/>
              </a:solidFill>
              <a:latin typeface="Consolas" panose="020B0609020204030204" pitchFamily="49" charset="0"/>
            </a:endParaRPr>
          </a:p>
        </p:txBody>
      </p:sp>
      <p:sp>
        <p:nvSpPr>
          <p:cNvPr id="5" name="Rectangle 3"/>
          <p:cNvSpPr txBox="1">
            <a:spLocks noChangeArrowheads="1"/>
          </p:cNvSpPr>
          <p:nvPr/>
        </p:nvSpPr>
        <p:spPr>
          <a:xfrm>
            <a:off x="990600" y="2286000"/>
            <a:ext cx="8153400" cy="1590243"/>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700">
                <a:solidFill>
                  <a:srgbClr val="55B4D4"/>
                </a:solidFill>
                <a:latin typeface="Consolas" panose="020B0609020204030204" pitchFamily="49" charset="0"/>
              </a:rPr>
              <a:t>&lt;div</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"btn-group"</a:t>
            </a:r>
            <a:r>
              <a:rPr lang="en-US" sz="1700">
                <a:solidFill>
                  <a:srgbClr val="55B4D4"/>
                </a:solidFill>
                <a:latin typeface="Consolas" panose="020B0609020204030204" pitchFamily="49" charset="0"/>
              </a:rPr>
              <a:t>&gt;</a:t>
            </a:r>
            <a:endParaRPr lang="en-US" sz="1700">
              <a:solidFill>
                <a:srgbClr val="5C6166"/>
              </a:solidFill>
              <a:latin typeface="Consolas" panose="020B0609020204030204" pitchFamily="49" charset="0"/>
            </a:endParaRPr>
          </a:p>
          <a:p>
            <a:pPr marL="0" indent="0">
              <a:buNone/>
            </a:pPr>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&lt;button</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type</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"button"</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"btn btn-primary"</a:t>
            </a:r>
            <a:r>
              <a:rPr lang="en-US" sz="1700">
                <a:solidFill>
                  <a:srgbClr val="55B4D4"/>
                </a:solidFill>
                <a:latin typeface="Consolas" panose="020B0609020204030204" pitchFamily="49" charset="0"/>
              </a:rPr>
              <a:t>&gt;</a:t>
            </a:r>
            <a:r>
              <a:rPr lang="en-US" sz="1700">
                <a:solidFill>
                  <a:srgbClr val="5C6166"/>
                </a:solidFill>
                <a:latin typeface="Consolas" panose="020B0609020204030204" pitchFamily="49" charset="0"/>
              </a:rPr>
              <a:t>Apple</a:t>
            </a:r>
            <a:r>
              <a:rPr lang="en-US" sz="1700">
                <a:solidFill>
                  <a:srgbClr val="55B4D4"/>
                </a:solidFill>
                <a:latin typeface="Consolas" panose="020B0609020204030204" pitchFamily="49" charset="0"/>
              </a:rPr>
              <a:t>&lt;/button&gt;</a:t>
            </a:r>
            <a:endParaRPr lang="en-US" sz="1700">
              <a:solidFill>
                <a:srgbClr val="5C6166"/>
              </a:solidFill>
              <a:latin typeface="Consolas" panose="020B0609020204030204" pitchFamily="49" charset="0"/>
            </a:endParaRPr>
          </a:p>
          <a:p>
            <a:pPr marL="0" indent="0">
              <a:buNone/>
            </a:pPr>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&lt;button</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type</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"button"</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"btn btn-primary"</a:t>
            </a:r>
            <a:r>
              <a:rPr lang="en-US" sz="1700">
                <a:solidFill>
                  <a:srgbClr val="55B4D4"/>
                </a:solidFill>
                <a:latin typeface="Consolas" panose="020B0609020204030204" pitchFamily="49" charset="0"/>
              </a:rPr>
              <a:t>&gt;</a:t>
            </a:r>
            <a:r>
              <a:rPr lang="en-US" sz="1700">
                <a:solidFill>
                  <a:srgbClr val="5C6166"/>
                </a:solidFill>
                <a:latin typeface="Consolas" panose="020B0609020204030204" pitchFamily="49" charset="0"/>
              </a:rPr>
              <a:t>Samsung</a:t>
            </a:r>
            <a:r>
              <a:rPr lang="en-US" sz="1700">
                <a:solidFill>
                  <a:srgbClr val="55B4D4"/>
                </a:solidFill>
                <a:latin typeface="Consolas" panose="020B0609020204030204" pitchFamily="49" charset="0"/>
              </a:rPr>
              <a:t>&lt;/button&gt;</a:t>
            </a:r>
            <a:endParaRPr lang="en-US" sz="1700">
              <a:solidFill>
                <a:srgbClr val="5C6166"/>
              </a:solidFill>
              <a:latin typeface="Consolas" panose="020B0609020204030204" pitchFamily="49" charset="0"/>
            </a:endParaRPr>
          </a:p>
          <a:p>
            <a:pPr marL="0" indent="0">
              <a:buNone/>
            </a:pPr>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&lt;button</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type</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"button"</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"btn btn-primary"</a:t>
            </a:r>
            <a:r>
              <a:rPr lang="en-US" sz="1700">
                <a:solidFill>
                  <a:srgbClr val="55B4D4"/>
                </a:solidFill>
                <a:latin typeface="Consolas" panose="020B0609020204030204" pitchFamily="49" charset="0"/>
              </a:rPr>
              <a:t>&gt;</a:t>
            </a:r>
            <a:r>
              <a:rPr lang="en-US" sz="1700">
                <a:solidFill>
                  <a:srgbClr val="5C6166"/>
                </a:solidFill>
                <a:latin typeface="Consolas" panose="020B0609020204030204" pitchFamily="49" charset="0"/>
              </a:rPr>
              <a:t>Sony</a:t>
            </a:r>
            <a:r>
              <a:rPr lang="en-US" sz="1700">
                <a:solidFill>
                  <a:srgbClr val="55B4D4"/>
                </a:solidFill>
                <a:latin typeface="Consolas" panose="020B0609020204030204" pitchFamily="49" charset="0"/>
              </a:rPr>
              <a:t>&lt;/button&gt;</a:t>
            </a:r>
            <a:endParaRPr lang="en-US" sz="1700">
              <a:solidFill>
                <a:srgbClr val="5C6166"/>
              </a:solidFill>
              <a:latin typeface="Consolas" panose="020B0609020204030204" pitchFamily="49" charset="0"/>
            </a:endParaRPr>
          </a:p>
          <a:p>
            <a:pPr marL="0" indent="0">
              <a:buNone/>
            </a:pPr>
            <a:r>
              <a:rPr lang="en-US" sz="1700">
                <a:solidFill>
                  <a:srgbClr val="55B4D4"/>
                </a:solidFill>
                <a:latin typeface="Consolas" panose="020B0609020204030204" pitchFamily="49" charset="0"/>
              </a:rPr>
              <a:t>&lt;/div&gt;</a:t>
            </a:r>
            <a:endParaRPr lang="en-US" sz="1700">
              <a:solidFill>
                <a:srgbClr val="5C6166"/>
              </a:solidFill>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5953125" y="1628775"/>
            <a:ext cx="3190875" cy="657225"/>
          </a:xfrm>
          <a:prstGeom prst="rect">
            <a:avLst/>
          </a:prstGeom>
          <a:ln>
            <a:solidFill>
              <a:schemeClr val="bg1">
                <a:lumMod val="50000"/>
              </a:schemeClr>
            </a:solidFill>
          </a:ln>
        </p:spPr>
      </p:pic>
      <p:sp>
        <p:nvSpPr>
          <p:cNvPr id="8" name="Rectangle 3"/>
          <p:cNvSpPr txBox="1">
            <a:spLocks noChangeArrowheads="1"/>
          </p:cNvSpPr>
          <p:nvPr/>
        </p:nvSpPr>
        <p:spPr>
          <a:xfrm>
            <a:off x="990600" y="4470935"/>
            <a:ext cx="8153400" cy="1676400"/>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700">
                <a:solidFill>
                  <a:srgbClr val="55B4D4"/>
                </a:solidFill>
                <a:latin typeface="Consolas" panose="020B0609020204030204" pitchFamily="49" charset="0"/>
              </a:rPr>
              <a:t>&lt;div</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"btn-group-vertical"</a:t>
            </a:r>
            <a:r>
              <a:rPr lang="en-US" sz="1700">
                <a:solidFill>
                  <a:srgbClr val="55B4D4"/>
                </a:solidFill>
                <a:latin typeface="Consolas" panose="020B0609020204030204" pitchFamily="49" charset="0"/>
              </a:rPr>
              <a:t>&gt;</a:t>
            </a:r>
            <a:endParaRPr lang="en-US" sz="1700">
              <a:solidFill>
                <a:srgbClr val="86B300"/>
              </a:solidFill>
              <a:latin typeface="Consolas" panose="020B0609020204030204" pitchFamily="49" charset="0"/>
            </a:endParaRPr>
          </a:p>
          <a:p>
            <a:pPr marL="0" indent="0">
              <a:buNone/>
            </a:pPr>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&lt;button</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type</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"button"</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"btn btn-primary"</a:t>
            </a:r>
            <a:r>
              <a:rPr lang="en-US" sz="1700">
                <a:solidFill>
                  <a:srgbClr val="55B4D4"/>
                </a:solidFill>
                <a:latin typeface="Consolas" panose="020B0609020204030204" pitchFamily="49" charset="0"/>
              </a:rPr>
              <a:t>&gt;</a:t>
            </a:r>
            <a:r>
              <a:rPr lang="en-US" sz="1700">
                <a:solidFill>
                  <a:srgbClr val="5C6166"/>
                </a:solidFill>
                <a:latin typeface="Consolas" panose="020B0609020204030204" pitchFamily="49" charset="0"/>
              </a:rPr>
              <a:t>Apple</a:t>
            </a:r>
            <a:r>
              <a:rPr lang="en-US" sz="1700">
                <a:solidFill>
                  <a:srgbClr val="55B4D4"/>
                </a:solidFill>
                <a:latin typeface="Consolas" panose="020B0609020204030204" pitchFamily="49" charset="0"/>
              </a:rPr>
              <a:t>&lt;/button&gt;</a:t>
            </a:r>
            <a:endParaRPr lang="en-US" sz="1700">
              <a:solidFill>
                <a:srgbClr val="5C6166"/>
              </a:solidFill>
              <a:latin typeface="Consolas" panose="020B0609020204030204" pitchFamily="49" charset="0"/>
            </a:endParaRPr>
          </a:p>
          <a:p>
            <a:pPr marL="0" indent="0">
              <a:buNone/>
            </a:pPr>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&lt;button</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type</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"button"</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"btn btn-primary"</a:t>
            </a:r>
            <a:r>
              <a:rPr lang="en-US" sz="1700">
                <a:solidFill>
                  <a:srgbClr val="55B4D4"/>
                </a:solidFill>
                <a:latin typeface="Consolas" panose="020B0609020204030204" pitchFamily="49" charset="0"/>
              </a:rPr>
              <a:t>&gt;</a:t>
            </a:r>
            <a:r>
              <a:rPr lang="en-US" sz="1700">
                <a:solidFill>
                  <a:srgbClr val="5C6166"/>
                </a:solidFill>
                <a:latin typeface="Consolas" panose="020B0609020204030204" pitchFamily="49" charset="0"/>
              </a:rPr>
              <a:t>Samsung</a:t>
            </a:r>
            <a:r>
              <a:rPr lang="en-US" sz="1700">
                <a:solidFill>
                  <a:srgbClr val="55B4D4"/>
                </a:solidFill>
                <a:latin typeface="Consolas" panose="020B0609020204030204" pitchFamily="49" charset="0"/>
              </a:rPr>
              <a:t>&lt;/button&gt;</a:t>
            </a:r>
            <a:endParaRPr lang="en-US" sz="1700">
              <a:solidFill>
                <a:srgbClr val="5C6166"/>
              </a:solidFill>
              <a:latin typeface="Consolas" panose="020B0609020204030204" pitchFamily="49" charset="0"/>
            </a:endParaRPr>
          </a:p>
          <a:p>
            <a:pPr marL="0" indent="0">
              <a:buNone/>
            </a:pPr>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&lt;button</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type</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"button"</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"btn btn-primary"</a:t>
            </a:r>
            <a:r>
              <a:rPr lang="en-US" sz="1700">
                <a:solidFill>
                  <a:srgbClr val="55B4D4"/>
                </a:solidFill>
                <a:latin typeface="Consolas" panose="020B0609020204030204" pitchFamily="49" charset="0"/>
              </a:rPr>
              <a:t>&gt;</a:t>
            </a:r>
            <a:r>
              <a:rPr lang="en-US" sz="1700">
                <a:solidFill>
                  <a:srgbClr val="5C6166"/>
                </a:solidFill>
                <a:latin typeface="Consolas" panose="020B0609020204030204" pitchFamily="49" charset="0"/>
              </a:rPr>
              <a:t>Sony</a:t>
            </a:r>
            <a:r>
              <a:rPr lang="en-US" sz="1700">
                <a:solidFill>
                  <a:srgbClr val="55B4D4"/>
                </a:solidFill>
                <a:latin typeface="Consolas" panose="020B0609020204030204" pitchFamily="49" charset="0"/>
              </a:rPr>
              <a:t>&lt;/button&gt;</a:t>
            </a:r>
            <a:endParaRPr lang="en-US" sz="1700">
              <a:solidFill>
                <a:srgbClr val="5C6166"/>
              </a:solidFill>
              <a:latin typeface="Consolas" panose="020B0609020204030204" pitchFamily="49" charset="0"/>
            </a:endParaRPr>
          </a:p>
          <a:p>
            <a:pPr marL="0" indent="0">
              <a:buNone/>
            </a:pPr>
            <a:r>
              <a:rPr lang="en-US" sz="1700">
                <a:solidFill>
                  <a:srgbClr val="55B4D4"/>
                </a:solidFill>
                <a:latin typeface="Consolas" panose="020B0609020204030204" pitchFamily="49" charset="0"/>
              </a:rPr>
              <a:t>&lt;/div&gt;</a:t>
            </a:r>
            <a:endParaRPr lang="en-US" sz="1700">
              <a:solidFill>
                <a:srgbClr val="5C6166"/>
              </a:solidFill>
              <a:latin typeface="Consolas" panose="020B0609020204030204" pitchFamily="49" charset="0"/>
            </a:endParaRPr>
          </a:p>
        </p:txBody>
      </p:sp>
      <p:pic>
        <p:nvPicPr>
          <p:cNvPr id="6" name="Picture 5"/>
          <p:cNvPicPr>
            <a:picLocks noChangeAspect="1"/>
          </p:cNvPicPr>
          <p:nvPr/>
        </p:nvPicPr>
        <p:blipFill>
          <a:blip r:embed="rId3"/>
          <a:stretch>
            <a:fillRect/>
          </a:stretch>
        </p:blipFill>
        <p:spPr>
          <a:xfrm>
            <a:off x="9161646" y="4470936"/>
            <a:ext cx="1374098" cy="1676400"/>
          </a:xfrm>
          <a:prstGeom prst="rect">
            <a:avLst/>
          </a:prstGeom>
          <a:ln>
            <a:solidFill>
              <a:schemeClr val="bg1">
                <a:lumMod val="50000"/>
              </a:schemeClr>
            </a:solidFill>
          </a:ln>
        </p:spPr>
      </p:pic>
      <p:grpSp>
        <p:nvGrpSpPr>
          <p:cNvPr id="9" name="Google Shape;172;p6"/>
          <p:cNvGrpSpPr/>
          <p:nvPr/>
        </p:nvGrpSpPr>
        <p:grpSpPr>
          <a:xfrm>
            <a:off x="0" y="6344235"/>
            <a:ext cx="12192000" cy="513793"/>
            <a:chOff x="0" y="0"/>
            <a:chExt cx="24384000" cy="1027585"/>
          </a:xfrm>
        </p:grpSpPr>
        <p:sp>
          <p:nvSpPr>
            <p:cNvPr id="10"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1"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637650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KẾT HỢP BTN GROUP VÀ DROPDOWN</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pPr marL="0" indent="0">
              <a:buNone/>
            </a:pPr>
            <a:endParaRPr lang="en-US" sz="1600">
              <a:solidFill>
                <a:srgbClr val="55B4D4"/>
              </a:solidFill>
              <a:latin typeface="Consolas" panose="020B0609020204030204" pitchFamily="49" charset="0"/>
            </a:endParaRPr>
          </a:p>
          <a:p>
            <a:pPr marL="0" indent="0">
              <a:buNone/>
            </a:pPr>
            <a:endParaRPr lang="en-US" sz="1600">
              <a:solidFill>
                <a:srgbClr val="55B4D4"/>
              </a:solidFill>
              <a:latin typeface="Consolas" panose="020B0609020204030204" pitchFamily="49" charset="0"/>
            </a:endParaRPr>
          </a:p>
          <a:p>
            <a:pPr marL="0" indent="0">
              <a:buNone/>
            </a:pPr>
            <a:endParaRPr lang="en-US" sz="1600">
              <a:solidFill>
                <a:srgbClr val="55B4D4"/>
              </a:solidFill>
              <a:latin typeface="Consolas" panose="020B0609020204030204" pitchFamily="49" charset="0"/>
            </a:endParaRPr>
          </a:p>
          <a:p>
            <a:pPr marL="0" indent="0">
              <a:buNone/>
            </a:pPr>
            <a:endParaRPr lang="en-US" sz="1600">
              <a:solidFill>
                <a:srgbClr val="55B4D4"/>
              </a:solidFill>
              <a:latin typeface="Consolas" panose="020B0609020204030204" pitchFamily="49" charset="0"/>
            </a:endParaRPr>
          </a:p>
          <a:p>
            <a:pPr marL="0" indent="0">
              <a:buNone/>
            </a:pPr>
            <a:endParaRPr lang="en-US" sz="1600">
              <a:solidFill>
                <a:srgbClr val="55B4D4"/>
              </a:solidFill>
              <a:latin typeface="Consolas" panose="020B0609020204030204" pitchFamily="49" charset="0"/>
            </a:endParaRPr>
          </a:p>
        </p:txBody>
      </p:sp>
      <p:sp>
        <p:nvSpPr>
          <p:cNvPr id="7" name="Rectangle 3"/>
          <p:cNvSpPr txBox="1">
            <a:spLocks noChangeArrowheads="1"/>
          </p:cNvSpPr>
          <p:nvPr/>
        </p:nvSpPr>
        <p:spPr>
          <a:xfrm>
            <a:off x="685800" y="2326430"/>
            <a:ext cx="10896600" cy="3845770"/>
          </a:xfrm>
          <a:prstGeom prst="rect">
            <a:avLst/>
          </a:prstGeom>
          <a:ln>
            <a:solidFill>
              <a:schemeClr val="bg1">
                <a:lumMod val="50000"/>
              </a:schemeClr>
            </a:solidFill>
          </a:ln>
        </p:spPr>
        <p:txBody>
          <a:bodyPr vert="horz" lIns="91440" tIns="45720" rIns="91440" bIns="45720" rtlCol="0">
            <a:no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a:solidFill>
                  <a:srgbClr val="55B4D4"/>
                </a:solidFill>
                <a:latin typeface="Consolas" panose="020B0609020204030204" pitchFamily="49" charset="0"/>
              </a:rPr>
              <a:t>&lt;div</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"btn-group"</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pPr marL="0" indent="0">
              <a:buNone/>
            </a:pPr>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&lt;button</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type</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"button"</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"btn btn-primary"</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Apple</a:t>
            </a:r>
            <a:r>
              <a:rPr lang="en-US" sz="1600">
                <a:solidFill>
                  <a:srgbClr val="55B4D4"/>
                </a:solidFill>
                <a:latin typeface="Consolas" panose="020B0609020204030204" pitchFamily="49" charset="0"/>
              </a:rPr>
              <a:t>&lt;/button&gt;</a:t>
            </a:r>
            <a:endParaRPr lang="en-US" sz="1600">
              <a:solidFill>
                <a:srgbClr val="5C6166"/>
              </a:solidFill>
              <a:latin typeface="Consolas" panose="020B0609020204030204" pitchFamily="49" charset="0"/>
            </a:endParaRPr>
          </a:p>
          <a:p>
            <a:pPr marL="0" indent="0">
              <a:buNone/>
            </a:pPr>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&lt;button</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type</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"button"</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"btn btn-success"</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Samsung</a:t>
            </a:r>
            <a:r>
              <a:rPr lang="en-US" sz="1600">
                <a:solidFill>
                  <a:srgbClr val="55B4D4"/>
                </a:solidFill>
                <a:latin typeface="Consolas" panose="020B0609020204030204" pitchFamily="49" charset="0"/>
              </a:rPr>
              <a:t>&lt;/button&gt;</a:t>
            </a:r>
            <a:endParaRPr lang="en-US" sz="1600">
              <a:solidFill>
                <a:srgbClr val="5C6166"/>
              </a:solidFill>
              <a:latin typeface="Consolas" panose="020B0609020204030204" pitchFamily="49" charset="0"/>
            </a:endParaRPr>
          </a:p>
          <a:p>
            <a:pPr marL="0" indent="0">
              <a:buNone/>
            </a:pPr>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"btn-group"</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pPr marL="0" indent="0">
              <a:buNone/>
            </a:pPr>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&lt;button</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type</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"button"</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"btn btn-warning dropdown-toggle"</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data-bs-toggle</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"dropdown"</a:t>
            </a:r>
            <a:r>
              <a:rPr lang="en-US" sz="1600">
                <a:solidFill>
                  <a:srgbClr val="55B4D4"/>
                </a:solidFill>
                <a:latin typeface="Consolas" panose="020B0609020204030204" pitchFamily="49" charset="0"/>
              </a:rPr>
              <a:t>&gt; 	    </a:t>
            </a:r>
            <a:r>
              <a:rPr lang="en-US" sz="1600">
                <a:solidFill>
                  <a:srgbClr val="5C6166"/>
                </a:solidFill>
                <a:latin typeface="Consolas" panose="020B0609020204030204" pitchFamily="49" charset="0"/>
              </a:rPr>
              <a:t>Sony </a:t>
            </a:r>
          </a:p>
          <a:p>
            <a:pPr marL="0" indent="0">
              <a:buNone/>
            </a:pPr>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&lt;/button&gt;</a:t>
            </a:r>
            <a:endParaRPr lang="en-US" sz="1600">
              <a:solidFill>
                <a:srgbClr val="5C6166"/>
              </a:solidFill>
              <a:latin typeface="Consolas" panose="020B0609020204030204" pitchFamily="49" charset="0"/>
            </a:endParaRPr>
          </a:p>
          <a:p>
            <a:pPr marL="0" indent="0">
              <a:buNone/>
            </a:pPr>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&lt;ul</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"dropdown-menu"</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pPr marL="0" indent="0">
              <a:buNone/>
            </a:pPr>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&lt;li&gt;&lt;a</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"dropdown-item"</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href</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Tablet</a:t>
            </a:r>
            <a:r>
              <a:rPr lang="en-US" sz="1600">
                <a:solidFill>
                  <a:srgbClr val="55B4D4"/>
                </a:solidFill>
                <a:latin typeface="Consolas" panose="020B0609020204030204" pitchFamily="49" charset="0"/>
              </a:rPr>
              <a:t>&lt;/a&gt;&lt;/li&gt;</a:t>
            </a:r>
            <a:endParaRPr lang="en-US" sz="1600">
              <a:solidFill>
                <a:srgbClr val="5C6166"/>
              </a:solidFill>
              <a:latin typeface="Consolas" panose="020B0609020204030204" pitchFamily="49" charset="0"/>
            </a:endParaRPr>
          </a:p>
          <a:p>
            <a:pPr marL="0" indent="0">
              <a:buNone/>
            </a:pPr>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&lt;li&gt;&lt;a</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"dropdown-item"</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href</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Smartphone</a:t>
            </a:r>
            <a:r>
              <a:rPr lang="en-US" sz="1600">
                <a:solidFill>
                  <a:srgbClr val="55B4D4"/>
                </a:solidFill>
                <a:latin typeface="Consolas" panose="020B0609020204030204" pitchFamily="49" charset="0"/>
              </a:rPr>
              <a:t>&lt;/a&gt;&lt;/li&gt;</a:t>
            </a:r>
            <a:endParaRPr lang="en-US" sz="1600">
              <a:solidFill>
                <a:srgbClr val="5C6166"/>
              </a:solidFill>
              <a:latin typeface="Consolas" panose="020B0609020204030204" pitchFamily="49" charset="0"/>
            </a:endParaRPr>
          </a:p>
          <a:p>
            <a:pPr marL="0" indent="0">
              <a:buNone/>
            </a:pPr>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&lt;/ul&gt;</a:t>
            </a:r>
            <a:endParaRPr lang="en-US" sz="1600">
              <a:solidFill>
                <a:srgbClr val="5C6166"/>
              </a:solidFill>
              <a:latin typeface="Consolas" panose="020B0609020204030204" pitchFamily="49" charset="0"/>
            </a:endParaRPr>
          </a:p>
          <a:p>
            <a:pPr marL="0" indent="0">
              <a:buNone/>
            </a:pPr>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&lt;/div&gt;</a:t>
            </a:r>
            <a:endParaRPr lang="en-US" sz="1600">
              <a:solidFill>
                <a:srgbClr val="5C6166"/>
              </a:solidFill>
              <a:latin typeface="Consolas" panose="020B0609020204030204" pitchFamily="49" charset="0"/>
            </a:endParaRPr>
          </a:p>
          <a:p>
            <a:pPr marL="0" indent="0">
              <a:buNone/>
            </a:pPr>
            <a:r>
              <a:rPr lang="en-US" sz="1600">
                <a:solidFill>
                  <a:srgbClr val="55B4D4"/>
                </a:solidFill>
                <a:latin typeface="Consolas" panose="020B0609020204030204" pitchFamily="49" charset="0"/>
              </a:rPr>
              <a:t>&lt;/div&gt;</a:t>
            </a:r>
            <a:endParaRPr lang="en-US" sz="1600">
              <a:solidFill>
                <a:srgbClr val="5C6166"/>
              </a:solidFill>
              <a:latin typeface="Consolas" panose="020B0609020204030204" pitchFamily="49" charset="0"/>
            </a:endParaRPr>
          </a:p>
          <a:p>
            <a:pPr marL="0" indent="0">
              <a:buNone/>
            </a:pPr>
            <a:endParaRPr lang="en-US" sz="1600">
              <a:solidFill>
                <a:srgbClr val="5C6166"/>
              </a:solidFill>
              <a:latin typeface="Consolas" panose="020B0609020204030204" pitchFamily="49" charset="0"/>
            </a:endParaRPr>
          </a:p>
          <a:p>
            <a:pPr marL="0" indent="0">
              <a:buNone/>
            </a:pPr>
            <a:endParaRPr lang="en-US" sz="1600">
              <a:solidFill>
                <a:srgbClr val="5C6166"/>
              </a:solidFill>
              <a:latin typeface="Consolas" panose="020B0609020204030204" pitchFamily="49" charset="0"/>
            </a:endParaRPr>
          </a:p>
        </p:txBody>
      </p:sp>
      <p:sp>
        <p:nvSpPr>
          <p:cNvPr id="4" name="Rectangle 3"/>
          <p:cNvSpPr/>
          <p:nvPr/>
        </p:nvSpPr>
        <p:spPr>
          <a:xfrm>
            <a:off x="1981200" y="1638045"/>
            <a:ext cx="8458200" cy="461665"/>
          </a:xfrm>
          <a:prstGeom prst="rect">
            <a:avLst/>
          </a:prstGeom>
        </p:spPr>
        <p:txBody>
          <a:bodyPr wrap="square">
            <a:spAutoFit/>
          </a:bodyPr>
          <a:lstStyle/>
          <a:p>
            <a:pPr lvl="0">
              <a:spcBef>
                <a:spcPct val="20000"/>
              </a:spcBef>
              <a:buClr>
                <a:srgbClr val="FF5A33"/>
              </a:buClr>
            </a:pPr>
            <a:endParaRPr lang="en-US" sz="2400">
              <a:solidFill>
                <a:srgbClr val="000000"/>
              </a:solidFill>
              <a:latin typeface="Segoe UI" pitchFamily="34" charset="0"/>
              <a:cs typeface="Segoe UI" pitchFamily="34" charset="0"/>
            </a:endParaRPr>
          </a:p>
        </p:txBody>
      </p:sp>
      <p:pic>
        <p:nvPicPr>
          <p:cNvPr id="3" name="Picture 2"/>
          <p:cNvPicPr>
            <a:picLocks noChangeAspect="1"/>
          </p:cNvPicPr>
          <p:nvPr/>
        </p:nvPicPr>
        <p:blipFill>
          <a:blip r:embed="rId2"/>
          <a:stretch>
            <a:fillRect/>
          </a:stretch>
        </p:blipFill>
        <p:spPr>
          <a:xfrm>
            <a:off x="7772400" y="990600"/>
            <a:ext cx="3810000" cy="1533486"/>
          </a:xfrm>
          <a:prstGeom prst="rect">
            <a:avLst/>
          </a:prstGeom>
          <a:ln>
            <a:solidFill>
              <a:schemeClr val="bg1">
                <a:lumMod val="50000"/>
              </a:schemeClr>
            </a:solidFill>
          </a:ln>
        </p:spPr>
      </p:pic>
      <p:grpSp>
        <p:nvGrpSpPr>
          <p:cNvPr id="8" name="Google Shape;172;p6"/>
          <p:cNvGrpSpPr/>
          <p:nvPr/>
        </p:nvGrpSpPr>
        <p:grpSpPr>
          <a:xfrm>
            <a:off x="0" y="6344235"/>
            <a:ext cx="12192000" cy="513793"/>
            <a:chOff x="0" y="0"/>
            <a:chExt cx="24384000" cy="1027585"/>
          </a:xfrm>
        </p:grpSpPr>
        <p:sp>
          <p:nvSpPr>
            <p:cNvPr id="9"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0"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082372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TABS</a:t>
            </a:r>
            <a:endParaRPr lang="en-GB" altLang="en-US" dirty="0"/>
          </a:p>
        </p:txBody>
      </p:sp>
      <p:sp>
        <p:nvSpPr>
          <p:cNvPr id="9219" name="Rectangle 3"/>
          <p:cNvSpPr>
            <a:spLocks noGrp="1" noChangeArrowheads="1"/>
          </p:cNvSpPr>
          <p:nvPr>
            <p:ph type="body" idx="1"/>
          </p:nvPr>
        </p:nvSpPr>
        <p:spPr/>
        <p:txBody>
          <a:bodyPr>
            <a:noAutofit/>
          </a:bodyPr>
          <a:lstStyle/>
          <a:p>
            <a:pPr>
              <a:lnSpc>
                <a:spcPct val="150000"/>
              </a:lnSpc>
            </a:pPr>
            <a:r>
              <a:rPr lang="en-US" altLang="en-US" sz="2000">
                <a:solidFill>
                  <a:srgbClr val="FF0000"/>
                </a:solidFill>
              </a:rPr>
              <a:t>Tab</a:t>
            </a:r>
            <a:r>
              <a:rPr lang="en-US" altLang="en-US" sz="2000"/>
              <a:t> trong BS5 là </a:t>
            </a:r>
            <a:r>
              <a:rPr lang="vi-VN" sz="2000"/>
              <a:t>dạng danh sách nằm ngang được phân làm từng khối riêng biệt</a:t>
            </a:r>
            <a:r>
              <a:rPr lang="en-US" sz="2000"/>
              <a:t>, vừa hiển thị </a:t>
            </a:r>
            <a:r>
              <a:rPr lang="vi-VN" sz="2000"/>
              <a:t>được nhiều nội dung hơn mà còn tiết kiệm được diện tích trên</a:t>
            </a:r>
            <a:r>
              <a:rPr lang="en-US" sz="2000"/>
              <a:t> một trang. Ví dụ:</a:t>
            </a:r>
            <a:endParaRPr lang="en-US" altLang="en-US" sz="2000" dirty="0"/>
          </a:p>
          <a:p>
            <a:pPr marL="0" indent="0">
              <a:buNone/>
            </a:pPr>
            <a:endParaRPr lang="en-US" sz="1600" dirty="0">
              <a:solidFill>
                <a:srgbClr val="0000CD"/>
              </a:solidFill>
              <a:latin typeface="Consolas" panose="020B0609020204030204" pitchFamily="49" charset="0"/>
            </a:endParaRPr>
          </a:p>
          <a:p>
            <a:pPr marL="0" indent="0">
              <a:buNone/>
            </a:pPr>
            <a:endParaRPr lang="en-US" sz="1600" dirty="0">
              <a:solidFill>
                <a:srgbClr val="0000CD"/>
              </a:solidFill>
              <a:latin typeface="Consolas" panose="020B0609020204030204" pitchFamily="49" charset="0"/>
            </a:endParaRPr>
          </a:p>
          <a:p>
            <a:pPr marL="0" indent="0">
              <a:buNone/>
            </a:pPr>
            <a:endParaRPr lang="en-US" sz="1600" dirty="0">
              <a:solidFill>
                <a:srgbClr val="0000CD"/>
              </a:solidFill>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1600200" y="2590800"/>
            <a:ext cx="3314700" cy="1562100"/>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6934200" y="2590800"/>
            <a:ext cx="2695575" cy="1409700"/>
          </a:xfrm>
          <a:prstGeom prst="rect">
            <a:avLst/>
          </a:prstGeom>
          <a:ln>
            <a:solidFill>
              <a:schemeClr val="bg1">
                <a:lumMod val="50000"/>
              </a:schemeClr>
            </a:solidFill>
          </a:ln>
        </p:spPr>
      </p:pic>
      <p:sp>
        <p:nvSpPr>
          <p:cNvPr id="7" name="Notched Right Arrow 6"/>
          <p:cNvSpPr/>
          <p:nvPr/>
        </p:nvSpPr>
        <p:spPr>
          <a:xfrm>
            <a:off x="4953000" y="2896290"/>
            <a:ext cx="1905000" cy="589861"/>
          </a:xfrm>
          <a:prstGeom prst="notch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t>Click chuyển tab</a:t>
            </a:r>
          </a:p>
        </p:txBody>
      </p:sp>
      <p:grpSp>
        <p:nvGrpSpPr>
          <p:cNvPr id="8" name="Google Shape;172;p6"/>
          <p:cNvGrpSpPr/>
          <p:nvPr/>
        </p:nvGrpSpPr>
        <p:grpSpPr>
          <a:xfrm>
            <a:off x="0" y="6344235"/>
            <a:ext cx="12192000" cy="513793"/>
            <a:chOff x="0" y="0"/>
            <a:chExt cx="24384000" cy="1027585"/>
          </a:xfrm>
        </p:grpSpPr>
        <p:sp>
          <p:nvSpPr>
            <p:cNvPr id="9"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0"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638177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TABS</a:t>
            </a:r>
            <a:endParaRPr lang="en-GB" altLang="en-US" dirty="0"/>
          </a:p>
        </p:txBody>
      </p:sp>
      <p:sp>
        <p:nvSpPr>
          <p:cNvPr id="9219" name="Rectangle 3"/>
          <p:cNvSpPr>
            <a:spLocks noGrp="1" noChangeArrowheads="1"/>
          </p:cNvSpPr>
          <p:nvPr>
            <p:ph type="body" idx="1"/>
          </p:nvPr>
        </p:nvSpPr>
        <p:spPr>
          <a:xfrm>
            <a:off x="1981200" y="1066800"/>
            <a:ext cx="8610600" cy="5257800"/>
          </a:xfrm>
        </p:spPr>
        <p:txBody>
          <a:bodyPr>
            <a:noAutofit/>
          </a:bodyPr>
          <a:lstStyle/>
          <a:p>
            <a:pPr marL="0" indent="0">
              <a:buNone/>
            </a:pPr>
            <a:r>
              <a:rPr lang="en-US" sz="1500" i="1">
                <a:solidFill>
                  <a:srgbClr val="787B80"/>
                </a:solidFill>
                <a:latin typeface="Consolas" panose="020B0609020204030204" pitchFamily="49" charset="0"/>
              </a:rPr>
              <a:t>&lt;!-- Nav tabs --&gt;</a:t>
            </a:r>
            <a:endParaRPr lang="en-US" sz="1500">
              <a:solidFill>
                <a:srgbClr val="5C6166"/>
              </a:solidFill>
              <a:latin typeface="Consolas" panose="020B0609020204030204" pitchFamily="49" charset="0"/>
            </a:endParaRPr>
          </a:p>
          <a:p>
            <a:pPr marL="0" indent="0">
              <a:buNone/>
            </a:pPr>
            <a:r>
              <a:rPr lang="en-US" sz="1500">
                <a:solidFill>
                  <a:srgbClr val="55B4D4"/>
                </a:solidFill>
                <a:latin typeface="Consolas" panose="020B0609020204030204" pitchFamily="49" charset="0"/>
              </a:rPr>
              <a:t>&lt;ul</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"nav nav-tabs"</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role</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"tablist"</a:t>
            </a:r>
            <a:r>
              <a:rPr lang="en-US" sz="1500">
                <a:solidFill>
                  <a:srgbClr val="55B4D4"/>
                </a:solidFill>
                <a:latin typeface="Consolas" panose="020B0609020204030204" pitchFamily="49" charset="0"/>
              </a:rPr>
              <a:t>&gt;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&lt;li</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"nav-item"</a:t>
            </a:r>
            <a:r>
              <a:rPr lang="en-US" sz="1500">
                <a:solidFill>
                  <a:srgbClr val="55B4D4"/>
                </a:solidFill>
                <a:latin typeface="Consolas" panose="020B0609020204030204" pitchFamily="49" charset="0"/>
              </a:rPr>
              <a:t>&gt;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&lt;a</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"nav-link active"</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data-bs-toggle</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"tab"</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href</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"#home"</a:t>
            </a:r>
            <a:r>
              <a:rPr lang="en-US" sz="1500">
                <a:solidFill>
                  <a:srgbClr val="55B4D4"/>
                </a:solidFill>
                <a:latin typeface="Consolas" panose="020B0609020204030204" pitchFamily="49" charset="0"/>
              </a:rPr>
              <a:t>&gt;</a:t>
            </a:r>
            <a:r>
              <a:rPr lang="en-US" sz="1500">
                <a:solidFill>
                  <a:srgbClr val="5C6166"/>
                </a:solidFill>
                <a:latin typeface="Consolas" panose="020B0609020204030204" pitchFamily="49" charset="0"/>
              </a:rPr>
              <a:t>Home</a:t>
            </a:r>
            <a:r>
              <a:rPr lang="en-US" sz="1500">
                <a:solidFill>
                  <a:srgbClr val="55B4D4"/>
                </a:solidFill>
                <a:latin typeface="Consolas" panose="020B0609020204030204" pitchFamily="49" charset="0"/>
              </a:rPr>
              <a:t>&lt;/a&gt;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&lt;/li&gt;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&lt;li</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"nav-item"</a:t>
            </a:r>
            <a:r>
              <a:rPr lang="en-US" sz="1500">
                <a:solidFill>
                  <a:srgbClr val="55B4D4"/>
                </a:solidFill>
                <a:latin typeface="Consolas" panose="020B0609020204030204" pitchFamily="49" charset="0"/>
              </a:rPr>
              <a:t>&gt;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&lt;a</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"nav-link"</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data-bs-toggle</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"tab"</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href</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"#contact"</a:t>
            </a:r>
            <a:r>
              <a:rPr lang="en-US" sz="1500">
                <a:solidFill>
                  <a:srgbClr val="55B4D4"/>
                </a:solidFill>
                <a:latin typeface="Consolas" panose="020B0609020204030204" pitchFamily="49" charset="0"/>
              </a:rPr>
              <a:t>&gt;</a:t>
            </a:r>
            <a:r>
              <a:rPr lang="en-US" sz="1500">
                <a:solidFill>
                  <a:srgbClr val="5C6166"/>
                </a:solidFill>
                <a:latin typeface="Consolas" panose="020B0609020204030204" pitchFamily="49" charset="0"/>
              </a:rPr>
              <a:t>Contact</a:t>
            </a:r>
            <a:r>
              <a:rPr lang="en-US" sz="1500">
                <a:solidFill>
                  <a:srgbClr val="55B4D4"/>
                </a:solidFill>
                <a:latin typeface="Consolas" panose="020B0609020204030204" pitchFamily="49" charset="0"/>
              </a:rPr>
              <a:t>&lt;/a&gt;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&lt;/li&gt;</a:t>
            </a:r>
            <a:endParaRPr lang="en-US" sz="1500">
              <a:solidFill>
                <a:srgbClr val="5C6166"/>
              </a:solidFill>
              <a:latin typeface="Consolas" panose="020B0609020204030204" pitchFamily="49" charset="0"/>
            </a:endParaRPr>
          </a:p>
          <a:p>
            <a:pPr marL="0" indent="0">
              <a:buNone/>
            </a:pPr>
            <a:r>
              <a:rPr lang="en-US" sz="1500">
                <a:solidFill>
                  <a:srgbClr val="55B4D4"/>
                </a:solidFill>
                <a:latin typeface="Consolas" panose="020B0609020204030204" pitchFamily="49" charset="0"/>
              </a:rPr>
              <a:t>&lt;/ul&gt;</a:t>
            </a:r>
          </a:p>
          <a:p>
            <a:pPr marL="0" indent="0">
              <a:buNone/>
            </a:pPr>
            <a:br>
              <a:rPr lang="en-US" sz="1500">
                <a:solidFill>
                  <a:srgbClr val="5C6166"/>
                </a:solidFill>
                <a:latin typeface="Consolas" panose="020B0609020204030204" pitchFamily="49" charset="0"/>
              </a:rPr>
            </a:br>
            <a:r>
              <a:rPr lang="en-US" sz="1500" i="1">
                <a:solidFill>
                  <a:srgbClr val="787B80"/>
                </a:solidFill>
                <a:latin typeface="Consolas" panose="020B0609020204030204" pitchFamily="49" charset="0"/>
              </a:rPr>
              <a:t>&lt;!-- Tab panes --&gt;</a:t>
            </a:r>
            <a:endParaRPr lang="en-US" sz="1500">
              <a:solidFill>
                <a:srgbClr val="5C6166"/>
              </a:solidFill>
              <a:latin typeface="Consolas" panose="020B0609020204030204" pitchFamily="49" charset="0"/>
            </a:endParaRPr>
          </a:p>
          <a:p>
            <a:pPr marL="0" indent="0">
              <a:buNone/>
            </a:pPr>
            <a:r>
              <a:rPr lang="en-US" sz="1500">
                <a:solidFill>
                  <a:srgbClr val="55B4D4"/>
                </a:solidFill>
                <a:latin typeface="Consolas" panose="020B0609020204030204" pitchFamily="49" charset="0"/>
              </a:rPr>
              <a:t>&lt;div</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"tab-content"</a:t>
            </a:r>
            <a:r>
              <a:rPr lang="en-US" sz="1500">
                <a:solidFill>
                  <a:srgbClr val="55B4D4"/>
                </a:solidFill>
                <a:latin typeface="Consolas" panose="020B0609020204030204" pitchFamily="49" charset="0"/>
              </a:rPr>
              <a:t>&gt;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&lt;div</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id</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"home"</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"container tab-pane active"</a:t>
            </a:r>
            <a:r>
              <a:rPr lang="en-US" sz="1500">
                <a:solidFill>
                  <a:srgbClr val="55B4D4"/>
                </a:solidFill>
                <a:latin typeface="Consolas" panose="020B0609020204030204" pitchFamily="49" charset="0"/>
              </a:rPr>
              <a:t>&gt;&lt;br&gt;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&lt;p&gt;</a:t>
            </a:r>
            <a:r>
              <a:rPr lang="en-US" sz="1500">
                <a:solidFill>
                  <a:srgbClr val="5C6166"/>
                </a:solidFill>
                <a:latin typeface="Consolas" panose="020B0609020204030204" pitchFamily="49" charset="0"/>
              </a:rPr>
              <a:t>Nội dung tab Home</a:t>
            </a:r>
            <a:r>
              <a:rPr lang="en-US" sz="1500">
                <a:solidFill>
                  <a:srgbClr val="55B4D4"/>
                </a:solidFill>
                <a:latin typeface="Consolas" panose="020B0609020204030204" pitchFamily="49" charset="0"/>
              </a:rPr>
              <a:t>&lt;/p&gt;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&lt;/div&gt;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&lt;div</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id</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"contact"</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"container tab-pane fade"</a:t>
            </a:r>
            <a:r>
              <a:rPr lang="en-US" sz="1500">
                <a:solidFill>
                  <a:srgbClr val="55B4D4"/>
                </a:solidFill>
                <a:latin typeface="Consolas" panose="020B0609020204030204" pitchFamily="49" charset="0"/>
              </a:rPr>
              <a:t>&gt;&lt;br&gt;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&lt;p&gt;</a:t>
            </a:r>
            <a:r>
              <a:rPr lang="en-US" sz="1500">
                <a:solidFill>
                  <a:srgbClr val="5C6166"/>
                </a:solidFill>
                <a:latin typeface="Consolas" panose="020B0609020204030204" pitchFamily="49" charset="0"/>
              </a:rPr>
              <a:t>Nội dung tab Contact</a:t>
            </a:r>
            <a:r>
              <a:rPr lang="en-US" sz="1500">
                <a:solidFill>
                  <a:srgbClr val="55B4D4"/>
                </a:solidFill>
                <a:latin typeface="Consolas" panose="020B0609020204030204" pitchFamily="49" charset="0"/>
              </a:rPr>
              <a:t>&lt;/p&gt;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&lt;/div&gt;</a:t>
            </a:r>
            <a:endParaRPr lang="en-US" sz="1500">
              <a:solidFill>
                <a:srgbClr val="5C6166"/>
              </a:solidFill>
              <a:latin typeface="Consolas" panose="020B0609020204030204" pitchFamily="49" charset="0"/>
            </a:endParaRPr>
          </a:p>
          <a:p>
            <a:pPr marL="0" indent="0">
              <a:buNone/>
            </a:pPr>
            <a:r>
              <a:rPr lang="en-US" sz="1500">
                <a:solidFill>
                  <a:srgbClr val="55B4D4"/>
                </a:solidFill>
                <a:latin typeface="Consolas" panose="020B0609020204030204" pitchFamily="49" charset="0"/>
              </a:rPr>
              <a:t>&lt;/div&gt;</a:t>
            </a:r>
            <a:endParaRPr lang="en-US" sz="1500" dirty="0">
              <a:solidFill>
                <a:srgbClr val="0000CD"/>
              </a:solidFill>
              <a:latin typeface="Consolas" panose="020B0609020204030204" pitchFamily="49" charset="0"/>
            </a:endParaRPr>
          </a:p>
          <a:p>
            <a:pPr marL="0" indent="0">
              <a:buNone/>
            </a:pPr>
            <a:endParaRPr lang="en-US" sz="1500" dirty="0">
              <a:solidFill>
                <a:srgbClr val="0000CD"/>
              </a:solidFill>
              <a:latin typeface="Consolas" panose="020B0609020204030204" pitchFamily="49" charset="0"/>
            </a:endParaRPr>
          </a:p>
        </p:txBody>
      </p:sp>
      <p:sp>
        <p:nvSpPr>
          <p:cNvPr id="2" name="Rectangle 1"/>
          <p:cNvSpPr/>
          <p:nvPr/>
        </p:nvSpPr>
        <p:spPr>
          <a:xfrm>
            <a:off x="1981200" y="1066800"/>
            <a:ext cx="8001000" cy="25146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p:cNvSpPr/>
          <p:nvPr/>
        </p:nvSpPr>
        <p:spPr>
          <a:xfrm>
            <a:off x="1969656" y="3810000"/>
            <a:ext cx="8012545" cy="2438400"/>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8077200" y="10668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Danh sách Tabs</a:t>
            </a:r>
          </a:p>
        </p:txBody>
      </p:sp>
      <p:sp>
        <p:nvSpPr>
          <p:cNvPr id="10" name="Rectangle 9"/>
          <p:cNvSpPr/>
          <p:nvPr/>
        </p:nvSpPr>
        <p:spPr>
          <a:xfrm>
            <a:off x="8077200" y="3810000"/>
            <a:ext cx="1905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Nội dung Tabs</a:t>
            </a:r>
          </a:p>
        </p:txBody>
      </p:sp>
      <p:grpSp>
        <p:nvGrpSpPr>
          <p:cNvPr id="9" name="Google Shape;172;p6"/>
          <p:cNvGrpSpPr/>
          <p:nvPr/>
        </p:nvGrpSpPr>
        <p:grpSpPr>
          <a:xfrm>
            <a:off x="0" y="6344235"/>
            <a:ext cx="12192000" cy="513793"/>
            <a:chOff x="0" y="0"/>
            <a:chExt cx="24384000" cy="1027585"/>
          </a:xfrm>
        </p:grpSpPr>
        <p:sp>
          <p:nvSpPr>
            <p:cNvPr id="11"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2"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425725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4200" y="3886200"/>
            <a:ext cx="6553200" cy="1143000"/>
          </a:xfrm>
        </p:spPr>
        <p:txBody>
          <a:bodyPr>
            <a:noAutofit/>
          </a:bodyPr>
          <a:lstStyle/>
          <a:p>
            <a:pPr algn="l"/>
            <a:r>
              <a:rPr lang="en-US" sz="2400">
                <a:solidFill>
                  <a:srgbClr val="FF0000"/>
                </a:solidFill>
              </a:rPr>
              <a:t>Tạo 2 Tab</a:t>
            </a:r>
            <a:r>
              <a:rPr lang="en-US" sz="2400"/>
              <a:t>:</a:t>
            </a:r>
            <a:br>
              <a:rPr lang="en-US" sz="2400"/>
            </a:br>
            <a:r>
              <a:rPr lang="en-US" sz="2400"/>
              <a:t>- Tab chứa Form nhập khách hàng</a:t>
            </a:r>
            <a:br>
              <a:rPr lang="en-US" sz="2400"/>
            </a:br>
            <a:r>
              <a:rPr lang="en-US" sz="2400"/>
              <a:t>- Tab chứa Form hiển thị danh sách khách hàng</a:t>
            </a:r>
          </a:p>
        </p:txBody>
      </p:sp>
      <p:grpSp>
        <p:nvGrpSpPr>
          <p:cNvPr id="3"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6"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819814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5638800" y="4876800"/>
            <a:ext cx="6324600" cy="9906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sz="2800" dirty="0"/>
              <a:t>PHẦN I</a:t>
            </a:r>
            <a:r>
              <a:rPr lang="en-US" sz="2800"/>
              <a:t>: </a:t>
            </a:r>
            <a:r>
              <a:rPr lang="en-US" altLang="en-US" sz="2800"/>
              <a:t>THIẾT KẾ TABLES, FORMS VÀ TABS</a:t>
            </a:r>
            <a:endParaRPr lang="en-US" sz="2800"/>
          </a:p>
          <a:p>
            <a:pPr algn="ctr"/>
            <a:endParaRPr lang="en-US" sz="2800" dirty="0"/>
          </a:p>
        </p:txBody>
      </p:sp>
      <p:sp>
        <p:nvSpPr>
          <p:cNvPr id="5" name="Subtitle 2"/>
          <p:cNvSpPr txBox="1">
            <a:spLocks/>
          </p:cNvSpPr>
          <p:nvPr/>
        </p:nvSpPr>
        <p:spPr>
          <a:xfrm>
            <a:off x="5715000" y="2761982"/>
            <a:ext cx="6400800" cy="15240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20000"/>
              </a:lnSpc>
              <a:spcBef>
                <a:spcPct val="0"/>
              </a:spcBef>
            </a:pPr>
            <a:r>
              <a:rPr lang="en-US" sz="2800" u="sng">
                <a:solidFill>
                  <a:srgbClr val="0070C0"/>
                </a:solidFill>
              </a:rPr>
              <a:t>BÀI 2:</a:t>
            </a:r>
            <a:r>
              <a:rPr lang="en-US" sz="2800">
                <a:solidFill>
                  <a:srgbClr val="0070C0"/>
                </a:solidFill>
              </a:rPr>
              <a:t> </a:t>
            </a:r>
          </a:p>
          <a:p>
            <a:pPr algn="ctr">
              <a:lnSpc>
                <a:spcPct val="120000"/>
              </a:lnSpc>
              <a:spcBef>
                <a:spcPct val="0"/>
              </a:spcBef>
            </a:pPr>
            <a:r>
              <a:rPr lang="en-US" altLang="en-US" sz="2800">
                <a:solidFill>
                  <a:srgbClr val="0070C0"/>
                </a:solidFill>
              </a:rPr>
              <a:t>THIẾT KẾ TABLES, FORMS, VÀ TABS VỚI BOOTSTRAP</a:t>
            </a:r>
            <a:endParaRPr lang="en-US" sz="2800" dirty="0">
              <a:solidFill>
                <a:srgbClr val="0070C0"/>
              </a:solidFill>
            </a:endParaRPr>
          </a:p>
        </p:txBody>
      </p:sp>
    </p:spTree>
    <p:extLst>
      <p:ext uri="{BB962C8B-B14F-4D97-AF65-F5344CB8AC3E}">
        <p14:creationId xmlns:p14="http://schemas.microsoft.com/office/powerpoint/2010/main" val="1447609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HỘP THOẠI MODAL</a:t>
            </a:r>
            <a:endParaRPr lang="en-GB" altLang="en-US" dirty="0"/>
          </a:p>
        </p:txBody>
      </p:sp>
      <p:sp>
        <p:nvSpPr>
          <p:cNvPr id="9219" name="Rectangle 3"/>
          <p:cNvSpPr>
            <a:spLocks noGrp="1" noChangeArrowheads="1"/>
          </p:cNvSpPr>
          <p:nvPr>
            <p:ph type="body" idx="1"/>
          </p:nvPr>
        </p:nvSpPr>
        <p:spPr/>
        <p:txBody>
          <a:bodyPr>
            <a:noAutofit/>
          </a:bodyPr>
          <a:lstStyle/>
          <a:p>
            <a:r>
              <a:rPr lang="en-US" sz="2000" b="1"/>
              <a:t>Hộp thoại Modal</a:t>
            </a:r>
            <a:r>
              <a:rPr lang="en-US" sz="2000"/>
              <a:t>: </a:t>
            </a:r>
            <a:r>
              <a:rPr lang="vi-VN" sz="2000"/>
              <a:t>là một hộp thoại/cửa sổ bật lên được hiển thị ở đầu trang hiện tại</a:t>
            </a:r>
            <a:r>
              <a:rPr lang="en-US" sz="2000"/>
              <a:t>. Ví dụ:</a:t>
            </a:r>
            <a:endParaRPr lang="en-US" sz="2000" dirty="0">
              <a:solidFill>
                <a:srgbClr val="0000CD"/>
              </a:solidFill>
              <a:latin typeface="Consolas" panose="020B0609020204030204" pitchFamily="49" charset="0"/>
            </a:endParaRPr>
          </a:p>
          <a:p>
            <a:pPr marL="0" indent="0">
              <a:buNone/>
            </a:pPr>
            <a:endParaRPr lang="en-US" sz="1600" dirty="0">
              <a:solidFill>
                <a:srgbClr val="0000CD"/>
              </a:solidFill>
              <a:latin typeface="Consolas" panose="020B0609020204030204" pitchFamily="49" charset="0"/>
            </a:endParaRPr>
          </a:p>
          <a:p>
            <a:pPr marL="0" indent="0">
              <a:buNone/>
            </a:pPr>
            <a:endParaRPr lang="en-US" sz="1600" dirty="0">
              <a:solidFill>
                <a:srgbClr val="0000CD"/>
              </a:solidFill>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2286001" y="1972910"/>
            <a:ext cx="1753718" cy="617890"/>
          </a:xfrm>
          <a:prstGeom prst="rect">
            <a:avLst/>
          </a:prstGeom>
        </p:spPr>
      </p:pic>
      <p:pic>
        <p:nvPicPr>
          <p:cNvPr id="5" name="Picture 4"/>
          <p:cNvPicPr>
            <a:picLocks noChangeAspect="1"/>
          </p:cNvPicPr>
          <p:nvPr/>
        </p:nvPicPr>
        <p:blipFill>
          <a:blip r:embed="rId3"/>
          <a:stretch>
            <a:fillRect/>
          </a:stretch>
        </p:blipFill>
        <p:spPr>
          <a:xfrm>
            <a:off x="2286001" y="3276600"/>
            <a:ext cx="4343400" cy="1905000"/>
          </a:xfrm>
          <a:prstGeom prst="rect">
            <a:avLst/>
          </a:prstGeom>
        </p:spPr>
      </p:pic>
      <p:cxnSp>
        <p:nvCxnSpPr>
          <p:cNvPr id="8" name="Curved Connector 7"/>
          <p:cNvCxnSpPr/>
          <p:nvPr/>
        </p:nvCxnSpPr>
        <p:spPr>
          <a:xfrm rot="16200000" flipH="1">
            <a:off x="3807368" y="2513087"/>
            <a:ext cx="918546" cy="456081"/>
          </a:xfrm>
          <a:prstGeom prst="curvedConnector3">
            <a:avLst>
              <a:gd name="adj1" fmla="val -2288"/>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Rectangular Callout 14"/>
          <p:cNvSpPr/>
          <p:nvPr/>
        </p:nvSpPr>
        <p:spPr>
          <a:xfrm>
            <a:off x="6934200" y="3050725"/>
            <a:ext cx="3429000" cy="612648"/>
          </a:xfrm>
          <a:prstGeom prst="wedgeRectCallout">
            <a:avLst>
              <a:gd name="adj1" fmla="val -65512"/>
              <a:gd name="adj2" fmla="val 46157"/>
            </a:avLst>
          </a:prstGeom>
          <a:solidFill>
            <a:srgbClr val="FFC000"/>
          </a:solidFill>
          <a:ln>
            <a:solidFill>
              <a:srgbClr val="FF9900"/>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solidFill>
                  <a:srgbClr val="FF0000"/>
                </a:solidFill>
              </a:rPr>
              <a:t>.modal-header </a:t>
            </a:r>
            <a:r>
              <a:rPr lang="en-US" b="1" dirty="0" err="1">
                <a:solidFill>
                  <a:schemeClr val="bg1"/>
                </a:solidFill>
              </a:rPr>
              <a:t>chứ</a:t>
            </a:r>
            <a:r>
              <a:rPr lang="en-US" b="1" dirty="0">
                <a:solidFill>
                  <a:schemeClr val="bg1"/>
                </a:solidFill>
              </a:rPr>
              <a:t> </a:t>
            </a:r>
            <a:r>
              <a:rPr lang="en-US" b="1" dirty="0" err="1">
                <a:solidFill>
                  <a:schemeClr val="bg1"/>
                </a:solidFill>
              </a:rPr>
              <a:t>tiêu</a:t>
            </a:r>
            <a:r>
              <a:rPr lang="en-US" b="1" dirty="0">
                <a:solidFill>
                  <a:schemeClr val="bg1"/>
                </a:solidFill>
              </a:rPr>
              <a:t> </a:t>
            </a:r>
            <a:r>
              <a:rPr lang="en-US" b="1" dirty="0" err="1">
                <a:solidFill>
                  <a:schemeClr val="bg1"/>
                </a:solidFill>
              </a:rPr>
              <a:t>đề</a:t>
            </a:r>
            <a:r>
              <a:rPr lang="en-US" b="1" dirty="0">
                <a:solidFill>
                  <a:schemeClr val="bg1"/>
                </a:solidFill>
              </a:rPr>
              <a:t> </a:t>
            </a:r>
            <a:r>
              <a:rPr lang="en-US" b="1" dirty="0" err="1">
                <a:solidFill>
                  <a:schemeClr val="bg1"/>
                </a:solidFill>
              </a:rPr>
              <a:t>và</a:t>
            </a:r>
            <a:r>
              <a:rPr lang="en-US" b="1" dirty="0">
                <a:solidFill>
                  <a:schemeClr val="bg1"/>
                </a:solidFill>
              </a:rPr>
              <a:t> </a:t>
            </a:r>
            <a:r>
              <a:rPr lang="en-US" b="1" dirty="0" err="1">
                <a:solidFill>
                  <a:schemeClr val="bg1"/>
                </a:solidFill>
              </a:rPr>
              <a:t>nút</a:t>
            </a:r>
            <a:r>
              <a:rPr lang="en-US" b="1" dirty="0">
                <a:solidFill>
                  <a:schemeClr val="bg1"/>
                </a:solidFill>
              </a:rPr>
              <a:t> </a:t>
            </a:r>
            <a:r>
              <a:rPr lang="en-US" b="1" dirty="0" err="1">
                <a:solidFill>
                  <a:schemeClr val="bg1"/>
                </a:solidFill>
              </a:rPr>
              <a:t>đóng</a:t>
            </a:r>
            <a:r>
              <a:rPr lang="en-US" b="1" dirty="0">
                <a:solidFill>
                  <a:schemeClr val="bg1"/>
                </a:solidFill>
              </a:rPr>
              <a:t> </a:t>
            </a:r>
            <a:r>
              <a:rPr lang="en-US" b="1" dirty="0" err="1">
                <a:solidFill>
                  <a:schemeClr val="bg1"/>
                </a:solidFill>
              </a:rPr>
              <a:t>hộp</a:t>
            </a:r>
            <a:r>
              <a:rPr lang="en-US" b="1" dirty="0">
                <a:solidFill>
                  <a:schemeClr val="bg1"/>
                </a:solidFill>
              </a:rPr>
              <a:t> </a:t>
            </a:r>
            <a:r>
              <a:rPr lang="en-US" b="1" dirty="0" err="1">
                <a:solidFill>
                  <a:schemeClr val="bg1"/>
                </a:solidFill>
              </a:rPr>
              <a:t>thoại</a:t>
            </a:r>
            <a:endParaRPr lang="en-US" b="1" dirty="0">
              <a:solidFill>
                <a:schemeClr val="bg1"/>
              </a:solidFill>
            </a:endParaRPr>
          </a:p>
        </p:txBody>
      </p:sp>
      <p:sp>
        <p:nvSpPr>
          <p:cNvPr id="16" name="Rectangular Callout 15"/>
          <p:cNvSpPr/>
          <p:nvPr/>
        </p:nvSpPr>
        <p:spPr>
          <a:xfrm>
            <a:off x="6945745" y="3922776"/>
            <a:ext cx="3429000" cy="612648"/>
          </a:xfrm>
          <a:prstGeom prst="wedgeRectCallout">
            <a:avLst>
              <a:gd name="adj1" fmla="val -66321"/>
              <a:gd name="adj2" fmla="val -5102"/>
            </a:avLst>
          </a:prstGeom>
          <a:solidFill>
            <a:srgbClr val="FFC000"/>
          </a:solidFill>
          <a:ln>
            <a:solidFill>
              <a:srgbClr val="FF9900"/>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solidFill>
                  <a:srgbClr val="FF0000"/>
                </a:solidFill>
              </a:rPr>
              <a:t>.modal-body </a:t>
            </a:r>
            <a:r>
              <a:rPr lang="en-US" b="1" dirty="0" err="1">
                <a:solidFill>
                  <a:schemeClr val="bg1"/>
                </a:solidFill>
              </a:rPr>
              <a:t>chứa</a:t>
            </a:r>
            <a:r>
              <a:rPr lang="en-US" b="1" dirty="0">
                <a:solidFill>
                  <a:schemeClr val="bg1"/>
                </a:solidFill>
              </a:rPr>
              <a:t> </a:t>
            </a:r>
            <a:r>
              <a:rPr lang="en-US" b="1" dirty="0" err="1">
                <a:solidFill>
                  <a:schemeClr val="bg1"/>
                </a:solidFill>
              </a:rPr>
              <a:t>nội</a:t>
            </a:r>
            <a:r>
              <a:rPr lang="en-US" b="1" dirty="0">
                <a:solidFill>
                  <a:schemeClr val="bg1"/>
                </a:solidFill>
              </a:rPr>
              <a:t> dung </a:t>
            </a:r>
            <a:r>
              <a:rPr lang="en-US" b="1" dirty="0" err="1">
                <a:solidFill>
                  <a:schemeClr val="bg1"/>
                </a:solidFill>
              </a:rPr>
              <a:t>hộp</a:t>
            </a:r>
            <a:r>
              <a:rPr lang="en-US" b="1" dirty="0">
                <a:solidFill>
                  <a:schemeClr val="bg1"/>
                </a:solidFill>
              </a:rPr>
              <a:t> </a:t>
            </a:r>
            <a:r>
              <a:rPr lang="en-US" b="1" dirty="0" err="1">
                <a:solidFill>
                  <a:schemeClr val="bg1"/>
                </a:solidFill>
              </a:rPr>
              <a:t>thoại</a:t>
            </a:r>
            <a:r>
              <a:rPr lang="en-US" b="1" dirty="0">
                <a:solidFill>
                  <a:schemeClr val="bg1"/>
                </a:solidFill>
              </a:rPr>
              <a:t> (form, </a:t>
            </a:r>
            <a:r>
              <a:rPr lang="en-US" b="1" dirty="0" err="1">
                <a:solidFill>
                  <a:schemeClr val="bg1"/>
                </a:solidFill>
              </a:rPr>
              <a:t>bảng</a:t>
            </a:r>
            <a:r>
              <a:rPr lang="en-US" b="1" dirty="0">
                <a:solidFill>
                  <a:schemeClr val="bg1"/>
                </a:solidFill>
              </a:rPr>
              <a:t>, video…)</a:t>
            </a:r>
          </a:p>
        </p:txBody>
      </p:sp>
      <p:sp>
        <p:nvSpPr>
          <p:cNvPr id="17" name="Rectangular Callout 16"/>
          <p:cNvSpPr/>
          <p:nvPr/>
        </p:nvSpPr>
        <p:spPr>
          <a:xfrm>
            <a:off x="6934200" y="4794827"/>
            <a:ext cx="3429000" cy="612648"/>
          </a:xfrm>
          <a:prstGeom prst="wedgeRectCallout">
            <a:avLst>
              <a:gd name="adj1" fmla="val -66052"/>
              <a:gd name="adj2" fmla="val -54853"/>
            </a:avLst>
          </a:prstGeom>
          <a:solidFill>
            <a:srgbClr val="FFC000"/>
          </a:solidFill>
          <a:ln>
            <a:solidFill>
              <a:srgbClr val="FF9900"/>
            </a:solid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solidFill>
                  <a:srgbClr val="FF0000"/>
                </a:solidFill>
              </a:rPr>
              <a:t>.modal-footer </a:t>
            </a:r>
            <a:r>
              <a:rPr lang="en-US" b="1" dirty="0" err="1">
                <a:solidFill>
                  <a:schemeClr val="bg1"/>
                </a:solidFill>
              </a:rPr>
              <a:t>chứa</a:t>
            </a:r>
            <a:r>
              <a:rPr lang="en-US" b="1" dirty="0">
                <a:solidFill>
                  <a:schemeClr val="bg1"/>
                </a:solidFill>
              </a:rPr>
              <a:t> </a:t>
            </a:r>
            <a:r>
              <a:rPr lang="en-US" b="1" dirty="0" err="1">
                <a:solidFill>
                  <a:schemeClr val="bg1"/>
                </a:solidFill>
              </a:rPr>
              <a:t>phần</a:t>
            </a:r>
            <a:r>
              <a:rPr lang="en-US" b="1" dirty="0">
                <a:solidFill>
                  <a:schemeClr val="bg1"/>
                </a:solidFill>
              </a:rPr>
              <a:t> </a:t>
            </a:r>
            <a:r>
              <a:rPr lang="en-US" b="1" dirty="0" err="1">
                <a:solidFill>
                  <a:schemeClr val="bg1"/>
                </a:solidFill>
              </a:rPr>
              <a:t>chân</a:t>
            </a:r>
            <a:r>
              <a:rPr lang="en-US" b="1" dirty="0">
                <a:solidFill>
                  <a:schemeClr val="bg1"/>
                </a:solidFill>
              </a:rPr>
              <a:t>, </a:t>
            </a:r>
            <a:r>
              <a:rPr lang="en-US" b="1" dirty="0" err="1">
                <a:solidFill>
                  <a:schemeClr val="bg1"/>
                </a:solidFill>
              </a:rPr>
              <a:t>thường</a:t>
            </a:r>
            <a:r>
              <a:rPr lang="en-US" b="1" dirty="0">
                <a:solidFill>
                  <a:schemeClr val="bg1"/>
                </a:solidFill>
              </a:rPr>
              <a:t> </a:t>
            </a:r>
            <a:r>
              <a:rPr lang="en-US" b="1" dirty="0" err="1">
                <a:solidFill>
                  <a:schemeClr val="bg1"/>
                </a:solidFill>
              </a:rPr>
              <a:t>là</a:t>
            </a:r>
            <a:r>
              <a:rPr lang="en-US" b="1" dirty="0">
                <a:solidFill>
                  <a:schemeClr val="bg1"/>
                </a:solidFill>
              </a:rPr>
              <a:t> </a:t>
            </a:r>
            <a:r>
              <a:rPr lang="en-US" b="1" dirty="0" err="1">
                <a:solidFill>
                  <a:schemeClr val="bg1"/>
                </a:solidFill>
              </a:rPr>
              <a:t>danh</a:t>
            </a:r>
            <a:r>
              <a:rPr lang="en-US" b="1" dirty="0">
                <a:solidFill>
                  <a:schemeClr val="bg1"/>
                </a:solidFill>
              </a:rPr>
              <a:t> </a:t>
            </a:r>
            <a:r>
              <a:rPr lang="en-US" b="1" dirty="0" err="1">
                <a:solidFill>
                  <a:schemeClr val="bg1"/>
                </a:solidFill>
              </a:rPr>
              <a:t>sách</a:t>
            </a:r>
            <a:r>
              <a:rPr lang="en-US" b="1" dirty="0">
                <a:solidFill>
                  <a:schemeClr val="bg1"/>
                </a:solidFill>
              </a:rPr>
              <a:t> </a:t>
            </a:r>
            <a:r>
              <a:rPr lang="en-US" b="1" dirty="0" err="1">
                <a:solidFill>
                  <a:schemeClr val="bg1"/>
                </a:solidFill>
              </a:rPr>
              <a:t>nút</a:t>
            </a:r>
            <a:r>
              <a:rPr lang="en-US" b="1" dirty="0">
                <a:solidFill>
                  <a:schemeClr val="bg1"/>
                </a:solidFill>
              </a:rPr>
              <a:t> </a:t>
            </a:r>
            <a:r>
              <a:rPr lang="en-US" b="1" dirty="0" err="1">
                <a:solidFill>
                  <a:schemeClr val="bg1"/>
                </a:solidFill>
              </a:rPr>
              <a:t>thao</a:t>
            </a:r>
            <a:r>
              <a:rPr lang="en-US" b="1" dirty="0">
                <a:solidFill>
                  <a:schemeClr val="bg1"/>
                </a:solidFill>
              </a:rPr>
              <a:t> </a:t>
            </a:r>
            <a:r>
              <a:rPr lang="en-US" b="1" dirty="0" err="1">
                <a:solidFill>
                  <a:schemeClr val="bg1"/>
                </a:solidFill>
              </a:rPr>
              <a:t>tác</a:t>
            </a:r>
            <a:endParaRPr lang="en-US" b="1" dirty="0">
              <a:solidFill>
                <a:schemeClr val="bg1"/>
              </a:solidFill>
            </a:endParaRPr>
          </a:p>
        </p:txBody>
      </p:sp>
      <p:grpSp>
        <p:nvGrpSpPr>
          <p:cNvPr id="10" name="Google Shape;172;p6"/>
          <p:cNvGrpSpPr/>
          <p:nvPr/>
        </p:nvGrpSpPr>
        <p:grpSpPr>
          <a:xfrm>
            <a:off x="0" y="6344235"/>
            <a:ext cx="12192000" cy="513793"/>
            <a:chOff x="0" y="0"/>
            <a:chExt cx="24384000" cy="1027585"/>
          </a:xfrm>
        </p:grpSpPr>
        <p:sp>
          <p:nvSpPr>
            <p:cNvPr id="11"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2"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894083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67000" y="1828800"/>
            <a:ext cx="1295400" cy="304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924800" y="990600"/>
            <a:ext cx="2590800" cy="304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GB" altLang="en-US"/>
              <a:t>HỘP THOẠI MODAL</a:t>
            </a:r>
            <a:endParaRPr lang="en-GB" altLang="en-US" dirty="0"/>
          </a:p>
        </p:txBody>
      </p:sp>
      <p:sp>
        <p:nvSpPr>
          <p:cNvPr id="9219" name="Rectangle 3"/>
          <p:cNvSpPr>
            <a:spLocks noGrp="1" noChangeArrowheads="1"/>
          </p:cNvSpPr>
          <p:nvPr>
            <p:ph type="body" idx="1"/>
          </p:nvPr>
        </p:nvSpPr>
        <p:spPr>
          <a:xfrm>
            <a:off x="609600" y="990600"/>
            <a:ext cx="10820400" cy="5257800"/>
          </a:xfrm>
          <a:ln>
            <a:solidFill>
              <a:schemeClr val="bg1">
                <a:lumMod val="50000"/>
              </a:schemeClr>
            </a:solidFill>
          </a:ln>
        </p:spPr>
        <p:txBody>
          <a:bodyPr>
            <a:noAutofit/>
          </a:bodyPr>
          <a:lstStyle/>
          <a:p>
            <a:pPr marL="0" indent="0">
              <a:buNone/>
            </a:pPr>
            <a:r>
              <a:rPr lang="en-US" sz="1500">
                <a:solidFill>
                  <a:srgbClr val="55B4D4"/>
                </a:solidFill>
                <a:latin typeface="Consolas" panose="020B0609020204030204" pitchFamily="49" charset="0"/>
              </a:rPr>
              <a:t>&lt;button</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type</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"button"</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"btn btn-primary"</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data-bs-toggle</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"modal"</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data-bs-target</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"#myModal"</a:t>
            </a:r>
            <a:r>
              <a:rPr lang="en-US" sz="1500">
                <a:solidFill>
                  <a:srgbClr val="55B4D4"/>
                </a:solidFill>
                <a:latin typeface="Consolas" panose="020B0609020204030204" pitchFamily="49" charset="0"/>
              </a:rPr>
              <a:t>&gt;</a:t>
            </a:r>
            <a:r>
              <a:rPr lang="en-US" sz="1500">
                <a:solidFill>
                  <a:srgbClr val="5C6166"/>
                </a:solidFill>
                <a:latin typeface="Consolas" panose="020B0609020204030204" pitchFamily="49" charset="0"/>
              </a:rPr>
              <a:t> </a:t>
            </a:r>
          </a:p>
          <a:p>
            <a:pPr marL="0" indent="0">
              <a:buNone/>
            </a:pPr>
            <a:r>
              <a:rPr lang="en-US" sz="1500">
                <a:solidFill>
                  <a:srgbClr val="5C6166"/>
                </a:solidFill>
                <a:latin typeface="Consolas" panose="020B0609020204030204" pitchFamily="49" charset="0"/>
              </a:rPr>
              <a:t>Mở hộp thoại</a:t>
            </a:r>
            <a:r>
              <a:rPr lang="en-US" sz="1500">
                <a:solidFill>
                  <a:srgbClr val="55B4D4"/>
                </a:solidFill>
                <a:latin typeface="Consolas" panose="020B0609020204030204" pitchFamily="49" charset="0"/>
              </a:rPr>
              <a:t>&lt;/button&gt;</a:t>
            </a:r>
          </a:p>
          <a:p>
            <a:pPr marL="0" indent="0">
              <a:buNone/>
            </a:pPr>
            <a:r>
              <a:rPr lang="en-US" sz="1500" i="1">
                <a:solidFill>
                  <a:srgbClr val="787B80"/>
                </a:solidFill>
                <a:latin typeface="Consolas" panose="020B0609020204030204" pitchFamily="49" charset="0"/>
              </a:rPr>
              <a:t>&lt;!-- The Modal --&gt;</a:t>
            </a:r>
            <a:endParaRPr lang="en-US" sz="1500">
              <a:solidFill>
                <a:srgbClr val="5C6166"/>
              </a:solidFill>
              <a:latin typeface="Consolas" panose="020B0609020204030204" pitchFamily="49" charset="0"/>
            </a:endParaRPr>
          </a:p>
          <a:p>
            <a:pPr marL="0" indent="0">
              <a:buNone/>
            </a:pPr>
            <a:r>
              <a:rPr lang="en-US" sz="1500">
                <a:solidFill>
                  <a:srgbClr val="55B4D4"/>
                </a:solidFill>
                <a:latin typeface="Consolas" panose="020B0609020204030204" pitchFamily="49" charset="0"/>
              </a:rPr>
              <a:t>&lt;div</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"modal"</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id</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"myModal"</a:t>
            </a:r>
            <a:r>
              <a:rPr lang="en-US" sz="1500">
                <a:solidFill>
                  <a:srgbClr val="55B4D4"/>
                </a:solidFill>
                <a:latin typeface="Consolas" panose="020B0609020204030204" pitchFamily="49" charset="0"/>
              </a:rPr>
              <a:t>&gt;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&lt;div</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"modal-dialog"</a:t>
            </a:r>
            <a:r>
              <a:rPr lang="en-US" sz="1500">
                <a:solidFill>
                  <a:srgbClr val="55B4D4"/>
                </a:solidFill>
                <a:latin typeface="Consolas" panose="020B0609020204030204" pitchFamily="49" charset="0"/>
              </a:rPr>
              <a:t>&gt;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&lt;div</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"modal-content"</a:t>
            </a:r>
            <a:r>
              <a:rPr lang="en-US" sz="1500">
                <a:solidFill>
                  <a:srgbClr val="55B4D4"/>
                </a:solidFill>
                <a:latin typeface="Consolas" panose="020B0609020204030204" pitchFamily="49" charset="0"/>
              </a:rPr>
              <a:t>&gt;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i="1">
                <a:solidFill>
                  <a:srgbClr val="787B80"/>
                </a:solidFill>
                <a:latin typeface="Consolas" panose="020B0609020204030204" pitchFamily="49" charset="0"/>
              </a:rPr>
              <a:t>&lt;!-- Modal Header --&gt;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&lt;div</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"modal-header"</a:t>
            </a:r>
            <a:r>
              <a:rPr lang="en-US" sz="1500">
                <a:solidFill>
                  <a:srgbClr val="55B4D4"/>
                </a:solidFill>
                <a:latin typeface="Consolas" panose="020B0609020204030204" pitchFamily="49" charset="0"/>
              </a:rPr>
              <a:t>&gt;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&lt;h4</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"modal-title"</a:t>
            </a:r>
            <a:r>
              <a:rPr lang="en-US" sz="1500">
                <a:solidFill>
                  <a:srgbClr val="55B4D4"/>
                </a:solidFill>
                <a:latin typeface="Consolas" panose="020B0609020204030204" pitchFamily="49" charset="0"/>
              </a:rPr>
              <a:t>&gt;</a:t>
            </a:r>
            <a:r>
              <a:rPr lang="en-US" sz="1500">
                <a:solidFill>
                  <a:srgbClr val="5C6166"/>
                </a:solidFill>
                <a:latin typeface="Consolas" panose="020B0609020204030204" pitchFamily="49" charset="0"/>
              </a:rPr>
              <a:t>Tiêu đề</a:t>
            </a:r>
            <a:r>
              <a:rPr lang="en-US" sz="1500">
                <a:solidFill>
                  <a:srgbClr val="55B4D4"/>
                </a:solidFill>
                <a:latin typeface="Consolas" panose="020B0609020204030204" pitchFamily="49" charset="0"/>
              </a:rPr>
              <a:t>&lt;/h4&gt;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&lt;button</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"btn-close"</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data-bs-dismiss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"modal"</a:t>
            </a:r>
            <a:r>
              <a:rPr lang="en-US" sz="1500">
                <a:solidFill>
                  <a:srgbClr val="55B4D4"/>
                </a:solidFill>
                <a:latin typeface="Consolas" panose="020B0609020204030204" pitchFamily="49" charset="0"/>
              </a:rPr>
              <a:t>&gt;&lt;/button&gt;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&lt;/div&gt;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i="1">
                <a:solidFill>
                  <a:srgbClr val="787B80"/>
                </a:solidFill>
                <a:latin typeface="Consolas" panose="020B0609020204030204" pitchFamily="49" charset="0"/>
              </a:rPr>
              <a:t>&lt;!-- Modal body --&gt;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&lt;div</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"modal-body"</a:t>
            </a:r>
            <a:r>
              <a:rPr lang="en-US" sz="1500">
                <a:solidFill>
                  <a:srgbClr val="55B4D4"/>
                </a:solidFill>
                <a:latin typeface="Consolas" panose="020B0609020204030204" pitchFamily="49" charset="0"/>
              </a:rPr>
              <a:t>&gt;</a:t>
            </a:r>
            <a:r>
              <a:rPr lang="en-US" sz="1500">
                <a:solidFill>
                  <a:srgbClr val="5C6166"/>
                </a:solidFill>
                <a:latin typeface="Consolas" panose="020B0609020204030204" pitchFamily="49" charset="0"/>
              </a:rPr>
              <a:t>Nội dung ...</a:t>
            </a:r>
            <a:r>
              <a:rPr lang="en-US" sz="1500">
                <a:solidFill>
                  <a:srgbClr val="55B4D4"/>
                </a:solidFill>
                <a:latin typeface="Consolas" panose="020B0609020204030204" pitchFamily="49" charset="0"/>
              </a:rPr>
              <a:t>&lt;/div&gt;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i="1">
                <a:solidFill>
                  <a:srgbClr val="787B80"/>
                </a:solidFill>
                <a:latin typeface="Consolas" panose="020B0609020204030204" pitchFamily="49" charset="0"/>
              </a:rPr>
              <a:t>&lt;!-- Modal footer --&gt;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&lt;div</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"modal-footer"</a:t>
            </a:r>
            <a:r>
              <a:rPr lang="en-US" sz="1500">
                <a:solidFill>
                  <a:srgbClr val="55B4D4"/>
                </a:solidFill>
                <a:latin typeface="Consolas" panose="020B0609020204030204" pitchFamily="49" charset="0"/>
              </a:rPr>
              <a:t>&gt;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&lt;button</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class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"btn btn-danger"</a:t>
            </a:r>
            <a:r>
              <a:rPr lang="en-US" sz="1500">
                <a:solidFill>
                  <a:srgbClr val="5C6166"/>
                </a:solidFill>
                <a:latin typeface="Consolas" panose="020B0609020204030204" pitchFamily="49" charset="0"/>
              </a:rPr>
              <a:t> </a:t>
            </a:r>
            <a:r>
              <a:rPr lang="en-US" sz="1500">
                <a:solidFill>
                  <a:srgbClr val="F2AE49"/>
                </a:solidFill>
                <a:latin typeface="Consolas" panose="020B0609020204030204" pitchFamily="49" charset="0"/>
              </a:rPr>
              <a:t>data-bs-dismiss</a:t>
            </a:r>
            <a:r>
              <a:rPr lang="en-US" sz="1500">
                <a:solidFill>
                  <a:srgbClr val="5C6166"/>
                </a:solidFill>
                <a:latin typeface="Consolas" panose="020B0609020204030204" pitchFamily="49" charset="0"/>
              </a:rPr>
              <a:t>=</a:t>
            </a:r>
            <a:r>
              <a:rPr lang="en-US" sz="1500">
                <a:solidFill>
                  <a:srgbClr val="86B300"/>
                </a:solidFill>
                <a:latin typeface="Consolas" panose="020B0609020204030204" pitchFamily="49" charset="0"/>
              </a:rPr>
              <a:t>"modal"</a:t>
            </a:r>
            <a:r>
              <a:rPr lang="en-US" sz="1500">
                <a:solidFill>
                  <a:srgbClr val="55B4D4"/>
                </a:solidFill>
                <a:latin typeface="Consolas" panose="020B0609020204030204" pitchFamily="49" charset="0"/>
              </a:rPr>
              <a:t>&gt;</a:t>
            </a:r>
            <a:r>
              <a:rPr lang="en-US" sz="1500">
                <a:solidFill>
                  <a:srgbClr val="5C6166"/>
                </a:solidFill>
                <a:latin typeface="Consolas" panose="020B0609020204030204" pitchFamily="49" charset="0"/>
              </a:rPr>
              <a:t>Đóng</a:t>
            </a:r>
            <a:r>
              <a:rPr lang="en-US" sz="1500">
                <a:solidFill>
                  <a:srgbClr val="55B4D4"/>
                </a:solidFill>
                <a:latin typeface="Consolas" panose="020B0609020204030204" pitchFamily="49" charset="0"/>
              </a:rPr>
              <a:t>&lt;/button&gt;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&lt;/div&gt;</a:t>
            </a:r>
            <a:endParaRPr lang="en-US" sz="1500">
              <a:solidFill>
                <a:srgbClr val="5C6166"/>
              </a:solidFill>
              <a:latin typeface="Consolas" panose="020B0609020204030204" pitchFamily="49" charset="0"/>
            </a:endParaRPr>
          </a:p>
          <a:p>
            <a:pPr marL="0" indent="0">
              <a:buNone/>
            </a:pPr>
            <a:r>
              <a:rPr lang="en-US" sz="1500">
                <a:solidFill>
                  <a:srgbClr val="5C6166"/>
                </a:solidFill>
                <a:latin typeface="Consolas" panose="020B0609020204030204" pitchFamily="49" charset="0"/>
              </a:rPr>
              <a:t>    </a:t>
            </a:r>
            <a:r>
              <a:rPr lang="en-US" sz="1500">
                <a:solidFill>
                  <a:srgbClr val="55B4D4"/>
                </a:solidFill>
                <a:latin typeface="Consolas" panose="020B0609020204030204" pitchFamily="49" charset="0"/>
              </a:rPr>
              <a:t>&lt;/div&gt;</a:t>
            </a:r>
            <a:endParaRPr lang="en-US" sz="1500">
              <a:solidFill>
                <a:srgbClr val="5C6166"/>
              </a:solidFill>
              <a:latin typeface="Consolas" panose="020B0609020204030204" pitchFamily="49" charset="0"/>
            </a:endParaRPr>
          </a:p>
          <a:p>
            <a:pPr marL="0" indent="0">
              <a:buNone/>
            </a:pPr>
            <a:r>
              <a:rPr lang="en-US" sz="1500">
                <a:solidFill>
                  <a:srgbClr val="55B4D4"/>
                </a:solidFill>
                <a:latin typeface="Consolas" panose="020B0609020204030204" pitchFamily="49" charset="0"/>
              </a:rPr>
              <a:t>&lt;/div&gt;</a:t>
            </a:r>
            <a:endParaRPr lang="en-US" sz="1500">
              <a:solidFill>
                <a:srgbClr val="5C6166"/>
              </a:solidFill>
              <a:latin typeface="Consolas" panose="020B0609020204030204" pitchFamily="49" charset="0"/>
            </a:endParaRPr>
          </a:p>
        </p:txBody>
      </p:sp>
      <p:grpSp>
        <p:nvGrpSpPr>
          <p:cNvPr id="4"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6"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cxnSp>
        <p:nvCxnSpPr>
          <p:cNvPr id="8" name="Straight Arrow Connector 7"/>
          <p:cNvCxnSpPr/>
          <p:nvPr/>
        </p:nvCxnSpPr>
        <p:spPr>
          <a:xfrm flipH="1">
            <a:off x="4114800" y="1371600"/>
            <a:ext cx="5029200" cy="533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4698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0" y="3733800"/>
            <a:ext cx="6858000" cy="1828800"/>
          </a:xfrm>
        </p:spPr>
        <p:txBody>
          <a:bodyPr>
            <a:normAutofit/>
          </a:bodyPr>
          <a:lstStyle/>
          <a:p>
            <a:pPr algn="l"/>
            <a:r>
              <a:rPr lang="en-US" sz="2000">
                <a:solidFill>
                  <a:srgbClr val="FF0000"/>
                </a:solidFill>
              </a:rPr>
              <a:t>KẾT HỢP TABS VÀ MODAL</a:t>
            </a:r>
            <a:br>
              <a:rPr lang="en-US" sz="2000"/>
            </a:br>
            <a:r>
              <a:rPr lang="en-US" sz="2000"/>
              <a:t>Tạo Modal chứa bên trong 2 Tab:</a:t>
            </a:r>
            <a:br>
              <a:rPr lang="en-US" sz="2000"/>
            </a:br>
            <a:r>
              <a:rPr lang="en-US" sz="2000"/>
              <a:t>- Tab chứa Form Đăng nhập</a:t>
            </a:r>
            <a:br>
              <a:rPr lang="en-US" sz="2000"/>
            </a:br>
            <a:r>
              <a:rPr lang="en-US" sz="2000"/>
              <a:t>- Tab chứa Form Đăng ký thông tin</a:t>
            </a:r>
          </a:p>
        </p:txBody>
      </p:sp>
      <p:grpSp>
        <p:nvGrpSpPr>
          <p:cNvPr id="3"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6"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277047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8686800" y="1905000"/>
            <a:ext cx="2324624" cy="391390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ea typeface="Roboto"/>
              </a:rPr>
              <a:t>TỔNG KẾT NỘI DUNG BÀI HỌC</a:t>
            </a:r>
            <a:endParaRPr lang="en-US" dirty="0"/>
          </a:p>
        </p:txBody>
      </p:sp>
      <p:sp>
        <p:nvSpPr>
          <p:cNvPr id="8" name="Content Placeholder 2"/>
          <p:cNvSpPr>
            <a:spLocks noGrp="1"/>
          </p:cNvSpPr>
          <p:nvPr>
            <p:ph idx="1"/>
          </p:nvPr>
        </p:nvSpPr>
        <p:spPr>
          <a:xfrm>
            <a:off x="609600" y="1066800"/>
            <a:ext cx="10972800" cy="5257800"/>
          </a:xfrm>
        </p:spPr>
        <p:txBody>
          <a:bodyPr>
            <a:normAutofit/>
          </a:bodyPr>
          <a:lstStyle/>
          <a:p>
            <a:pPr>
              <a:buFont typeface="Wingdings" pitchFamily="2" charset="2"/>
              <a:buChar char="þ"/>
            </a:pPr>
            <a:r>
              <a:rPr lang="en-US" sz="2400"/>
              <a:t>Thiết kế bảng Bootstrap</a:t>
            </a:r>
          </a:p>
          <a:p>
            <a:pPr>
              <a:buFont typeface="Wingdings" pitchFamily="2" charset="2"/>
              <a:buChar char="þ"/>
            </a:pPr>
            <a:r>
              <a:rPr lang="vi-VN" sz="2400"/>
              <a:t>Xây dựng form với</a:t>
            </a:r>
            <a:r>
              <a:rPr lang="en-US" sz="2400"/>
              <a:t> Bootstrap</a:t>
            </a:r>
            <a:endParaRPr lang="vi-VN" sz="2400"/>
          </a:p>
          <a:p>
            <a:pPr lvl="1">
              <a:buFont typeface="Wingdings" pitchFamily="2" charset="2"/>
              <a:buChar char="þ"/>
            </a:pPr>
            <a:r>
              <a:rPr lang="vi-VN"/>
              <a:t>Tạo button</a:t>
            </a:r>
          </a:p>
          <a:p>
            <a:pPr lvl="1">
              <a:buFont typeface="Wingdings" pitchFamily="2" charset="2"/>
              <a:buChar char="þ"/>
            </a:pPr>
            <a:r>
              <a:rPr lang="vi-VN"/>
              <a:t>Button group</a:t>
            </a:r>
          </a:p>
          <a:p>
            <a:pPr lvl="1">
              <a:buFont typeface="Wingdings" pitchFamily="2" charset="2"/>
              <a:buChar char="þ"/>
            </a:pPr>
            <a:r>
              <a:rPr lang="vi-VN"/>
              <a:t>Dropdown menu</a:t>
            </a:r>
          </a:p>
          <a:p>
            <a:pPr lvl="1">
              <a:buFont typeface="Wingdings" pitchFamily="2" charset="2"/>
              <a:buChar char="þ"/>
            </a:pPr>
            <a:r>
              <a:rPr lang="vi-VN"/>
              <a:t>Button group</a:t>
            </a:r>
          </a:p>
          <a:p>
            <a:pPr lvl="1">
              <a:buFont typeface="Wingdings" pitchFamily="2" charset="2"/>
              <a:buChar char="þ"/>
            </a:pPr>
            <a:r>
              <a:rPr lang="vi-VN"/>
              <a:t>Button add-on</a:t>
            </a:r>
          </a:p>
          <a:p>
            <a:pPr>
              <a:buFont typeface="Wingdings" pitchFamily="2" charset="2"/>
              <a:buChar char="þ"/>
            </a:pPr>
            <a:r>
              <a:rPr lang="en-US" sz="2400"/>
              <a:t>Sử dụng tabs Bootstrap</a:t>
            </a:r>
          </a:p>
          <a:p>
            <a:pPr>
              <a:buFont typeface="Wingdings" pitchFamily="2" charset="2"/>
              <a:buChar char="þ"/>
            </a:pPr>
            <a:r>
              <a:rPr lang="vi-VN" sz="2400"/>
              <a:t>Modal Popup</a:t>
            </a:r>
            <a:endParaRPr lang="en-US" sz="2400"/>
          </a:p>
          <a:p>
            <a:endParaRPr lang="en-GB" altLang="en-US" sz="2400"/>
          </a:p>
          <a:p>
            <a:pPr marL="0" indent="0">
              <a:buNone/>
            </a:pPr>
            <a:endParaRPr lang="en-US" altLang="en-US" sz="2400" dirty="0"/>
          </a:p>
          <a:p>
            <a:pPr marL="0" indent="0">
              <a:buNone/>
            </a:pPr>
            <a:endParaRPr lang="vi-VN" altLang="en-US" sz="2400" dirty="0"/>
          </a:p>
        </p:txBody>
      </p:sp>
      <p:grpSp>
        <p:nvGrpSpPr>
          <p:cNvPr id="6"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485346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4"/>
          <p:cNvSpPr txBox="1"/>
          <p:nvPr/>
        </p:nvSpPr>
        <p:spPr>
          <a:xfrm>
            <a:off x="1569718" y="373566"/>
            <a:ext cx="9052564" cy="764539"/>
          </a:xfrm>
          <a:prstGeom prst="rect">
            <a:avLst/>
          </a:prstGeom>
          <a:ln w="12700">
            <a:miter lim="400000"/>
          </a:ln>
        </p:spPr>
        <p:txBody>
          <a:bodyPr lIns="45718" tIns="45718" rIns="45718" bIns="45718">
            <a:spAutoFit/>
          </a:bodyPr>
          <a:lstStyle>
            <a:lvl1pPr indent="914400" algn="just">
              <a:spcBef>
                <a:spcPts val="1800"/>
              </a:spcBef>
              <a:defRPr sz="4400" b="1">
                <a:solidFill>
                  <a:srgbClr val="585915"/>
                </a:solidFill>
                <a:latin typeface="Segoe UI"/>
                <a:ea typeface="Segoe UI"/>
                <a:cs typeface="Segoe UI"/>
                <a:sym typeface="Segoe UI"/>
              </a:defRPr>
            </a:lvl1pPr>
          </a:lstStyle>
          <a:p>
            <a:r>
              <a:t>       TỔNG KẾT BÀI HỌC</a:t>
            </a:r>
          </a:p>
        </p:txBody>
      </p:sp>
      <p:pic>
        <p:nvPicPr>
          <p:cNvPr id="226" name="Picture 1" descr="Picture 1"/>
          <p:cNvPicPr>
            <a:picLocks noChangeAspect="1"/>
          </p:cNvPicPr>
          <p:nvPr/>
        </p:nvPicPr>
        <p:blipFill>
          <a:blip r:embed="rId2"/>
          <a:stretch>
            <a:fillRect/>
          </a:stretch>
        </p:blipFill>
        <p:spPr>
          <a:xfrm>
            <a:off x="0" y="-761999"/>
            <a:ext cx="12192000" cy="7620001"/>
          </a:xfrm>
          <a:prstGeom prst="rect">
            <a:avLst/>
          </a:prstGeom>
          <a:ln w="12700">
            <a:miter lim="400000"/>
            <a:headEnd/>
            <a:tailEnd/>
          </a:ln>
        </p:spPr>
      </p:pic>
    </p:spTree>
    <p:extLst>
      <p:ext uri="{BB962C8B-B14F-4D97-AF65-F5344CB8AC3E}">
        <p14:creationId xmlns:p14="http://schemas.microsoft.com/office/powerpoint/2010/main" val="341184238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ĐỊNH DẠNG BẢNG</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vi-VN" sz="2000"/>
              <a:t>Bảng cơ bản trong Bootstrap 5 </a:t>
            </a:r>
            <a:r>
              <a:rPr lang="en-US" sz="2000"/>
              <a:t>với class </a:t>
            </a:r>
            <a:r>
              <a:rPr lang="en-US" sz="2000" b="1"/>
              <a:t>.table </a:t>
            </a:r>
            <a:r>
              <a:rPr lang="vi-VN" sz="2000"/>
              <a:t>sẽ có một chút padding và dải phân cách ngang. </a:t>
            </a:r>
            <a:r>
              <a:rPr lang="en-US" sz="2000"/>
              <a:t>Ví dụ:</a:t>
            </a:r>
            <a:endParaRPr lang="vi-VN" sz="2000"/>
          </a:p>
        </p:txBody>
      </p:sp>
      <p:sp>
        <p:nvSpPr>
          <p:cNvPr id="2" name="TextBox 1"/>
          <p:cNvSpPr txBox="1"/>
          <p:nvPr/>
        </p:nvSpPr>
        <p:spPr>
          <a:xfrm>
            <a:off x="6858000" y="1479681"/>
            <a:ext cx="4419600" cy="4747439"/>
          </a:xfrm>
          <a:prstGeom prst="rect">
            <a:avLst/>
          </a:prstGeom>
          <a:noFill/>
          <a:ln>
            <a:solidFill>
              <a:schemeClr val="bg1">
                <a:lumMod val="50000"/>
              </a:schemeClr>
            </a:solidFill>
          </a:ln>
        </p:spPr>
        <p:txBody>
          <a:bodyPr wrap="square" rtlCol="0">
            <a:spAutoFit/>
          </a:bodyPr>
          <a:lstStyle/>
          <a:p>
            <a:r>
              <a:rPr lang="en-US" sz="1450">
                <a:solidFill>
                  <a:srgbClr val="55B4D4"/>
                </a:solidFill>
                <a:latin typeface="Consolas" panose="020B0609020204030204" pitchFamily="49" charset="0"/>
              </a:rPr>
              <a:t>&lt;table</a:t>
            </a:r>
            <a:r>
              <a:rPr lang="en-US" sz="1450">
                <a:solidFill>
                  <a:srgbClr val="5C6166"/>
                </a:solidFill>
                <a:latin typeface="Consolas" panose="020B0609020204030204" pitchFamily="49" charset="0"/>
              </a:rPr>
              <a:t> </a:t>
            </a:r>
            <a:r>
              <a:rPr lang="en-US" sz="1450">
                <a:solidFill>
                  <a:srgbClr val="F2AE49"/>
                </a:solidFill>
                <a:latin typeface="Consolas" panose="020B0609020204030204" pitchFamily="49" charset="0"/>
              </a:rPr>
              <a:t>class</a:t>
            </a:r>
            <a:r>
              <a:rPr lang="en-US" sz="1450">
                <a:solidFill>
                  <a:srgbClr val="5C6166"/>
                </a:solidFill>
                <a:latin typeface="Consolas" panose="020B0609020204030204" pitchFamily="49" charset="0"/>
              </a:rPr>
              <a:t>=</a:t>
            </a:r>
            <a:r>
              <a:rPr lang="en-US" sz="1450">
                <a:solidFill>
                  <a:srgbClr val="86B300"/>
                </a:solidFill>
                <a:latin typeface="Consolas" panose="020B0609020204030204" pitchFamily="49" charset="0"/>
              </a:rPr>
              <a:t>"table"</a:t>
            </a:r>
            <a:r>
              <a:rPr lang="en-US" sz="1450">
                <a:solidFill>
                  <a:srgbClr val="55B4D4"/>
                </a:solidFill>
                <a:latin typeface="Consolas" panose="020B0609020204030204" pitchFamily="49" charset="0"/>
              </a:rPr>
              <a:t>&gt;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&lt;thead&gt;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&lt;tr&gt;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&lt;th&gt;</a:t>
            </a:r>
            <a:r>
              <a:rPr lang="en-US" sz="1450">
                <a:solidFill>
                  <a:srgbClr val="5C6166"/>
                </a:solidFill>
                <a:latin typeface="Consolas" panose="020B0609020204030204" pitchFamily="49" charset="0"/>
              </a:rPr>
              <a:t>Họ</a:t>
            </a:r>
            <a:r>
              <a:rPr lang="en-US" sz="1450">
                <a:solidFill>
                  <a:srgbClr val="55B4D4"/>
                </a:solidFill>
                <a:latin typeface="Consolas" panose="020B0609020204030204" pitchFamily="49" charset="0"/>
              </a:rPr>
              <a:t>&lt;/th&gt;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&lt;th&gt;</a:t>
            </a:r>
            <a:r>
              <a:rPr lang="en-US" sz="1450">
                <a:solidFill>
                  <a:srgbClr val="5C6166"/>
                </a:solidFill>
                <a:latin typeface="Consolas" panose="020B0609020204030204" pitchFamily="49" charset="0"/>
              </a:rPr>
              <a:t>Tên</a:t>
            </a:r>
            <a:r>
              <a:rPr lang="en-US" sz="1450">
                <a:solidFill>
                  <a:srgbClr val="55B4D4"/>
                </a:solidFill>
                <a:latin typeface="Consolas" panose="020B0609020204030204" pitchFamily="49" charset="0"/>
              </a:rPr>
              <a:t>&lt;/th&gt;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&lt;th&gt;</a:t>
            </a:r>
            <a:r>
              <a:rPr lang="en-US" sz="1450">
                <a:solidFill>
                  <a:srgbClr val="5C6166"/>
                </a:solidFill>
                <a:latin typeface="Consolas" panose="020B0609020204030204" pitchFamily="49" charset="0"/>
              </a:rPr>
              <a:t>Email</a:t>
            </a:r>
            <a:r>
              <a:rPr lang="en-US" sz="1450">
                <a:solidFill>
                  <a:srgbClr val="55B4D4"/>
                </a:solidFill>
                <a:latin typeface="Consolas" panose="020B0609020204030204" pitchFamily="49" charset="0"/>
              </a:rPr>
              <a:t>&lt;/th&gt;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&lt;/tr&gt;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&lt;/thead&gt;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&lt;tbody&gt;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&lt;tr&gt;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&lt;td&gt;</a:t>
            </a:r>
            <a:r>
              <a:rPr lang="en-US" sz="1450">
                <a:solidFill>
                  <a:srgbClr val="5C6166"/>
                </a:solidFill>
                <a:latin typeface="Consolas" panose="020B0609020204030204" pitchFamily="49" charset="0"/>
              </a:rPr>
              <a:t>Trần Văn</a:t>
            </a:r>
            <a:r>
              <a:rPr lang="en-US" sz="1450">
                <a:solidFill>
                  <a:srgbClr val="55B4D4"/>
                </a:solidFill>
                <a:latin typeface="Consolas" panose="020B0609020204030204" pitchFamily="49" charset="0"/>
              </a:rPr>
              <a:t>&lt;/td&gt;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&lt;td&gt;</a:t>
            </a:r>
            <a:r>
              <a:rPr lang="en-US" sz="1450">
                <a:solidFill>
                  <a:srgbClr val="5C6166"/>
                </a:solidFill>
                <a:latin typeface="Consolas" panose="020B0609020204030204" pitchFamily="49" charset="0"/>
              </a:rPr>
              <a:t>Nam</a:t>
            </a:r>
            <a:r>
              <a:rPr lang="en-US" sz="1450">
                <a:solidFill>
                  <a:srgbClr val="55B4D4"/>
                </a:solidFill>
                <a:latin typeface="Consolas" panose="020B0609020204030204" pitchFamily="49" charset="0"/>
              </a:rPr>
              <a:t>&lt;/td&gt;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&lt;td&gt;</a:t>
            </a:r>
            <a:r>
              <a:rPr lang="en-US" sz="1450">
                <a:solidFill>
                  <a:srgbClr val="5C6166"/>
                </a:solidFill>
                <a:latin typeface="Consolas" panose="020B0609020204030204" pitchFamily="49" charset="0"/>
              </a:rPr>
              <a:t>nam@example.com</a:t>
            </a:r>
            <a:r>
              <a:rPr lang="en-US" sz="1450">
                <a:solidFill>
                  <a:srgbClr val="55B4D4"/>
                </a:solidFill>
                <a:latin typeface="Consolas" panose="020B0609020204030204" pitchFamily="49" charset="0"/>
              </a:rPr>
              <a:t>&lt;/td&gt;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&lt;/tr&gt;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&lt;tr&gt;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&lt;td&gt;</a:t>
            </a:r>
            <a:r>
              <a:rPr lang="en-US" sz="1450">
                <a:solidFill>
                  <a:srgbClr val="5C6166"/>
                </a:solidFill>
                <a:latin typeface="Consolas" panose="020B0609020204030204" pitchFamily="49" charset="0"/>
              </a:rPr>
              <a:t>Nguyễn Thị</a:t>
            </a:r>
            <a:r>
              <a:rPr lang="en-US" sz="1450">
                <a:solidFill>
                  <a:srgbClr val="55B4D4"/>
                </a:solidFill>
                <a:latin typeface="Consolas" panose="020B0609020204030204" pitchFamily="49" charset="0"/>
              </a:rPr>
              <a:t>&lt;/td&gt;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&lt;td&gt;</a:t>
            </a:r>
            <a:r>
              <a:rPr lang="en-US" sz="1450">
                <a:solidFill>
                  <a:srgbClr val="5C6166"/>
                </a:solidFill>
                <a:latin typeface="Consolas" panose="020B0609020204030204" pitchFamily="49" charset="0"/>
              </a:rPr>
              <a:t>Lan</a:t>
            </a:r>
            <a:r>
              <a:rPr lang="en-US" sz="1450">
                <a:solidFill>
                  <a:srgbClr val="55B4D4"/>
                </a:solidFill>
                <a:latin typeface="Consolas" panose="020B0609020204030204" pitchFamily="49" charset="0"/>
              </a:rPr>
              <a:t>&lt;/td&gt;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&lt;td&gt;</a:t>
            </a:r>
            <a:r>
              <a:rPr lang="en-US" sz="1450">
                <a:solidFill>
                  <a:srgbClr val="5C6166"/>
                </a:solidFill>
                <a:latin typeface="Consolas" panose="020B0609020204030204" pitchFamily="49" charset="0"/>
              </a:rPr>
              <a:t>lan@example.com</a:t>
            </a:r>
            <a:r>
              <a:rPr lang="en-US" sz="1450">
                <a:solidFill>
                  <a:srgbClr val="55B4D4"/>
                </a:solidFill>
                <a:latin typeface="Consolas" panose="020B0609020204030204" pitchFamily="49" charset="0"/>
              </a:rPr>
              <a:t>&lt;/td&gt;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&lt;/tr&gt;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&lt;/tbody&gt;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&lt;/table&gt;</a:t>
            </a:r>
            <a:endParaRPr lang="en-US" sz="1450">
              <a:solidFill>
                <a:srgbClr val="5C6166"/>
              </a:solidFill>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914400" y="2917946"/>
            <a:ext cx="5356934" cy="1555507"/>
          </a:xfrm>
          <a:prstGeom prst="rect">
            <a:avLst/>
          </a:prstGeom>
          <a:ln>
            <a:solidFill>
              <a:schemeClr val="bg1">
                <a:lumMod val="50000"/>
              </a:schemeClr>
            </a:solidFill>
          </a:ln>
        </p:spPr>
      </p:pic>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63974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0400" y="1479681"/>
            <a:ext cx="1524000" cy="27291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US"/>
              <a:t>BẢNG CÓ VIỀN</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Class </a:t>
            </a:r>
            <a:r>
              <a:rPr lang="en-US" sz="2000" b="1"/>
              <a:t>.table-bordered </a:t>
            </a:r>
            <a:r>
              <a:rPr lang="vi-VN" sz="2000"/>
              <a:t>sẽ </a:t>
            </a:r>
            <a:r>
              <a:rPr lang="en-US" sz="2000"/>
              <a:t>tạo viền trên tất cả các ô và cạnh</a:t>
            </a:r>
            <a:r>
              <a:rPr lang="vi-VN" sz="2000"/>
              <a:t>. </a:t>
            </a:r>
            <a:r>
              <a:rPr lang="en-US" sz="2000"/>
              <a:t>Ví dụ:</a:t>
            </a:r>
            <a:endParaRPr lang="vi-VN" sz="2000"/>
          </a:p>
        </p:txBody>
      </p:sp>
      <p:sp>
        <p:nvSpPr>
          <p:cNvPr id="2" name="TextBox 1"/>
          <p:cNvSpPr txBox="1"/>
          <p:nvPr/>
        </p:nvSpPr>
        <p:spPr>
          <a:xfrm>
            <a:off x="1066800" y="1479681"/>
            <a:ext cx="4495800" cy="4747439"/>
          </a:xfrm>
          <a:prstGeom prst="rect">
            <a:avLst/>
          </a:prstGeom>
          <a:noFill/>
          <a:ln>
            <a:solidFill>
              <a:schemeClr val="bg1">
                <a:lumMod val="50000"/>
              </a:schemeClr>
            </a:solidFill>
          </a:ln>
        </p:spPr>
        <p:txBody>
          <a:bodyPr wrap="square" rtlCol="0">
            <a:spAutoFit/>
          </a:bodyPr>
          <a:lstStyle/>
          <a:p>
            <a:r>
              <a:rPr lang="en-US" sz="1450">
                <a:solidFill>
                  <a:srgbClr val="55B4D4"/>
                </a:solidFill>
                <a:latin typeface="Consolas" panose="020B0609020204030204" pitchFamily="49" charset="0"/>
              </a:rPr>
              <a:t>&lt;table</a:t>
            </a:r>
            <a:r>
              <a:rPr lang="en-US" sz="1450">
                <a:solidFill>
                  <a:srgbClr val="5C6166"/>
                </a:solidFill>
                <a:latin typeface="Consolas" panose="020B0609020204030204" pitchFamily="49" charset="0"/>
              </a:rPr>
              <a:t> </a:t>
            </a:r>
            <a:r>
              <a:rPr lang="en-US" sz="1450">
                <a:solidFill>
                  <a:srgbClr val="F2AE49"/>
                </a:solidFill>
                <a:latin typeface="Consolas" panose="020B0609020204030204" pitchFamily="49" charset="0"/>
              </a:rPr>
              <a:t>class</a:t>
            </a:r>
            <a:r>
              <a:rPr lang="en-US" sz="1450">
                <a:solidFill>
                  <a:srgbClr val="5C6166"/>
                </a:solidFill>
                <a:latin typeface="Consolas" panose="020B0609020204030204" pitchFamily="49" charset="0"/>
              </a:rPr>
              <a:t>=</a:t>
            </a:r>
            <a:r>
              <a:rPr lang="en-US" sz="1450">
                <a:solidFill>
                  <a:srgbClr val="86B300"/>
                </a:solidFill>
                <a:latin typeface="Consolas" panose="020B0609020204030204" pitchFamily="49" charset="0"/>
              </a:rPr>
              <a:t>"table table-bordered"</a:t>
            </a:r>
            <a:r>
              <a:rPr lang="en-US" sz="1450">
                <a:solidFill>
                  <a:srgbClr val="55B4D4"/>
                </a:solidFill>
                <a:latin typeface="Consolas" panose="020B0609020204030204" pitchFamily="49" charset="0"/>
              </a:rPr>
              <a:t>&gt;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&lt;thead&gt;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&lt;tr&gt;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&lt;th&gt;</a:t>
            </a:r>
            <a:r>
              <a:rPr lang="en-US" sz="1450">
                <a:solidFill>
                  <a:srgbClr val="5C6166"/>
                </a:solidFill>
                <a:latin typeface="Consolas" panose="020B0609020204030204" pitchFamily="49" charset="0"/>
              </a:rPr>
              <a:t>Họ</a:t>
            </a:r>
            <a:r>
              <a:rPr lang="en-US" sz="1450">
                <a:solidFill>
                  <a:srgbClr val="55B4D4"/>
                </a:solidFill>
                <a:latin typeface="Consolas" panose="020B0609020204030204" pitchFamily="49" charset="0"/>
              </a:rPr>
              <a:t>&lt;/th&gt;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&lt;th&gt;</a:t>
            </a:r>
            <a:r>
              <a:rPr lang="en-US" sz="1450">
                <a:solidFill>
                  <a:srgbClr val="5C6166"/>
                </a:solidFill>
                <a:latin typeface="Consolas" panose="020B0609020204030204" pitchFamily="49" charset="0"/>
              </a:rPr>
              <a:t>Tên</a:t>
            </a:r>
            <a:r>
              <a:rPr lang="en-US" sz="1450">
                <a:solidFill>
                  <a:srgbClr val="55B4D4"/>
                </a:solidFill>
                <a:latin typeface="Consolas" panose="020B0609020204030204" pitchFamily="49" charset="0"/>
              </a:rPr>
              <a:t>&lt;/th&gt;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&lt;th&gt;</a:t>
            </a:r>
            <a:r>
              <a:rPr lang="en-US" sz="1450">
                <a:solidFill>
                  <a:srgbClr val="5C6166"/>
                </a:solidFill>
                <a:latin typeface="Consolas" panose="020B0609020204030204" pitchFamily="49" charset="0"/>
              </a:rPr>
              <a:t>Email</a:t>
            </a:r>
            <a:r>
              <a:rPr lang="en-US" sz="1450">
                <a:solidFill>
                  <a:srgbClr val="55B4D4"/>
                </a:solidFill>
                <a:latin typeface="Consolas" panose="020B0609020204030204" pitchFamily="49" charset="0"/>
              </a:rPr>
              <a:t>&lt;/th&gt;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&lt;/tr&gt;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&lt;/thead&gt;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&lt;tbody&gt;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&lt;tr&gt;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&lt;td&gt;</a:t>
            </a:r>
            <a:r>
              <a:rPr lang="en-US" sz="1450">
                <a:solidFill>
                  <a:srgbClr val="5C6166"/>
                </a:solidFill>
                <a:latin typeface="Consolas" panose="020B0609020204030204" pitchFamily="49" charset="0"/>
              </a:rPr>
              <a:t>Trần Văn</a:t>
            </a:r>
            <a:r>
              <a:rPr lang="en-US" sz="1450">
                <a:solidFill>
                  <a:srgbClr val="55B4D4"/>
                </a:solidFill>
                <a:latin typeface="Consolas" panose="020B0609020204030204" pitchFamily="49" charset="0"/>
              </a:rPr>
              <a:t>&lt;/td&gt;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&lt;td&gt;</a:t>
            </a:r>
            <a:r>
              <a:rPr lang="en-US" sz="1450">
                <a:solidFill>
                  <a:srgbClr val="5C6166"/>
                </a:solidFill>
                <a:latin typeface="Consolas" panose="020B0609020204030204" pitchFamily="49" charset="0"/>
              </a:rPr>
              <a:t>Nam</a:t>
            </a:r>
            <a:r>
              <a:rPr lang="en-US" sz="1450">
                <a:solidFill>
                  <a:srgbClr val="55B4D4"/>
                </a:solidFill>
                <a:latin typeface="Consolas" panose="020B0609020204030204" pitchFamily="49" charset="0"/>
              </a:rPr>
              <a:t>&lt;/td&gt;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&lt;td&gt;</a:t>
            </a:r>
            <a:r>
              <a:rPr lang="en-US" sz="1450">
                <a:solidFill>
                  <a:srgbClr val="5C6166"/>
                </a:solidFill>
                <a:latin typeface="Consolas" panose="020B0609020204030204" pitchFamily="49" charset="0"/>
              </a:rPr>
              <a:t>nam@example.com</a:t>
            </a:r>
            <a:r>
              <a:rPr lang="en-US" sz="1450">
                <a:solidFill>
                  <a:srgbClr val="55B4D4"/>
                </a:solidFill>
                <a:latin typeface="Consolas" panose="020B0609020204030204" pitchFamily="49" charset="0"/>
              </a:rPr>
              <a:t>&lt;/td&gt;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&lt;/tr&gt;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&lt;tr&gt;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&lt;td&gt;</a:t>
            </a:r>
            <a:r>
              <a:rPr lang="en-US" sz="1450">
                <a:solidFill>
                  <a:srgbClr val="5C6166"/>
                </a:solidFill>
                <a:latin typeface="Consolas" panose="020B0609020204030204" pitchFamily="49" charset="0"/>
              </a:rPr>
              <a:t>Nguyễn Thị</a:t>
            </a:r>
            <a:r>
              <a:rPr lang="en-US" sz="1450">
                <a:solidFill>
                  <a:srgbClr val="55B4D4"/>
                </a:solidFill>
                <a:latin typeface="Consolas" panose="020B0609020204030204" pitchFamily="49" charset="0"/>
              </a:rPr>
              <a:t>&lt;/td&gt;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&lt;td&gt;</a:t>
            </a:r>
            <a:r>
              <a:rPr lang="en-US" sz="1450">
                <a:solidFill>
                  <a:srgbClr val="5C6166"/>
                </a:solidFill>
                <a:latin typeface="Consolas" panose="020B0609020204030204" pitchFamily="49" charset="0"/>
              </a:rPr>
              <a:t>Lan</a:t>
            </a:r>
            <a:r>
              <a:rPr lang="en-US" sz="1450">
                <a:solidFill>
                  <a:srgbClr val="55B4D4"/>
                </a:solidFill>
                <a:latin typeface="Consolas" panose="020B0609020204030204" pitchFamily="49" charset="0"/>
              </a:rPr>
              <a:t>&lt;/td&gt;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&lt;td&gt;</a:t>
            </a:r>
            <a:r>
              <a:rPr lang="en-US" sz="1450">
                <a:solidFill>
                  <a:srgbClr val="5C6166"/>
                </a:solidFill>
                <a:latin typeface="Consolas" panose="020B0609020204030204" pitchFamily="49" charset="0"/>
              </a:rPr>
              <a:t>lan@example.com</a:t>
            </a:r>
            <a:r>
              <a:rPr lang="en-US" sz="1450">
                <a:solidFill>
                  <a:srgbClr val="55B4D4"/>
                </a:solidFill>
                <a:latin typeface="Consolas" panose="020B0609020204030204" pitchFamily="49" charset="0"/>
              </a:rPr>
              <a:t>&lt;/td&gt;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&lt;/tr&gt;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&lt;/tbody&gt;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&lt;/table&gt;</a:t>
            </a:r>
            <a:endParaRPr lang="en-US" sz="1450">
              <a:solidFill>
                <a:srgbClr val="5C6166"/>
              </a:solidFill>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5791200" y="2247900"/>
            <a:ext cx="5441196" cy="1638300"/>
          </a:xfrm>
          <a:prstGeom prst="rect">
            <a:avLst/>
          </a:prstGeom>
        </p:spPr>
      </p:pic>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5585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29000" y="1600200"/>
            <a:ext cx="1600200" cy="304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US"/>
              <a:t>BẢNG VỚI STRIPED ROWS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Class </a:t>
            </a:r>
            <a:r>
              <a:rPr lang="en-US" sz="2000" b="1"/>
              <a:t>.table-striped </a:t>
            </a:r>
            <a:r>
              <a:rPr lang="vi-VN" sz="2000"/>
              <a:t>sẽ </a:t>
            </a:r>
            <a:r>
              <a:rPr lang="en-US" sz="2000"/>
              <a:t>tạo màu nền trắng và xám xen kẽ giữa các hàng ngang</a:t>
            </a:r>
            <a:r>
              <a:rPr lang="vi-VN" sz="2000"/>
              <a:t>. </a:t>
            </a:r>
            <a:r>
              <a:rPr lang="en-US" sz="2000"/>
              <a:t>Ví dụ:</a:t>
            </a:r>
            <a:endParaRPr lang="vi-VN" sz="2000"/>
          </a:p>
        </p:txBody>
      </p:sp>
      <p:sp>
        <p:nvSpPr>
          <p:cNvPr id="2" name="TextBox 1"/>
          <p:cNvSpPr txBox="1"/>
          <p:nvPr/>
        </p:nvSpPr>
        <p:spPr>
          <a:xfrm>
            <a:off x="990600" y="1600200"/>
            <a:ext cx="4722091" cy="4539704"/>
          </a:xfrm>
          <a:prstGeom prst="rect">
            <a:avLst/>
          </a:prstGeom>
          <a:noFill/>
          <a:ln>
            <a:solidFill>
              <a:schemeClr val="bg1">
                <a:lumMod val="50000"/>
              </a:schemeClr>
            </a:solidFill>
          </a:ln>
        </p:spPr>
        <p:txBody>
          <a:bodyPr wrap="square" rtlCol="0">
            <a:spAutoFit/>
          </a:bodyPr>
          <a:lstStyle/>
          <a:p>
            <a:r>
              <a:rPr lang="en-US" sz="1700">
                <a:solidFill>
                  <a:srgbClr val="55B4D4"/>
                </a:solidFill>
                <a:latin typeface="Consolas" panose="020B0609020204030204" pitchFamily="49" charset="0"/>
              </a:rPr>
              <a:t>&lt;table</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"table table-striped"</a:t>
            </a:r>
            <a:r>
              <a:rPr lang="en-US" sz="1700">
                <a:solidFill>
                  <a:srgbClr val="55B4D4"/>
                </a:solidFill>
                <a:latin typeface="Consolas" panose="020B0609020204030204" pitchFamily="49" charset="0"/>
              </a:rPr>
              <a:t>&gt;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&lt;thead&gt;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&lt;tr&gt;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&lt;th&gt;</a:t>
            </a:r>
            <a:r>
              <a:rPr lang="en-US" sz="1700">
                <a:solidFill>
                  <a:srgbClr val="5C6166"/>
                </a:solidFill>
                <a:latin typeface="Consolas" panose="020B0609020204030204" pitchFamily="49" charset="0"/>
              </a:rPr>
              <a:t>Họ</a:t>
            </a:r>
            <a:r>
              <a:rPr lang="en-US" sz="1700">
                <a:solidFill>
                  <a:srgbClr val="55B4D4"/>
                </a:solidFill>
                <a:latin typeface="Consolas" panose="020B0609020204030204" pitchFamily="49" charset="0"/>
              </a:rPr>
              <a:t>&lt;/th&gt;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&lt;th&gt;</a:t>
            </a:r>
            <a:r>
              <a:rPr lang="en-US" sz="1700">
                <a:solidFill>
                  <a:srgbClr val="5C6166"/>
                </a:solidFill>
                <a:latin typeface="Consolas" panose="020B0609020204030204" pitchFamily="49" charset="0"/>
              </a:rPr>
              <a:t>Tên</a:t>
            </a:r>
            <a:r>
              <a:rPr lang="en-US" sz="1700">
                <a:solidFill>
                  <a:srgbClr val="55B4D4"/>
                </a:solidFill>
                <a:latin typeface="Consolas" panose="020B0609020204030204" pitchFamily="49" charset="0"/>
              </a:rPr>
              <a:t>&lt;/th&gt;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&lt;th&gt;</a:t>
            </a:r>
            <a:r>
              <a:rPr lang="en-US" sz="1700">
                <a:solidFill>
                  <a:srgbClr val="5C6166"/>
                </a:solidFill>
                <a:latin typeface="Consolas" panose="020B0609020204030204" pitchFamily="49" charset="0"/>
              </a:rPr>
              <a:t>Email</a:t>
            </a:r>
            <a:r>
              <a:rPr lang="en-US" sz="1700">
                <a:solidFill>
                  <a:srgbClr val="55B4D4"/>
                </a:solidFill>
                <a:latin typeface="Consolas" panose="020B0609020204030204" pitchFamily="49" charset="0"/>
              </a:rPr>
              <a:t>&lt;/th&gt;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&lt;/tr&gt;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&lt;/thead&gt;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&lt;tbody&gt;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&lt;tr&gt;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&lt;td&gt;</a:t>
            </a:r>
            <a:r>
              <a:rPr lang="en-US" sz="1700">
                <a:solidFill>
                  <a:srgbClr val="5C6166"/>
                </a:solidFill>
                <a:latin typeface="Consolas" panose="020B0609020204030204" pitchFamily="49" charset="0"/>
              </a:rPr>
              <a:t>Trần Văn</a:t>
            </a:r>
            <a:r>
              <a:rPr lang="en-US" sz="1700">
                <a:solidFill>
                  <a:srgbClr val="55B4D4"/>
                </a:solidFill>
                <a:latin typeface="Consolas" panose="020B0609020204030204" pitchFamily="49" charset="0"/>
              </a:rPr>
              <a:t>&lt;/td&gt;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&lt;td&gt;</a:t>
            </a:r>
            <a:r>
              <a:rPr lang="en-US" sz="1700">
                <a:solidFill>
                  <a:srgbClr val="5C6166"/>
                </a:solidFill>
                <a:latin typeface="Consolas" panose="020B0609020204030204" pitchFamily="49" charset="0"/>
              </a:rPr>
              <a:t>Nam</a:t>
            </a:r>
            <a:r>
              <a:rPr lang="en-US" sz="1700">
                <a:solidFill>
                  <a:srgbClr val="55B4D4"/>
                </a:solidFill>
                <a:latin typeface="Consolas" panose="020B0609020204030204" pitchFamily="49" charset="0"/>
              </a:rPr>
              <a:t>&lt;/td&gt;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&lt;td&gt;</a:t>
            </a:r>
            <a:r>
              <a:rPr lang="en-US" sz="1700">
                <a:solidFill>
                  <a:srgbClr val="5C6166"/>
                </a:solidFill>
                <a:latin typeface="Consolas" panose="020B0609020204030204" pitchFamily="49" charset="0"/>
              </a:rPr>
              <a:t>nam@example.com</a:t>
            </a:r>
            <a:r>
              <a:rPr lang="en-US" sz="1700">
                <a:solidFill>
                  <a:srgbClr val="55B4D4"/>
                </a:solidFill>
                <a:latin typeface="Consolas" panose="020B0609020204030204" pitchFamily="49" charset="0"/>
              </a:rPr>
              <a:t>&lt;/td&gt;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&lt;/tr&gt;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&lt;/tbody&gt;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&lt;/table&gt;</a:t>
            </a:r>
            <a:endParaRPr lang="en-US" sz="1700">
              <a:solidFill>
                <a:srgbClr val="5C6166"/>
              </a:solidFill>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5867400" y="2057400"/>
            <a:ext cx="5333228" cy="2463404"/>
          </a:xfrm>
          <a:prstGeom prst="rect">
            <a:avLst/>
          </a:prstGeom>
          <a:ln>
            <a:solidFill>
              <a:schemeClr val="bg1">
                <a:lumMod val="50000"/>
              </a:schemeClr>
            </a:solidFill>
          </a:ln>
        </p:spPr>
      </p:pic>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07873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05200" y="1524000"/>
            <a:ext cx="1295400" cy="304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US"/>
              <a:t>BẢNG VỚI HOVER ROWS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Class </a:t>
            </a:r>
            <a:r>
              <a:rPr lang="en-US" sz="2000" b="1"/>
              <a:t>.table-hover </a:t>
            </a:r>
            <a:r>
              <a:rPr lang="vi-VN" sz="2000"/>
              <a:t>sẽ </a:t>
            </a:r>
            <a:r>
              <a:rPr lang="en-US" sz="2000"/>
              <a:t>tạo hiệu ứng hover khi di chuyển chuột trên hàng ngang</a:t>
            </a:r>
            <a:r>
              <a:rPr lang="vi-VN" sz="2000"/>
              <a:t>. </a:t>
            </a:r>
            <a:r>
              <a:rPr lang="en-US" sz="2000"/>
              <a:t>Ví dụ:</a:t>
            </a:r>
            <a:endParaRPr lang="vi-VN" sz="2000"/>
          </a:p>
        </p:txBody>
      </p:sp>
      <p:sp>
        <p:nvSpPr>
          <p:cNvPr id="2" name="TextBox 1"/>
          <p:cNvSpPr txBox="1"/>
          <p:nvPr/>
        </p:nvSpPr>
        <p:spPr>
          <a:xfrm>
            <a:off x="1029855" y="1524000"/>
            <a:ext cx="4798291" cy="4539704"/>
          </a:xfrm>
          <a:prstGeom prst="rect">
            <a:avLst/>
          </a:prstGeom>
          <a:noFill/>
          <a:ln>
            <a:solidFill>
              <a:schemeClr val="bg1">
                <a:lumMod val="50000"/>
              </a:schemeClr>
            </a:solidFill>
          </a:ln>
        </p:spPr>
        <p:txBody>
          <a:bodyPr wrap="square" rtlCol="0">
            <a:spAutoFit/>
          </a:bodyPr>
          <a:lstStyle/>
          <a:p>
            <a:r>
              <a:rPr lang="en-US" sz="1700">
                <a:solidFill>
                  <a:srgbClr val="55B4D4"/>
                </a:solidFill>
                <a:latin typeface="Consolas" panose="020B0609020204030204" pitchFamily="49" charset="0"/>
              </a:rPr>
              <a:t>&lt;table</a:t>
            </a:r>
            <a:r>
              <a:rPr lang="en-US" sz="1700">
                <a:solidFill>
                  <a:srgbClr val="5C6166"/>
                </a:solidFill>
                <a:latin typeface="Consolas" panose="020B0609020204030204" pitchFamily="49" charset="0"/>
              </a:rPr>
              <a:t> </a:t>
            </a:r>
            <a:r>
              <a:rPr lang="en-US" sz="1700">
                <a:solidFill>
                  <a:srgbClr val="F2AE49"/>
                </a:solidFill>
                <a:latin typeface="Consolas" panose="020B0609020204030204" pitchFamily="49" charset="0"/>
              </a:rPr>
              <a:t>class</a:t>
            </a:r>
            <a:r>
              <a:rPr lang="en-US" sz="1700">
                <a:solidFill>
                  <a:srgbClr val="5C6166"/>
                </a:solidFill>
                <a:latin typeface="Consolas" panose="020B0609020204030204" pitchFamily="49" charset="0"/>
              </a:rPr>
              <a:t>=</a:t>
            </a:r>
            <a:r>
              <a:rPr lang="en-US" sz="1700">
                <a:solidFill>
                  <a:srgbClr val="86B300"/>
                </a:solidFill>
                <a:latin typeface="Consolas" panose="020B0609020204030204" pitchFamily="49" charset="0"/>
              </a:rPr>
              <a:t>"table table-hover"</a:t>
            </a:r>
            <a:r>
              <a:rPr lang="en-US" sz="1700">
                <a:solidFill>
                  <a:srgbClr val="55B4D4"/>
                </a:solidFill>
                <a:latin typeface="Consolas" panose="020B0609020204030204" pitchFamily="49" charset="0"/>
              </a:rPr>
              <a:t>&gt;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&lt;thead&gt;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&lt;tr&gt;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&lt;th&gt;</a:t>
            </a:r>
            <a:r>
              <a:rPr lang="en-US" sz="1700">
                <a:solidFill>
                  <a:srgbClr val="5C6166"/>
                </a:solidFill>
                <a:latin typeface="Consolas" panose="020B0609020204030204" pitchFamily="49" charset="0"/>
              </a:rPr>
              <a:t>Họ</a:t>
            </a:r>
            <a:r>
              <a:rPr lang="en-US" sz="1700">
                <a:solidFill>
                  <a:srgbClr val="55B4D4"/>
                </a:solidFill>
                <a:latin typeface="Consolas" panose="020B0609020204030204" pitchFamily="49" charset="0"/>
              </a:rPr>
              <a:t>&lt;/th&gt;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&lt;th&gt;</a:t>
            </a:r>
            <a:r>
              <a:rPr lang="en-US" sz="1700">
                <a:solidFill>
                  <a:srgbClr val="5C6166"/>
                </a:solidFill>
                <a:latin typeface="Consolas" panose="020B0609020204030204" pitchFamily="49" charset="0"/>
              </a:rPr>
              <a:t>Tên</a:t>
            </a:r>
            <a:r>
              <a:rPr lang="en-US" sz="1700">
                <a:solidFill>
                  <a:srgbClr val="55B4D4"/>
                </a:solidFill>
                <a:latin typeface="Consolas" panose="020B0609020204030204" pitchFamily="49" charset="0"/>
              </a:rPr>
              <a:t>&lt;/th&gt;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&lt;th&gt;</a:t>
            </a:r>
            <a:r>
              <a:rPr lang="en-US" sz="1700">
                <a:solidFill>
                  <a:srgbClr val="5C6166"/>
                </a:solidFill>
                <a:latin typeface="Consolas" panose="020B0609020204030204" pitchFamily="49" charset="0"/>
              </a:rPr>
              <a:t>Email</a:t>
            </a:r>
            <a:r>
              <a:rPr lang="en-US" sz="1700">
                <a:solidFill>
                  <a:srgbClr val="55B4D4"/>
                </a:solidFill>
                <a:latin typeface="Consolas" panose="020B0609020204030204" pitchFamily="49" charset="0"/>
              </a:rPr>
              <a:t>&lt;/th&gt;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&lt;/tr&gt;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&lt;/thead&gt;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&lt;tbody&gt;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&lt;tr&gt;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&lt;td&gt;</a:t>
            </a:r>
            <a:r>
              <a:rPr lang="en-US" sz="1700">
                <a:solidFill>
                  <a:srgbClr val="5C6166"/>
                </a:solidFill>
                <a:latin typeface="Consolas" panose="020B0609020204030204" pitchFamily="49" charset="0"/>
              </a:rPr>
              <a:t>Trần Văn</a:t>
            </a:r>
            <a:r>
              <a:rPr lang="en-US" sz="1700">
                <a:solidFill>
                  <a:srgbClr val="55B4D4"/>
                </a:solidFill>
                <a:latin typeface="Consolas" panose="020B0609020204030204" pitchFamily="49" charset="0"/>
              </a:rPr>
              <a:t>&lt;/td&gt;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&lt;td&gt;</a:t>
            </a:r>
            <a:r>
              <a:rPr lang="en-US" sz="1700">
                <a:solidFill>
                  <a:srgbClr val="5C6166"/>
                </a:solidFill>
                <a:latin typeface="Consolas" panose="020B0609020204030204" pitchFamily="49" charset="0"/>
              </a:rPr>
              <a:t>Nam</a:t>
            </a:r>
            <a:r>
              <a:rPr lang="en-US" sz="1700">
                <a:solidFill>
                  <a:srgbClr val="55B4D4"/>
                </a:solidFill>
                <a:latin typeface="Consolas" panose="020B0609020204030204" pitchFamily="49" charset="0"/>
              </a:rPr>
              <a:t>&lt;/td&gt;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&lt;td&gt;</a:t>
            </a:r>
            <a:r>
              <a:rPr lang="en-US" sz="1700">
                <a:solidFill>
                  <a:srgbClr val="5C6166"/>
                </a:solidFill>
                <a:latin typeface="Consolas" panose="020B0609020204030204" pitchFamily="49" charset="0"/>
              </a:rPr>
              <a:t>nam@example.com</a:t>
            </a:r>
            <a:r>
              <a:rPr lang="en-US" sz="1700">
                <a:solidFill>
                  <a:srgbClr val="55B4D4"/>
                </a:solidFill>
                <a:latin typeface="Consolas" panose="020B0609020204030204" pitchFamily="49" charset="0"/>
              </a:rPr>
              <a:t>&lt;/td&gt;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&lt;/tr&gt;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&lt;/tbody&gt;</a:t>
            </a:r>
            <a:endParaRPr lang="en-US" sz="1700">
              <a:solidFill>
                <a:srgbClr val="5C6166"/>
              </a:solidFill>
              <a:latin typeface="Consolas" panose="020B0609020204030204" pitchFamily="49" charset="0"/>
            </a:endParaRPr>
          </a:p>
          <a:p>
            <a:r>
              <a:rPr lang="en-US" sz="1700">
                <a:solidFill>
                  <a:srgbClr val="5C6166"/>
                </a:solidFill>
                <a:latin typeface="Consolas" panose="020B0609020204030204" pitchFamily="49" charset="0"/>
              </a:rPr>
              <a:t> </a:t>
            </a:r>
            <a:r>
              <a:rPr lang="en-US" sz="1700">
                <a:solidFill>
                  <a:srgbClr val="55B4D4"/>
                </a:solidFill>
                <a:latin typeface="Consolas" panose="020B0609020204030204" pitchFamily="49" charset="0"/>
              </a:rPr>
              <a:t>&lt;/table&gt;</a:t>
            </a:r>
            <a:endParaRPr lang="en-US" sz="1700">
              <a:solidFill>
                <a:srgbClr val="5C6166"/>
              </a:solidFill>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6019800" y="3048000"/>
            <a:ext cx="5646822" cy="1676400"/>
          </a:xfrm>
          <a:prstGeom prst="rect">
            <a:avLst/>
          </a:prstGeom>
          <a:ln>
            <a:solidFill>
              <a:schemeClr val="bg1">
                <a:lumMod val="50000"/>
              </a:schemeClr>
            </a:solidFill>
          </a:ln>
        </p:spPr>
      </p:pic>
      <p:sp>
        <p:nvSpPr>
          <p:cNvPr id="7" name="Rounded Rectangular Callout 6"/>
          <p:cNvSpPr/>
          <p:nvPr/>
        </p:nvSpPr>
        <p:spPr>
          <a:xfrm>
            <a:off x="6420852" y="1752600"/>
            <a:ext cx="2209800" cy="1143000"/>
          </a:xfrm>
          <a:prstGeom prst="wedgeRoundRectCallout">
            <a:avLst>
              <a:gd name="adj1" fmla="val -31005"/>
              <a:gd name="adj2" fmla="val 1124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Hàng ngang đổi thành nền xám khi di chuyển chuột vào</a:t>
            </a:r>
          </a:p>
        </p:txBody>
      </p:sp>
      <p:grpSp>
        <p:nvGrpSpPr>
          <p:cNvPr id="8" name="Google Shape;172;p6"/>
          <p:cNvGrpSpPr/>
          <p:nvPr/>
        </p:nvGrpSpPr>
        <p:grpSpPr>
          <a:xfrm>
            <a:off x="0" y="6344235"/>
            <a:ext cx="12192000" cy="513793"/>
            <a:chOff x="0" y="0"/>
            <a:chExt cx="24384000" cy="1027585"/>
          </a:xfrm>
        </p:grpSpPr>
        <p:sp>
          <p:nvSpPr>
            <p:cNvPr id="9"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0"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92515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0" y="1479681"/>
            <a:ext cx="1116850" cy="27291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US"/>
              <a:t>BẢNG MÀU TỐI</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Class </a:t>
            </a:r>
            <a:r>
              <a:rPr lang="en-US" sz="2000" b="1"/>
              <a:t>.table-dark </a:t>
            </a:r>
            <a:r>
              <a:rPr lang="vi-VN" sz="2000"/>
              <a:t>sẽ </a:t>
            </a:r>
            <a:r>
              <a:rPr lang="en-US" sz="2000"/>
              <a:t>tạo nền đen cho bảng</a:t>
            </a:r>
            <a:r>
              <a:rPr lang="vi-VN" sz="2000"/>
              <a:t>. </a:t>
            </a:r>
            <a:r>
              <a:rPr lang="en-US" sz="2000"/>
              <a:t>Ví dụ:</a:t>
            </a:r>
            <a:endParaRPr lang="vi-VN" sz="2000"/>
          </a:p>
        </p:txBody>
      </p:sp>
      <p:sp>
        <p:nvSpPr>
          <p:cNvPr id="2" name="TextBox 1"/>
          <p:cNvSpPr txBox="1"/>
          <p:nvPr/>
        </p:nvSpPr>
        <p:spPr>
          <a:xfrm>
            <a:off x="1045173" y="1479681"/>
            <a:ext cx="4517428" cy="4747439"/>
          </a:xfrm>
          <a:prstGeom prst="rect">
            <a:avLst/>
          </a:prstGeom>
          <a:noFill/>
          <a:ln>
            <a:solidFill>
              <a:schemeClr val="bg1">
                <a:lumMod val="50000"/>
              </a:schemeClr>
            </a:solidFill>
          </a:ln>
        </p:spPr>
        <p:txBody>
          <a:bodyPr wrap="square" rtlCol="0">
            <a:spAutoFit/>
          </a:bodyPr>
          <a:lstStyle/>
          <a:p>
            <a:r>
              <a:rPr lang="en-US" sz="1450">
                <a:solidFill>
                  <a:srgbClr val="55B4D4"/>
                </a:solidFill>
                <a:latin typeface="Consolas" panose="020B0609020204030204" pitchFamily="49" charset="0"/>
              </a:rPr>
              <a:t>&lt;table</a:t>
            </a:r>
            <a:r>
              <a:rPr lang="en-US" sz="1450">
                <a:solidFill>
                  <a:srgbClr val="5C6166"/>
                </a:solidFill>
                <a:latin typeface="Consolas" panose="020B0609020204030204" pitchFamily="49" charset="0"/>
              </a:rPr>
              <a:t> </a:t>
            </a:r>
            <a:r>
              <a:rPr lang="en-US" sz="1450">
                <a:solidFill>
                  <a:srgbClr val="F2AE49"/>
                </a:solidFill>
                <a:latin typeface="Consolas" panose="020B0609020204030204" pitchFamily="49" charset="0"/>
              </a:rPr>
              <a:t>class</a:t>
            </a:r>
            <a:r>
              <a:rPr lang="en-US" sz="1450">
                <a:solidFill>
                  <a:srgbClr val="5C6166"/>
                </a:solidFill>
                <a:latin typeface="Consolas" panose="020B0609020204030204" pitchFamily="49" charset="0"/>
              </a:rPr>
              <a:t>=</a:t>
            </a:r>
            <a:r>
              <a:rPr lang="en-US" sz="1450">
                <a:solidFill>
                  <a:srgbClr val="86B300"/>
                </a:solidFill>
                <a:latin typeface="Consolas" panose="020B0609020204030204" pitchFamily="49" charset="0"/>
              </a:rPr>
              <a:t>"table table-dark"</a:t>
            </a:r>
            <a:r>
              <a:rPr lang="en-US" sz="1450">
                <a:solidFill>
                  <a:srgbClr val="55B4D4"/>
                </a:solidFill>
                <a:latin typeface="Consolas" panose="020B0609020204030204" pitchFamily="49" charset="0"/>
              </a:rPr>
              <a:t>&gt;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&lt;thead&gt;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&lt;tr&gt;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&lt;th&gt;</a:t>
            </a:r>
            <a:r>
              <a:rPr lang="en-US" sz="1450">
                <a:solidFill>
                  <a:srgbClr val="5C6166"/>
                </a:solidFill>
                <a:latin typeface="Consolas" panose="020B0609020204030204" pitchFamily="49" charset="0"/>
              </a:rPr>
              <a:t>Họ</a:t>
            </a:r>
            <a:r>
              <a:rPr lang="en-US" sz="1450">
                <a:solidFill>
                  <a:srgbClr val="55B4D4"/>
                </a:solidFill>
                <a:latin typeface="Consolas" panose="020B0609020204030204" pitchFamily="49" charset="0"/>
              </a:rPr>
              <a:t>&lt;/th&gt;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&lt;th&gt;</a:t>
            </a:r>
            <a:r>
              <a:rPr lang="en-US" sz="1450">
                <a:solidFill>
                  <a:srgbClr val="5C6166"/>
                </a:solidFill>
                <a:latin typeface="Consolas" panose="020B0609020204030204" pitchFamily="49" charset="0"/>
              </a:rPr>
              <a:t>Tên</a:t>
            </a:r>
            <a:r>
              <a:rPr lang="en-US" sz="1450">
                <a:solidFill>
                  <a:srgbClr val="55B4D4"/>
                </a:solidFill>
                <a:latin typeface="Consolas" panose="020B0609020204030204" pitchFamily="49" charset="0"/>
              </a:rPr>
              <a:t>&lt;/th&gt;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&lt;th&gt;</a:t>
            </a:r>
            <a:r>
              <a:rPr lang="en-US" sz="1450">
                <a:solidFill>
                  <a:srgbClr val="5C6166"/>
                </a:solidFill>
                <a:latin typeface="Consolas" panose="020B0609020204030204" pitchFamily="49" charset="0"/>
              </a:rPr>
              <a:t>Email</a:t>
            </a:r>
            <a:r>
              <a:rPr lang="en-US" sz="1450">
                <a:solidFill>
                  <a:srgbClr val="55B4D4"/>
                </a:solidFill>
                <a:latin typeface="Consolas" panose="020B0609020204030204" pitchFamily="49" charset="0"/>
              </a:rPr>
              <a:t>&lt;/th&gt;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&lt;/tr&gt;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&lt;/thead&gt;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&lt;tbody&gt;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&lt;tr&gt;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&lt;td&gt;</a:t>
            </a:r>
            <a:r>
              <a:rPr lang="en-US" sz="1450">
                <a:solidFill>
                  <a:srgbClr val="5C6166"/>
                </a:solidFill>
                <a:latin typeface="Consolas" panose="020B0609020204030204" pitchFamily="49" charset="0"/>
              </a:rPr>
              <a:t>Trần Văn</a:t>
            </a:r>
            <a:r>
              <a:rPr lang="en-US" sz="1450">
                <a:solidFill>
                  <a:srgbClr val="55B4D4"/>
                </a:solidFill>
                <a:latin typeface="Consolas" panose="020B0609020204030204" pitchFamily="49" charset="0"/>
              </a:rPr>
              <a:t>&lt;/td&gt;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&lt;td&gt;</a:t>
            </a:r>
            <a:r>
              <a:rPr lang="en-US" sz="1450">
                <a:solidFill>
                  <a:srgbClr val="5C6166"/>
                </a:solidFill>
                <a:latin typeface="Consolas" panose="020B0609020204030204" pitchFamily="49" charset="0"/>
              </a:rPr>
              <a:t>Nam</a:t>
            </a:r>
            <a:r>
              <a:rPr lang="en-US" sz="1450">
                <a:solidFill>
                  <a:srgbClr val="55B4D4"/>
                </a:solidFill>
                <a:latin typeface="Consolas" panose="020B0609020204030204" pitchFamily="49" charset="0"/>
              </a:rPr>
              <a:t>&lt;/td&gt;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&lt;td&gt;</a:t>
            </a:r>
            <a:r>
              <a:rPr lang="en-US" sz="1450">
                <a:solidFill>
                  <a:srgbClr val="5C6166"/>
                </a:solidFill>
                <a:latin typeface="Consolas" panose="020B0609020204030204" pitchFamily="49" charset="0"/>
              </a:rPr>
              <a:t>nam@example.com</a:t>
            </a:r>
            <a:r>
              <a:rPr lang="en-US" sz="1450">
                <a:solidFill>
                  <a:srgbClr val="55B4D4"/>
                </a:solidFill>
                <a:latin typeface="Consolas" panose="020B0609020204030204" pitchFamily="49" charset="0"/>
              </a:rPr>
              <a:t>&lt;/td&gt;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&lt;/tr&gt;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&lt;tr&gt;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&lt;td&gt;</a:t>
            </a:r>
            <a:r>
              <a:rPr lang="en-US" sz="1450">
                <a:solidFill>
                  <a:srgbClr val="5C6166"/>
                </a:solidFill>
                <a:latin typeface="Consolas" panose="020B0609020204030204" pitchFamily="49" charset="0"/>
              </a:rPr>
              <a:t>Nguyễn Thị</a:t>
            </a:r>
            <a:r>
              <a:rPr lang="en-US" sz="1450">
                <a:solidFill>
                  <a:srgbClr val="55B4D4"/>
                </a:solidFill>
                <a:latin typeface="Consolas" panose="020B0609020204030204" pitchFamily="49" charset="0"/>
              </a:rPr>
              <a:t>&lt;/td&gt;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&lt;td&gt;</a:t>
            </a:r>
            <a:r>
              <a:rPr lang="en-US" sz="1450">
                <a:solidFill>
                  <a:srgbClr val="5C6166"/>
                </a:solidFill>
                <a:latin typeface="Consolas" panose="020B0609020204030204" pitchFamily="49" charset="0"/>
              </a:rPr>
              <a:t>Lan</a:t>
            </a:r>
            <a:r>
              <a:rPr lang="en-US" sz="1450">
                <a:solidFill>
                  <a:srgbClr val="55B4D4"/>
                </a:solidFill>
                <a:latin typeface="Consolas" panose="020B0609020204030204" pitchFamily="49" charset="0"/>
              </a:rPr>
              <a:t>&lt;/td&gt;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&lt;td&gt;</a:t>
            </a:r>
            <a:r>
              <a:rPr lang="en-US" sz="1450">
                <a:solidFill>
                  <a:srgbClr val="5C6166"/>
                </a:solidFill>
                <a:latin typeface="Consolas" panose="020B0609020204030204" pitchFamily="49" charset="0"/>
              </a:rPr>
              <a:t>lan@example.com</a:t>
            </a:r>
            <a:r>
              <a:rPr lang="en-US" sz="1450">
                <a:solidFill>
                  <a:srgbClr val="55B4D4"/>
                </a:solidFill>
                <a:latin typeface="Consolas" panose="020B0609020204030204" pitchFamily="49" charset="0"/>
              </a:rPr>
              <a:t>&lt;/td&gt;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&lt;/tr&gt;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&lt;/tbody&gt;</a:t>
            </a:r>
            <a:endParaRPr lang="en-US" sz="1450">
              <a:solidFill>
                <a:srgbClr val="5C6166"/>
              </a:solidFill>
              <a:latin typeface="Consolas" panose="020B0609020204030204" pitchFamily="49" charset="0"/>
            </a:endParaRPr>
          </a:p>
          <a:p>
            <a:r>
              <a:rPr lang="en-US" sz="1450">
                <a:solidFill>
                  <a:srgbClr val="5C6166"/>
                </a:solidFill>
                <a:latin typeface="Consolas" panose="020B0609020204030204" pitchFamily="49" charset="0"/>
              </a:rPr>
              <a:t> </a:t>
            </a:r>
            <a:r>
              <a:rPr lang="en-US" sz="1450">
                <a:solidFill>
                  <a:srgbClr val="55B4D4"/>
                </a:solidFill>
                <a:latin typeface="Consolas" panose="020B0609020204030204" pitchFamily="49" charset="0"/>
              </a:rPr>
              <a:t>&lt;/table&gt;</a:t>
            </a:r>
            <a:endParaRPr lang="en-US" sz="1450">
              <a:solidFill>
                <a:srgbClr val="5C6166"/>
              </a:solidFill>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6050435" y="1908626"/>
            <a:ext cx="5510337" cy="1644491"/>
          </a:xfrm>
          <a:prstGeom prst="rect">
            <a:avLst/>
          </a:prstGeom>
        </p:spPr>
      </p:pic>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741796137"/>
      </p:ext>
    </p:extLst>
  </p:cSld>
  <p:clrMapOvr>
    <a:masterClrMapping/>
  </p:clrMapOvr>
</p:sld>
</file>

<file path=ppt/theme/theme1.xml><?xml version="1.0" encoding="utf-8"?>
<a:theme xmlns:a="http://schemas.openxmlformats.org/drawingml/2006/main" name="Custom Desig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11121</TotalTime>
  <Words>6497</Words>
  <Application>Microsoft Macintosh PowerPoint</Application>
  <PresentationFormat>Widescreen</PresentationFormat>
  <Paragraphs>625</Paragraphs>
  <Slides>44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Arial</vt:lpstr>
      <vt:lpstr>Arimo</vt:lpstr>
      <vt:lpstr>Calibri</vt:lpstr>
      <vt:lpstr>Consolas</vt:lpstr>
      <vt:lpstr>Helvetica</vt:lpstr>
      <vt:lpstr>Roboto</vt:lpstr>
      <vt:lpstr>Segoe UI</vt:lpstr>
      <vt:lpstr>Wingdings</vt:lpstr>
      <vt:lpstr>Custom Design</vt:lpstr>
      <vt:lpstr>XÂY DỰNG GIAO DIỆN TƯƠNG TÁC BACKEND</vt:lpstr>
      <vt:lpstr>MỤC TIÊU</vt:lpstr>
      <vt:lpstr>NỘI DUNG</vt:lpstr>
      <vt:lpstr>PowerPoint Presentation</vt:lpstr>
      <vt:lpstr>ĐỊNH DẠNG BẢNG</vt:lpstr>
      <vt:lpstr>BẢNG CÓ VIỀN</vt:lpstr>
      <vt:lpstr>BẢNG VỚI STRIPED ROWS</vt:lpstr>
      <vt:lpstr>BẢNG VỚI HOVER ROWS</vt:lpstr>
      <vt:lpstr>BẢNG MÀU TỐI</vt:lpstr>
      <vt:lpstr>KẾT HỢP BẢNG MÀU TỐI VỚI HOVER ROWS </vt:lpstr>
      <vt:lpstr>FORM</vt:lpstr>
      <vt:lpstr>FORM CONTROL</vt:lpstr>
      <vt:lpstr>FORM CONTROL</vt:lpstr>
      <vt:lpstr>FORM CONTROL</vt:lpstr>
      <vt:lpstr>FORM CONTROL</vt:lpstr>
      <vt:lpstr>FORM CONTROL</vt:lpstr>
      <vt:lpstr>SELECT MENU</vt:lpstr>
      <vt:lpstr>SELECT MENU</vt:lpstr>
      <vt:lpstr>CHECK VÀ RADIO</vt:lpstr>
      <vt:lpstr>CHECK VÀ RADIO</vt:lpstr>
      <vt:lpstr>RANGE</vt:lpstr>
      <vt:lpstr>INPUT GROUP</vt:lpstr>
      <vt:lpstr>INPUT GROUP</vt:lpstr>
      <vt:lpstr>INPUT GROUP</vt:lpstr>
      <vt:lpstr>FLOATING LABEL</vt:lpstr>
      <vt:lpstr>FLOATING LABEL</vt:lpstr>
      <vt:lpstr>FORM VALIDATION</vt:lpstr>
      <vt:lpstr>FORM VALIDATION</vt:lpstr>
      <vt:lpstr>Tạo form đăng ký thành viên bất kỳ và validation bằng BS5</vt:lpstr>
      <vt:lpstr>PowerPoint Presentation</vt:lpstr>
      <vt:lpstr>BUTTON</vt:lpstr>
      <vt:lpstr>BUTTON</vt:lpstr>
      <vt:lpstr>BUTTON</vt:lpstr>
      <vt:lpstr>DROPDOWN BUTTON</vt:lpstr>
      <vt:lpstr>BUTTON GROUP</vt:lpstr>
      <vt:lpstr>KẾT HỢP BTN GROUP VÀ DROPDOWN</vt:lpstr>
      <vt:lpstr>TABS</vt:lpstr>
      <vt:lpstr>TABS</vt:lpstr>
      <vt:lpstr>Tạo 2 Tab: - Tab chứa Form nhập khách hàng - Tab chứa Form hiển thị danh sách khách hàng</vt:lpstr>
      <vt:lpstr>HỘP THOẠI MODAL</vt:lpstr>
      <vt:lpstr>HỘP THOẠI MODAL</vt:lpstr>
      <vt:lpstr>KẾT HỢP TABS VÀ MODAL Tạo Modal chứa bên trong 2 Tab: - Tab chứa Form Đăng nhập - Tab chứa Form Đăng ký thông tin</vt:lpstr>
      <vt:lpstr>TỔNG KẾT NỘI DUNG BÀI HỌC</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Tram Ta</cp:lastModifiedBy>
  <cp:revision>2640</cp:revision>
  <dcterms:created xsi:type="dcterms:W3CDTF">2013-04-23T08:05:33Z</dcterms:created>
  <dcterms:modified xsi:type="dcterms:W3CDTF">2024-09-11T03:49:16Z</dcterms:modified>
</cp:coreProperties>
</file>