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3"/>
  </p:notesMasterIdLst>
  <p:sldIdLst>
    <p:sldId id="541" r:id="rId2"/>
    <p:sldId id="711" r:id="rId3"/>
    <p:sldId id="712" r:id="rId4"/>
    <p:sldId id="662" r:id="rId5"/>
    <p:sldId id="792" r:id="rId6"/>
    <p:sldId id="819" r:id="rId7"/>
    <p:sldId id="820" r:id="rId8"/>
    <p:sldId id="821" r:id="rId9"/>
    <p:sldId id="822" r:id="rId10"/>
    <p:sldId id="823" r:id="rId11"/>
    <p:sldId id="829" r:id="rId12"/>
    <p:sldId id="830" r:id="rId13"/>
    <p:sldId id="824" r:id="rId14"/>
    <p:sldId id="831" r:id="rId15"/>
    <p:sldId id="838" r:id="rId16"/>
    <p:sldId id="832" r:id="rId17"/>
    <p:sldId id="741" r:id="rId18"/>
    <p:sldId id="725" r:id="rId19"/>
    <p:sldId id="825" r:id="rId20"/>
    <p:sldId id="833" r:id="rId21"/>
    <p:sldId id="834" r:id="rId22"/>
    <p:sldId id="826" r:id="rId23"/>
    <p:sldId id="836" r:id="rId24"/>
    <p:sldId id="827" r:id="rId25"/>
    <p:sldId id="837" r:id="rId26"/>
    <p:sldId id="835" r:id="rId27"/>
    <p:sldId id="839" r:id="rId28"/>
    <p:sldId id="828" r:id="rId29"/>
    <p:sldId id="817" r:id="rId30"/>
    <p:sldId id="743" r:id="rId31"/>
    <p:sldId id="8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4CAF50"/>
    <a:srgbClr val="FF5A33"/>
    <a:srgbClr val="FC5F3A"/>
    <a:srgbClr val="FF3300"/>
    <a:srgbClr val="5C0000"/>
    <a:srgbClr val="FFD1D1"/>
    <a:srgbClr val="FFB9B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5" autoAdjust="0"/>
    <p:restoredTop sz="74021" autoAdjust="0"/>
  </p:normalViewPr>
  <p:slideViewPr>
    <p:cSldViewPr>
      <p:cViewPr varScale="1">
        <p:scale>
          <a:sx n="79" d="100"/>
          <a:sy n="79" d="100"/>
        </p:scale>
        <p:origin x="248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5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705600" cy="830884"/>
          </a:xfrm>
        </p:spPr>
        <p:txBody>
          <a:bodyPr>
            <a:normAutofit/>
          </a:bodyPr>
          <a:lstStyle>
            <a:lvl1pPr algn="l">
              <a:defRPr sz="36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java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7244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B784D-02CE-DD4E-B1B2-9B9260631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1ACD6-ADE1-0248-8369-18F149807B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4114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930400" y="61880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BA6C3BD-F409-4349-BB33-B3426F1B7A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4" y="152400"/>
            <a:ext cx="1532106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2447C-E7D9-1F43-9EA0-CB307D86BB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4" y="152400"/>
            <a:ext cx="1532106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112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1F5240-26A4-E547-85CC-ADDB159DB5AE}"/>
              </a:ext>
            </a:extLst>
          </p:cNvPr>
          <p:cNvSpPr/>
          <p:nvPr userDrawn="1"/>
        </p:nvSpPr>
        <p:spPr>
          <a:xfrm>
            <a:off x="0" y="0"/>
            <a:ext cx="12192000" cy="868686"/>
          </a:xfrm>
          <a:prstGeom prst="rect">
            <a:avLst/>
          </a:prstGeom>
          <a:solidFill>
            <a:srgbClr val="D7D7D7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24" name="Tiêu đề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Tiêu đề slide</a:t>
            </a:r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30033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2175B4C-CE9C-7E4B-807D-7F12E3525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94" y="152400"/>
            <a:ext cx="1532106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67" r:id="rId14"/>
    <p:sldLayoutId id="2147483685" r:id="rId15"/>
    <p:sldLayoutId id="214748368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getbootstrap.com/docs/5.3/components/aler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etbootstrap.com/docs/5.3/components/carouse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components/carous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715000" y="3581400"/>
            <a:ext cx="6248400" cy="830884"/>
          </a:xfrm>
        </p:spPr>
        <p:txBody>
          <a:bodyPr>
            <a:noAutofit/>
          </a:bodyPr>
          <a:lstStyle/>
          <a:p>
            <a:pPr algn="ctr"/>
            <a:r>
              <a:rPr lang="en-US" sz="2800">
                <a:effectLst/>
              </a:rPr>
              <a:t>XÂY DỰNG GIAO DIỆN TƯƠNG TÁC BACKEND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4572000"/>
            <a:ext cx="6248400" cy="1524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2400" u="sng">
                <a:solidFill>
                  <a:srgbClr val="0070C0"/>
                </a:solidFill>
                <a:ea typeface="+mj-ea"/>
              </a:rPr>
              <a:t>BÀI 3:</a:t>
            </a:r>
            <a:r>
              <a:rPr lang="en-US" sz="2400">
                <a:solidFill>
                  <a:srgbClr val="0070C0"/>
                </a:solidFill>
                <a:ea typeface="+mj-ea"/>
              </a:rPr>
              <a:t> </a:t>
            </a:r>
            <a:endParaRPr lang="en-US" sz="2400" dirty="0">
              <a:solidFill>
                <a:srgbClr val="0070C0"/>
              </a:solidFill>
              <a:ea typeface="+mj-ea"/>
            </a:endParaRP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en-US" sz="2400">
                <a:solidFill>
                  <a:srgbClr val="0070C0"/>
                </a:solidFill>
              </a:rPr>
              <a:t>CÁC THÀNH PHẦN GIAO DIỆN HỮU ÍCH CỦA BOOTSTRAP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COLLAPSE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Collapse: </a:t>
            </a:r>
            <a:r>
              <a:rPr lang="vi-VN" sz="2000"/>
              <a:t>Có thể thu gọn rất hữu ích khi muốn ẩn và hiển thị lượng lớn nội dung</a:t>
            </a:r>
            <a:r>
              <a:rPr lang="en-US" sz="2000"/>
              <a:t>. Ví dụ: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38983"/>
            <a:ext cx="2447925" cy="609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38575"/>
            <a:ext cx="7191375" cy="15716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Left-Right Arrow 13"/>
          <p:cNvSpPr/>
          <p:nvPr/>
        </p:nvSpPr>
        <p:spPr>
          <a:xfrm rot="5400000">
            <a:off x="1520213" y="2915099"/>
            <a:ext cx="1308263" cy="53868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414893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COLLAPSE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Collapse: </a:t>
            </a:r>
            <a:r>
              <a:rPr lang="en-US" sz="2000"/>
              <a:t>Hướng dẫn thực hiện ví dụ trên. 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20" y="1828800"/>
            <a:ext cx="10761902" cy="2209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2438400" y="2362200"/>
            <a:ext cx="82296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20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COLLAPSE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Collapse kết hợp với Card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84" y="1547338"/>
            <a:ext cx="3383916" cy="21097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69" y="1548140"/>
            <a:ext cx="7181078" cy="42430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369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PAGINATION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Pagination: </a:t>
            </a:r>
            <a:r>
              <a:rPr lang="en-US" sz="2000"/>
              <a:t>Phân trang trong BS5 sử dụng class 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.pagination</a:t>
            </a:r>
            <a:r>
              <a:rPr lang="en-US" sz="2000"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.page-item</a:t>
            </a:r>
            <a:r>
              <a:rPr lang="en-US" sz="2000">
                <a:latin typeface="Consolas" panose="020B0609020204030204" pitchFamily="49" charset="0"/>
              </a:rPr>
              <a:t>,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.page-link  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     Mẫu phân trang cơ bản: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66800" y="1981200"/>
            <a:ext cx="9258300" cy="20313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="pagination"&gt;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Previous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="page-item"&gt;&lt;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Next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4239019"/>
            <a:ext cx="36099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3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PAGINATION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Một số mẫu phân trang khác:</a:t>
            </a:r>
          </a:p>
          <a:p>
            <a:pPr marL="682625">
              <a:buFont typeface="Wingdings" panose="05000000000000000000" pitchFamily="2" charset="2"/>
              <a:buChar char="v"/>
            </a:pPr>
            <a:r>
              <a:rPr lang="en-US" sz="2000"/>
              <a:t>Trạng thái Active: sử dụng class </a:t>
            </a:r>
            <a:r>
              <a:rPr lang="en-US" sz="2000">
                <a:solidFill>
                  <a:srgbClr val="FF0000"/>
                </a:solidFill>
              </a:rPr>
              <a:t>.active </a:t>
            </a: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r>
              <a:rPr lang="en-US" sz="2000"/>
              <a:t>Trạng thái vô hiệu hóa Disable với class </a:t>
            </a:r>
            <a:r>
              <a:rPr lang="en-US" sz="2000">
                <a:solidFill>
                  <a:srgbClr val="FF0000"/>
                </a:solidFill>
              </a:rPr>
              <a:t>.disabled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88456" y="2678117"/>
            <a:ext cx="7979343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="page-item active"&gt;&lt;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395" y="1986379"/>
            <a:ext cx="3202806" cy="573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95" y="3794485"/>
            <a:ext cx="3507605" cy="6343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88456" y="4572000"/>
            <a:ext cx="7979343" cy="33855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="page-item disable"&gt;&lt;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a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="page-link"</a:t>
            </a:r>
            <a:r>
              <a:rPr lang="en-US" sz="1600">
                <a:solidFill>
                  <a:srgbClr val="FF0000"/>
                </a:solidFill>
                <a:latin typeface="Consolas" panose="020B0609020204030204" pitchFamily="49" charset="0"/>
              </a:rPr>
              <a:t> href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="#"&gt;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/a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sz="16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830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PAGINATION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Một số mẫu phân trang khác:</a:t>
            </a:r>
          </a:p>
          <a:p>
            <a:pPr marL="682625">
              <a:buFont typeface="Wingdings" panose="05000000000000000000" pitchFamily="2" charset="2"/>
              <a:buChar char="v"/>
            </a:pPr>
            <a:r>
              <a:rPr lang="en-US" sz="2000"/>
              <a:t>Kích cỡ phân trang thay đổi thông qua class 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.pagination-lg </a:t>
            </a:r>
            <a:r>
              <a:rPr lang="en-US" sz="2000"/>
              <a:t>(cỡ lớn)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2000"/>
              <a:t>hoặc</a:t>
            </a:r>
            <a:r>
              <a:rPr lang="en-US" sz="2000">
                <a:solidFill>
                  <a:srgbClr val="0000CD"/>
                </a:solidFill>
                <a:latin typeface="Consolas" panose="020B0609020204030204" pitchFamily="49" charset="0"/>
              </a:rPr>
              <a:t>.pagination-sm </a:t>
            </a:r>
            <a:r>
              <a:rPr lang="en-US" sz="2000"/>
              <a:t>(cỡ nhỏ)  </a:t>
            </a: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pPr marL="682625">
              <a:buFont typeface="Wingdings" panose="05000000000000000000" pitchFamily="2" charset="2"/>
              <a:buChar char="v"/>
            </a:pPr>
            <a:endParaRPr lang="en-US" sz="2000">
              <a:solidFill>
                <a:srgbClr val="FF0000"/>
              </a:solidFill>
            </a:endParaRP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6560"/>
            <a:ext cx="5029200" cy="14815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12156" y="2997283"/>
            <a:ext cx="4870244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="pagination pagination-lg"&gt;</a:t>
            </a:r>
          </a:p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 ul 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12156" y="4334470"/>
            <a:ext cx="4870244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="pagination pagination-sm"&gt;</a:t>
            </a:r>
          </a:p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&lt;/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 ul 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cxnSp>
        <p:nvCxnSpPr>
          <p:cNvPr id="14" name="Straight Arrow Connector 13"/>
          <p:cNvCxnSpPr>
            <a:endCxn id="5" idx="1"/>
          </p:cNvCxnSpPr>
          <p:nvPr/>
        </p:nvCxnSpPr>
        <p:spPr>
          <a:xfrm>
            <a:off x="5867400" y="3343760"/>
            <a:ext cx="844756" cy="115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4124476"/>
            <a:ext cx="3188414" cy="786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2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PAGINATION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9588" indent="-457200"/>
            <a:r>
              <a:rPr lang="en-US" sz="2000"/>
              <a:t>Căn chỉnh phân trang</a:t>
            </a: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75" y="1529060"/>
            <a:ext cx="7477125" cy="1535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838200" y="3139857"/>
            <a:ext cx="7162800" cy="31085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&lt;!-- Default (left-aligned) --&gt;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="pagination"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="margin:20px 0"&gt;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="page-item"&gt;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&lt;!-- Center-aligned --&gt;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="pagination justify-content-center"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="margin:20px 0"&gt;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="page-item"&gt;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/>
            </a:br>
            <a:br>
              <a:rPr lang="en-US" sz="1400"/>
            </a:br>
            <a:r>
              <a:rPr lang="en-US" sz="1400">
                <a:solidFill>
                  <a:srgbClr val="008000"/>
                </a:solidFill>
                <a:latin typeface="Consolas" panose="020B0609020204030204" pitchFamily="49" charset="0"/>
              </a:rPr>
              <a:t>&lt;!-- Right-aligned --&gt;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ul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="pagination justify-content-end"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style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="margin:20px 0"&gt;</a:t>
            </a:r>
            <a:br>
              <a:rPr lang="en-US" sz="1400"/>
            </a:b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li</a:t>
            </a:r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="page-item"&gt;</a:t>
            </a:r>
            <a:r>
              <a:rPr lang="en-US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/li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400"/>
            </a:b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400">
                <a:solidFill>
                  <a:srgbClr val="A52A2A"/>
                </a:solidFill>
                <a:latin typeface="Consolas" panose="020B0609020204030204" pitchFamily="49" charset="0"/>
              </a:rPr>
              <a:t>/ul</a:t>
            </a:r>
            <a:r>
              <a:rPr lang="en-US" sz="140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6705600" y="1752600"/>
            <a:ext cx="2371162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justify-content-center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280797" y="2286000"/>
            <a:ext cx="2073003" cy="3077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  <a:latin typeface="Consolas" panose="020B0609020204030204" pitchFamily="49" charset="0"/>
              </a:rPr>
              <a:t>justify-content-end</a:t>
            </a:r>
            <a:endParaRPr 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7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Tái hiện những demo bài học trên</a:t>
            </a:r>
          </a:p>
        </p:txBody>
      </p:sp>
      <p:grpSp>
        <p:nvGrpSpPr>
          <p:cNvPr id="3" name="Google Shape;172;p6"/>
          <p:cNvGrpSpPr/>
          <p:nvPr/>
        </p:nvGrpSpPr>
        <p:grpSpPr>
          <a:xfrm>
            <a:off x="0" y="6344207"/>
            <a:ext cx="12192000" cy="513793"/>
            <a:chOff x="0" y="0"/>
            <a:chExt cx="24384000" cy="1027585"/>
          </a:xfrm>
        </p:grpSpPr>
        <p:sp>
          <p:nvSpPr>
            <p:cNvPr id="4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022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5638800" y="4876800"/>
            <a:ext cx="65532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PHẦN II</a:t>
            </a:r>
            <a:r>
              <a:rPr lang="en-US" sz="2400"/>
              <a:t>: </a:t>
            </a:r>
            <a:r>
              <a:rPr lang="en-US" altLang="en-US" sz="2400"/>
              <a:t>CÁC THÀNH PHẦN GIAO DIỆN HỮU ÍCH CỦA BOOTSTRAP (tt)</a:t>
            </a:r>
            <a:endParaRPr lang="en-US" sz="240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38800" y="2761982"/>
            <a:ext cx="6553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2800" u="sng">
                <a:solidFill>
                  <a:srgbClr val="0070C0"/>
                </a:solidFill>
              </a:rPr>
              <a:t>BÀI 3:</a:t>
            </a:r>
            <a:r>
              <a:rPr lang="en-US" sz="2800">
                <a:solidFill>
                  <a:srgbClr val="0070C0"/>
                </a:solidFill>
              </a:rPr>
              <a:t>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0070C0"/>
                </a:solidFill>
              </a:rPr>
              <a:t>CÁC THÀNH PHẦN GIAO DIỆN HỮU ÍCH CỦA BOOTSTRAP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624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ẢNH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/>
              <a:t>Hình ảnh đáp ứng: </a:t>
            </a:r>
            <a:r>
              <a:rPr lang="vi-VN" sz="2000"/>
              <a:t>Hình ảnh trong Bootstrap được </a:t>
            </a:r>
            <a:r>
              <a:rPr lang="en-US" sz="2000"/>
              <a:t>responsive</a:t>
            </a:r>
            <a:r>
              <a:rPr lang="vi-VN" sz="2000"/>
              <a:t> bằng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.img-fluid</a:t>
            </a:r>
            <a:r>
              <a:rPr lang="en-US" sz="2000"/>
              <a:t>, với </a:t>
            </a:r>
            <a:r>
              <a:rPr lang="vi-VN" sz="2000">
                <a:solidFill>
                  <a:srgbClr val="FF0000"/>
                </a:solidFill>
              </a:rPr>
              <a:t>max-width: 100%;</a:t>
            </a:r>
            <a:r>
              <a:rPr lang="vi-VN" sz="2000"/>
              <a:t> và </a:t>
            </a:r>
            <a:r>
              <a:rPr lang="en-US" sz="2000">
                <a:solidFill>
                  <a:srgbClr val="FF0000"/>
                </a:solidFill>
              </a:rPr>
              <a:t>height</a:t>
            </a:r>
            <a:r>
              <a:rPr lang="vi-VN" sz="2000">
                <a:solidFill>
                  <a:srgbClr val="FF0000"/>
                </a:solidFill>
              </a:rPr>
              <a:t>: </a:t>
            </a:r>
            <a:r>
              <a:rPr lang="en-US" sz="2000">
                <a:solidFill>
                  <a:srgbClr val="FF0000"/>
                </a:solidFill>
              </a:rPr>
              <a:t>auto</a:t>
            </a:r>
            <a:r>
              <a:rPr lang="vi-VN" sz="2000">
                <a:solidFill>
                  <a:srgbClr val="FF0000"/>
                </a:solidFill>
              </a:rPr>
              <a:t>;</a:t>
            </a:r>
            <a:endParaRPr lang="en-US" sz="20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/>
              <a:t>Cú pháp: </a:t>
            </a:r>
          </a:p>
          <a:p>
            <a:endParaRPr lang="en-US" sz="2000" b="1"/>
          </a:p>
          <a:p>
            <a:r>
              <a:rPr lang="en-US" sz="2000"/>
              <a:t>Các hình dạng ảnh và class tương ứng: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44" y="2143125"/>
            <a:ext cx="4933950" cy="52387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031056" y="3352800"/>
            <a:ext cx="7324725" cy="2898320"/>
            <a:chOff x="1031056" y="3350080"/>
            <a:chExt cx="7324725" cy="289832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056" y="3728188"/>
              <a:ext cx="7324725" cy="252021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1600200" y="3352800"/>
              <a:ext cx="1043363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.rounded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26074" y="3350080"/>
              <a:ext cx="1660326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.rounded-circle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47738" y="3352800"/>
              <a:ext cx="1677062" cy="36933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.img-thumbnail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19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1159042"/>
            <a:ext cx="1657472" cy="383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¤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thúc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err="1"/>
              <a:t>khả</a:t>
            </a:r>
            <a:r>
              <a:rPr lang="en-US" sz="2400"/>
              <a:t> năng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Sử dụng thành thạo các thành phần giao diện hữu ích của BS5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Jumbotron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Carousel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Collapse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Pagination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Hình ảnh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Badges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Alert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/>
              <a:t>Tooltip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vi-VN" dirty="0"/>
          </a:p>
        </p:txBody>
      </p:sp>
      <p:grpSp>
        <p:nvGrpSpPr>
          <p:cNvPr id="6" name="Google Shape;172;p6"/>
          <p:cNvGrpSpPr/>
          <p:nvPr/>
        </p:nvGrpSpPr>
        <p:grpSpPr>
          <a:xfrm>
            <a:off x="0" y="6372503"/>
            <a:ext cx="12192000" cy="513793"/>
            <a:chOff x="0" y="1"/>
            <a:chExt cx="24384000" cy="1027584"/>
          </a:xfrm>
        </p:grpSpPr>
        <p:sp>
          <p:nvSpPr>
            <p:cNvPr id="7" name="Google Shape;173;p6"/>
            <p:cNvSpPr/>
            <p:nvPr/>
          </p:nvSpPr>
          <p:spPr>
            <a:xfrm>
              <a:off x="0" y="1"/>
              <a:ext cx="24384000" cy="1027584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8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00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ẢNH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/>
              <a:t>Căn chỉnh hình ảnh trái </a:t>
            </a:r>
            <a:r>
              <a:rPr lang="en-US" sz="2000"/>
              <a:t>(</a:t>
            </a:r>
            <a:r>
              <a:rPr lang="en-US" sz="2000">
                <a:solidFill>
                  <a:srgbClr val="86B300"/>
                </a:solidFill>
                <a:latin typeface="Consolas" panose="020B0609020204030204" pitchFamily="49" charset="0"/>
              </a:rPr>
              <a:t>float-start</a:t>
            </a:r>
            <a:r>
              <a:rPr lang="en-US" sz="2000">
                <a:latin typeface="Consolas" panose="020B0609020204030204" pitchFamily="49" charset="0"/>
              </a:rPr>
              <a:t>)</a:t>
            </a:r>
            <a:r>
              <a:rPr lang="en-US" sz="2000" b="1"/>
              <a:t> và phải </a:t>
            </a:r>
            <a:r>
              <a:rPr lang="en-US" sz="2000"/>
              <a:t>(</a:t>
            </a:r>
            <a:r>
              <a:rPr lang="en-US" sz="2000">
                <a:solidFill>
                  <a:srgbClr val="86B300"/>
                </a:solidFill>
                <a:latin typeface="Consolas" panose="020B0609020204030204" pitchFamily="49" charset="0"/>
              </a:rPr>
              <a:t>float-end</a:t>
            </a:r>
            <a:r>
              <a:rPr lang="en-US" sz="2000">
                <a:latin typeface="Consolas" panose="020B0609020204030204" pitchFamily="49" charset="0"/>
              </a:rPr>
              <a:t>)</a:t>
            </a:r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38742"/>
            <a:ext cx="9953625" cy="1914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990599" y="3853104"/>
            <a:ext cx="10058401" cy="15300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"container mt-3"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   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&lt;img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src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"images/corevalue.jpg"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"float-start"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alt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width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"304"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height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"236"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   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&lt;img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src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"images/mission.jpg"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"float-end"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alt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width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"304"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height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"236"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sz="1600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6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HÌNH ẢNH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/>
              <a:t>Căn giữa hình ảnh: </a:t>
            </a:r>
            <a:r>
              <a:rPr lang="en-US" sz="2000"/>
              <a:t>bằng cách thêm các lớp </a:t>
            </a:r>
            <a:r>
              <a:rPr lang="en-US" sz="2000">
                <a:solidFill>
                  <a:srgbClr val="FF0000"/>
                </a:solidFill>
              </a:rPr>
              <a:t>.mx-auto</a:t>
            </a:r>
            <a:r>
              <a:rPr lang="en-US" sz="2000"/>
              <a:t> (margin:auto) và </a:t>
            </a:r>
            <a:r>
              <a:rPr lang="en-US" sz="2000">
                <a:solidFill>
                  <a:srgbClr val="FF0000"/>
                </a:solidFill>
              </a:rPr>
              <a:t>.d-block</a:t>
            </a:r>
            <a:r>
              <a:rPr lang="en-US" sz="2000"/>
              <a:t> (display:block) vào hình ảnh: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1066800" y="4474704"/>
            <a:ext cx="9448800" cy="9233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"container mt-3"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&lt;img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src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"images/news1.jpg"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"mx-auto d-block"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style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width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:</a:t>
            </a:r>
            <a:r>
              <a:rPr lang="en-US">
                <a:solidFill>
                  <a:srgbClr val="A37ACC"/>
                </a:solidFill>
                <a:latin typeface="Consolas" panose="020B0609020204030204" pitchFamily="49" charset="0"/>
              </a:rPr>
              <a:t>50</a:t>
            </a:r>
            <a:r>
              <a:rPr lang="en-US">
                <a:solidFill>
                  <a:srgbClr val="FA8D3E"/>
                </a:solidFill>
                <a:latin typeface="Consolas" panose="020B0609020204030204" pitchFamily="49" charset="0"/>
              </a:rPr>
              <a:t>%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8867775" cy="20363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689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BADGES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Badges: </a:t>
            </a:r>
            <a:r>
              <a:rPr lang="vi-VN" sz="2000"/>
              <a:t>Huy hiệu được sử dụng để thêm thông tin bổ sung vào bất kỳ nội dung nào</a:t>
            </a:r>
            <a:r>
              <a:rPr lang="en-US" sz="2000"/>
              <a:t>. Ví dụ: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r>
              <a:rPr lang="en-US" sz="2000"/>
              <a:t>Huy hiệu bên trong một phần tử: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2581275" cy="413004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1066800" y="2470404"/>
            <a:ext cx="8382000" cy="3693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&lt;h3&gt;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Sản phẩm 01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&lt;span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"badge bg-secondary"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New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&lt;/span&gt;&lt;/h3&gt;</a:t>
            </a:r>
            <a:endParaRPr lang="en-US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400" y="3200400"/>
            <a:ext cx="3733800" cy="7143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1066800" y="3940076"/>
            <a:ext cx="7683500" cy="2308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"container mt-3"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&lt;button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"button"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"btn btn-info"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      Thông báo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&lt;span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"badge bg-danger"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4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&lt;/span&gt;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&lt;/button&gt;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&lt;button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"button"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"btn btn-danger"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       Cảnh báo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&lt;span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"badge bg-dark"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&lt;/span&gt;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&lt;/button&gt;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872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BADGES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Contextual Badges:</a:t>
            </a:r>
          </a:p>
          <a:p>
            <a:pPr marL="0" indent="0">
              <a:buNone/>
            </a:pPr>
            <a:r>
              <a:rPr lang="en-US" sz="2000"/>
              <a:t>Sử dụng bất kỳ lớp ngữ cảnh nào (</a:t>
            </a:r>
            <a:r>
              <a:rPr lang="en-US" sz="2000">
                <a:solidFill>
                  <a:srgbClr val="FF0000"/>
                </a:solidFill>
              </a:rPr>
              <a:t>.bg-*</a:t>
            </a:r>
            <a:r>
              <a:rPr lang="en-US" sz="2000"/>
              <a:t>) để thay đổi màu của huy hiệu:</a:t>
            </a:r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116850" y="2871932"/>
            <a:ext cx="6400800" cy="230832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bg-primary"&gt;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Primary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bg-secondary"&gt;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Secondary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bg-success"&gt;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Success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bg-danger"&gt;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Danger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bg-warning"&gt;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Warning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bg-info"&gt;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Info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bg-light"&gt;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Light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span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="badge bg-dark"&gt;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Dark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/span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040385"/>
            <a:ext cx="8933927" cy="58564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702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Alert: </a:t>
            </a:r>
            <a:r>
              <a:rPr lang="en-US" sz="2000"/>
              <a:t>BS5 cung cấp nhiều mẫu Alert đa dạng </a:t>
            </a:r>
          </a:p>
          <a:p>
            <a:r>
              <a:rPr lang="en-US" sz="2000"/>
              <a:t>Các class cung cấp alert dưới dạng màu nền 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773" y="1066800"/>
            <a:ext cx="4721939" cy="51967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6096000" y="1752600"/>
            <a:ext cx="609600" cy="8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496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Alert Links:</a:t>
            </a:r>
          </a:p>
          <a:p>
            <a:pPr marL="0" indent="0">
              <a:buNone/>
            </a:pPr>
            <a:r>
              <a:rPr lang="en-US" sz="2000"/>
              <a:t>Thêm class </a:t>
            </a:r>
            <a:r>
              <a:rPr lang="en-US" sz="2000">
                <a:solidFill>
                  <a:srgbClr val="FF0000"/>
                </a:solidFill>
              </a:rPr>
              <a:t>.alert-link</a:t>
            </a:r>
            <a:r>
              <a:rPr lang="en-US" sz="2000"/>
              <a:t> vào bất kỳ liên kết nào bên trong hộp cảnh báo để tạo các liên kết có màu phù hợp: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pPr marL="0" indent="0">
              <a:buNone/>
            </a:pPr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4" name="Rectangle 3"/>
          <p:cNvSpPr/>
          <p:nvPr/>
        </p:nvSpPr>
        <p:spPr>
          <a:xfrm>
            <a:off x="762000" y="3505200"/>
            <a:ext cx="10439400" cy="120032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"alert alert-danger"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&lt;strong&gt;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Nguy hiểm!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&lt;/strong&gt;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Bạn cần đọc kỹ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&lt;a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href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"#"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"alert-link"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      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lỗi cảnh báo này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&lt;/a&gt;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33625"/>
            <a:ext cx="7534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Alert dạng đóng cảnh báo với class </a:t>
            </a:r>
            <a:r>
              <a:rPr lang="en-US" sz="2000" b="1">
                <a:solidFill>
                  <a:srgbClr val="92D050"/>
                </a:solidFill>
              </a:rPr>
              <a:t>.</a:t>
            </a:r>
            <a:r>
              <a:rPr lang="en-US" sz="2000">
                <a:solidFill>
                  <a:srgbClr val="86B300"/>
                </a:solidFill>
                <a:latin typeface="Consolas" panose="020B0609020204030204" pitchFamily="49" charset="0"/>
              </a:rPr>
              <a:t>alert-dismissible</a:t>
            </a: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752600"/>
            <a:ext cx="7219950" cy="990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0061" y="2872865"/>
            <a:ext cx="10515600" cy="175432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"container mt-3"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"alert alert-success alert-dismissible"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   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&lt;button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type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"button"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"btn-close"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F2AE49"/>
                </a:solidFill>
                <a:latin typeface="Consolas" panose="020B0609020204030204" pitchFamily="49" charset="0"/>
              </a:rPr>
              <a:t>data-bs-dismiss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86B300"/>
                </a:solidFill>
                <a:latin typeface="Consolas" panose="020B0609020204030204" pitchFamily="49" charset="0"/>
              </a:rPr>
              <a:t>"alert"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&gt;&lt;/button&gt;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   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&lt;strong&gt;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Success!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&lt;/strong&gt;</a:t>
            </a:r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 Bấm vào dấu x để đóng cảnh báo</a:t>
            </a:r>
          </a:p>
          <a:p>
            <a:r>
              <a:rPr lang="en-US">
                <a:solidFill>
                  <a:srgbClr val="5C6166"/>
                </a:solidFill>
                <a:latin typeface="Consolas" panose="020B0609020204030204" pitchFamily="49" charset="0"/>
              </a:rPr>
              <a:t>    </a:t>
            </a:r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61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ALERT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Alert kết hợp với Icons</a:t>
            </a:r>
            <a:endParaRPr lang="en-US" sz="2000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endParaRPr lang="en-US" sz="2000" b="1">
              <a:solidFill>
                <a:srgbClr val="86B300"/>
              </a:solidFill>
              <a:latin typeface="Consolas" panose="020B0609020204030204" pitchFamily="49" charset="0"/>
            </a:endParaRPr>
          </a:p>
          <a:p>
            <a:r>
              <a:rPr lang="en-US" sz="2000"/>
              <a:t>Tham khảo thêm nhiều mẫu tại: </a:t>
            </a:r>
            <a:r>
              <a:rPr lang="en-US" sz="2000">
                <a:hlinkClick r:id="rId2"/>
              </a:rPr>
              <a:t>https://getbootstrap.com/docs/5.3/components/alerts/</a:t>
            </a:r>
            <a:endParaRPr lang="en-US" sz="2000"/>
          </a:p>
          <a:p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5324335" cy="3033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24600" y="1600200"/>
            <a:ext cx="5595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Mã code lấy tại: </a:t>
            </a:r>
            <a:r>
              <a:rPr lang="en-US">
                <a:hlinkClick r:id="rId2"/>
              </a:rPr>
              <a:t>https://getbootstrap.com/docs/5.3/components/alerts/</a:t>
            </a:r>
            <a:endParaRPr lang="en-US"/>
          </a:p>
          <a:p>
            <a:r>
              <a:rPr lang="en-US"/>
              <a:t>Sao chép và dán mã vào file .html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829" y="2656404"/>
            <a:ext cx="5246571" cy="242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20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TOOLTIP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Tooltip: </a:t>
            </a:r>
            <a:r>
              <a:rPr lang="vi-VN" sz="2000"/>
              <a:t>Thành phần </a:t>
            </a:r>
            <a:r>
              <a:rPr lang="en-US" sz="2000"/>
              <a:t>chú thích</a:t>
            </a:r>
            <a:r>
              <a:rPr lang="vi-VN" sz="2000"/>
              <a:t> là một hộp </a:t>
            </a:r>
            <a:r>
              <a:rPr lang="en-US" sz="2000"/>
              <a:t>nhỏ bật lên</a:t>
            </a:r>
            <a:r>
              <a:rPr lang="vi-VN" sz="2000"/>
              <a:t> xuất hiện khi người dùng di chuyển con trỏ chuột qua một phần tử</a:t>
            </a:r>
            <a:endParaRPr lang="en-US" sz="2000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84638"/>
            <a:ext cx="1992627" cy="540985"/>
          </a:xfrm>
          <a:prstGeom prst="rect">
            <a:avLst/>
          </a:prstGeom>
        </p:spPr>
      </p:pic>
      <p:sp>
        <p:nvSpPr>
          <p:cNvPr id="4" name="Notched Right Arrow 3"/>
          <p:cNvSpPr/>
          <p:nvPr/>
        </p:nvSpPr>
        <p:spPr>
          <a:xfrm>
            <a:off x="4038600" y="2106605"/>
            <a:ext cx="1524000" cy="5603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527" y="2005873"/>
            <a:ext cx="2794051" cy="69851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23900" y="2971800"/>
            <a:ext cx="10744200" cy="32932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&lt;div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"container mt-3"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"button"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class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"btn btn-primary"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data-bs-toggle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"tooltip"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title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"Hello!"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        Hover over me!</a:t>
            </a:r>
          </a:p>
          <a:p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    </a:t>
            </a: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&lt;/button&gt;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&lt;/div&gt;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b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</a:br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&lt;script&gt;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 sz="1600" i="1">
                <a:solidFill>
                  <a:srgbClr val="787B80"/>
                </a:solidFill>
                <a:latin typeface="Consolas" panose="020B0609020204030204" pitchFamily="49" charset="0"/>
              </a:rPr>
              <a:t>// Initialize tooltips</a:t>
            </a:r>
            <a:endParaRPr lang="en-US" sz="160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r>
              <a:rPr lang="en-US" sz="1600">
                <a:solidFill>
                  <a:srgbClr val="FA8D3E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tooltipTriggerList 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[]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slice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call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(document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querySelectorAll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6B300"/>
                </a:solidFill>
                <a:latin typeface="Consolas" panose="020B0609020204030204" pitchFamily="49" charset="0"/>
              </a:rPr>
              <a:t>'[data-bs-toggle="tooltip"]'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>
                <a:solidFill>
                  <a:srgbClr val="FA8D3E"/>
                </a:solidFill>
                <a:latin typeface="Consolas" panose="020B0609020204030204" pitchFamily="49" charset="0"/>
              </a:rPr>
              <a:t>var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tooltipList 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=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tooltipTriggerList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map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FA8D3E"/>
                </a:solidFill>
                <a:latin typeface="Consolas" panose="020B0609020204030204" pitchFamily="49" charset="0"/>
              </a:rPr>
              <a:t>function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(</a:t>
            </a:r>
            <a:r>
              <a:rPr lang="en-US" sz="1600">
                <a:solidFill>
                  <a:srgbClr val="A37ACC"/>
                </a:solidFill>
                <a:latin typeface="Consolas" panose="020B0609020204030204" pitchFamily="49" charset="0"/>
              </a:rPr>
              <a:t>tooltipTriggerEl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FA8D3E"/>
                </a:solidFill>
                <a:latin typeface="Consolas" panose="020B0609020204030204" pitchFamily="49" charset="0"/>
              </a:rPr>
              <a:t>    return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new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 bootstrap</a:t>
            </a:r>
            <a:r>
              <a:rPr lang="en-US" sz="1600">
                <a:solidFill>
                  <a:srgbClr val="ED9366"/>
                </a:solidFill>
                <a:latin typeface="Consolas" panose="020B0609020204030204" pitchFamily="49" charset="0"/>
              </a:rPr>
              <a:t>.</a:t>
            </a:r>
            <a:r>
              <a:rPr lang="en-US" sz="1600">
                <a:solidFill>
                  <a:srgbClr val="F2AE49"/>
                </a:solidFill>
                <a:latin typeface="Consolas" panose="020B0609020204030204" pitchFamily="49" charset="0"/>
              </a:rPr>
              <a:t>Tooltip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A37ACC"/>
                </a:solidFill>
                <a:latin typeface="Consolas" panose="020B0609020204030204" pitchFamily="49" charset="0"/>
              </a:rPr>
              <a:t>tooltipTriggerEl</a:t>
            </a:r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>
                <a:solidFill>
                  <a:srgbClr val="5C6166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sz="1600">
                <a:solidFill>
                  <a:srgbClr val="55B4D4"/>
                </a:solidFill>
                <a:latin typeface="Consolas" panose="020B0609020204030204" pitchFamily="49" charset="0"/>
              </a:rPr>
              <a:t>&lt;/script&gt;</a:t>
            </a:r>
            <a:endParaRPr lang="en-US" sz="1600" b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65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90600" y="4191000"/>
            <a:ext cx="8686800" cy="838200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Tái hiện lại những ví dụ demo trên</a:t>
            </a:r>
            <a:endParaRPr lang="en-US" sz="2400"/>
          </a:p>
        </p:txBody>
      </p:sp>
      <p:grpSp>
        <p:nvGrpSpPr>
          <p:cNvPr id="3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5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6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81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753600" y="1295400"/>
            <a:ext cx="161259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I</a:t>
            </a:r>
            <a:r>
              <a:rPr lang="en-US" sz="2400"/>
              <a:t>: Các thành phần giao diện hữu ích của Bootstrap</a:t>
            </a:r>
            <a:endParaRPr lang="en-US" sz="2400" dirty="0"/>
          </a:p>
          <a:p>
            <a:pPr lvl="1"/>
            <a:r>
              <a:rPr lang="en-US"/>
              <a:t>Jumbotron</a:t>
            </a:r>
          </a:p>
          <a:p>
            <a:pPr lvl="1"/>
            <a:r>
              <a:rPr lang="en-US"/>
              <a:t>Carousel</a:t>
            </a:r>
          </a:p>
          <a:p>
            <a:pPr lvl="1"/>
            <a:r>
              <a:rPr lang="en-US"/>
              <a:t>Collapse</a:t>
            </a:r>
          </a:p>
          <a:p>
            <a:pPr lvl="1"/>
            <a:r>
              <a:rPr lang="en-US"/>
              <a:t>Pagination</a:t>
            </a:r>
          </a:p>
          <a:p>
            <a:pPr>
              <a:buFont typeface="Wingdings" pitchFamily="2" charset="2"/>
              <a:buChar char="&amp;"/>
            </a:pPr>
            <a:r>
              <a:rPr lang="en-US" sz="2400"/>
              <a:t> Phần II: Các thành phần giao diện hữu ích của Bootstrap (tt)</a:t>
            </a:r>
          </a:p>
          <a:p>
            <a:pPr lvl="1"/>
            <a:r>
              <a:rPr lang="en-US"/>
              <a:t>Hình ảnh</a:t>
            </a:r>
          </a:p>
          <a:p>
            <a:pPr lvl="1"/>
            <a:r>
              <a:rPr lang="en-US"/>
              <a:t>Badges</a:t>
            </a:r>
          </a:p>
          <a:p>
            <a:pPr lvl="1"/>
            <a:r>
              <a:rPr lang="en-US"/>
              <a:t>Alert</a:t>
            </a:r>
          </a:p>
          <a:p>
            <a:pPr lvl="1"/>
            <a:r>
              <a:rPr lang="en-US"/>
              <a:t>Tooltip</a:t>
            </a:r>
          </a:p>
        </p:txBody>
      </p:sp>
      <p:grpSp>
        <p:nvGrpSpPr>
          <p:cNvPr id="8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9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10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1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953673" y="1524000"/>
            <a:ext cx="2324624" cy="39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Roboto"/>
              </a:rPr>
              <a:t>TỔNG KẾT NỘI DUNG BÀI HỌC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/>
          <a:p>
            <a:r>
              <a:rPr lang="en-US" sz="2400"/>
              <a:t>Kết thúc bài học, bạn có khả năng sử dụng thành thạo các thành phần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Jumbotron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Carousel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Collapse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Pagination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Hình ảnh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Badges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Alert</a:t>
            </a:r>
          </a:p>
          <a:p>
            <a:pPr marL="682625" indent="-336550">
              <a:buFont typeface="Wingdings" pitchFamily="2" charset="2"/>
              <a:buChar char="þ"/>
            </a:pPr>
            <a:r>
              <a:rPr lang="en-US" sz="2400"/>
              <a:t>Tooltip</a:t>
            </a:r>
          </a:p>
          <a:p>
            <a:pPr>
              <a:buFont typeface="Wingdings" pitchFamily="2" charset="2"/>
              <a:buChar char="þ"/>
            </a:pPr>
            <a:endParaRPr lang="en-US" sz="2400"/>
          </a:p>
          <a:p>
            <a:endParaRPr lang="en-GB" altLang="en-US" sz="240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vi-VN" altLang="en-US" sz="2400" dirty="0"/>
          </a:p>
        </p:txBody>
      </p:sp>
      <p:grpSp>
        <p:nvGrpSpPr>
          <p:cNvPr id="6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7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3466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4"/>
          <p:cNvSpPr txBox="1"/>
          <p:nvPr/>
        </p:nvSpPr>
        <p:spPr>
          <a:xfrm>
            <a:off x="1569718" y="373566"/>
            <a:ext cx="9052564" cy="76453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indent="914400" algn="just">
              <a:spcBef>
                <a:spcPts val="1800"/>
              </a:spcBef>
              <a:defRPr sz="4400" b="1">
                <a:solidFill>
                  <a:srgbClr val="585915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t>       TỔNG KẾT BÀI HỌC</a:t>
            </a:r>
          </a:p>
        </p:txBody>
      </p:sp>
      <p:pic>
        <p:nvPicPr>
          <p:cNvPr id="226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1999"/>
            <a:ext cx="12192000" cy="762000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474362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3"/>
          <p:cNvSpPr txBox="1">
            <a:spLocks/>
          </p:cNvSpPr>
          <p:nvPr/>
        </p:nvSpPr>
        <p:spPr>
          <a:xfrm>
            <a:off x="5638800" y="4876800"/>
            <a:ext cx="6324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PHẦN I</a:t>
            </a:r>
            <a:r>
              <a:rPr lang="en-US" sz="2400"/>
              <a:t>: </a:t>
            </a:r>
            <a:r>
              <a:rPr lang="en-US" altLang="en-US" sz="2400"/>
              <a:t>CÁC THÀNH PHẦN GIAO DIỆN HỮU ÍCH CỦA BOOTSTRAP</a:t>
            </a:r>
            <a:endParaRPr lang="en-US" sz="2400"/>
          </a:p>
          <a:p>
            <a:pPr algn="ctr"/>
            <a:endParaRPr lang="en-US" sz="24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638800" y="2761982"/>
            <a:ext cx="6553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200" b="1" kern="1200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sz="2800" u="sng">
                <a:solidFill>
                  <a:srgbClr val="0070C0"/>
                </a:solidFill>
              </a:rPr>
              <a:t>BÀI 3:</a:t>
            </a:r>
            <a:r>
              <a:rPr lang="en-US" sz="2800">
                <a:solidFill>
                  <a:srgbClr val="0070C0"/>
                </a:solidFill>
              </a:rPr>
              <a:t> </a:t>
            </a:r>
          </a:p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en-US" sz="2800">
                <a:solidFill>
                  <a:srgbClr val="0070C0"/>
                </a:solidFill>
              </a:rPr>
              <a:t>CÁC THÀNH PHẦN GIAO DIỆN HỮU ÍCH CỦA BOOTSTRAP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60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LỜI MỞ ĐẦU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/>
              <a:t>Bootstrap 5 cung cấp một bộ thành phần giao diện phong phú và dễ sử dụng, giúp xây dựng giao diện người dùng nhanh chóng và đẹp mắt.</a:t>
            </a:r>
            <a:endParaRPr lang="en-US" sz="2000"/>
          </a:p>
          <a:p>
            <a:r>
              <a:rPr lang="en-US" sz="2000"/>
              <a:t>Một số tiện ích nổi bật: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Jumbotron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Carousel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Collapse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Pagination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Hình ảnh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Badges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Alert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Tooltip</a:t>
            </a:r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585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JUMBOTRON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Jumbotron</a:t>
            </a:r>
            <a:r>
              <a:rPr lang="en-US" sz="2000"/>
              <a:t> trong phiên bản BS5 sử dụng phần tử &lt;div&gt; và thêm các lớp trợ giúp đặc biệt để tạo sự chú ý đến một số nội dung hoặc thông tin đặc biệt.</a:t>
            </a:r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066800" y="1981200"/>
            <a:ext cx="6781800" cy="147732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="mt-4 p-5 bg-primary text-white rounded"&gt;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Jumbotron Example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Hey, check this out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  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button 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="btn btn-warning"&gt;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Click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/>
            </a:b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48" y="3729020"/>
            <a:ext cx="7167562" cy="233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CAROUSEL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Carousel</a:t>
            </a:r>
            <a:r>
              <a:rPr lang="en-US" sz="2000"/>
              <a:t> </a:t>
            </a:r>
            <a:r>
              <a:rPr lang="en-US" sz="2000" b="1"/>
              <a:t>/ Slideshow</a:t>
            </a:r>
            <a:r>
              <a:rPr lang="en-US" sz="2000"/>
              <a:t>: là một bảng trình chiếu hiệu ứng xoay vòng qua các phần tử</a:t>
            </a:r>
          </a:p>
          <a:p>
            <a:r>
              <a:rPr lang="en-US" sz="2000"/>
              <a:t>Tham khảo hướng dẫn tại: </a:t>
            </a:r>
            <a:r>
              <a:rPr lang="en-US" sz="2000">
                <a:hlinkClick r:id="rId2"/>
              </a:rPr>
              <a:t>https://getbootstrap.com/docs/5.3/components/carousel/</a:t>
            </a: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981200"/>
            <a:ext cx="7540086" cy="40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3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CAROUSEL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Mã code Carousel</a:t>
            </a:r>
            <a:r>
              <a:rPr lang="en-US" sz="2000"/>
              <a:t>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06995"/>
            <a:ext cx="7543800" cy="52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CAROUSEL</a:t>
            </a:r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" y="1066800"/>
            <a:ext cx="109728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Carousel</a:t>
            </a:r>
            <a:r>
              <a:rPr lang="en-US" sz="2000"/>
              <a:t> </a:t>
            </a:r>
            <a:r>
              <a:rPr lang="en-US" sz="2000" b="1"/>
              <a:t>có caption</a:t>
            </a:r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 b="1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vi-VN" sz="2000"/>
          </a:p>
        </p:txBody>
      </p:sp>
      <p:grpSp>
        <p:nvGrpSpPr>
          <p:cNvPr id="7" name="Google Shape;172;p6"/>
          <p:cNvGrpSpPr/>
          <p:nvPr/>
        </p:nvGrpSpPr>
        <p:grpSpPr>
          <a:xfrm>
            <a:off x="0" y="6344235"/>
            <a:ext cx="12192000" cy="513793"/>
            <a:chOff x="0" y="0"/>
            <a:chExt cx="24384000" cy="1027585"/>
          </a:xfrm>
        </p:grpSpPr>
        <p:sp>
          <p:nvSpPr>
            <p:cNvPr id="8" name="Google Shape;173;p6"/>
            <p:cNvSpPr/>
            <p:nvPr/>
          </p:nvSpPr>
          <p:spPr>
            <a:xfrm>
              <a:off x="0" y="0"/>
              <a:ext cx="24384000" cy="1027585"/>
            </a:xfrm>
            <a:custGeom>
              <a:avLst/>
              <a:gdLst/>
              <a:ahLst/>
              <a:cxnLst/>
              <a:rect l="l" t="t" r="r" b="b"/>
              <a:pathLst>
                <a:path w="24384000" h="1027585" extrusionOk="0">
                  <a:moveTo>
                    <a:pt x="0" y="0"/>
                  </a:moveTo>
                  <a:lnTo>
                    <a:pt x="24384000" y="0"/>
                  </a:lnTo>
                  <a:lnTo>
                    <a:pt x="24384000" y="1027585"/>
                  </a:lnTo>
                  <a:lnTo>
                    <a:pt x="0" y="1027585"/>
                  </a:lnTo>
                  <a:close/>
                </a:path>
              </a:pathLst>
            </a:custGeom>
            <a:solidFill>
              <a:srgbClr val="FF914D"/>
            </a:solidFill>
            <a:ln>
              <a:noFill/>
            </a:ln>
          </p:spPr>
        </p:sp>
        <p:sp>
          <p:nvSpPr>
            <p:cNvPr id="9" name="Google Shape;174;p6"/>
            <p:cNvSpPr txBox="1"/>
            <p:nvPr/>
          </p:nvSpPr>
          <p:spPr>
            <a:xfrm>
              <a:off x="8634500" y="301040"/>
              <a:ext cx="9200656" cy="4923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Copyright ©</a:t>
              </a:r>
              <a:r>
                <a:rPr lang="en-US" sz="1333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Trường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Cao </a:t>
              </a:r>
              <a:r>
                <a:rPr lang="en-US" sz="1333" b="1" dirty="0" err="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đẳng</a:t>
              </a:r>
              <a:r>
                <a:rPr lang="en-US" sz="1333" b="1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FPT Polytechnic</a:t>
              </a:r>
              <a:endParaRPr sz="12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447800"/>
            <a:ext cx="4396671" cy="2362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769377"/>
            <a:ext cx="5607976" cy="256462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38801" y="1123890"/>
            <a:ext cx="5943600" cy="1378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000" b="1">
                <a:latin typeface="Segoe UI" pitchFamily="34" charset="0"/>
                <a:cs typeface="Segoe UI" pitchFamily="34" charset="0"/>
              </a:rPr>
              <a:t>Gợi ý: </a:t>
            </a:r>
            <a:r>
              <a:rPr lang="en-US" sz="2000">
                <a:latin typeface="Segoe UI" pitchFamily="34" charset="0"/>
                <a:cs typeface="Segoe UI" pitchFamily="34" charset="0"/>
              </a:rPr>
              <a:t>Truy cập</a:t>
            </a:r>
          </a:p>
          <a:p>
            <a:pPr>
              <a:spcBef>
                <a:spcPct val="20000"/>
              </a:spcBef>
              <a:buClr>
                <a:srgbClr val="FF5A33"/>
              </a:buClr>
            </a:pPr>
            <a:r>
              <a:rPr lang="en-US" sz="2000">
                <a:latin typeface="Segoe UI" pitchFamily="34" charset="0"/>
                <a:cs typeface="Segoe UI" pitchFamily="34" charset="0"/>
              </a:rPr>
              <a:t> </a:t>
            </a:r>
            <a:r>
              <a:rPr lang="en-US" sz="1600" b="1">
                <a:latin typeface="Segoe UI" pitchFamily="34" charset="0"/>
                <a:cs typeface="Segoe UI" pitchFamily="34" charset="0"/>
                <a:hlinkClick r:id="rId4"/>
              </a:rPr>
              <a:t>https://getbootstrap.com/docs/5.3/components/carousel/</a:t>
            </a:r>
            <a:endParaRPr lang="en-US" sz="1600" b="1">
              <a:latin typeface="Segoe UI" pitchFamily="34" charset="0"/>
              <a:cs typeface="Segoe UI" pitchFamily="34" charset="0"/>
            </a:endParaRPr>
          </a:p>
          <a:p>
            <a:pPr>
              <a:spcBef>
                <a:spcPct val="20000"/>
              </a:spcBef>
              <a:buClr>
                <a:srgbClr val="FF5A33"/>
              </a:buClr>
            </a:pPr>
            <a:r>
              <a:rPr lang="en-US">
                <a:latin typeface="Segoe UI" pitchFamily="34" charset="0"/>
                <a:cs typeface="Segoe UI" pitchFamily="34" charset="0"/>
              </a:rPr>
              <a:t>Sao chép mã dán vào VSCode, thay đổi hình ảnh và nội dung caption phù hợp</a:t>
            </a:r>
          </a:p>
        </p:txBody>
      </p:sp>
    </p:spTree>
    <p:extLst>
      <p:ext uri="{BB962C8B-B14F-4D97-AF65-F5344CB8AC3E}">
        <p14:creationId xmlns:p14="http://schemas.microsoft.com/office/powerpoint/2010/main" val="13979487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11290</TotalTime>
  <Words>1883</Words>
  <Application>Microsoft Macintosh PowerPoint</Application>
  <PresentationFormat>Widescreen</PresentationFormat>
  <Paragraphs>406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Arimo</vt:lpstr>
      <vt:lpstr>Calibri</vt:lpstr>
      <vt:lpstr>Consolas</vt:lpstr>
      <vt:lpstr>Helvetica</vt:lpstr>
      <vt:lpstr>Roboto</vt:lpstr>
      <vt:lpstr>Segoe UI</vt:lpstr>
      <vt:lpstr>Wingdings</vt:lpstr>
      <vt:lpstr>Custom Design</vt:lpstr>
      <vt:lpstr>XÂY DỰNG GIAO DIỆN TƯƠNG TÁC BACKEND</vt:lpstr>
      <vt:lpstr>MỤC TIÊU</vt:lpstr>
      <vt:lpstr>NỘI DUNG</vt:lpstr>
      <vt:lpstr>PowerPoint Presentation</vt:lpstr>
      <vt:lpstr>LỜI MỞ ĐẦU</vt:lpstr>
      <vt:lpstr>JUMBOTRON</vt:lpstr>
      <vt:lpstr>CAROUSEL</vt:lpstr>
      <vt:lpstr>CAROUSEL</vt:lpstr>
      <vt:lpstr>CAROUSEL</vt:lpstr>
      <vt:lpstr>COLLAPSE</vt:lpstr>
      <vt:lpstr>COLLAPSE</vt:lpstr>
      <vt:lpstr>COLLAPSE</vt:lpstr>
      <vt:lpstr>PAGINATION</vt:lpstr>
      <vt:lpstr>PAGINATION</vt:lpstr>
      <vt:lpstr>PAGINATION</vt:lpstr>
      <vt:lpstr>PAGINATION</vt:lpstr>
      <vt:lpstr>Tái hiện những demo bài học trên</vt:lpstr>
      <vt:lpstr>PowerPoint Presentation</vt:lpstr>
      <vt:lpstr>HÌNH ẢNH</vt:lpstr>
      <vt:lpstr>HÌNH ẢNH</vt:lpstr>
      <vt:lpstr>HÌNH ẢNH</vt:lpstr>
      <vt:lpstr>BADGES</vt:lpstr>
      <vt:lpstr>BADGES</vt:lpstr>
      <vt:lpstr>ALERT</vt:lpstr>
      <vt:lpstr>ALERT</vt:lpstr>
      <vt:lpstr>ALERT</vt:lpstr>
      <vt:lpstr>ALERT</vt:lpstr>
      <vt:lpstr>TOOLTIP</vt:lpstr>
      <vt:lpstr>Tái hiện lại những ví dụ demo trên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2672</cp:revision>
  <dcterms:created xsi:type="dcterms:W3CDTF">2013-04-23T08:05:33Z</dcterms:created>
  <dcterms:modified xsi:type="dcterms:W3CDTF">2024-09-11T03:51:01Z</dcterms:modified>
</cp:coreProperties>
</file>