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50"/>
  </p:notesMasterIdLst>
  <p:sldIdLst>
    <p:sldId id="541" r:id="rId2"/>
    <p:sldId id="711" r:id="rId3"/>
    <p:sldId id="712" r:id="rId4"/>
    <p:sldId id="662" r:id="rId5"/>
    <p:sldId id="795" r:id="rId6"/>
    <p:sldId id="821" r:id="rId7"/>
    <p:sldId id="851" r:id="rId8"/>
    <p:sldId id="834" r:id="rId9"/>
    <p:sldId id="818" r:id="rId10"/>
    <p:sldId id="831" r:id="rId11"/>
    <p:sldId id="836" r:id="rId12"/>
    <p:sldId id="833" r:id="rId13"/>
    <p:sldId id="843" r:id="rId14"/>
    <p:sldId id="796" r:id="rId15"/>
    <p:sldId id="823" r:id="rId16"/>
    <p:sldId id="824" r:id="rId17"/>
    <p:sldId id="827" r:id="rId18"/>
    <p:sldId id="826" r:id="rId19"/>
    <p:sldId id="825" r:id="rId20"/>
    <p:sldId id="828" r:id="rId21"/>
    <p:sldId id="830" r:id="rId22"/>
    <p:sldId id="864" r:id="rId23"/>
    <p:sldId id="741" r:id="rId24"/>
    <p:sldId id="725" r:id="rId25"/>
    <p:sldId id="862" r:id="rId26"/>
    <p:sldId id="863" r:id="rId27"/>
    <p:sldId id="774" r:id="rId28"/>
    <p:sldId id="838" r:id="rId29"/>
    <p:sldId id="839" r:id="rId30"/>
    <p:sldId id="844" r:id="rId31"/>
    <p:sldId id="845" r:id="rId32"/>
    <p:sldId id="846" r:id="rId33"/>
    <p:sldId id="848" r:id="rId34"/>
    <p:sldId id="849" r:id="rId35"/>
    <p:sldId id="850" r:id="rId36"/>
    <p:sldId id="852" r:id="rId37"/>
    <p:sldId id="853" r:id="rId38"/>
    <p:sldId id="854" r:id="rId39"/>
    <p:sldId id="855" r:id="rId40"/>
    <p:sldId id="856" r:id="rId41"/>
    <p:sldId id="857" r:id="rId42"/>
    <p:sldId id="837" r:id="rId43"/>
    <p:sldId id="840" r:id="rId44"/>
    <p:sldId id="841" r:id="rId45"/>
    <p:sldId id="842" r:id="rId46"/>
    <p:sldId id="817" r:id="rId47"/>
    <p:sldId id="743" r:id="rId48"/>
    <p:sldId id="86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F50"/>
    <a:srgbClr val="FF5A33"/>
    <a:srgbClr val="FFD1D1"/>
    <a:srgbClr val="0000FF"/>
    <a:srgbClr val="FF9900"/>
    <a:srgbClr val="FC5F3A"/>
    <a:srgbClr val="FF3300"/>
    <a:srgbClr val="5C0000"/>
    <a:srgbClr val="FFB9B9"/>
    <a:srgbClr val="FF9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84820" autoAdjust="0"/>
  </p:normalViewPr>
  <p:slideViewPr>
    <p:cSldViewPr>
      <p:cViewPr varScale="1">
        <p:scale>
          <a:sx n="106" d="100"/>
          <a:sy n="106" d="100"/>
        </p:scale>
        <p:origin x="1272" y="176"/>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9E7DCD-35D8-44A9-A426-8472C0BE7864}" type="doc">
      <dgm:prSet loTypeId="urn:microsoft.com/office/officeart/2009/layout/CircleArrowProcess" loCatId="cycle" qsTypeId="urn:microsoft.com/office/officeart/2005/8/quickstyle/simple5" qsCatId="simple" csTypeId="urn:microsoft.com/office/officeart/2005/8/colors/accent1_2" csCatId="accent1" phldr="1"/>
      <dgm:spPr/>
      <dgm:t>
        <a:bodyPr/>
        <a:lstStyle/>
        <a:p>
          <a:endParaRPr lang="en-US"/>
        </a:p>
      </dgm:t>
    </dgm:pt>
    <dgm:pt modelId="{58274BEE-18A3-4209-AF35-C14BA9338933}">
      <dgm:prSet phldrT="[Text]"/>
      <dgm:spPr/>
      <dgm:t>
        <a:bodyPr/>
        <a:lstStyle/>
        <a:p>
          <a:r>
            <a:rPr lang="en-US"/>
            <a:t>Vue.js 1.x</a:t>
          </a:r>
        </a:p>
      </dgm:t>
    </dgm:pt>
    <dgm:pt modelId="{BCC8A03B-2959-414A-95EF-3314995645C4}" type="parTrans" cxnId="{A857ADA1-1EA4-4BAA-97BD-864E5A5E782E}">
      <dgm:prSet/>
      <dgm:spPr/>
      <dgm:t>
        <a:bodyPr/>
        <a:lstStyle/>
        <a:p>
          <a:endParaRPr lang="en-US"/>
        </a:p>
      </dgm:t>
    </dgm:pt>
    <dgm:pt modelId="{62C5C68C-996A-4C35-A5AB-3D0AD9C97987}" type="sibTrans" cxnId="{A857ADA1-1EA4-4BAA-97BD-864E5A5E782E}">
      <dgm:prSet/>
      <dgm:spPr/>
      <dgm:t>
        <a:bodyPr/>
        <a:lstStyle/>
        <a:p>
          <a:endParaRPr lang="en-US"/>
        </a:p>
      </dgm:t>
    </dgm:pt>
    <dgm:pt modelId="{2AE61267-0815-4AE1-8AEB-832097339ECA}">
      <dgm:prSet phldrT="[Text]"/>
      <dgm:spPr/>
      <dgm:t>
        <a:bodyPr/>
        <a:lstStyle/>
        <a:p>
          <a:r>
            <a:rPr lang="en-US"/>
            <a:t>Vue.js 2.x</a:t>
          </a:r>
        </a:p>
      </dgm:t>
    </dgm:pt>
    <dgm:pt modelId="{B84D324D-33AE-428A-ADAE-BAF8C9CAEBE5}" type="parTrans" cxnId="{E9E1EFC9-42AE-4938-A98C-61451811EFC2}">
      <dgm:prSet/>
      <dgm:spPr/>
      <dgm:t>
        <a:bodyPr/>
        <a:lstStyle/>
        <a:p>
          <a:endParaRPr lang="en-US"/>
        </a:p>
      </dgm:t>
    </dgm:pt>
    <dgm:pt modelId="{662BD044-C1D4-4A50-AE39-941D6B017A16}" type="sibTrans" cxnId="{E9E1EFC9-42AE-4938-A98C-61451811EFC2}">
      <dgm:prSet/>
      <dgm:spPr/>
      <dgm:t>
        <a:bodyPr/>
        <a:lstStyle/>
        <a:p>
          <a:endParaRPr lang="en-US"/>
        </a:p>
      </dgm:t>
    </dgm:pt>
    <dgm:pt modelId="{AA349329-DCF6-474F-9C66-3D48DDD9B614}">
      <dgm:prSet phldrT="[Text]"/>
      <dgm:spPr/>
      <dgm:t>
        <a:bodyPr/>
        <a:lstStyle/>
        <a:p>
          <a:r>
            <a:rPr lang="en-US"/>
            <a:t>Vue.js 3.x</a:t>
          </a:r>
        </a:p>
      </dgm:t>
    </dgm:pt>
    <dgm:pt modelId="{08D76BF1-3088-4C1D-AC82-D3DF4ACC1BF1}" type="parTrans" cxnId="{C1DE40CE-3777-46B0-A54C-1581287E1123}">
      <dgm:prSet/>
      <dgm:spPr/>
      <dgm:t>
        <a:bodyPr/>
        <a:lstStyle/>
        <a:p>
          <a:endParaRPr lang="en-US"/>
        </a:p>
      </dgm:t>
    </dgm:pt>
    <dgm:pt modelId="{C54EFF94-83AB-46F7-81B2-AA97E88902A0}" type="sibTrans" cxnId="{C1DE40CE-3777-46B0-A54C-1581287E1123}">
      <dgm:prSet/>
      <dgm:spPr/>
      <dgm:t>
        <a:bodyPr/>
        <a:lstStyle/>
        <a:p>
          <a:endParaRPr lang="en-US"/>
        </a:p>
      </dgm:t>
    </dgm:pt>
    <dgm:pt modelId="{2599C10E-2465-4206-AB90-F3B5CA469E8E}" type="pres">
      <dgm:prSet presAssocID="{C79E7DCD-35D8-44A9-A426-8472C0BE7864}" presName="Name0" presStyleCnt="0">
        <dgm:presLayoutVars>
          <dgm:chMax val="7"/>
          <dgm:chPref val="7"/>
          <dgm:dir/>
          <dgm:animLvl val="lvl"/>
        </dgm:presLayoutVars>
      </dgm:prSet>
      <dgm:spPr/>
    </dgm:pt>
    <dgm:pt modelId="{39D61692-8FC4-413C-A1E7-2406B80DE8B9}" type="pres">
      <dgm:prSet presAssocID="{58274BEE-18A3-4209-AF35-C14BA9338933}" presName="Accent1" presStyleCnt="0"/>
      <dgm:spPr/>
    </dgm:pt>
    <dgm:pt modelId="{7B9C938B-9B6C-476F-8DAE-DB39810385D0}" type="pres">
      <dgm:prSet presAssocID="{58274BEE-18A3-4209-AF35-C14BA9338933}" presName="Accent" presStyleLbl="node1" presStyleIdx="0" presStyleCnt="3"/>
      <dgm:spPr/>
    </dgm:pt>
    <dgm:pt modelId="{BC9C5EA8-C8DB-44A4-9CDF-063C459FDB40}" type="pres">
      <dgm:prSet presAssocID="{58274BEE-18A3-4209-AF35-C14BA9338933}" presName="Parent1" presStyleLbl="revTx" presStyleIdx="0" presStyleCnt="3">
        <dgm:presLayoutVars>
          <dgm:chMax val="1"/>
          <dgm:chPref val="1"/>
          <dgm:bulletEnabled val="1"/>
        </dgm:presLayoutVars>
      </dgm:prSet>
      <dgm:spPr/>
    </dgm:pt>
    <dgm:pt modelId="{CD476BBD-A279-4D8B-8A0C-695B6588EB1D}" type="pres">
      <dgm:prSet presAssocID="{2AE61267-0815-4AE1-8AEB-832097339ECA}" presName="Accent2" presStyleCnt="0"/>
      <dgm:spPr/>
    </dgm:pt>
    <dgm:pt modelId="{80F351CA-AF07-4E51-BC3F-F5C5773F071C}" type="pres">
      <dgm:prSet presAssocID="{2AE61267-0815-4AE1-8AEB-832097339ECA}" presName="Accent" presStyleLbl="node1" presStyleIdx="1" presStyleCnt="3"/>
      <dgm:spPr/>
    </dgm:pt>
    <dgm:pt modelId="{703E1ED6-F36A-48B4-9F60-45430B4ADBED}" type="pres">
      <dgm:prSet presAssocID="{2AE61267-0815-4AE1-8AEB-832097339ECA}" presName="Parent2" presStyleLbl="revTx" presStyleIdx="1" presStyleCnt="3">
        <dgm:presLayoutVars>
          <dgm:chMax val="1"/>
          <dgm:chPref val="1"/>
          <dgm:bulletEnabled val="1"/>
        </dgm:presLayoutVars>
      </dgm:prSet>
      <dgm:spPr/>
    </dgm:pt>
    <dgm:pt modelId="{781EF942-9FAB-4107-915F-3D571DE7E057}" type="pres">
      <dgm:prSet presAssocID="{AA349329-DCF6-474F-9C66-3D48DDD9B614}" presName="Accent3" presStyleCnt="0"/>
      <dgm:spPr/>
    </dgm:pt>
    <dgm:pt modelId="{ACCC5961-8131-4FE4-A39A-EC499340CC33}" type="pres">
      <dgm:prSet presAssocID="{AA349329-DCF6-474F-9C66-3D48DDD9B614}" presName="Accent" presStyleLbl="node1" presStyleIdx="2" presStyleCnt="3"/>
      <dgm:spPr/>
    </dgm:pt>
    <dgm:pt modelId="{FB41880C-8C65-4028-A361-A252847B55A4}" type="pres">
      <dgm:prSet presAssocID="{AA349329-DCF6-474F-9C66-3D48DDD9B614}" presName="Parent3" presStyleLbl="revTx" presStyleIdx="2" presStyleCnt="3">
        <dgm:presLayoutVars>
          <dgm:chMax val="1"/>
          <dgm:chPref val="1"/>
          <dgm:bulletEnabled val="1"/>
        </dgm:presLayoutVars>
      </dgm:prSet>
      <dgm:spPr/>
    </dgm:pt>
  </dgm:ptLst>
  <dgm:cxnLst>
    <dgm:cxn modelId="{F6BC0F01-2AFB-462F-A74D-421692A0D831}" type="presOf" srcId="{58274BEE-18A3-4209-AF35-C14BA9338933}" destId="{BC9C5EA8-C8DB-44A4-9CDF-063C459FDB40}" srcOrd="0" destOrd="0" presId="urn:microsoft.com/office/officeart/2009/layout/CircleArrowProcess"/>
    <dgm:cxn modelId="{6A0BC444-9A33-44B8-BB49-92582A5B659F}" type="presOf" srcId="{AA349329-DCF6-474F-9C66-3D48DDD9B614}" destId="{FB41880C-8C65-4028-A361-A252847B55A4}" srcOrd="0" destOrd="0" presId="urn:microsoft.com/office/officeart/2009/layout/CircleArrowProcess"/>
    <dgm:cxn modelId="{A857ADA1-1EA4-4BAA-97BD-864E5A5E782E}" srcId="{C79E7DCD-35D8-44A9-A426-8472C0BE7864}" destId="{58274BEE-18A3-4209-AF35-C14BA9338933}" srcOrd="0" destOrd="0" parTransId="{BCC8A03B-2959-414A-95EF-3314995645C4}" sibTransId="{62C5C68C-996A-4C35-A5AB-3D0AD9C97987}"/>
    <dgm:cxn modelId="{6584B7AC-82D8-405F-B014-6ACFC04858EE}" type="presOf" srcId="{C79E7DCD-35D8-44A9-A426-8472C0BE7864}" destId="{2599C10E-2465-4206-AB90-F3B5CA469E8E}" srcOrd="0" destOrd="0" presId="urn:microsoft.com/office/officeart/2009/layout/CircleArrowProcess"/>
    <dgm:cxn modelId="{E9E1EFC9-42AE-4938-A98C-61451811EFC2}" srcId="{C79E7DCD-35D8-44A9-A426-8472C0BE7864}" destId="{2AE61267-0815-4AE1-8AEB-832097339ECA}" srcOrd="1" destOrd="0" parTransId="{B84D324D-33AE-428A-ADAE-BAF8C9CAEBE5}" sibTransId="{662BD044-C1D4-4A50-AE39-941D6B017A16}"/>
    <dgm:cxn modelId="{C1DE40CE-3777-46B0-A54C-1581287E1123}" srcId="{C79E7DCD-35D8-44A9-A426-8472C0BE7864}" destId="{AA349329-DCF6-474F-9C66-3D48DDD9B614}" srcOrd="2" destOrd="0" parTransId="{08D76BF1-3088-4C1D-AC82-D3DF4ACC1BF1}" sibTransId="{C54EFF94-83AB-46F7-81B2-AA97E88902A0}"/>
    <dgm:cxn modelId="{D75E8ECF-C675-4BBB-B747-05A64D8357EA}" type="presOf" srcId="{2AE61267-0815-4AE1-8AEB-832097339ECA}" destId="{703E1ED6-F36A-48B4-9F60-45430B4ADBED}" srcOrd="0" destOrd="0" presId="urn:microsoft.com/office/officeart/2009/layout/CircleArrowProcess"/>
    <dgm:cxn modelId="{B994EF1E-B08B-455F-8855-C77D1819ACE8}" type="presParOf" srcId="{2599C10E-2465-4206-AB90-F3B5CA469E8E}" destId="{39D61692-8FC4-413C-A1E7-2406B80DE8B9}" srcOrd="0" destOrd="0" presId="urn:microsoft.com/office/officeart/2009/layout/CircleArrowProcess"/>
    <dgm:cxn modelId="{38F0E24C-6AE7-4076-A37B-AC59E5809209}" type="presParOf" srcId="{39D61692-8FC4-413C-A1E7-2406B80DE8B9}" destId="{7B9C938B-9B6C-476F-8DAE-DB39810385D0}" srcOrd="0" destOrd="0" presId="urn:microsoft.com/office/officeart/2009/layout/CircleArrowProcess"/>
    <dgm:cxn modelId="{6DD6C7BF-5D55-401F-9159-261FFDAC3B38}" type="presParOf" srcId="{2599C10E-2465-4206-AB90-F3B5CA469E8E}" destId="{BC9C5EA8-C8DB-44A4-9CDF-063C459FDB40}" srcOrd="1" destOrd="0" presId="urn:microsoft.com/office/officeart/2009/layout/CircleArrowProcess"/>
    <dgm:cxn modelId="{52182184-0F37-4DD7-9654-67642FAF7068}" type="presParOf" srcId="{2599C10E-2465-4206-AB90-F3B5CA469E8E}" destId="{CD476BBD-A279-4D8B-8A0C-695B6588EB1D}" srcOrd="2" destOrd="0" presId="urn:microsoft.com/office/officeart/2009/layout/CircleArrowProcess"/>
    <dgm:cxn modelId="{BA2AD6CA-493A-4EAB-BB76-167B6D13EEE9}" type="presParOf" srcId="{CD476BBD-A279-4D8B-8A0C-695B6588EB1D}" destId="{80F351CA-AF07-4E51-BC3F-F5C5773F071C}" srcOrd="0" destOrd="0" presId="urn:microsoft.com/office/officeart/2009/layout/CircleArrowProcess"/>
    <dgm:cxn modelId="{64BCC184-66CD-4A3D-B5CA-EF4B6188A643}" type="presParOf" srcId="{2599C10E-2465-4206-AB90-F3B5CA469E8E}" destId="{703E1ED6-F36A-48B4-9F60-45430B4ADBED}" srcOrd="3" destOrd="0" presId="urn:microsoft.com/office/officeart/2009/layout/CircleArrowProcess"/>
    <dgm:cxn modelId="{0FB14132-0B3D-4C86-A85A-FFAF5144EFD5}" type="presParOf" srcId="{2599C10E-2465-4206-AB90-F3B5CA469E8E}" destId="{781EF942-9FAB-4107-915F-3D571DE7E057}" srcOrd="4" destOrd="0" presId="urn:microsoft.com/office/officeart/2009/layout/CircleArrowProcess"/>
    <dgm:cxn modelId="{0165F7D1-176A-4102-8BC7-D451DD61F2ED}" type="presParOf" srcId="{781EF942-9FAB-4107-915F-3D571DE7E057}" destId="{ACCC5961-8131-4FE4-A39A-EC499340CC33}" srcOrd="0" destOrd="0" presId="urn:microsoft.com/office/officeart/2009/layout/CircleArrowProcess"/>
    <dgm:cxn modelId="{E1F6A026-FCA0-415E-A190-001716C23427}" type="presParOf" srcId="{2599C10E-2465-4206-AB90-F3B5CA469E8E}" destId="{FB41880C-8C65-4028-A361-A252847B55A4}"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0777D0-3581-4254-AB76-8DE70F929A22}" type="doc">
      <dgm:prSet loTypeId="urn:microsoft.com/office/officeart/2005/8/layout/radial1" loCatId="cycle" qsTypeId="urn:microsoft.com/office/officeart/2005/8/quickstyle/simple4" qsCatId="simple" csTypeId="urn:microsoft.com/office/officeart/2005/8/colors/colorful1" csCatId="colorful" phldr="1"/>
      <dgm:spPr/>
      <dgm:t>
        <a:bodyPr/>
        <a:lstStyle/>
        <a:p>
          <a:endParaRPr lang="en-US"/>
        </a:p>
      </dgm:t>
    </dgm:pt>
    <dgm:pt modelId="{C57ED8F9-24DE-4EB9-8DAE-354A1CAC30E2}">
      <dgm:prSet phldrT="[Text]"/>
      <dgm:spPr/>
      <dgm:t>
        <a:bodyPr/>
        <a:lstStyle/>
        <a:p>
          <a:r>
            <a:rPr lang="en-US"/>
            <a:t>VueJS 3.x</a:t>
          </a:r>
        </a:p>
      </dgm:t>
    </dgm:pt>
    <dgm:pt modelId="{9F9AE188-B820-4BC6-8937-3CC3B90843DC}" type="parTrans" cxnId="{DA1BD474-2D05-4AE4-9059-407CC314BBAB}">
      <dgm:prSet/>
      <dgm:spPr/>
      <dgm:t>
        <a:bodyPr/>
        <a:lstStyle/>
        <a:p>
          <a:endParaRPr lang="en-US"/>
        </a:p>
      </dgm:t>
    </dgm:pt>
    <dgm:pt modelId="{0C30540F-F698-4F97-9BEA-B61C154F6592}" type="sibTrans" cxnId="{DA1BD474-2D05-4AE4-9059-407CC314BBAB}">
      <dgm:prSet/>
      <dgm:spPr/>
      <dgm:t>
        <a:bodyPr/>
        <a:lstStyle/>
        <a:p>
          <a:endParaRPr lang="en-US"/>
        </a:p>
      </dgm:t>
    </dgm:pt>
    <dgm:pt modelId="{370E66A8-E16A-4A8C-834B-0A8E5298DED5}">
      <dgm:prSet phldrT="[Text]" custT="1"/>
      <dgm:spPr/>
      <dgm:t>
        <a:bodyPr/>
        <a:lstStyle/>
        <a:p>
          <a:r>
            <a:rPr lang="en-US" sz="1800" b="1"/>
            <a:t>Template</a:t>
          </a:r>
        </a:p>
      </dgm:t>
    </dgm:pt>
    <dgm:pt modelId="{106FAF38-E122-4210-A702-180F7E59E2B1}" type="parTrans" cxnId="{B7CAF7C4-D208-4E74-A0CE-77F7BB1CD9B5}">
      <dgm:prSet/>
      <dgm:spPr/>
      <dgm:t>
        <a:bodyPr/>
        <a:lstStyle/>
        <a:p>
          <a:endParaRPr lang="en-US"/>
        </a:p>
      </dgm:t>
    </dgm:pt>
    <dgm:pt modelId="{79E63965-D344-4D7C-B315-0DF19452DCCA}" type="sibTrans" cxnId="{B7CAF7C4-D208-4E74-A0CE-77F7BB1CD9B5}">
      <dgm:prSet/>
      <dgm:spPr/>
      <dgm:t>
        <a:bodyPr/>
        <a:lstStyle/>
        <a:p>
          <a:endParaRPr lang="en-US"/>
        </a:p>
      </dgm:t>
    </dgm:pt>
    <dgm:pt modelId="{8FA211A5-36F3-4D24-A89D-1D8D7B479082}">
      <dgm:prSet phldrT="[Text]" custT="1"/>
      <dgm:spPr/>
      <dgm:t>
        <a:bodyPr/>
        <a:lstStyle/>
        <a:p>
          <a:r>
            <a:rPr lang="en-US" sz="1800" b="1"/>
            <a:t>Vue Router</a:t>
          </a:r>
        </a:p>
      </dgm:t>
    </dgm:pt>
    <dgm:pt modelId="{9823D3D7-1036-4937-997A-7BDF2601F669}" type="parTrans" cxnId="{FA058F4E-6E75-4DD7-86F8-EABFEFCE65F2}">
      <dgm:prSet/>
      <dgm:spPr/>
      <dgm:t>
        <a:bodyPr/>
        <a:lstStyle/>
        <a:p>
          <a:endParaRPr lang="en-US"/>
        </a:p>
      </dgm:t>
    </dgm:pt>
    <dgm:pt modelId="{191D1198-6A7C-43CC-A22B-F817E282D8E2}" type="sibTrans" cxnId="{FA058F4E-6E75-4DD7-86F8-EABFEFCE65F2}">
      <dgm:prSet/>
      <dgm:spPr/>
      <dgm:t>
        <a:bodyPr/>
        <a:lstStyle/>
        <a:p>
          <a:endParaRPr lang="en-US"/>
        </a:p>
      </dgm:t>
    </dgm:pt>
    <dgm:pt modelId="{F2F3390B-EB70-4356-909D-31BF141B880A}">
      <dgm:prSet phldrT="[Text]" custT="1"/>
      <dgm:spPr/>
      <dgm:t>
        <a:bodyPr/>
        <a:lstStyle/>
        <a:p>
          <a:r>
            <a:rPr lang="en-US" sz="1800" b="1"/>
            <a:t>Vuex</a:t>
          </a:r>
        </a:p>
      </dgm:t>
    </dgm:pt>
    <dgm:pt modelId="{EAB666BE-1C71-40D6-88E1-E9F679E2A793}" type="parTrans" cxnId="{698CDCAF-AA62-479F-B6C9-C1E102447254}">
      <dgm:prSet/>
      <dgm:spPr/>
      <dgm:t>
        <a:bodyPr/>
        <a:lstStyle/>
        <a:p>
          <a:endParaRPr lang="en-US"/>
        </a:p>
      </dgm:t>
    </dgm:pt>
    <dgm:pt modelId="{80F23419-B39E-41A7-ADD5-D0F45A8485F6}" type="sibTrans" cxnId="{698CDCAF-AA62-479F-B6C9-C1E102447254}">
      <dgm:prSet/>
      <dgm:spPr/>
      <dgm:t>
        <a:bodyPr/>
        <a:lstStyle/>
        <a:p>
          <a:endParaRPr lang="en-US"/>
        </a:p>
      </dgm:t>
    </dgm:pt>
    <dgm:pt modelId="{0F1478E3-EB86-4222-BAC5-CB4AA1E227CE}">
      <dgm:prSet phldrT="[Text]" custT="1"/>
      <dgm:spPr/>
      <dgm:t>
        <a:bodyPr/>
        <a:lstStyle/>
        <a:p>
          <a:r>
            <a:rPr lang="en-US" sz="1800" b="1"/>
            <a:t>Reactivity System</a:t>
          </a:r>
        </a:p>
      </dgm:t>
    </dgm:pt>
    <dgm:pt modelId="{A532C37B-38EF-4D37-92C1-EA307A9BF58A}" type="parTrans" cxnId="{6F6D485C-0E3A-4956-997B-C730C906D45F}">
      <dgm:prSet/>
      <dgm:spPr/>
      <dgm:t>
        <a:bodyPr/>
        <a:lstStyle/>
        <a:p>
          <a:endParaRPr lang="en-US"/>
        </a:p>
      </dgm:t>
    </dgm:pt>
    <dgm:pt modelId="{5D377796-5D7D-4E89-BAA7-A55B38DD0976}" type="sibTrans" cxnId="{6F6D485C-0E3A-4956-997B-C730C906D45F}">
      <dgm:prSet/>
      <dgm:spPr/>
      <dgm:t>
        <a:bodyPr/>
        <a:lstStyle/>
        <a:p>
          <a:endParaRPr lang="en-US"/>
        </a:p>
      </dgm:t>
    </dgm:pt>
    <dgm:pt modelId="{2E72546C-0452-4A7F-AF8A-550BCD79CF2A}">
      <dgm:prSet phldrT="[Text]" custT="1"/>
      <dgm:spPr/>
      <dgm:t>
        <a:bodyPr/>
        <a:lstStyle/>
        <a:p>
          <a:r>
            <a:rPr lang="en-US" sz="1800" b="1"/>
            <a:t>Components</a:t>
          </a:r>
        </a:p>
      </dgm:t>
    </dgm:pt>
    <dgm:pt modelId="{3EA51751-B58C-4428-AA13-3566B4F0F6D2}" type="parTrans" cxnId="{72CA1FF2-ED17-4A4A-9AE3-284B5CF3D13B}">
      <dgm:prSet/>
      <dgm:spPr/>
      <dgm:t>
        <a:bodyPr/>
        <a:lstStyle/>
        <a:p>
          <a:endParaRPr lang="en-US"/>
        </a:p>
      </dgm:t>
    </dgm:pt>
    <dgm:pt modelId="{ED4E6F10-7A63-46C1-BB9B-EB0D51829604}" type="sibTrans" cxnId="{72CA1FF2-ED17-4A4A-9AE3-284B5CF3D13B}">
      <dgm:prSet/>
      <dgm:spPr/>
      <dgm:t>
        <a:bodyPr/>
        <a:lstStyle/>
        <a:p>
          <a:endParaRPr lang="en-US"/>
        </a:p>
      </dgm:t>
    </dgm:pt>
    <dgm:pt modelId="{4C2D6A80-16D2-45A2-91C3-C025B594742E}">
      <dgm:prSet phldrT="[Text]" custT="1"/>
      <dgm:spPr/>
      <dgm:t>
        <a:bodyPr/>
        <a:lstStyle/>
        <a:p>
          <a:r>
            <a:rPr lang="en-US" sz="1800" b="1"/>
            <a:t>Directives</a:t>
          </a:r>
        </a:p>
      </dgm:t>
    </dgm:pt>
    <dgm:pt modelId="{51640F8D-E76B-45C3-9479-98647630F29B}" type="parTrans" cxnId="{0420E24E-3B1F-477E-B51E-D9107482C0FF}">
      <dgm:prSet/>
      <dgm:spPr/>
      <dgm:t>
        <a:bodyPr/>
        <a:lstStyle/>
        <a:p>
          <a:endParaRPr lang="en-US"/>
        </a:p>
      </dgm:t>
    </dgm:pt>
    <dgm:pt modelId="{1FEEEEC7-C303-465D-A728-AC398DBE9E2D}" type="sibTrans" cxnId="{0420E24E-3B1F-477E-B51E-D9107482C0FF}">
      <dgm:prSet/>
      <dgm:spPr/>
      <dgm:t>
        <a:bodyPr/>
        <a:lstStyle/>
        <a:p>
          <a:endParaRPr lang="en-US"/>
        </a:p>
      </dgm:t>
    </dgm:pt>
    <dgm:pt modelId="{99865F59-F01A-4D68-8906-55762E9EA9C1}">
      <dgm:prSet phldrT="[Text]" custT="1"/>
      <dgm:spPr/>
      <dgm:t>
        <a:bodyPr/>
        <a:lstStyle/>
        <a:p>
          <a:r>
            <a:rPr lang="en-US" sz="1800" b="1"/>
            <a:t>Slots</a:t>
          </a:r>
        </a:p>
      </dgm:t>
    </dgm:pt>
    <dgm:pt modelId="{1A5CB16B-9715-47D3-8746-E277B43415DF}" type="parTrans" cxnId="{EE103DF7-A104-4218-84AC-98E3FC4F81E9}">
      <dgm:prSet/>
      <dgm:spPr/>
      <dgm:t>
        <a:bodyPr/>
        <a:lstStyle/>
        <a:p>
          <a:endParaRPr lang="en-US"/>
        </a:p>
      </dgm:t>
    </dgm:pt>
    <dgm:pt modelId="{3A0FB44A-E9EA-4057-A80F-520BFD1C6C07}" type="sibTrans" cxnId="{EE103DF7-A104-4218-84AC-98E3FC4F81E9}">
      <dgm:prSet/>
      <dgm:spPr/>
      <dgm:t>
        <a:bodyPr/>
        <a:lstStyle/>
        <a:p>
          <a:endParaRPr lang="en-US"/>
        </a:p>
      </dgm:t>
    </dgm:pt>
    <dgm:pt modelId="{0ABBF57E-9F1C-44EF-BFCB-454E53BA3A41}">
      <dgm:prSet phldrT="[Text]" custT="1"/>
      <dgm:spPr/>
      <dgm:t>
        <a:bodyPr/>
        <a:lstStyle/>
        <a:p>
          <a:r>
            <a:rPr lang="en-US" sz="1800" b="1"/>
            <a:t>Props</a:t>
          </a:r>
        </a:p>
      </dgm:t>
    </dgm:pt>
    <dgm:pt modelId="{7DFA9943-DE05-4F69-883F-78DF7BA9FE93}" type="parTrans" cxnId="{56F76FE8-271D-4B75-8818-6F1BB1871E8E}">
      <dgm:prSet/>
      <dgm:spPr/>
      <dgm:t>
        <a:bodyPr/>
        <a:lstStyle/>
        <a:p>
          <a:endParaRPr lang="en-US"/>
        </a:p>
      </dgm:t>
    </dgm:pt>
    <dgm:pt modelId="{B768264A-4A1F-4C19-9DF9-8677B641C486}" type="sibTrans" cxnId="{56F76FE8-271D-4B75-8818-6F1BB1871E8E}">
      <dgm:prSet/>
      <dgm:spPr/>
      <dgm:t>
        <a:bodyPr/>
        <a:lstStyle/>
        <a:p>
          <a:endParaRPr lang="en-US"/>
        </a:p>
      </dgm:t>
    </dgm:pt>
    <dgm:pt modelId="{033481CB-B046-4981-86F9-BF0E228C4745}">
      <dgm:prSet phldrT="[Text]" custT="1"/>
      <dgm:spPr/>
      <dgm:t>
        <a:bodyPr/>
        <a:lstStyle/>
        <a:p>
          <a:r>
            <a:rPr lang="en-US" sz="1800" b="1"/>
            <a:t>Lifecycle Hooks</a:t>
          </a:r>
        </a:p>
      </dgm:t>
    </dgm:pt>
    <dgm:pt modelId="{CD464EFE-76BA-4F98-96A7-1EC435E8E572}" type="parTrans" cxnId="{E4F3EFB1-8AFB-4273-A3FD-97737086C456}">
      <dgm:prSet/>
      <dgm:spPr/>
      <dgm:t>
        <a:bodyPr/>
        <a:lstStyle/>
        <a:p>
          <a:endParaRPr lang="en-US"/>
        </a:p>
      </dgm:t>
    </dgm:pt>
    <dgm:pt modelId="{698DD106-7A8E-415E-AD11-7E4197B468D0}" type="sibTrans" cxnId="{E4F3EFB1-8AFB-4273-A3FD-97737086C456}">
      <dgm:prSet/>
      <dgm:spPr/>
      <dgm:t>
        <a:bodyPr/>
        <a:lstStyle/>
        <a:p>
          <a:endParaRPr lang="en-US"/>
        </a:p>
      </dgm:t>
    </dgm:pt>
    <dgm:pt modelId="{7C88AF95-6C3B-449B-9FB5-26259999EF11}">
      <dgm:prSet phldrT="[Text]" custT="1"/>
      <dgm:spPr/>
      <dgm:t>
        <a:bodyPr/>
        <a:lstStyle/>
        <a:p>
          <a:r>
            <a:rPr lang="en-US" sz="1800" b="1"/>
            <a:t>Composition API</a:t>
          </a:r>
        </a:p>
      </dgm:t>
    </dgm:pt>
    <dgm:pt modelId="{6A62F6B6-320F-413E-A6E1-4D78EB721C63}" type="parTrans" cxnId="{3FA0A3BD-CCE5-44AF-95AF-53437F6AB02D}">
      <dgm:prSet/>
      <dgm:spPr/>
      <dgm:t>
        <a:bodyPr/>
        <a:lstStyle/>
        <a:p>
          <a:endParaRPr lang="en-US"/>
        </a:p>
      </dgm:t>
    </dgm:pt>
    <dgm:pt modelId="{CC123D0D-87DC-4E0A-8CEC-C2EDD78CD449}" type="sibTrans" cxnId="{3FA0A3BD-CCE5-44AF-95AF-53437F6AB02D}">
      <dgm:prSet/>
      <dgm:spPr/>
      <dgm:t>
        <a:bodyPr/>
        <a:lstStyle/>
        <a:p>
          <a:endParaRPr lang="en-US"/>
        </a:p>
      </dgm:t>
    </dgm:pt>
    <dgm:pt modelId="{60A61F84-B489-4C8B-AB45-36018D026531}">
      <dgm:prSet phldrT="[Text]" custT="1"/>
      <dgm:spPr/>
      <dgm:t>
        <a:bodyPr/>
        <a:lstStyle/>
        <a:p>
          <a:r>
            <a:rPr lang="en-US" sz="1800" b="1"/>
            <a:t>Data Binding</a:t>
          </a:r>
        </a:p>
      </dgm:t>
    </dgm:pt>
    <dgm:pt modelId="{22C60920-2A57-4865-B1A6-8B11CB6B307C}" type="parTrans" cxnId="{EEB8877C-87F7-4493-BF66-767204A24FAE}">
      <dgm:prSet/>
      <dgm:spPr/>
      <dgm:t>
        <a:bodyPr/>
        <a:lstStyle/>
        <a:p>
          <a:endParaRPr lang="en-US"/>
        </a:p>
      </dgm:t>
    </dgm:pt>
    <dgm:pt modelId="{DD8FB1FD-3CE0-4B4A-94B7-1F5D8F1D5E80}" type="sibTrans" cxnId="{EEB8877C-87F7-4493-BF66-767204A24FAE}">
      <dgm:prSet/>
      <dgm:spPr/>
      <dgm:t>
        <a:bodyPr/>
        <a:lstStyle/>
        <a:p>
          <a:endParaRPr lang="en-US"/>
        </a:p>
      </dgm:t>
    </dgm:pt>
    <dgm:pt modelId="{0F15708A-BB61-41E9-A3A5-FA78168954EF}">
      <dgm:prSet custT="1"/>
      <dgm:spPr/>
      <dgm:t>
        <a:bodyPr/>
        <a:lstStyle/>
        <a:p>
          <a:r>
            <a:rPr lang="en-US" sz="1800" b="1"/>
            <a:t>Fragments</a:t>
          </a:r>
        </a:p>
      </dgm:t>
    </dgm:pt>
    <dgm:pt modelId="{1B924BBC-1399-4F15-ADE9-53E015A2F5EC}" type="parTrans" cxnId="{EFB037E3-E787-45B8-B8E0-38BE15C43952}">
      <dgm:prSet/>
      <dgm:spPr/>
      <dgm:t>
        <a:bodyPr/>
        <a:lstStyle/>
        <a:p>
          <a:endParaRPr lang="en-US"/>
        </a:p>
      </dgm:t>
    </dgm:pt>
    <dgm:pt modelId="{E2B574E1-2895-459A-88FE-29248CD59361}" type="sibTrans" cxnId="{EFB037E3-E787-45B8-B8E0-38BE15C43952}">
      <dgm:prSet/>
      <dgm:spPr/>
      <dgm:t>
        <a:bodyPr/>
        <a:lstStyle/>
        <a:p>
          <a:endParaRPr lang="en-US"/>
        </a:p>
      </dgm:t>
    </dgm:pt>
    <dgm:pt modelId="{3A72E23F-D7C4-4DAC-878C-56D107ECC391}" type="pres">
      <dgm:prSet presAssocID="{C90777D0-3581-4254-AB76-8DE70F929A22}" presName="cycle" presStyleCnt="0">
        <dgm:presLayoutVars>
          <dgm:chMax val="1"/>
          <dgm:dir/>
          <dgm:animLvl val="ctr"/>
          <dgm:resizeHandles val="exact"/>
        </dgm:presLayoutVars>
      </dgm:prSet>
      <dgm:spPr/>
    </dgm:pt>
    <dgm:pt modelId="{EBEA0576-2510-428C-861B-9F2A80955A17}" type="pres">
      <dgm:prSet presAssocID="{C57ED8F9-24DE-4EB9-8DAE-354A1CAC30E2}" presName="centerShape" presStyleLbl="node0" presStyleIdx="0" presStyleCnt="1" custScaleX="173526" custScaleY="132195"/>
      <dgm:spPr/>
    </dgm:pt>
    <dgm:pt modelId="{179E7801-9824-4990-A4D7-16653BF571DD}" type="pres">
      <dgm:prSet presAssocID="{106FAF38-E122-4210-A702-180F7E59E2B1}" presName="Name9" presStyleLbl="parChTrans1D2" presStyleIdx="0" presStyleCnt="12"/>
      <dgm:spPr/>
    </dgm:pt>
    <dgm:pt modelId="{2FD643C4-9E71-4938-ADFA-74CDF9D87BF1}" type="pres">
      <dgm:prSet presAssocID="{106FAF38-E122-4210-A702-180F7E59E2B1}" presName="connTx" presStyleLbl="parChTrans1D2" presStyleIdx="0" presStyleCnt="12"/>
      <dgm:spPr/>
    </dgm:pt>
    <dgm:pt modelId="{C5999644-5712-437B-BAF4-89B597499FAE}" type="pres">
      <dgm:prSet presAssocID="{370E66A8-E16A-4A8C-834B-0A8E5298DED5}" presName="node" presStyleLbl="node1" presStyleIdx="0" presStyleCnt="12" custScaleX="177707" custRadScaleRad="110365" custRadScaleInc="-130">
        <dgm:presLayoutVars>
          <dgm:bulletEnabled val="1"/>
        </dgm:presLayoutVars>
      </dgm:prSet>
      <dgm:spPr/>
    </dgm:pt>
    <dgm:pt modelId="{25C82086-923A-42C5-969E-4053B790D781}" type="pres">
      <dgm:prSet presAssocID="{A532C37B-38EF-4D37-92C1-EA307A9BF58A}" presName="Name9" presStyleLbl="parChTrans1D2" presStyleIdx="1" presStyleCnt="12"/>
      <dgm:spPr/>
    </dgm:pt>
    <dgm:pt modelId="{FEB4DE55-5797-4E3A-8775-152BCDC315D2}" type="pres">
      <dgm:prSet presAssocID="{A532C37B-38EF-4D37-92C1-EA307A9BF58A}" presName="connTx" presStyleLbl="parChTrans1D2" presStyleIdx="1" presStyleCnt="12"/>
      <dgm:spPr/>
    </dgm:pt>
    <dgm:pt modelId="{1EEB88CE-C754-4F14-B369-06E0D11988D6}" type="pres">
      <dgm:prSet presAssocID="{0F1478E3-EB86-4222-BAC5-CB4AA1E227CE}" presName="node" presStyleLbl="node1" presStyleIdx="1" presStyleCnt="12" custScaleX="199733" custRadScaleRad="122111" custRadScaleInc="87409">
        <dgm:presLayoutVars>
          <dgm:bulletEnabled val="1"/>
        </dgm:presLayoutVars>
      </dgm:prSet>
      <dgm:spPr/>
    </dgm:pt>
    <dgm:pt modelId="{B077EF49-210B-4AA2-A953-6E6FB2B1426D}" type="pres">
      <dgm:prSet presAssocID="{22C60920-2A57-4865-B1A6-8B11CB6B307C}" presName="Name9" presStyleLbl="parChTrans1D2" presStyleIdx="2" presStyleCnt="12"/>
      <dgm:spPr/>
    </dgm:pt>
    <dgm:pt modelId="{8BB59161-C1DB-477C-837B-87BDAC681FDB}" type="pres">
      <dgm:prSet presAssocID="{22C60920-2A57-4865-B1A6-8B11CB6B307C}" presName="connTx" presStyleLbl="parChTrans1D2" presStyleIdx="2" presStyleCnt="12"/>
      <dgm:spPr/>
    </dgm:pt>
    <dgm:pt modelId="{A4B2383C-AD8A-42A1-8BE5-4D8308E73259}" type="pres">
      <dgm:prSet presAssocID="{60A61F84-B489-4C8B-AB45-36018D026531}" presName="node" presStyleLbl="node1" presStyleIdx="2" presStyleCnt="12" custScaleX="186846" custRadScaleRad="131029" custRadScaleInc="55375">
        <dgm:presLayoutVars>
          <dgm:bulletEnabled val="1"/>
        </dgm:presLayoutVars>
      </dgm:prSet>
      <dgm:spPr/>
    </dgm:pt>
    <dgm:pt modelId="{ED4B1A64-42E7-4326-82A7-DF1CAFFD37A2}" type="pres">
      <dgm:prSet presAssocID="{3EA51751-B58C-4428-AA13-3566B4F0F6D2}" presName="Name9" presStyleLbl="parChTrans1D2" presStyleIdx="3" presStyleCnt="12"/>
      <dgm:spPr/>
    </dgm:pt>
    <dgm:pt modelId="{250D5561-1B1C-4902-A77E-54F894E6531C}" type="pres">
      <dgm:prSet presAssocID="{3EA51751-B58C-4428-AA13-3566B4F0F6D2}" presName="connTx" presStyleLbl="parChTrans1D2" presStyleIdx="3" presStyleCnt="12"/>
      <dgm:spPr/>
    </dgm:pt>
    <dgm:pt modelId="{1ED71913-B8E6-4CE6-B7C1-41827E0BB68B}" type="pres">
      <dgm:prSet presAssocID="{2E72546C-0452-4A7F-AF8A-550BCD79CF2A}" presName="node" presStyleLbl="node1" presStyleIdx="3" presStyleCnt="12" custScaleX="213643" custRadScaleRad="129249" custRadScaleInc="0">
        <dgm:presLayoutVars>
          <dgm:bulletEnabled val="1"/>
        </dgm:presLayoutVars>
      </dgm:prSet>
      <dgm:spPr/>
    </dgm:pt>
    <dgm:pt modelId="{D8B12356-6125-48CA-BA1E-4ADD0A18AF7C}" type="pres">
      <dgm:prSet presAssocID="{51640F8D-E76B-45C3-9479-98647630F29B}" presName="Name9" presStyleLbl="parChTrans1D2" presStyleIdx="4" presStyleCnt="12"/>
      <dgm:spPr/>
    </dgm:pt>
    <dgm:pt modelId="{20C39F19-DE75-497C-B24B-160252EC4DF0}" type="pres">
      <dgm:prSet presAssocID="{51640F8D-E76B-45C3-9479-98647630F29B}" presName="connTx" presStyleLbl="parChTrans1D2" presStyleIdx="4" presStyleCnt="12"/>
      <dgm:spPr/>
    </dgm:pt>
    <dgm:pt modelId="{F3EFE3DB-53AA-4FF0-A68E-741771C43EBE}" type="pres">
      <dgm:prSet presAssocID="{4C2D6A80-16D2-45A2-91C3-C025B594742E}" presName="node" presStyleLbl="node1" presStyleIdx="4" presStyleCnt="12" custScaleX="191310" custRadScaleRad="137584" custRadScaleInc="-58978">
        <dgm:presLayoutVars>
          <dgm:bulletEnabled val="1"/>
        </dgm:presLayoutVars>
      </dgm:prSet>
      <dgm:spPr/>
    </dgm:pt>
    <dgm:pt modelId="{BA2C640A-1E3A-47A7-8AC9-119E37CF0092}" type="pres">
      <dgm:prSet presAssocID="{1A5CB16B-9715-47D3-8746-E277B43415DF}" presName="Name9" presStyleLbl="parChTrans1D2" presStyleIdx="5" presStyleCnt="12"/>
      <dgm:spPr/>
    </dgm:pt>
    <dgm:pt modelId="{41B5FFB3-1132-41EF-86AF-A7089FFC02E1}" type="pres">
      <dgm:prSet presAssocID="{1A5CB16B-9715-47D3-8746-E277B43415DF}" presName="connTx" presStyleLbl="parChTrans1D2" presStyleIdx="5" presStyleCnt="12"/>
      <dgm:spPr/>
    </dgm:pt>
    <dgm:pt modelId="{F1112C1D-DC16-4765-991C-B7321BE90DE4}" type="pres">
      <dgm:prSet presAssocID="{99865F59-F01A-4D68-8906-55762E9EA9C1}" presName="node" presStyleLbl="node1" presStyleIdx="5" presStyleCnt="12" custScaleX="188684" custRadScaleRad="124064" custRadScaleInc="-82351">
        <dgm:presLayoutVars>
          <dgm:bulletEnabled val="1"/>
        </dgm:presLayoutVars>
      </dgm:prSet>
      <dgm:spPr/>
    </dgm:pt>
    <dgm:pt modelId="{04386125-862E-42E1-BE10-AA5E3EFC8B71}" type="pres">
      <dgm:prSet presAssocID="{7DFA9943-DE05-4F69-883F-78DF7BA9FE93}" presName="Name9" presStyleLbl="parChTrans1D2" presStyleIdx="6" presStyleCnt="12"/>
      <dgm:spPr/>
    </dgm:pt>
    <dgm:pt modelId="{0F28C7BF-8621-4008-99F0-6F43D05D41B7}" type="pres">
      <dgm:prSet presAssocID="{7DFA9943-DE05-4F69-883F-78DF7BA9FE93}" presName="connTx" presStyleLbl="parChTrans1D2" presStyleIdx="6" presStyleCnt="12"/>
      <dgm:spPr/>
    </dgm:pt>
    <dgm:pt modelId="{124E457E-EBF1-480D-82E8-F95E961ACFDB}" type="pres">
      <dgm:prSet presAssocID="{0ABBF57E-9F1C-44EF-BFCB-454E53BA3A41}" presName="node" presStyleLbl="node1" presStyleIdx="6" presStyleCnt="12" custScaleX="195875" custRadScaleRad="100980" custRadScaleInc="-2055">
        <dgm:presLayoutVars>
          <dgm:bulletEnabled val="1"/>
        </dgm:presLayoutVars>
      </dgm:prSet>
      <dgm:spPr/>
    </dgm:pt>
    <dgm:pt modelId="{C17C19B6-4C29-40FA-AE16-9B502E09FB19}" type="pres">
      <dgm:prSet presAssocID="{6A62F6B6-320F-413E-A6E1-4D78EB721C63}" presName="Name9" presStyleLbl="parChTrans1D2" presStyleIdx="7" presStyleCnt="12"/>
      <dgm:spPr/>
    </dgm:pt>
    <dgm:pt modelId="{5A5F03FC-932A-4C2A-B87F-EC9FBCC013C5}" type="pres">
      <dgm:prSet presAssocID="{6A62F6B6-320F-413E-A6E1-4D78EB721C63}" presName="connTx" presStyleLbl="parChTrans1D2" presStyleIdx="7" presStyleCnt="12"/>
      <dgm:spPr/>
    </dgm:pt>
    <dgm:pt modelId="{F6DEE34B-383C-43B2-9EA3-26A19F63F0EB}" type="pres">
      <dgm:prSet presAssocID="{7C88AF95-6C3B-449B-9FB5-26259999EF11}" presName="node" presStyleLbl="node1" presStyleIdx="7" presStyleCnt="12" custScaleX="217742" custRadScaleRad="121524" custRadScaleInc="89855">
        <dgm:presLayoutVars>
          <dgm:bulletEnabled val="1"/>
        </dgm:presLayoutVars>
      </dgm:prSet>
      <dgm:spPr/>
    </dgm:pt>
    <dgm:pt modelId="{23FC1312-7140-445A-B5FD-AD74C3999F57}" type="pres">
      <dgm:prSet presAssocID="{CD464EFE-76BA-4F98-96A7-1EC435E8E572}" presName="Name9" presStyleLbl="parChTrans1D2" presStyleIdx="8" presStyleCnt="12"/>
      <dgm:spPr/>
    </dgm:pt>
    <dgm:pt modelId="{BA25BC90-E3CE-4BD7-AD4B-5B2C3D40C905}" type="pres">
      <dgm:prSet presAssocID="{CD464EFE-76BA-4F98-96A7-1EC435E8E572}" presName="connTx" presStyleLbl="parChTrans1D2" presStyleIdx="8" presStyleCnt="12"/>
      <dgm:spPr/>
    </dgm:pt>
    <dgm:pt modelId="{334CA961-0FF8-4154-815C-D873E3147397}" type="pres">
      <dgm:prSet presAssocID="{033481CB-B046-4981-86F9-BF0E228C4745}" presName="node" presStyleLbl="node1" presStyleIdx="8" presStyleCnt="12" custScaleX="205014" custRadScaleRad="120203" custRadScaleInc="52566">
        <dgm:presLayoutVars>
          <dgm:bulletEnabled val="1"/>
        </dgm:presLayoutVars>
      </dgm:prSet>
      <dgm:spPr/>
    </dgm:pt>
    <dgm:pt modelId="{E3D477EE-C8AA-4F35-9123-85307B459F93}" type="pres">
      <dgm:prSet presAssocID="{9823D3D7-1036-4937-997A-7BDF2601F669}" presName="Name9" presStyleLbl="parChTrans1D2" presStyleIdx="9" presStyleCnt="12"/>
      <dgm:spPr/>
    </dgm:pt>
    <dgm:pt modelId="{92740BCE-C12C-4ADC-A2E8-983A397FE71A}" type="pres">
      <dgm:prSet presAssocID="{9823D3D7-1036-4937-997A-7BDF2601F669}" presName="connTx" presStyleLbl="parChTrans1D2" presStyleIdx="9" presStyleCnt="12"/>
      <dgm:spPr/>
    </dgm:pt>
    <dgm:pt modelId="{C01FD346-E98B-48FB-8AC0-60CFDAF45EFB}" type="pres">
      <dgm:prSet presAssocID="{8FA211A5-36F3-4D24-A89D-1D8D7B479082}" presName="node" presStyleLbl="node1" presStyleIdx="9" presStyleCnt="12" custScaleX="191854" custRadScaleRad="125968" custRadScaleInc="0">
        <dgm:presLayoutVars>
          <dgm:bulletEnabled val="1"/>
        </dgm:presLayoutVars>
      </dgm:prSet>
      <dgm:spPr/>
    </dgm:pt>
    <dgm:pt modelId="{9D9A8B80-02B3-456B-99E8-BC6C282E67E7}" type="pres">
      <dgm:prSet presAssocID="{EAB666BE-1C71-40D6-88E1-E9F679E2A793}" presName="Name9" presStyleLbl="parChTrans1D2" presStyleIdx="10" presStyleCnt="12"/>
      <dgm:spPr/>
    </dgm:pt>
    <dgm:pt modelId="{63A951AA-32BB-4E8A-AB38-F380F9961FA6}" type="pres">
      <dgm:prSet presAssocID="{EAB666BE-1C71-40D6-88E1-E9F679E2A793}" presName="connTx" presStyleLbl="parChTrans1D2" presStyleIdx="10" presStyleCnt="12"/>
      <dgm:spPr/>
    </dgm:pt>
    <dgm:pt modelId="{F01AAC20-DE11-41C8-BDB5-C432A4DE5A69}" type="pres">
      <dgm:prSet presAssocID="{F2F3390B-EB70-4356-909D-31BF141B880A}" presName="node" presStyleLbl="node1" presStyleIdx="10" presStyleCnt="12" custScaleX="187225" custRadScaleRad="125746" custRadScaleInc="-54649">
        <dgm:presLayoutVars>
          <dgm:bulletEnabled val="1"/>
        </dgm:presLayoutVars>
      </dgm:prSet>
      <dgm:spPr/>
    </dgm:pt>
    <dgm:pt modelId="{DFB98635-BDE3-4B81-98B3-E85DD3B5B0C4}" type="pres">
      <dgm:prSet presAssocID="{1B924BBC-1399-4F15-ADE9-53E015A2F5EC}" presName="Name9" presStyleLbl="parChTrans1D2" presStyleIdx="11" presStyleCnt="12"/>
      <dgm:spPr/>
    </dgm:pt>
    <dgm:pt modelId="{DA1A20B0-AF0A-4760-A075-5EC4F0CFD0D8}" type="pres">
      <dgm:prSet presAssocID="{1B924BBC-1399-4F15-ADE9-53E015A2F5EC}" presName="connTx" presStyleLbl="parChTrans1D2" presStyleIdx="11" presStyleCnt="12"/>
      <dgm:spPr/>
    </dgm:pt>
    <dgm:pt modelId="{69035E98-A1D4-4C9F-84A6-236FD2D731FB}" type="pres">
      <dgm:prSet presAssocID="{0F15708A-BB61-41E9-A3A5-FA78168954EF}" presName="node" presStyleLbl="node1" presStyleIdx="11" presStyleCnt="12" custScaleX="175387" custRadScaleRad="113825" custRadScaleInc="-72643">
        <dgm:presLayoutVars>
          <dgm:bulletEnabled val="1"/>
        </dgm:presLayoutVars>
      </dgm:prSet>
      <dgm:spPr/>
    </dgm:pt>
  </dgm:ptLst>
  <dgm:cxnLst>
    <dgm:cxn modelId="{40024502-1722-49A6-96FE-21FED0986F81}" type="presOf" srcId="{51640F8D-E76B-45C3-9479-98647630F29B}" destId="{20C39F19-DE75-497C-B24B-160252EC4DF0}" srcOrd="1" destOrd="0" presId="urn:microsoft.com/office/officeart/2005/8/layout/radial1"/>
    <dgm:cxn modelId="{1A9CBF05-32E9-4C3B-88D1-49084186221A}" type="presOf" srcId="{1A5CB16B-9715-47D3-8746-E277B43415DF}" destId="{41B5FFB3-1132-41EF-86AF-A7089FFC02E1}" srcOrd="1" destOrd="0" presId="urn:microsoft.com/office/officeart/2005/8/layout/radial1"/>
    <dgm:cxn modelId="{4B13D90C-19D0-4F30-A809-4FC1C536BA74}" type="presOf" srcId="{EAB666BE-1C71-40D6-88E1-E9F679E2A793}" destId="{9D9A8B80-02B3-456B-99E8-BC6C282E67E7}" srcOrd="0" destOrd="0" presId="urn:microsoft.com/office/officeart/2005/8/layout/radial1"/>
    <dgm:cxn modelId="{B58B7D0F-619C-4A73-967A-F5E907EB726C}" type="presOf" srcId="{22C60920-2A57-4865-B1A6-8B11CB6B307C}" destId="{8BB59161-C1DB-477C-837B-87BDAC681FDB}" srcOrd="1" destOrd="0" presId="urn:microsoft.com/office/officeart/2005/8/layout/radial1"/>
    <dgm:cxn modelId="{5AADAF17-2B65-4354-BBDF-9AFF29E70A84}" type="presOf" srcId="{CD464EFE-76BA-4F98-96A7-1EC435E8E572}" destId="{BA25BC90-E3CE-4BD7-AD4B-5B2C3D40C905}" srcOrd="1" destOrd="0" presId="urn:microsoft.com/office/officeart/2005/8/layout/radial1"/>
    <dgm:cxn modelId="{391CC317-97D1-4B6D-BA73-CA33C5F9914A}" type="presOf" srcId="{1B924BBC-1399-4F15-ADE9-53E015A2F5EC}" destId="{DA1A20B0-AF0A-4760-A075-5EC4F0CFD0D8}" srcOrd="1" destOrd="0" presId="urn:microsoft.com/office/officeart/2005/8/layout/radial1"/>
    <dgm:cxn modelId="{C5DE031E-471B-4AAF-BF67-D1A51BA19E8D}" type="presOf" srcId="{106FAF38-E122-4210-A702-180F7E59E2B1}" destId="{179E7801-9824-4990-A4D7-16653BF571DD}" srcOrd="0" destOrd="0" presId="urn:microsoft.com/office/officeart/2005/8/layout/radial1"/>
    <dgm:cxn modelId="{A7989C20-C487-4AD8-8EB9-C7BF5C2EFC5D}" type="presOf" srcId="{033481CB-B046-4981-86F9-BF0E228C4745}" destId="{334CA961-0FF8-4154-815C-D873E3147397}" srcOrd="0" destOrd="0" presId="urn:microsoft.com/office/officeart/2005/8/layout/radial1"/>
    <dgm:cxn modelId="{5CB6E428-E05E-4F38-8C5F-44024FBFE2FC}" type="presOf" srcId="{6A62F6B6-320F-413E-A6E1-4D78EB721C63}" destId="{C17C19B6-4C29-40FA-AE16-9B502E09FB19}" srcOrd="0" destOrd="0" presId="urn:microsoft.com/office/officeart/2005/8/layout/radial1"/>
    <dgm:cxn modelId="{7EE31E31-AC8F-4B02-BC8B-CDFBD6A5CA2D}" type="presOf" srcId="{0F15708A-BB61-41E9-A3A5-FA78168954EF}" destId="{69035E98-A1D4-4C9F-84A6-236FD2D731FB}" srcOrd="0" destOrd="0" presId="urn:microsoft.com/office/officeart/2005/8/layout/radial1"/>
    <dgm:cxn modelId="{BA292D33-3626-41AF-A6E1-BD66F37C4873}" type="presOf" srcId="{1A5CB16B-9715-47D3-8746-E277B43415DF}" destId="{BA2C640A-1E3A-47A7-8AC9-119E37CF0092}" srcOrd="0" destOrd="0" presId="urn:microsoft.com/office/officeart/2005/8/layout/radial1"/>
    <dgm:cxn modelId="{DD68C247-309C-45E0-9551-2F748379436B}" type="presOf" srcId="{1B924BBC-1399-4F15-ADE9-53E015A2F5EC}" destId="{DFB98635-BDE3-4B81-98B3-E85DD3B5B0C4}" srcOrd="0" destOrd="0" presId="urn:microsoft.com/office/officeart/2005/8/layout/radial1"/>
    <dgm:cxn modelId="{AE750B4A-4B86-419F-8170-93D89DC3AAB9}" type="presOf" srcId="{0F1478E3-EB86-4222-BAC5-CB4AA1E227CE}" destId="{1EEB88CE-C754-4F14-B369-06E0D11988D6}" srcOrd="0" destOrd="0" presId="urn:microsoft.com/office/officeart/2005/8/layout/radial1"/>
    <dgm:cxn modelId="{0FA4824A-6D10-481D-88EA-9FC990937E14}" type="presOf" srcId="{4C2D6A80-16D2-45A2-91C3-C025B594742E}" destId="{F3EFE3DB-53AA-4FF0-A68E-741771C43EBE}" srcOrd="0" destOrd="0" presId="urn:microsoft.com/office/officeart/2005/8/layout/radial1"/>
    <dgm:cxn modelId="{FA058F4E-6E75-4DD7-86F8-EABFEFCE65F2}" srcId="{C57ED8F9-24DE-4EB9-8DAE-354A1CAC30E2}" destId="{8FA211A5-36F3-4D24-A89D-1D8D7B479082}" srcOrd="9" destOrd="0" parTransId="{9823D3D7-1036-4937-997A-7BDF2601F669}" sibTransId="{191D1198-6A7C-43CC-A22B-F817E282D8E2}"/>
    <dgm:cxn modelId="{0420E24E-3B1F-477E-B51E-D9107482C0FF}" srcId="{C57ED8F9-24DE-4EB9-8DAE-354A1CAC30E2}" destId="{4C2D6A80-16D2-45A2-91C3-C025B594742E}" srcOrd="4" destOrd="0" parTransId="{51640F8D-E76B-45C3-9479-98647630F29B}" sibTransId="{1FEEEEC7-C303-465D-A728-AC398DBE9E2D}"/>
    <dgm:cxn modelId="{0679F352-DAF4-4CC3-A056-4C5AC5714B73}" type="presOf" srcId="{F2F3390B-EB70-4356-909D-31BF141B880A}" destId="{F01AAC20-DE11-41C8-BDB5-C432A4DE5A69}" srcOrd="0" destOrd="0" presId="urn:microsoft.com/office/officeart/2005/8/layout/radial1"/>
    <dgm:cxn modelId="{6F6D485C-0E3A-4956-997B-C730C906D45F}" srcId="{C57ED8F9-24DE-4EB9-8DAE-354A1CAC30E2}" destId="{0F1478E3-EB86-4222-BAC5-CB4AA1E227CE}" srcOrd="1" destOrd="0" parTransId="{A532C37B-38EF-4D37-92C1-EA307A9BF58A}" sibTransId="{5D377796-5D7D-4E89-BAA7-A55B38DD0976}"/>
    <dgm:cxn modelId="{C5FB9162-680F-42CA-85E2-CB095EC6DB89}" type="presOf" srcId="{3EA51751-B58C-4428-AA13-3566B4F0F6D2}" destId="{250D5561-1B1C-4902-A77E-54F894E6531C}" srcOrd="1" destOrd="0" presId="urn:microsoft.com/office/officeart/2005/8/layout/radial1"/>
    <dgm:cxn modelId="{5AE1E962-013F-4BEE-A01B-1713FE70BE0F}" type="presOf" srcId="{22C60920-2A57-4865-B1A6-8B11CB6B307C}" destId="{B077EF49-210B-4AA2-A953-6E6FB2B1426D}" srcOrd="0" destOrd="0" presId="urn:microsoft.com/office/officeart/2005/8/layout/radial1"/>
    <dgm:cxn modelId="{E8194764-7210-411F-BFBD-DB2E79067312}" type="presOf" srcId="{7DFA9943-DE05-4F69-883F-78DF7BA9FE93}" destId="{04386125-862E-42E1-BE10-AA5E3EFC8B71}" srcOrd="0" destOrd="0" presId="urn:microsoft.com/office/officeart/2005/8/layout/radial1"/>
    <dgm:cxn modelId="{8871C46E-3947-4DA3-9617-200FF7A3194B}" type="presOf" srcId="{2E72546C-0452-4A7F-AF8A-550BCD79CF2A}" destId="{1ED71913-B8E6-4CE6-B7C1-41827E0BB68B}" srcOrd="0" destOrd="0" presId="urn:microsoft.com/office/officeart/2005/8/layout/radial1"/>
    <dgm:cxn modelId="{DA1BD474-2D05-4AE4-9059-407CC314BBAB}" srcId="{C90777D0-3581-4254-AB76-8DE70F929A22}" destId="{C57ED8F9-24DE-4EB9-8DAE-354A1CAC30E2}" srcOrd="0" destOrd="0" parTransId="{9F9AE188-B820-4BC6-8937-3CC3B90843DC}" sibTransId="{0C30540F-F698-4F97-9BEA-B61C154F6592}"/>
    <dgm:cxn modelId="{EEB8877C-87F7-4493-BF66-767204A24FAE}" srcId="{C57ED8F9-24DE-4EB9-8DAE-354A1CAC30E2}" destId="{60A61F84-B489-4C8B-AB45-36018D026531}" srcOrd="2" destOrd="0" parTransId="{22C60920-2A57-4865-B1A6-8B11CB6B307C}" sibTransId="{DD8FB1FD-3CE0-4B4A-94B7-1F5D8F1D5E80}"/>
    <dgm:cxn modelId="{D1E9BA81-9118-4D22-840E-7FFC11DC9EC9}" type="presOf" srcId="{370E66A8-E16A-4A8C-834B-0A8E5298DED5}" destId="{C5999644-5712-437B-BAF4-89B597499FAE}" srcOrd="0" destOrd="0" presId="urn:microsoft.com/office/officeart/2005/8/layout/radial1"/>
    <dgm:cxn modelId="{4BFFFD85-1C3D-4EDD-961A-476341EBA5F9}" type="presOf" srcId="{99865F59-F01A-4D68-8906-55762E9EA9C1}" destId="{F1112C1D-DC16-4765-991C-B7321BE90DE4}" srcOrd="0" destOrd="0" presId="urn:microsoft.com/office/officeart/2005/8/layout/radial1"/>
    <dgm:cxn modelId="{D91E9F8E-8049-41B0-B46C-C4FB9798CB91}" type="presOf" srcId="{C57ED8F9-24DE-4EB9-8DAE-354A1CAC30E2}" destId="{EBEA0576-2510-428C-861B-9F2A80955A17}" srcOrd="0" destOrd="0" presId="urn:microsoft.com/office/officeart/2005/8/layout/radial1"/>
    <dgm:cxn modelId="{5425339C-09B1-49F1-8193-F8815E1D7726}" type="presOf" srcId="{51640F8D-E76B-45C3-9479-98647630F29B}" destId="{D8B12356-6125-48CA-BA1E-4ADD0A18AF7C}" srcOrd="0" destOrd="0" presId="urn:microsoft.com/office/officeart/2005/8/layout/radial1"/>
    <dgm:cxn modelId="{2FE9759E-7CEC-4BAE-B04C-F1CBF8BC235C}" type="presOf" srcId="{C90777D0-3581-4254-AB76-8DE70F929A22}" destId="{3A72E23F-D7C4-4DAC-878C-56D107ECC391}" srcOrd="0" destOrd="0" presId="urn:microsoft.com/office/officeart/2005/8/layout/radial1"/>
    <dgm:cxn modelId="{9AED6CA9-A231-4FA3-9CAD-FF58F6565079}" type="presOf" srcId="{0ABBF57E-9F1C-44EF-BFCB-454E53BA3A41}" destId="{124E457E-EBF1-480D-82E8-F95E961ACFDB}" srcOrd="0" destOrd="0" presId="urn:microsoft.com/office/officeart/2005/8/layout/radial1"/>
    <dgm:cxn modelId="{698CDCAF-AA62-479F-B6C9-C1E102447254}" srcId="{C57ED8F9-24DE-4EB9-8DAE-354A1CAC30E2}" destId="{F2F3390B-EB70-4356-909D-31BF141B880A}" srcOrd="10" destOrd="0" parTransId="{EAB666BE-1C71-40D6-88E1-E9F679E2A793}" sibTransId="{80F23419-B39E-41A7-ADD5-D0F45A8485F6}"/>
    <dgm:cxn modelId="{E4F3EFB1-8AFB-4273-A3FD-97737086C456}" srcId="{C57ED8F9-24DE-4EB9-8DAE-354A1CAC30E2}" destId="{033481CB-B046-4981-86F9-BF0E228C4745}" srcOrd="8" destOrd="0" parTransId="{CD464EFE-76BA-4F98-96A7-1EC435E8E572}" sibTransId="{698DD106-7A8E-415E-AD11-7E4197B468D0}"/>
    <dgm:cxn modelId="{DD9266B2-5BC3-4611-BDDD-7E2295CB60AD}" type="presOf" srcId="{9823D3D7-1036-4937-997A-7BDF2601F669}" destId="{92740BCE-C12C-4ADC-A2E8-983A397FE71A}" srcOrd="1" destOrd="0" presId="urn:microsoft.com/office/officeart/2005/8/layout/radial1"/>
    <dgm:cxn modelId="{3B936FB4-3A31-489D-825B-2A4A6D8C75A9}" type="presOf" srcId="{7C88AF95-6C3B-449B-9FB5-26259999EF11}" destId="{F6DEE34B-383C-43B2-9EA3-26A19F63F0EB}" srcOrd="0" destOrd="0" presId="urn:microsoft.com/office/officeart/2005/8/layout/radial1"/>
    <dgm:cxn modelId="{16CB7CB6-6FD1-45FC-99D8-B8031F67194A}" type="presOf" srcId="{9823D3D7-1036-4937-997A-7BDF2601F669}" destId="{E3D477EE-C8AA-4F35-9123-85307B459F93}" srcOrd="0" destOrd="0" presId="urn:microsoft.com/office/officeart/2005/8/layout/radial1"/>
    <dgm:cxn modelId="{DD5BBEBA-B40B-4EA4-B8A4-031D0B1C2ED0}" type="presOf" srcId="{EAB666BE-1C71-40D6-88E1-E9F679E2A793}" destId="{63A951AA-32BB-4E8A-AB38-F380F9961FA6}" srcOrd="1" destOrd="0" presId="urn:microsoft.com/office/officeart/2005/8/layout/radial1"/>
    <dgm:cxn modelId="{2B12FABA-80A5-419A-A18A-CA84FD703311}" type="presOf" srcId="{6A62F6B6-320F-413E-A6E1-4D78EB721C63}" destId="{5A5F03FC-932A-4C2A-B87F-EC9FBCC013C5}" srcOrd="1" destOrd="0" presId="urn:microsoft.com/office/officeart/2005/8/layout/radial1"/>
    <dgm:cxn modelId="{3FA0A3BD-CCE5-44AF-95AF-53437F6AB02D}" srcId="{C57ED8F9-24DE-4EB9-8DAE-354A1CAC30E2}" destId="{7C88AF95-6C3B-449B-9FB5-26259999EF11}" srcOrd="7" destOrd="0" parTransId="{6A62F6B6-320F-413E-A6E1-4D78EB721C63}" sibTransId="{CC123D0D-87DC-4E0A-8CEC-C2EDD78CD449}"/>
    <dgm:cxn modelId="{2971F1C0-AA45-4B44-995F-354B7663ECC8}" type="presOf" srcId="{A532C37B-38EF-4D37-92C1-EA307A9BF58A}" destId="{25C82086-923A-42C5-969E-4053B790D781}" srcOrd="0" destOrd="0" presId="urn:microsoft.com/office/officeart/2005/8/layout/radial1"/>
    <dgm:cxn modelId="{BB98F0C3-E181-4508-9056-80A7EA358D2E}" type="presOf" srcId="{A532C37B-38EF-4D37-92C1-EA307A9BF58A}" destId="{FEB4DE55-5797-4E3A-8775-152BCDC315D2}" srcOrd="1" destOrd="0" presId="urn:microsoft.com/office/officeart/2005/8/layout/radial1"/>
    <dgm:cxn modelId="{D8BBD7C4-B06B-4BEA-A0BA-0485CA084A8A}" type="presOf" srcId="{60A61F84-B489-4C8B-AB45-36018D026531}" destId="{A4B2383C-AD8A-42A1-8BE5-4D8308E73259}" srcOrd="0" destOrd="0" presId="urn:microsoft.com/office/officeart/2005/8/layout/radial1"/>
    <dgm:cxn modelId="{B7CAF7C4-D208-4E74-A0CE-77F7BB1CD9B5}" srcId="{C57ED8F9-24DE-4EB9-8DAE-354A1CAC30E2}" destId="{370E66A8-E16A-4A8C-834B-0A8E5298DED5}" srcOrd="0" destOrd="0" parTransId="{106FAF38-E122-4210-A702-180F7E59E2B1}" sibTransId="{79E63965-D344-4D7C-B315-0DF19452DCCA}"/>
    <dgm:cxn modelId="{CEEDB5C9-EAC8-443F-B1CF-EC3C49CADAA6}" type="presOf" srcId="{106FAF38-E122-4210-A702-180F7E59E2B1}" destId="{2FD643C4-9E71-4938-ADFA-74CDF9D87BF1}" srcOrd="1" destOrd="0" presId="urn:microsoft.com/office/officeart/2005/8/layout/radial1"/>
    <dgm:cxn modelId="{68374BD6-331A-40BF-BE86-F19FD2286438}" type="presOf" srcId="{3EA51751-B58C-4428-AA13-3566B4F0F6D2}" destId="{ED4B1A64-42E7-4326-82A7-DF1CAFFD37A2}" srcOrd="0" destOrd="0" presId="urn:microsoft.com/office/officeart/2005/8/layout/radial1"/>
    <dgm:cxn modelId="{791676DC-5E2A-4D05-81F8-3413C67046E5}" type="presOf" srcId="{7DFA9943-DE05-4F69-883F-78DF7BA9FE93}" destId="{0F28C7BF-8621-4008-99F0-6F43D05D41B7}" srcOrd="1" destOrd="0" presId="urn:microsoft.com/office/officeart/2005/8/layout/radial1"/>
    <dgm:cxn modelId="{DB27F0DF-6ADF-44F4-AC49-04358A1CCC6E}" type="presOf" srcId="{8FA211A5-36F3-4D24-A89D-1D8D7B479082}" destId="{C01FD346-E98B-48FB-8AC0-60CFDAF45EFB}" srcOrd="0" destOrd="0" presId="urn:microsoft.com/office/officeart/2005/8/layout/radial1"/>
    <dgm:cxn modelId="{EFB037E3-E787-45B8-B8E0-38BE15C43952}" srcId="{C57ED8F9-24DE-4EB9-8DAE-354A1CAC30E2}" destId="{0F15708A-BB61-41E9-A3A5-FA78168954EF}" srcOrd="11" destOrd="0" parTransId="{1B924BBC-1399-4F15-ADE9-53E015A2F5EC}" sibTransId="{E2B574E1-2895-459A-88FE-29248CD59361}"/>
    <dgm:cxn modelId="{56F76FE8-271D-4B75-8818-6F1BB1871E8E}" srcId="{C57ED8F9-24DE-4EB9-8DAE-354A1CAC30E2}" destId="{0ABBF57E-9F1C-44EF-BFCB-454E53BA3A41}" srcOrd="6" destOrd="0" parTransId="{7DFA9943-DE05-4F69-883F-78DF7BA9FE93}" sibTransId="{B768264A-4A1F-4C19-9DF9-8677B641C486}"/>
    <dgm:cxn modelId="{72CA1FF2-ED17-4A4A-9AE3-284B5CF3D13B}" srcId="{C57ED8F9-24DE-4EB9-8DAE-354A1CAC30E2}" destId="{2E72546C-0452-4A7F-AF8A-550BCD79CF2A}" srcOrd="3" destOrd="0" parTransId="{3EA51751-B58C-4428-AA13-3566B4F0F6D2}" sibTransId="{ED4E6F10-7A63-46C1-BB9B-EB0D51829604}"/>
    <dgm:cxn modelId="{EE103DF7-A104-4218-84AC-98E3FC4F81E9}" srcId="{C57ED8F9-24DE-4EB9-8DAE-354A1CAC30E2}" destId="{99865F59-F01A-4D68-8906-55762E9EA9C1}" srcOrd="5" destOrd="0" parTransId="{1A5CB16B-9715-47D3-8746-E277B43415DF}" sibTransId="{3A0FB44A-E9EA-4057-A80F-520BFD1C6C07}"/>
    <dgm:cxn modelId="{F1FDFFFE-A0E5-42DD-9DA1-DD7C0F99620C}" type="presOf" srcId="{CD464EFE-76BA-4F98-96A7-1EC435E8E572}" destId="{23FC1312-7140-445A-B5FD-AD74C3999F57}" srcOrd="0" destOrd="0" presId="urn:microsoft.com/office/officeart/2005/8/layout/radial1"/>
    <dgm:cxn modelId="{5126B676-9619-48EB-BEAE-098F91796582}" type="presParOf" srcId="{3A72E23F-D7C4-4DAC-878C-56D107ECC391}" destId="{EBEA0576-2510-428C-861B-9F2A80955A17}" srcOrd="0" destOrd="0" presId="urn:microsoft.com/office/officeart/2005/8/layout/radial1"/>
    <dgm:cxn modelId="{42CB1368-B075-47F4-A7DC-8831355DBA91}" type="presParOf" srcId="{3A72E23F-D7C4-4DAC-878C-56D107ECC391}" destId="{179E7801-9824-4990-A4D7-16653BF571DD}" srcOrd="1" destOrd="0" presId="urn:microsoft.com/office/officeart/2005/8/layout/radial1"/>
    <dgm:cxn modelId="{FF8605F9-CBEA-4EB8-B153-02645EAC6C3F}" type="presParOf" srcId="{179E7801-9824-4990-A4D7-16653BF571DD}" destId="{2FD643C4-9E71-4938-ADFA-74CDF9D87BF1}" srcOrd="0" destOrd="0" presId="urn:microsoft.com/office/officeart/2005/8/layout/radial1"/>
    <dgm:cxn modelId="{AE1E19B7-07D0-493A-A425-696A2FDF5213}" type="presParOf" srcId="{3A72E23F-D7C4-4DAC-878C-56D107ECC391}" destId="{C5999644-5712-437B-BAF4-89B597499FAE}" srcOrd="2" destOrd="0" presId="urn:microsoft.com/office/officeart/2005/8/layout/radial1"/>
    <dgm:cxn modelId="{70D37ED8-50C6-4ABA-B9B8-6C1D024C96AE}" type="presParOf" srcId="{3A72E23F-D7C4-4DAC-878C-56D107ECC391}" destId="{25C82086-923A-42C5-969E-4053B790D781}" srcOrd="3" destOrd="0" presId="urn:microsoft.com/office/officeart/2005/8/layout/radial1"/>
    <dgm:cxn modelId="{DC55331F-4071-41D7-AEC5-30162F9725E6}" type="presParOf" srcId="{25C82086-923A-42C5-969E-4053B790D781}" destId="{FEB4DE55-5797-4E3A-8775-152BCDC315D2}" srcOrd="0" destOrd="0" presId="urn:microsoft.com/office/officeart/2005/8/layout/radial1"/>
    <dgm:cxn modelId="{67A0F66F-2CFC-48B1-B604-51F253469F39}" type="presParOf" srcId="{3A72E23F-D7C4-4DAC-878C-56D107ECC391}" destId="{1EEB88CE-C754-4F14-B369-06E0D11988D6}" srcOrd="4" destOrd="0" presId="urn:microsoft.com/office/officeart/2005/8/layout/radial1"/>
    <dgm:cxn modelId="{05A8FB12-D83E-4597-9E11-5F0BB3D9BE09}" type="presParOf" srcId="{3A72E23F-D7C4-4DAC-878C-56D107ECC391}" destId="{B077EF49-210B-4AA2-A953-6E6FB2B1426D}" srcOrd="5" destOrd="0" presId="urn:microsoft.com/office/officeart/2005/8/layout/radial1"/>
    <dgm:cxn modelId="{5557E835-1EB0-4F03-9D7E-E8FEDA9A2A65}" type="presParOf" srcId="{B077EF49-210B-4AA2-A953-6E6FB2B1426D}" destId="{8BB59161-C1DB-477C-837B-87BDAC681FDB}" srcOrd="0" destOrd="0" presId="urn:microsoft.com/office/officeart/2005/8/layout/radial1"/>
    <dgm:cxn modelId="{D532550A-5F3C-44C9-A3DC-48CED9811533}" type="presParOf" srcId="{3A72E23F-D7C4-4DAC-878C-56D107ECC391}" destId="{A4B2383C-AD8A-42A1-8BE5-4D8308E73259}" srcOrd="6" destOrd="0" presId="urn:microsoft.com/office/officeart/2005/8/layout/radial1"/>
    <dgm:cxn modelId="{488DD168-A064-49D5-A231-57D423D65F93}" type="presParOf" srcId="{3A72E23F-D7C4-4DAC-878C-56D107ECC391}" destId="{ED4B1A64-42E7-4326-82A7-DF1CAFFD37A2}" srcOrd="7" destOrd="0" presId="urn:microsoft.com/office/officeart/2005/8/layout/radial1"/>
    <dgm:cxn modelId="{2BB85529-1CFD-4F68-92C5-89C8EA0113ED}" type="presParOf" srcId="{ED4B1A64-42E7-4326-82A7-DF1CAFFD37A2}" destId="{250D5561-1B1C-4902-A77E-54F894E6531C}" srcOrd="0" destOrd="0" presId="urn:microsoft.com/office/officeart/2005/8/layout/radial1"/>
    <dgm:cxn modelId="{B52AC23C-9FF4-4E29-A15B-6D066B408682}" type="presParOf" srcId="{3A72E23F-D7C4-4DAC-878C-56D107ECC391}" destId="{1ED71913-B8E6-4CE6-B7C1-41827E0BB68B}" srcOrd="8" destOrd="0" presId="urn:microsoft.com/office/officeart/2005/8/layout/radial1"/>
    <dgm:cxn modelId="{496499D3-2D9F-4601-8165-89C404F23F73}" type="presParOf" srcId="{3A72E23F-D7C4-4DAC-878C-56D107ECC391}" destId="{D8B12356-6125-48CA-BA1E-4ADD0A18AF7C}" srcOrd="9" destOrd="0" presId="urn:microsoft.com/office/officeart/2005/8/layout/radial1"/>
    <dgm:cxn modelId="{76B00217-CFE1-4D70-AB03-5FB7892AD5EE}" type="presParOf" srcId="{D8B12356-6125-48CA-BA1E-4ADD0A18AF7C}" destId="{20C39F19-DE75-497C-B24B-160252EC4DF0}" srcOrd="0" destOrd="0" presId="urn:microsoft.com/office/officeart/2005/8/layout/radial1"/>
    <dgm:cxn modelId="{393F6C99-7B29-4E26-B3B1-6A317412C274}" type="presParOf" srcId="{3A72E23F-D7C4-4DAC-878C-56D107ECC391}" destId="{F3EFE3DB-53AA-4FF0-A68E-741771C43EBE}" srcOrd="10" destOrd="0" presId="urn:microsoft.com/office/officeart/2005/8/layout/radial1"/>
    <dgm:cxn modelId="{3CABF684-8D99-4A21-A4E5-104AD4D3354B}" type="presParOf" srcId="{3A72E23F-D7C4-4DAC-878C-56D107ECC391}" destId="{BA2C640A-1E3A-47A7-8AC9-119E37CF0092}" srcOrd="11" destOrd="0" presId="urn:microsoft.com/office/officeart/2005/8/layout/radial1"/>
    <dgm:cxn modelId="{D4D95597-EABC-4072-99D1-FD92A6E39BA3}" type="presParOf" srcId="{BA2C640A-1E3A-47A7-8AC9-119E37CF0092}" destId="{41B5FFB3-1132-41EF-86AF-A7089FFC02E1}" srcOrd="0" destOrd="0" presId="urn:microsoft.com/office/officeart/2005/8/layout/radial1"/>
    <dgm:cxn modelId="{F152D217-86EA-473B-9539-E5AFAE874A78}" type="presParOf" srcId="{3A72E23F-D7C4-4DAC-878C-56D107ECC391}" destId="{F1112C1D-DC16-4765-991C-B7321BE90DE4}" srcOrd="12" destOrd="0" presId="urn:microsoft.com/office/officeart/2005/8/layout/radial1"/>
    <dgm:cxn modelId="{D47E434A-68F4-4990-BE85-51540079D82D}" type="presParOf" srcId="{3A72E23F-D7C4-4DAC-878C-56D107ECC391}" destId="{04386125-862E-42E1-BE10-AA5E3EFC8B71}" srcOrd="13" destOrd="0" presId="urn:microsoft.com/office/officeart/2005/8/layout/radial1"/>
    <dgm:cxn modelId="{48989D9D-E0FD-4FA7-B8F4-EC83A196E359}" type="presParOf" srcId="{04386125-862E-42E1-BE10-AA5E3EFC8B71}" destId="{0F28C7BF-8621-4008-99F0-6F43D05D41B7}" srcOrd="0" destOrd="0" presId="urn:microsoft.com/office/officeart/2005/8/layout/radial1"/>
    <dgm:cxn modelId="{66A80EF1-AE84-4D7F-B77B-A524180E696C}" type="presParOf" srcId="{3A72E23F-D7C4-4DAC-878C-56D107ECC391}" destId="{124E457E-EBF1-480D-82E8-F95E961ACFDB}" srcOrd="14" destOrd="0" presId="urn:microsoft.com/office/officeart/2005/8/layout/radial1"/>
    <dgm:cxn modelId="{FDA43561-8646-49E8-AC45-1DB523604501}" type="presParOf" srcId="{3A72E23F-D7C4-4DAC-878C-56D107ECC391}" destId="{C17C19B6-4C29-40FA-AE16-9B502E09FB19}" srcOrd="15" destOrd="0" presId="urn:microsoft.com/office/officeart/2005/8/layout/radial1"/>
    <dgm:cxn modelId="{31605CE1-EDA1-45E8-B72A-686CAB7EBD88}" type="presParOf" srcId="{C17C19B6-4C29-40FA-AE16-9B502E09FB19}" destId="{5A5F03FC-932A-4C2A-B87F-EC9FBCC013C5}" srcOrd="0" destOrd="0" presId="urn:microsoft.com/office/officeart/2005/8/layout/radial1"/>
    <dgm:cxn modelId="{7796E42D-37EA-474E-ADE6-90A6AC6AFDAF}" type="presParOf" srcId="{3A72E23F-D7C4-4DAC-878C-56D107ECC391}" destId="{F6DEE34B-383C-43B2-9EA3-26A19F63F0EB}" srcOrd="16" destOrd="0" presId="urn:microsoft.com/office/officeart/2005/8/layout/radial1"/>
    <dgm:cxn modelId="{CFAB2E7D-6BA5-485E-844C-FFF37C76F2CF}" type="presParOf" srcId="{3A72E23F-D7C4-4DAC-878C-56D107ECC391}" destId="{23FC1312-7140-445A-B5FD-AD74C3999F57}" srcOrd="17" destOrd="0" presId="urn:microsoft.com/office/officeart/2005/8/layout/radial1"/>
    <dgm:cxn modelId="{DBC84671-BE12-49B8-83C7-79624BB3E1A4}" type="presParOf" srcId="{23FC1312-7140-445A-B5FD-AD74C3999F57}" destId="{BA25BC90-E3CE-4BD7-AD4B-5B2C3D40C905}" srcOrd="0" destOrd="0" presId="urn:microsoft.com/office/officeart/2005/8/layout/radial1"/>
    <dgm:cxn modelId="{24D6437D-61B9-4A50-8AA8-A880BC059D57}" type="presParOf" srcId="{3A72E23F-D7C4-4DAC-878C-56D107ECC391}" destId="{334CA961-0FF8-4154-815C-D873E3147397}" srcOrd="18" destOrd="0" presId="urn:microsoft.com/office/officeart/2005/8/layout/radial1"/>
    <dgm:cxn modelId="{E9F5EF56-C1BA-49CA-AF1A-8773C3F49D33}" type="presParOf" srcId="{3A72E23F-D7C4-4DAC-878C-56D107ECC391}" destId="{E3D477EE-C8AA-4F35-9123-85307B459F93}" srcOrd="19" destOrd="0" presId="urn:microsoft.com/office/officeart/2005/8/layout/radial1"/>
    <dgm:cxn modelId="{FB7E3A00-FB65-4CD9-8EB1-871A37209218}" type="presParOf" srcId="{E3D477EE-C8AA-4F35-9123-85307B459F93}" destId="{92740BCE-C12C-4ADC-A2E8-983A397FE71A}" srcOrd="0" destOrd="0" presId="urn:microsoft.com/office/officeart/2005/8/layout/radial1"/>
    <dgm:cxn modelId="{E126BDCC-02CA-4CF1-A363-F3CBFF1C8524}" type="presParOf" srcId="{3A72E23F-D7C4-4DAC-878C-56D107ECC391}" destId="{C01FD346-E98B-48FB-8AC0-60CFDAF45EFB}" srcOrd="20" destOrd="0" presId="urn:microsoft.com/office/officeart/2005/8/layout/radial1"/>
    <dgm:cxn modelId="{A0FEE5E1-D118-4F45-BC77-54C4D868860B}" type="presParOf" srcId="{3A72E23F-D7C4-4DAC-878C-56D107ECC391}" destId="{9D9A8B80-02B3-456B-99E8-BC6C282E67E7}" srcOrd="21" destOrd="0" presId="urn:microsoft.com/office/officeart/2005/8/layout/radial1"/>
    <dgm:cxn modelId="{F1468678-8286-4CEE-991F-E61DDB37C1A1}" type="presParOf" srcId="{9D9A8B80-02B3-456B-99E8-BC6C282E67E7}" destId="{63A951AA-32BB-4E8A-AB38-F380F9961FA6}" srcOrd="0" destOrd="0" presId="urn:microsoft.com/office/officeart/2005/8/layout/radial1"/>
    <dgm:cxn modelId="{7653C674-0261-46E8-AB1F-07B01CFEE1DA}" type="presParOf" srcId="{3A72E23F-D7C4-4DAC-878C-56D107ECC391}" destId="{F01AAC20-DE11-41C8-BDB5-C432A4DE5A69}" srcOrd="22" destOrd="0" presId="urn:microsoft.com/office/officeart/2005/8/layout/radial1"/>
    <dgm:cxn modelId="{881ED565-FC81-4296-A113-D10194037FE1}" type="presParOf" srcId="{3A72E23F-D7C4-4DAC-878C-56D107ECC391}" destId="{DFB98635-BDE3-4B81-98B3-E85DD3B5B0C4}" srcOrd="23" destOrd="0" presId="urn:microsoft.com/office/officeart/2005/8/layout/radial1"/>
    <dgm:cxn modelId="{0CA0EA05-6E90-43A1-B591-ACA284DCCCAA}" type="presParOf" srcId="{DFB98635-BDE3-4B81-98B3-E85DD3B5B0C4}" destId="{DA1A20B0-AF0A-4760-A075-5EC4F0CFD0D8}" srcOrd="0" destOrd="0" presId="urn:microsoft.com/office/officeart/2005/8/layout/radial1"/>
    <dgm:cxn modelId="{5E055D31-1245-4151-BC30-CBD7A4C9D2CB}" type="presParOf" srcId="{3A72E23F-D7C4-4DAC-878C-56D107ECC391}" destId="{69035E98-A1D4-4C9F-84A6-236FD2D731FB}" srcOrd="24"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EB5A51-2C3A-44E2-8F1A-56429D7552DC}" type="doc">
      <dgm:prSet loTypeId="urn:microsoft.com/office/officeart/2005/8/layout/cycle6" loCatId="cycle" qsTypeId="urn:microsoft.com/office/officeart/2005/8/quickstyle/simple1" qsCatId="simple" csTypeId="urn:microsoft.com/office/officeart/2005/8/colors/accent1_1" csCatId="accent1" phldr="1"/>
      <dgm:spPr/>
      <dgm:t>
        <a:bodyPr/>
        <a:lstStyle/>
        <a:p>
          <a:endParaRPr lang="en-US"/>
        </a:p>
      </dgm:t>
    </dgm:pt>
    <dgm:pt modelId="{1CEB91C7-F8AF-42EB-AFC8-C1F1C58114A3}">
      <dgm:prSet phldrT="[Text]" phldr="1"/>
      <dgm:spPr>
        <a:ln>
          <a:noFill/>
        </a:ln>
      </dgm:spPr>
      <dgm:t>
        <a:bodyPr/>
        <a:lstStyle/>
        <a:p>
          <a:endParaRPr lang="en-US"/>
        </a:p>
      </dgm:t>
    </dgm:pt>
    <dgm:pt modelId="{71AE0A87-636F-4F99-8FCE-E3A5EA724F5A}" type="parTrans" cxnId="{9B1A896C-D9FE-4CBF-8422-3EDA1D07A3BF}">
      <dgm:prSet/>
      <dgm:spPr/>
      <dgm:t>
        <a:bodyPr/>
        <a:lstStyle/>
        <a:p>
          <a:endParaRPr lang="en-US"/>
        </a:p>
      </dgm:t>
    </dgm:pt>
    <dgm:pt modelId="{C7FE09F7-9A25-4AAC-A76E-47039A5C299F}" type="sibTrans" cxnId="{9B1A896C-D9FE-4CBF-8422-3EDA1D07A3BF}">
      <dgm:prSet/>
      <dgm:spPr/>
      <dgm:t>
        <a:bodyPr/>
        <a:lstStyle/>
        <a:p>
          <a:endParaRPr lang="en-US"/>
        </a:p>
      </dgm:t>
    </dgm:pt>
    <dgm:pt modelId="{805151AF-1041-4A25-B32F-87DC2368DACE}">
      <dgm:prSet phldrT="[Text]" phldr="1"/>
      <dgm:spPr>
        <a:ln>
          <a:solidFill>
            <a:schemeClr val="bg1"/>
          </a:solidFill>
        </a:ln>
      </dgm:spPr>
      <dgm:t>
        <a:bodyPr/>
        <a:lstStyle/>
        <a:p>
          <a:endParaRPr lang="en-US"/>
        </a:p>
      </dgm:t>
    </dgm:pt>
    <dgm:pt modelId="{DB3D5E34-78A3-43E6-AF8F-57E72859AD86}" type="parTrans" cxnId="{613D129F-2EA2-4A81-AE43-B2DF3FA9AF12}">
      <dgm:prSet/>
      <dgm:spPr/>
      <dgm:t>
        <a:bodyPr/>
        <a:lstStyle/>
        <a:p>
          <a:endParaRPr lang="en-US"/>
        </a:p>
      </dgm:t>
    </dgm:pt>
    <dgm:pt modelId="{571E0264-51B6-455D-81C3-4F082A5A0DC7}" type="sibTrans" cxnId="{613D129F-2EA2-4A81-AE43-B2DF3FA9AF12}">
      <dgm:prSet/>
      <dgm:spPr/>
      <dgm:t>
        <a:bodyPr/>
        <a:lstStyle/>
        <a:p>
          <a:endParaRPr lang="en-US"/>
        </a:p>
      </dgm:t>
    </dgm:pt>
    <dgm:pt modelId="{33911A1A-6475-4761-9728-E083034644CE}">
      <dgm:prSet phldrT="[Text]" phldr="1"/>
      <dgm:spPr>
        <a:ln>
          <a:solidFill>
            <a:schemeClr val="bg1"/>
          </a:solidFill>
        </a:ln>
      </dgm:spPr>
      <dgm:t>
        <a:bodyPr/>
        <a:lstStyle/>
        <a:p>
          <a:endParaRPr lang="en-US"/>
        </a:p>
      </dgm:t>
    </dgm:pt>
    <dgm:pt modelId="{0C318B43-7477-447E-B4D1-3BD2F917D168}" type="parTrans" cxnId="{C1F70F21-66A8-493A-A0E5-AB8491C154AE}">
      <dgm:prSet/>
      <dgm:spPr/>
      <dgm:t>
        <a:bodyPr/>
        <a:lstStyle/>
        <a:p>
          <a:endParaRPr lang="en-US"/>
        </a:p>
      </dgm:t>
    </dgm:pt>
    <dgm:pt modelId="{80E3F27F-ED8D-4378-81A4-9B9C921F1436}" type="sibTrans" cxnId="{C1F70F21-66A8-493A-A0E5-AB8491C154AE}">
      <dgm:prSet/>
      <dgm:spPr/>
      <dgm:t>
        <a:bodyPr/>
        <a:lstStyle/>
        <a:p>
          <a:endParaRPr lang="en-US"/>
        </a:p>
      </dgm:t>
    </dgm:pt>
    <dgm:pt modelId="{D8960CCD-7542-445D-9EB9-0241D1B5B7C0}">
      <dgm:prSet phldrT="[Text]" phldr="1"/>
      <dgm:spPr>
        <a:ln>
          <a:solidFill>
            <a:schemeClr val="bg1"/>
          </a:solidFill>
        </a:ln>
      </dgm:spPr>
      <dgm:t>
        <a:bodyPr/>
        <a:lstStyle/>
        <a:p>
          <a:endParaRPr lang="en-US"/>
        </a:p>
      </dgm:t>
    </dgm:pt>
    <dgm:pt modelId="{3FB40426-B955-40C9-B8AD-94A3A4181EF6}" type="parTrans" cxnId="{B1740260-EE79-49D3-99D3-11446B8D0137}">
      <dgm:prSet/>
      <dgm:spPr/>
      <dgm:t>
        <a:bodyPr/>
        <a:lstStyle/>
        <a:p>
          <a:endParaRPr lang="en-US"/>
        </a:p>
      </dgm:t>
    </dgm:pt>
    <dgm:pt modelId="{54A74296-B791-417C-94DE-7BD850A48A4B}" type="sibTrans" cxnId="{B1740260-EE79-49D3-99D3-11446B8D0137}">
      <dgm:prSet/>
      <dgm:spPr/>
      <dgm:t>
        <a:bodyPr/>
        <a:lstStyle/>
        <a:p>
          <a:endParaRPr lang="en-US"/>
        </a:p>
      </dgm:t>
    </dgm:pt>
    <dgm:pt modelId="{7A885C13-4303-43DE-87AC-4FA5699D98E3}">
      <dgm:prSet phldrT="[Text]" phldr="1"/>
      <dgm:spPr>
        <a:ln>
          <a:solidFill>
            <a:schemeClr val="bg1"/>
          </a:solidFill>
        </a:ln>
      </dgm:spPr>
      <dgm:t>
        <a:bodyPr/>
        <a:lstStyle/>
        <a:p>
          <a:endParaRPr lang="en-US"/>
        </a:p>
      </dgm:t>
    </dgm:pt>
    <dgm:pt modelId="{4D0DF498-DEFF-49E3-8EBA-19D6B94F92A3}" type="parTrans" cxnId="{981A1190-3A9D-4363-A74E-8836CDB66399}">
      <dgm:prSet/>
      <dgm:spPr/>
      <dgm:t>
        <a:bodyPr/>
        <a:lstStyle/>
        <a:p>
          <a:endParaRPr lang="en-US"/>
        </a:p>
      </dgm:t>
    </dgm:pt>
    <dgm:pt modelId="{DF5F7009-E7FE-47C9-BD6E-E23C79AAF5EC}" type="sibTrans" cxnId="{981A1190-3A9D-4363-A74E-8836CDB66399}">
      <dgm:prSet/>
      <dgm:spPr/>
      <dgm:t>
        <a:bodyPr/>
        <a:lstStyle/>
        <a:p>
          <a:endParaRPr lang="en-US"/>
        </a:p>
      </dgm:t>
    </dgm:pt>
    <dgm:pt modelId="{3293B2CB-0715-44EC-97AE-E752EC6C1940}">
      <dgm:prSet phldrT="[Text]" phldr="1"/>
      <dgm:spPr>
        <a:ln>
          <a:solidFill>
            <a:schemeClr val="bg1"/>
          </a:solidFill>
        </a:ln>
      </dgm:spPr>
      <dgm:t>
        <a:bodyPr/>
        <a:lstStyle/>
        <a:p>
          <a:endParaRPr lang="en-US"/>
        </a:p>
      </dgm:t>
    </dgm:pt>
    <dgm:pt modelId="{6F675205-2C69-4619-B4FE-15227618DF49}" type="parTrans" cxnId="{5E1B31B6-8AC0-412D-B9B4-BEF5F976C045}">
      <dgm:prSet/>
      <dgm:spPr/>
      <dgm:t>
        <a:bodyPr/>
        <a:lstStyle/>
        <a:p>
          <a:endParaRPr lang="en-US"/>
        </a:p>
      </dgm:t>
    </dgm:pt>
    <dgm:pt modelId="{B1ECB2A7-B689-4C55-AAC4-1423A6005E6B}" type="sibTrans" cxnId="{5E1B31B6-8AC0-412D-B9B4-BEF5F976C045}">
      <dgm:prSet/>
      <dgm:spPr/>
      <dgm:t>
        <a:bodyPr/>
        <a:lstStyle/>
        <a:p>
          <a:endParaRPr lang="en-US"/>
        </a:p>
      </dgm:t>
    </dgm:pt>
    <dgm:pt modelId="{A74AA491-D5C4-4F19-BBA3-F166CA662387}">
      <dgm:prSet phldrT="[Text]" phldr="1"/>
      <dgm:spPr>
        <a:ln>
          <a:solidFill>
            <a:schemeClr val="bg1"/>
          </a:solidFill>
        </a:ln>
      </dgm:spPr>
      <dgm:t>
        <a:bodyPr/>
        <a:lstStyle/>
        <a:p>
          <a:endParaRPr lang="en-US"/>
        </a:p>
      </dgm:t>
    </dgm:pt>
    <dgm:pt modelId="{EE5EBBB1-94EB-4897-B28F-2B71E334A53E}" type="parTrans" cxnId="{298290DC-F5C6-4DDE-B4DC-D0752AB729BE}">
      <dgm:prSet/>
      <dgm:spPr/>
      <dgm:t>
        <a:bodyPr/>
        <a:lstStyle/>
        <a:p>
          <a:endParaRPr lang="en-US"/>
        </a:p>
      </dgm:t>
    </dgm:pt>
    <dgm:pt modelId="{61A35C8E-63F5-4714-9866-C8B054E1808D}" type="sibTrans" cxnId="{298290DC-F5C6-4DDE-B4DC-D0752AB729BE}">
      <dgm:prSet/>
      <dgm:spPr/>
      <dgm:t>
        <a:bodyPr/>
        <a:lstStyle/>
        <a:p>
          <a:endParaRPr lang="en-US"/>
        </a:p>
      </dgm:t>
    </dgm:pt>
    <dgm:pt modelId="{620A2163-4244-4F1E-94C1-B1152A1710F3}">
      <dgm:prSet phldrT="[Text]" phldr="1"/>
      <dgm:spPr>
        <a:ln>
          <a:solidFill>
            <a:schemeClr val="bg1"/>
          </a:solidFill>
        </a:ln>
      </dgm:spPr>
      <dgm:t>
        <a:bodyPr/>
        <a:lstStyle/>
        <a:p>
          <a:endParaRPr lang="en-US"/>
        </a:p>
      </dgm:t>
    </dgm:pt>
    <dgm:pt modelId="{BDEF767F-B808-4D11-8600-FAD63328B8A2}" type="parTrans" cxnId="{9CE3F53A-0E8F-4995-A07F-38443B2E7CE9}">
      <dgm:prSet/>
      <dgm:spPr/>
      <dgm:t>
        <a:bodyPr/>
        <a:lstStyle/>
        <a:p>
          <a:endParaRPr lang="en-US"/>
        </a:p>
      </dgm:t>
    </dgm:pt>
    <dgm:pt modelId="{B4204B62-A364-4E3A-8C10-F9DD88C5B942}" type="sibTrans" cxnId="{9CE3F53A-0E8F-4995-A07F-38443B2E7CE9}">
      <dgm:prSet/>
      <dgm:spPr/>
      <dgm:t>
        <a:bodyPr/>
        <a:lstStyle/>
        <a:p>
          <a:endParaRPr lang="en-US"/>
        </a:p>
      </dgm:t>
    </dgm:pt>
    <dgm:pt modelId="{79667DAE-0591-4EB6-8C89-564EB62888B8}" type="pres">
      <dgm:prSet presAssocID="{7CEB5A51-2C3A-44E2-8F1A-56429D7552DC}" presName="cycle" presStyleCnt="0">
        <dgm:presLayoutVars>
          <dgm:dir/>
          <dgm:resizeHandles val="exact"/>
        </dgm:presLayoutVars>
      </dgm:prSet>
      <dgm:spPr/>
    </dgm:pt>
    <dgm:pt modelId="{69497B1B-EB4A-4FC2-A9AC-DD8FA17C7DF5}" type="pres">
      <dgm:prSet presAssocID="{1CEB91C7-F8AF-42EB-AFC8-C1F1C58114A3}" presName="node" presStyleLbl="node1" presStyleIdx="0" presStyleCnt="8">
        <dgm:presLayoutVars>
          <dgm:bulletEnabled val="1"/>
        </dgm:presLayoutVars>
      </dgm:prSet>
      <dgm:spPr/>
    </dgm:pt>
    <dgm:pt modelId="{88E3BEF9-A61D-46BC-A7B7-8DB7F5C6FD72}" type="pres">
      <dgm:prSet presAssocID="{1CEB91C7-F8AF-42EB-AFC8-C1F1C58114A3}" presName="spNode" presStyleCnt="0"/>
      <dgm:spPr/>
    </dgm:pt>
    <dgm:pt modelId="{12DAFCA1-62B4-404E-8E3F-33B173F9B46C}" type="pres">
      <dgm:prSet presAssocID="{C7FE09F7-9A25-4AAC-A76E-47039A5C299F}" presName="sibTrans" presStyleLbl="sibTrans1D1" presStyleIdx="0" presStyleCnt="8"/>
      <dgm:spPr/>
    </dgm:pt>
    <dgm:pt modelId="{4654D098-BC09-4CD6-8630-9B174A842E80}" type="pres">
      <dgm:prSet presAssocID="{3293B2CB-0715-44EC-97AE-E752EC6C1940}" presName="node" presStyleLbl="node1" presStyleIdx="1" presStyleCnt="8">
        <dgm:presLayoutVars>
          <dgm:bulletEnabled val="1"/>
        </dgm:presLayoutVars>
      </dgm:prSet>
      <dgm:spPr/>
    </dgm:pt>
    <dgm:pt modelId="{A4A31CE3-57CF-478A-9A28-1CA31090CAF7}" type="pres">
      <dgm:prSet presAssocID="{3293B2CB-0715-44EC-97AE-E752EC6C1940}" presName="spNode" presStyleCnt="0"/>
      <dgm:spPr/>
    </dgm:pt>
    <dgm:pt modelId="{D3E3AEF7-39A3-4576-A806-B462BAE2DE6B}" type="pres">
      <dgm:prSet presAssocID="{B1ECB2A7-B689-4C55-AAC4-1423A6005E6B}" presName="sibTrans" presStyleLbl="sibTrans1D1" presStyleIdx="1" presStyleCnt="8"/>
      <dgm:spPr/>
    </dgm:pt>
    <dgm:pt modelId="{E5B95ACC-BB6B-412D-BD19-D71CEBCFCDA8}" type="pres">
      <dgm:prSet presAssocID="{A74AA491-D5C4-4F19-BBA3-F166CA662387}" presName="node" presStyleLbl="node1" presStyleIdx="2" presStyleCnt="8">
        <dgm:presLayoutVars>
          <dgm:bulletEnabled val="1"/>
        </dgm:presLayoutVars>
      </dgm:prSet>
      <dgm:spPr/>
    </dgm:pt>
    <dgm:pt modelId="{9270EF0C-2C2C-44F1-B67C-7E4CBB8EACD0}" type="pres">
      <dgm:prSet presAssocID="{A74AA491-D5C4-4F19-BBA3-F166CA662387}" presName="spNode" presStyleCnt="0"/>
      <dgm:spPr/>
    </dgm:pt>
    <dgm:pt modelId="{93AC9B7A-4F4E-4E9E-B7E7-827F4E54CD99}" type="pres">
      <dgm:prSet presAssocID="{61A35C8E-63F5-4714-9866-C8B054E1808D}" presName="sibTrans" presStyleLbl="sibTrans1D1" presStyleIdx="2" presStyleCnt="8"/>
      <dgm:spPr/>
    </dgm:pt>
    <dgm:pt modelId="{AA19798C-F74B-4F80-91C7-F77C823D86BE}" type="pres">
      <dgm:prSet presAssocID="{620A2163-4244-4F1E-94C1-B1152A1710F3}" presName="node" presStyleLbl="node1" presStyleIdx="3" presStyleCnt="8">
        <dgm:presLayoutVars>
          <dgm:bulletEnabled val="1"/>
        </dgm:presLayoutVars>
      </dgm:prSet>
      <dgm:spPr/>
    </dgm:pt>
    <dgm:pt modelId="{6453A0E2-F5ED-4AA9-AFFA-66FE8D3F5BE1}" type="pres">
      <dgm:prSet presAssocID="{620A2163-4244-4F1E-94C1-B1152A1710F3}" presName="spNode" presStyleCnt="0"/>
      <dgm:spPr/>
    </dgm:pt>
    <dgm:pt modelId="{A9E40799-F22E-4AB7-9C45-63310DCD74EF}" type="pres">
      <dgm:prSet presAssocID="{B4204B62-A364-4E3A-8C10-F9DD88C5B942}" presName="sibTrans" presStyleLbl="sibTrans1D1" presStyleIdx="3" presStyleCnt="8"/>
      <dgm:spPr/>
    </dgm:pt>
    <dgm:pt modelId="{2127405C-D825-4E74-8A62-36641C279641}" type="pres">
      <dgm:prSet presAssocID="{805151AF-1041-4A25-B32F-87DC2368DACE}" presName="node" presStyleLbl="node1" presStyleIdx="4" presStyleCnt="8">
        <dgm:presLayoutVars>
          <dgm:bulletEnabled val="1"/>
        </dgm:presLayoutVars>
      </dgm:prSet>
      <dgm:spPr/>
    </dgm:pt>
    <dgm:pt modelId="{646EFF09-91B4-4C35-B98B-EFF17BC7F5DF}" type="pres">
      <dgm:prSet presAssocID="{805151AF-1041-4A25-B32F-87DC2368DACE}" presName="spNode" presStyleCnt="0"/>
      <dgm:spPr/>
    </dgm:pt>
    <dgm:pt modelId="{A590632F-690A-4A29-9E68-E0E7D8A0B34A}" type="pres">
      <dgm:prSet presAssocID="{571E0264-51B6-455D-81C3-4F082A5A0DC7}" presName="sibTrans" presStyleLbl="sibTrans1D1" presStyleIdx="4" presStyleCnt="8"/>
      <dgm:spPr/>
    </dgm:pt>
    <dgm:pt modelId="{1E83BE6F-4CE1-44A1-A30E-528A449FCED3}" type="pres">
      <dgm:prSet presAssocID="{33911A1A-6475-4761-9728-E083034644CE}" presName="node" presStyleLbl="node1" presStyleIdx="5" presStyleCnt="8">
        <dgm:presLayoutVars>
          <dgm:bulletEnabled val="1"/>
        </dgm:presLayoutVars>
      </dgm:prSet>
      <dgm:spPr/>
    </dgm:pt>
    <dgm:pt modelId="{7F0CC9F6-DEDB-4851-818A-A5C57B96AD63}" type="pres">
      <dgm:prSet presAssocID="{33911A1A-6475-4761-9728-E083034644CE}" presName="spNode" presStyleCnt="0"/>
      <dgm:spPr/>
    </dgm:pt>
    <dgm:pt modelId="{B75B5055-D5B2-46B8-9C87-50C8F231A158}" type="pres">
      <dgm:prSet presAssocID="{80E3F27F-ED8D-4378-81A4-9B9C921F1436}" presName="sibTrans" presStyleLbl="sibTrans1D1" presStyleIdx="5" presStyleCnt="8"/>
      <dgm:spPr/>
    </dgm:pt>
    <dgm:pt modelId="{4DAE963D-35CF-4640-A8B1-BBD62CF6745B}" type="pres">
      <dgm:prSet presAssocID="{D8960CCD-7542-445D-9EB9-0241D1B5B7C0}" presName="node" presStyleLbl="node1" presStyleIdx="6" presStyleCnt="8">
        <dgm:presLayoutVars>
          <dgm:bulletEnabled val="1"/>
        </dgm:presLayoutVars>
      </dgm:prSet>
      <dgm:spPr/>
    </dgm:pt>
    <dgm:pt modelId="{27089DA7-3674-447C-80DE-0A66E3672FF5}" type="pres">
      <dgm:prSet presAssocID="{D8960CCD-7542-445D-9EB9-0241D1B5B7C0}" presName="spNode" presStyleCnt="0"/>
      <dgm:spPr/>
    </dgm:pt>
    <dgm:pt modelId="{D9F7D32E-72C7-4284-8524-8CE65EF38F74}" type="pres">
      <dgm:prSet presAssocID="{54A74296-B791-417C-94DE-7BD850A48A4B}" presName="sibTrans" presStyleLbl="sibTrans1D1" presStyleIdx="6" presStyleCnt="8"/>
      <dgm:spPr/>
    </dgm:pt>
    <dgm:pt modelId="{DD75AC4F-F983-4332-9AFC-00702867F683}" type="pres">
      <dgm:prSet presAssocID="{7A885C13-4303-43DE-87AC-4FA5699D98E3}" presName="node" presStyleLbl="node1" presStyleIdx="7" presStyleCnt="8">
        <dgm:presLayoutVars>
          <dgm:bulletEnabled val="1"/>
        </dgm:presLayoutVars>
      </dgm:prSet>
      <dgm:spPr/>
    </dgm:pt>
    <dgm:pt modelId="{A792543A-E189-4EBC-A434-545CCDF5A445}" type="pres">
      <dgm:prSet presAssocID="{7A885C13-4303-43DE-87AC-4FA5699D98E3}" presName="spNode" presStyleCnt="0"/>
      <dgm:spPr/>
    </dgm:pt>
    <dgm:pt modelId="{08C9EE95-3681-47B3-BC82-73378EEBFD38}" type="pres">
      <dgm:prSet presAssocID="{DF5F7009-E7FE-47C9-BD6E-E23C79AAF5EC}" presName="sibTrans" presStyleLbl="sibTrans1D1" presStyleIdx="7" presStyleCnt="8"/>
      <dgm:spPr/>
    </dgm:pt>
  </dgm:ptLst>
  <dgm:cxnLst>
    <dgm:cxn modelId="{8EA52808-6F79-4389-867D-B92F583732BB}" type="presOf" srcId="{805151AF-1041-4A25-B32F-87DC2368DACE}" destId="{2127405C-D825-4E74-8A62-36641C279641}" srcOrd="0" destOrd="0" presId="urn:microsoft.com/office/officeart/2005/8/layout/cycle6"/>
    <dgm:cxn modelId="{AED4B90D-03BA-4218-AD09-6FE357977056}" type="presOf" srcId="{3293B2CB-0715-44EC-97AE-E752EC6C1940}" destId="{4654D098-BC09-4CD6-8630-9B174A842E80}" srcOrd="0" destOrd="0" presId="urn:microsoft.com/office/officeart/2005/8/layout/cycle6"/>
    <dgm:cxn modelId="{4243F00E-B0CB-4F85-BACF-645DD7437654}" type="presOf" srcId="{54A74296-B791-417C-94DE-7BD850A48A4B}" destId="{D9F7D32E-72C7-4284-8524-8CE65EF38F74}" srcOrd="0" destOrd="0" presId="urn:microsoft.com/office/officeart/2005/8/layout/cycle6"/>
    <dgm:cxn modelId="{94E3E915-1BBB-48D3-BBAB-9DCC720BBAA4}" type="presOf" srcId="{33911A1A-6475-4761-9728-E083034644CE}" destId="{1E83BE6F-4CE1-44A1-A30E-528A449FCED3}" srcOrd="0" destOrd="0" presId="urn:microsoft.com/office/officeart/2005/8/layout/cycle6"/>
    <dgm:cxn modelId="{C1F70F21-66A8-493A-A0E5-AB8491C154AE}" srcId="{7CEB5A51-2C3A-44E2-8F1A-56429D7552DC}" destId="{33911A1A-6475-4761-9728-E083034644CE}" srcOrd="5" destOrd="0" parTransId="{0C318B43-7477-447E-B4D1-3BD2F917D168}" sibTransId="{80E3F27F-ED8D-4378-81A4-9B9C921F1436}"/>
    <dgm:cxn modelId="{2A64C626-264B-4923-89C9-C4A4A47F9F01}" type="presOf" srcId="{620A2163-4244-4F1E-94C1-B1152A1710F3}" destId="{AA19798C-F74B-4F80-91C7-F77C823D86BE}" srcOrd="0" destOrd="0" presId="urn:microsoft.com/office/officeart/2005/8/layout/cycle6"/>
    <dgm:cxn modelId="{9CE3F53A-0E8F-4995-A07F-38443B2E7CE9}" srcId="{7CEB5A51-2C3A-44E2-8F1A-56429D7552DC}" destId="{620A2163-4244-4F1E-94C1-B1152A1710F3}" srcOrd="3" destOrd="0" parTransId="{BDEF767F-B808-4D11-8600-FAD63328B8A2}" sibTransId="{B4204B62-A364-4E3A-8C10-F9DD88C5B942}"/>
    <dgm:cxn modelId="{16A61A3E-4BDF-4ECA-9B09-530EEE2E96EA}" type="presOf" srcId="{1CEB91C7-F8AF-42EB-AFC8-C1F1C58114A3}" destId="{69497B1B-EB4A-4FC2-A9AC-DD8FA17C7DF5}" srcOrd="0" destOrd="0" presId="urn:microsoft.com/office/officeart/2005/8/layout/cycle6"/>
    <dgm:cxn modelId="{6BF7545F-2FAE-4BAD-94C3-F88D2A61434C}" type="presOf" srcId="{571E0264-51B6-455D-81C3-4F082A5A0DC7}" destId="{A590632F-690A-4A29-9E68-E0E7D8A0B34A}" srcOrd="0" destOrd="0" presId="urn:microsoft.com/office/officeart/2005/8/layout/cycle6"/>
    <dgm:cxn modelId="{B1740260-EE79-49D3-99D3-11446B8D0137}" srcId="{7CEB5A51-2C3A-44E2-8F1A-56429D7552DC}" destId="{D8960CCD-7542-445D-9EB9-0241D1B5B7C0}" srcOrd="6" destOrd="0" parTransId="{3FB40426-B955-40C9-B8AD-94A3A4181EF6}" sibTransId="{54A74296-B791-417C-94DE-7BD850A48A4B}"/>
    <dgm:cxn modelId="{B2F0AB68-0449-4AA7-8BEC-B038148A75CC}" type="presOf" srcId="{61A35C8E-63F5-4714-9866-C8B054E1808D}" destId="{93AC9B7A-4F4E-4E9E-B7E7-827F4E54CD99}" srcOrd="0" destOrd="0" presId="urn:microsoft.com/office/officeart/2005/8/layout/cycle6"/>
    <dgm:cxn modelId="{9B1A896C-D9FE-4CBF-8422-3EDA1D07A3BF}" srcId="{7CEB5A51-2C3A-44E2-8F1A-56429D7552DC}" destId="{1CEB91C7-F8AF-42EB-AFC8-C1F1C58114A3}" srcOrd="0" destOrd="0" parTransId="{71AE0A87-636F-4F99-8FCE-E3A5EA724F5A}" sibTransId="{C7FE09F7-9A25-4AAC-A76E-47039A5C299F}"/>
    <dgm:cxn modelId="{E2B1FA86-95B2-49E1-B5EF-B95015A295D4}" type="presOf" srcId="{7CEB5A51-2C3A-44E2-8F1A-56429D7552DC}" destId="{79667DAE-0591-4EB6-8C89-564EB62888B8}" srcOrd="0" destOrd="0" presId="urn:microsoft.com/office/officeart/2005/8/layout/cycle6"/>
    <dgm:cxn modelId="{981A1190-3A9D-4363-A74E-8836CDB66399}" srcId="{7CEB5A51-2C3A-44E2-8F1A-56429D7552DC}" destId="{7A885C13-4303-43DE-87AC-4FA5699D98E3}" srcOrd="7" destOrd="0" parTransId="{4D0DF498-DEFF-49E3-8EBA-19D6B94F92A3}" sibTransId="{DF5F7009-E7FE-47C9-BD6E-E23C79AAF5EC}"/>
    <dgm:cxn modelId="{CA577892-2254-4B9C-A60E-C95D85E07E50}" type="presOf" srcId="{B1ECB2A7-B689-4C55-AAC4-1423A6005E6B}" destId="{D3E3AEF7-39A3-4576-A806-B462BAE2DE6B}" srcOrd="0" destOrd="0" presId="urn:microsoft.com/office/officeart/2005/8/layout/cycle6"/>
    <dgm:cxn modelId="{CB1B389A-EBB3-45C6-9F9C-591BFF272092}" type="presOf" srcId="{D8960CCD-7542-445D-9EB9-0241D1B5B7C0}" destId="{4DAE963D-35CF-4640-A8B1-BBD62CF6745B}" srcOrd="0" destOrd="0" presId="urn:microsoft.com/office/officeart/2005/8/layout/cycle6"/>
    <dgm:cxn modelId="{613D129F-2EA2-4A81-AE43-B2DF3FA9AF12}" srcId="{7CEB5A51-2C3A-44E2-8F1A-56429D7552DC}" destId="{805151AF-1041-4A25-B32F-87DC2368DACE}" srcOrd="4" destOrd="0" parTransId="{DB3D5E34-78A3-43E6-AF8F-57E72859AD86}" sibTransId="{571E0264-51B6-455D-81C3-4F082A5A0DC7}"/>
    <dgm:cxn modelId="{BA33C6A9-3BD9-44C8-B241-77A5BF95311E}" type="presOf" srcId="{7A885C13-4303-43DE-87AC-4FA5699D98E3}" destId="{DD75AC4F-F983-4332-9AFC-00702867F683}" srcOrd="0" destOrd="0" presId="urn:microsoft.com/office/officeart/2005/8/layout/cycle6"/>
    <dgm:cxn modelId="{5E1B31B6-8AC0-412D-B9B4-BEF5F976C045}" srcId="{7CEB5A51-2C3A-44E2-8F1A-56429D7552DC}" destId="{3293B2CB-0715-44EC-97AE-E752EC6C1940}" srcOrd="1" destOrd="0" parTransId="{6F675205-2C69-4619-B4FE-15227618DF49}" sibTransId="{B1ECB2A7-B689-4C55-AAC4-1423A6005E6B}"/>
    <dgm:cxn modelId="{951137B8-26B3-4787-BE7E-B5E247D56704}" type="presOf" srcId="{C7FE09F7-9A25-4AAC-A76E-47039A5C299F}" destId="{12DAFCA1-62B4-404E-8E3F-33B173F9B46C}" srcOrd="0" destOrd="0" presId="urn:microsoft.com/office/officeart/2005/8/layout/cycle6"/>
    <dgm:cxn modelId="{6DB0D7C2-DEA9-4E17-B3F7-22F7E01FAC16}" type="presOf" srcId="{A74AA491-D5C4-4F19-BBA3-F166CA662387}" destId="{E5B95ACC-BB6B-412D-BD19-D71CEBCFCDA8}" srcOrd="0" destOrd="0" presId="urn:microsoft.com/office/officeart/2005/8/layout/cycle6"/>
    <dgm:cxn modelId="{ADB0C7D8-C123-40D2-99D2-03CF0B932551}" type="presOf" srcId="{80E3F27F-ED8D-4378-81A4-9B9C921F1436}" destId="{B75B5055-D5B2-46B8-9C87-50C8F231A158}" srcOrd="0" destOrd="0" presId="urn:microsoft.com/office/officeart/2005/8/layout/cycle6"/>
    <dgm:cxn modelId="{298290DC-F5C6-4DDE-B4DC-D0752AB729BE}" srcId="{7CEB5A51-2C3A-44E2-8F1A-56429D7552DC}" destId="{A74AA491-D5C4-4F19-BBA3-F166CA662387}" srcOrd="2" destOrd="0" parTransId="{EE5EBBB1-94EB-4897-B28F-2B71E334A53E}" sibTransId="{61A35C8E-63F5-4714-9866-C8B054E1808D}"/>
    <dgm:cxn modelId="{A0CB76DD-FBCB-4F2D-8E35-BB1B8392D6B5}" type="presOf" srcId="{DF5F7009-E7FE-47C9-BD6E-E23C79AAF5EC}" destId="{08C9EE95-3681-47B3-BC82-73378EEBFD38}" srcOrd="0" destOrd="0" presId="urn:microsoft.com/office/officeart/2005/8/layout/cycle6"/>
    <dgm:cxn modelId="{9A7764FD-8AB5-459D-A5F6-5A0B7B36729F}" type="presOf" srcId="{B4204B62-A364-4E3A-8C10-F9DD88C5B942}" destId="{A9E40799-F22E-4AB7-9C45-63310DCD74EF}" srcOrd="0" destOrd="0" presId="urn:microsoft.com/office/officeart/2005/8/layout/cycle6"/>
    <dgm:cxn modelId="{B8170EDB-E31B-43BA-A793-6E4094A14451}" type="presParOf" srcId="{79667DAE-0591-4EB6-8C89-564EB62888B8}" destId="{69497B1B-EB4A-4FC2-A9AC-DD8FA17C7DF5}" srcOrd="0" destOrd="0" presId="urn:microsoft.com/office/officeart/2005/8/layout/cycle6"/>
    <dgm:cxn modelId="{F98AF543-AF8F-45C2-8D7C-297EB7CF62AD}" type="presParOf" srcId="{79667DAE-0591-4EB6-8C89-564EB62888B8}" destId="{88E3BEF9-A61D-46BC-A7B7-8DB7F5C6FD72}" srcOrd="1" destOrd="0" presId="urn:microsoft.com/office/officeart/2005/8/layout/cycle6"/>
    <dgm:cxn modelId="{CBB26E57-8506-4729-8BC5-740BC5B7843A}" type="presParOf" srcId="{79667DAE-0591-4EB6-8C89-564EB62888B8}" destId="{12DAFCA1-62B4-404E-8E3F-33B173F9B46C}" srcOrd="2" destOrd="0" presId="urn:microsoft.com/office/officeart/2005/8/layout/cycle6"/>
    <dgm:cxn modelId="{25B9ECBF-0DEC-4778-B56A-ADDF865583E7}" type="presParOf" srcId="{79667DAE-0591-4EB6-8C89-564EB62888B8}" destId="{4654D098-BC09-4CD6-8630-9B174A842E80}" srcOrd="3" destOrd="0" presId="urn:microsoft.com/office/officeart/2005/8/layout/cycle6"/>
    <dgm:cxn modelId="{EE8B7962-D28E-48F9-98A1-2DDB2DF253E1}" type="presParOf" srcId="{79667DAE-0591-4EB6-8C89-564EB62888B8}" destId="{A4A31CE3-57CF-478A-9A28-1CA31090CAF7}" srcOrd="4" destOrd="0" presId="urn:microsoft.com/office/officeart/2005/8/layout/cycle6"/>
    <dgm:cxn modelId="{69CC6AB9-A2AB-4DEE-A245-F7B136310D66}" type="presParOf" srcId="{79667DAE-0591-4EB6-8C89-564EB62888B8}" destId="{D3E3AEF7-39A3-4576-A806-B462BAE2DE6B}" srcOrd="5" destOrd="0" presId="urn:microsoft.com/office/officeart/2005/8/layout/cycle6"/>
    <dgm:cxn modelId="{470B1E99-5514-4CD4-AB86-6E08CDCA381B}" type="presParOf" srcId="{79667DAE-0591-4EB6-8C89-564EB62888B8}" destId="{E5B95ACC-BB6B-412D-BD19-D71CEBCFCDA8}" srcOrd="6" destOrd="0" presId="urn:microsoft.com/office/officeart/2005/8/layout/cycle6"/>
    <dgm:cxn modelId="{1B6053C5-853D-4419-82C9-0DF35E754878}" type="presParOf" srcId="{79667DAE-0591-4EB6-8C89-564EB62888B8}" destId="{9270EF0C-2C2C-44F1-B67C-7E4CBB8EACD0}" srcOrd="7" destOrd="0" presId="urn:microsoft.com/office/officeart/2005/8/layout/cycle6"/>
    <dgm:cxn modelId="{A141D147-CECD-423B-9792-4891FA74F51E}" type="presParOf" srcId="{79667DAE-0591-4EB6-8C89-564EB62888B8}" destId="{93AC9B7A-4F4E-4E9E-B7E7-827F4E54CD99}" srcOrd="8" destOrd="0" presId="urn:microsoft.com/office/officeart/2005/8/layout/cycle6"/>
    <dgm:cxn modelId="{143108C6-34C2-4810-9501-5769A20D2458}" type="presParOf" srcId="{79667DAE-0591-4EB6-8C89-564EB62888B8}" destId="{AA19798C-F74B-4F80-91C7-F77C823D86BE}" srcOrd="9" destOrd="0" presId="urn:microsoft.com/office/officeart/2005/8/layout/cycle6"/>
    <dgm:cxn modelId="{D8605BDC-6111-45F6-A468-B23E1E54CD79}" type="presParOf" srcId="{79667DAE-0591-4EB6-8C89-564EB62888B8}" destId="{6453A0E2-F5ED-4AA9-AFFA-66FE8D3F5BE1}" srcOrd="10" destOrd="0" presId="urn:microsoft.com/office/officeart/2005/8/layout/cycle6"/>
    <dgm:cxn modelId="{BEE36412-9840-4AB5-AC78-693346836DA8}" type="presParOf" srcId="{79667DAE-0591-4EB6-8C89-564EB62888B8}" destId="{A9E40799-F22E-4AB7-9C45-63310DCD74EF}" srcOrd="11" destOrd="0" presId="urn:microsoft.com/office/officeart/2005/8/layout/cycle6"/>
    <dgm:cxn modelId="{BF9F6A11-F3A7-4769-816B-C5AE147D4C5E}" type="presParOf" srcId="{79667DAE-0591-4EB6-8C89-564EB62888B8}" destId="{2127405C-D825-4E74-8A62-36641C279641}" srcOrd="12" destOrd="0" presId="urn:microsoft.com/office/officeart/2005/8/layout/cycle6"/>
    <dgm:cxn modelId="{F596B17C-A19E-4CCE-9DE7-D46CB36055C9}" type="presParOf" srcId="{79667DAE-0591-4EB6-8C89-564EB62888B8}" destId="{646EFF09-91B4-4C35-B98B-EFF17BC7F5DF}" srcOrd="13" destOrd="0" presId="urn:microsoft.com/office/officeart/2005/8/layout/cycle6"/>
    <dgm:cxn modelId="{C8E10BCA-294A-4CAC-87C1-3F439E76FF37}" type="presParOf" srcId="{79667DAE-0591-4EB6-8C89-564EB62888B8}" destId="{A590632F-690A-4A29-9E68-E0E7D8A0B34A}" srcOrd="14" destOrd="0" presId="urn:microsoft.com/office/officeart/2005/8/layout/cycle6"/>
    <dgm:cxn modelId="{E8ED1D6F-1F95-46AB-8C40-5D51934E3A95}" type="presParOf" srcId="{79667DAE-0591-4EB6-8C89-564EB62888B8}" destId="{1E83BE6F-4CE1-44A1-A30E-528A449FCED3}" srcOrd="15" destOrd="0" presId="urn:microsoft.com/office/officeart/2005/8/layout/cycle6"/>
    <dgm:cxn modelId="{AB3DCB33-0525-4F1C-96CB-D51B60E04C98}" type="presParOf" srcId="{79667DAE-0591-4EB6-8C89-564EB62888B8}" destId="{7F0CC9F6-DEDB-4851-818A-A5C57B96AD63}" srcOrd="16" destOrd="0" presId="urn:microsoft.com/office/officeart/2005/8/layout/cycle6"/>
    <dgm:cxn modelId="{31FB7E5C-DF45-45EA-BBEC-C376FE20B8F9}" type="presParOf" srcId="{79667DAE-0591-4EB6-8C89-564EB62888B8}" destId="{B75B5055-D5B2-46B8-9C87-50C8F231A158}" srcOrd="17" destOrd="0" presId="urn:microsoft.com/office/officeart/2005/8/layout/cycle6"/>
    <dgm:cxn modelId="{A67223B2-0725-4D04-B96F-9BDE574D39CA}" type="presParOf" srcId="{79667DAE-0591-4EB6-8C89-564EB62888B8}" destId="{4DAE963D-35CF-4640-A8B1-BBD62CF6745B}" srcOrd="18" destOrd="0" presId="urn:microsoft.com/office/officeart/2005/8/layout/cycle6"/>
    <dgm:cxn modelId="{484B6066-0610-4365-B57C-33DE6E10C167}" type="presParOf" srcId="{79667DAE-0591-4EB6-8C89-564EB62888B8}" destId="{27089DA7-3674-447C-80DE-0A66E3672FF5}" srcOrd="19" destOrd="0" presId="urn:microsoft.com/office/officeart/2005/8/layout/cycle6"/>
    <dgm:cxn modelId="{E1746C75-7B17-46E6-8F39-5DEF785D3D07}" type="presParOf" srcId="{79667DAE-0591-4EB6-8C89-564EB62888B8}" destId="{D9F7D32E-72C7-4284-8524-8CE65EF38F74}" srcOrd="20" destOrd="0" presId="urn:microsoft.com/office/officeart/2005/8/layout/cycle6"/>
    <dgm:cxn modelId="{E83AC7E5-A25F-460F-A9AE-F599EEEF117B}" type="presParOf" srcId="{79667DAE-0591-4EB6-8C89-564EB62888B8}" destId="{DD75AC4F-F983-4332-9AFC-00702867F683}" srcOrd="21" destOrd="0" presId="urn:microsoft.com/office/officeart/2005/8/layout/cycle6"/>
    <dgm:cxn modelId="{66FC8176-3243-47B5-8ED3-165130AFA4B8}" type="presParOf" srcId="{79667DAE-0591-4EB6-8C89-564EB62888B8}" destId="{A792543A-E189-4EBC-A434-545CCDF5A445}" srcOrd="22" destOrd="0" presId="urn:microsoft.com/office/officeart/2005/8/layout/cycle6"/>
    <dgm:cxn modelId="{67BD5464-30AB-49A5-A30D-CCC5DC48E062}" type="presParOf" srcId="{79667DAE-0591-4EB6-8C89-564EB62888B8}" destId="{08C9EE95-3681-47B3-BC82-73378EEBFD38}" srcOrd="23" destOrd="0" presId="urn:microsoft.com/office/officeart/2005/8/layout/cycle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28B4B0-457A-478C-85C8-5FA62A00851C}" type="doc">
      <dgm:prSet loTypeId="urn:microsoft.com/office/officeart/2008/layout/BendingPictureCaptionList" loCatId="picture" qsTypeId="urn:microsoft.com/office/officeart/2005/8/quickstyle/simple1" qsCatId="simple" csTypeId="urn:microsoft.com/office/officeart/2005/8/colors/accent1_2" csCatId="accent1" phldr="1"/>
      <dgm:spPr/>
      <dgm:t>
        <a:bodyPr/>
        <a:lstStyle/>
        <a:p>
          <a:endParaRPr lang="en-US"/>
        </a:p>
      </dgm:t>
    </dgm:pt>
    <dgm:pt modelId="{AE7FBE2F-AD17-4476-A239-54649C5AB50E}" type="pres">
      <dgm:prSet presAssocID="{0328B4B0-457A-478C-85C8-5FA62A00851C}" presName="Name0" presStyleCnt="0">
        <dgm:presLayoutVars>
          <dgm:dir/>
          <dgm:resizeHandles val="exact"/>
        </dgm:presLayoutVars>
      </dgm:prSet>
      <dgm:spPr/>
    </dgm:pt>
  </dgm:ptLst>
  <dgm:cxnLst>
    <dgm:cxn modelId="{FDF08FD2-B117-4EC8-A032-13A5BE076E6A}" type="presOf" srcId="{0328B4B0-457A-478C-85C8-5FA62A00851C}" destId="{AE7FBE2F-AD17-4476-A239-54649C5AB50E}" srcOrd="0" destOrd="0" presId="urn:microsoft.com/office/officeart/2008/layout/BendingPictureCa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50067F-0F1E-4F23-B893-97A8894899D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604BE22-4442-466B-955D-58CBD24AB172}">
      <dgm:prSet phldrT="[Text]" custT="1"/>
      <dgm:spPr/>
      <dgm:t>
        <a:bodyPr/>
        <a:lstStyle/>
        <a:p>
          <a:pPr algn="just"/>
          <a:r>
            <a:rPr lang="vi-VN" sz="2400">
              <a:latin typeface="Segoe UI" pitchFamily="34" charset="0"/>
              <a:cs typeface="Segoe UI" pitchFamily="34" charset="0"/>
            </a:rPr>
            <a:t>Trong một dự án lớn, VueJS quá linh hoạt với nhiều cách tiếp cận khác nhau, sử dụng nhiều file component đơn lẻ, dễ dẫn đến việc mất tính thống nhất trong quy trình phát triển, đôi khi là khó kiểm soát khi phát sinh lỗi.</a:t>
          </a:r>
          <a:endParaRPr lang="en-US" sz="2400"/>
        </a:p>
      </dgm:t>
    </dgm:pt>
    <dgm:pt modelId="{3B491231-5D4E-4EAE-8F55-8A0D3703AB54}" type="parTrans" cxnId="{233F2EDE-C708-41DD-B9AB-8FEDD9F10285}">
      <dgm:prSet/>
      <dgm:spPr/>
      <dgm:t>
        <a:bodyPr/>
        <a:lstStyle/>
        <a:p>
          <a:endParaRPr lang="en-US"/>
        </a:p>
      </dgm:t>
    </dgm:pt>
    <dgm:pt modelId="{D5A2AEF1-8C94-4ED9-B789-E10EBFFE2FE8}" type="sibTrans" cxnId="{233F2EDE-C708-41DD-B9AB-8FEDD9F10285}">
      <dgm:prSet/>
      <dgm:spPr/>
      <dgm:t>
        <a:bodyPr/>
        <a:lstStyle/>
        <a:p>
          <a:endParaRPr lang="en-US"/>
        </a:p>
      </dgm:t>
    </dgm:pt>
    <dgm:pt modelId="{44746044-6B4F-4656-816D-2334E8331598}">
      <dgm:prSet phldrT="[Text]" custT="1"/>
      <dgm:spPr/>
      <dgm:t>
        <a:bodyPr/>
        <a:lstStyle/>
        <a:p>
          <a:r>
            <a:rPr lang="en-US" sz="2400">
              <a:latin typeface="Segoe UI" pitchFamily="34" charset="0"/>
              <a:ea typeface="+mn-ea"/>
              <a:cs typeface="Segoe UI" pitchFamily="34" charset="0"/>
            </a:rPr>
            <a:t>Tính linh hoạt là ư</a:t>
          </a:r>
          <a:r>
            <a:rPr lang="vi-VN" sz="2400">
              <a:latin typeface="Segoe UI" pitchFamily="34" charset="0"/>
              <a:ea typeface="+mn-ea"/>
              <a:cs typeface="Segoe UI" pitchFamily="34" charset="0"/>
            </a:rPr>
            <a:t>u điểm lớn nhất cũng gắn liền với </a:t>
          </a:r>
          <a:endParaRPr lang="en-US" sz="2400">
            <a:latin typeface="Segoe UI" pitchFamily="34" charset="0"/>
            <a:ea typeface="+mn-ea"/>
            <a:cs typeface="Segoe UI" pitchFamily="34" charset="0"/>
          </a:endParaRPr>
        </a:p>
        <a:p>
          <a:r>
            <a:rPr lang="vi-VN" sz="2400" b="1">
              <a:solidFill>
                <a:srgbClr val="FFFF00"/>
              </a:solidFill>
              <a:latin typeface="Segoe UI" pitchFamily="34" charset="0"/>
              <a:ea typeface="+mn-ea"/>
              <a:cs typeface="Segoe UI" pitchFamily="34" charset="0"/>
            </a:rPr>
            <a:t>nhược điểm </a:t>
          </a:r>
          <a:r>
            <a:rPr lang="vi-VN" sz="2400">
              <a:latin typeface="Segoe UI" pitchFamily="34" charset="0"/>
              <a:ea typeface="+mn-ea"/>
              <a:cs typeface="Segoe UI" pitchFamily="34" charset="0"/>
            </a:rPr>
            <a:t>đáng chú ý nhất của VueJS </a:t>
          </a:r>
          <a:endParaRPr lang="en-US" sz="2400"/>
        </a:p>
      </dgm:t>
    </dgm:pt>
    <dgm:pt modelId="{B7F59B1F-3D48-48AE-B243-E25FD19015E7}" type="sibTrans" cxnId="{AC8A53AB-8FEE-43E9-A2A2-7E9D705100D1}">
      <dgm:prSet/>
      <dgm:spPr/>
      <dgm:t>
        <a:bodyPr/>
        <a:lstStyle/>
        <a:p>
          <a:endParaRPr lang="en-US"/>
        </a:p>
      </dgm:t>
    </dgm:pt>
    <dgm:pt modelId="{C253FFC0-894E-4146-ABE4-05BA2C632BC8}" type="parTrans" cxnId="{AC8A53AB-8FEE-43E9-A2A2-7E9D705100D1}">
      <dgm:prSet/>
      <dgm:spPr/>
      <dgm:t>
        <a:bodyPr/>
        <a:lstStyle/>
        <a:p>
          <a:endParaRPr lang="en-US"/>
        </a:p>
      </dgm:t>
    </dgm:pt>
    <dgm:pt modelId="{7E826370-CBB2-47A2-829E-891E7DD6EA56}" type="pres">
      <dgm:prSet presAssocID="{AE50067F-0F1E-4F23-B893-97A8894899DA}" presName="linear" presStyleCnt="0">
        <dgm:presLayoutVars>
          <dgm:animLvl val="lvl"/>
          <dgm:resizeHandles val="exact"/>
        </dgm:presLayoutVars>
      </dgm:prSet>
      <dgm:spPr/>
    </dgm:pt>
    <dgm:pt modelId="{CE1996AF-1A55-4B63-AAD4-0D9D1A0C902D}" type="pres">
      <dgm:prSet presAssocID="{44746044-6B4F-4656-816D-2334E8331598}" presName="parentText" presStyleLbl="node1" presStyleIdx="0" presStyleCnt="1" custLinFactNeighborY="-15687">
        <dgm:presLayoutVars>
          <dgm:chMax val="0"/>
          <dgm:bulletEnabled val="1"/>
        </dgm:presLayoutVars>
      </dgm:prSet>
      <dgm:spPr/>
    </dgm:pt>
    <dgm:pt modelId="{862A282D-7B97-47EC-8C50-A7B965AEC1D3}" type="pres">
      <dgm:prSet presAssocID="{44746044-6B4F-4656-816D-2334E8331598}" presName="childText" presStyleLbl="revTx" presStyleIdx="0" presStyleCnt="1">
        <dgm:presLayoutVars>
          <dgm:bulletEnabled val="1"/>
        </dgm:presLayoutVars>
      </dgm:prSet>
      <dgm:spPr/>
    </dgm:pt>
  </dgm:ptLst>
  <dgm:cxnLst>
    <dgm:cxn modelId="{5D4C375F-AE17-4B1A-AF6C-8EDB68E62E02}" type="presOf" srcId="{44746044-6B4F-4656-816D-2334E8331598}" destId="{CE1996AF-1A55-4B63-AAD4-0D9D1A0C902D}" srcOrd="0" destOrd="0" presId="urn:microsoft.com/office/officeart/2005/8/layout/vList2"/>
    <dgm:cxn modelId="{AC8A53AB-8FEE-43E9-A2A2-7E9D705100D1}" srcId="{AE50067F-0F1E-4F23-B893-97A8894899DA}" destId="{44746044-6B4F-4656-816D-2334E8331598}" srcOrd="0" destOrd="0" parTransId="{C253FFC0-894E-4146-ABE4-05BA2C632BC8}" sibTransId="{B7F59B1F-3D48-48AE-B243-E25FD19015E7}"/>
    <dgm:cxn modelId="{FF5D60C7-328D-4E87-923B-ADDC42754641}" type="presOf" srcId="{6604BE22-4442-466B-955D-58CBD24AB172}" destId="{862A282D-7B97-47EC-8C50-A7B965AEC1D3}" srcOrd="0" destOrd="0" presId="urn:microsoft.com/office/officeart/2005/8/layout/vList2"/>
    <dgm:cxn modelId="{233F2EDE-C708-41DD-B9AB-8FEDD9F10285}" srcId="{44746044-6B4F-4656-816D-2334E8331598}" destId="{6604BE22-4442-466B-955D-58CBD24AB172}" srcOrd="0" destOrd="0" parTransId="{3B491231-5D4E-4EAE-8F55-8A0D3703AB54}" sibTransId="{D5A2AEF1-8C94-4ED9-B789-E10EBFFE2FE8}"/>
    <dgm:cxn modelId="{17951AF1-097D-4AF7-8287-AFC8AEAF4D3F}" type="presOf" srcId="{AE50067F-0F1E-4F23-B893-97A8894899DA}" destId="{7E826370-CBB2-47A2-829E-891E7DD6EA56}" srcOrd="0" destOrd="0" presId="urn:microsoft.com/office/officeart/2005/8/layout/vList2"/>
    <dgm:cxn modelId="{90A637E3-A852-4C65-A00D-B0C5EE757A80}" type="presParOf" srcId="{7E826370-CBB2-47A2-829E-891E7DD6EA56}" destId="{CE1996AF-1A55-4B63-AAD4-0D9D1A0C902D}" srcOrd="0" destOrd="0" presId="urn:microsoft.com/office/officeart/2005/8/layout/vList2"/>
    <dgm:cxn modelId="{0D9C504A-1193-4033-B3C9-535F428194B1}" type="presParOf" srcId="{7E826370-CBB2-47A2-829E-891E7DD6EA56}" destId="{862A282D-7B97-47EC-8C50-A7B965AEC1D3}"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C938B-9B6C-476F-8DAE-DB39810385D0}">
      <dsp:nvSpPr>
        <dsp:cNvPr id="0" name=""/>
        <dsp:cNvSpPr/>
      </dsp:nvSpPr>
      <dsp:spPr>
        <a:xfrm>
          <a:off x="2757220" y="0"/>
          <a:ext cx="2493250" cy="2493630"/>
        </a:xfrm>
        <a:prstGeom prst="circularArrow">
          <a:avLst>
            <a:gd name="adj1" fmla="val 10980"/>
            <a:gd name="adj2" fmla="val 1142322"/>
            <a:gd name="adj3" fmla="val 4500000"/>
            <a:gd name="adj4" fmla="val 108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BC9C5EA8-C8DB-44A4-9CDF-063C459FDB40}">
      <dsp:nvSpPr>
        <dsp:cNvPr id="0" name=""/>
        <dsp:cNvSpPr/>
      </dsp:nvSpPr>
      <dsp:spPr>
        <a:xfrm>
          <a:off x="3308310" y="900276"/>
          <a:ext cx="1385451" cy="692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Vue.js 1.x</a:t>
          </a:r>
        </a:p>
      </dsp:txBody>
      <dsp:txXfrm>
        <a:off x="3308310" y="900276"/>
        <a:ext cx="1385451" cy="692559"/>
      </dsp:txXfrm>
    </dsp:sp>
    <dsp:sp modelId="{80F351CA-AF07-4E51-BC3F-F5C5773F071C}">
      <dsp:nvSpPr>
        <dsp:cNvPr id="0" name=""/>
        <dsp:cNvSpPr/>
      </dsp:nvSpPr>
      <dsp:spPr>
        <a:xfrm>
          <a:off x="2064728" y="1432775"/>
          <a:ext cx="2493250" cy="2493630"/>
        </a:xfrm>
        <a:prstGeom prst="leftCircularArrow">
          <a:avLst>
            <a:gd name="adj1" fmla="val 10980"/>
            <a:gd name="adj2" fmla="val 1142322"/>
            <a:gd name="adj3" fmla="val 6300000"/>
            <a:gd name="adj4" fmla="val 18900000"/>
            <a:gd name="adj5" fmla="val 125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703E1ED6-F36A-48B4-9F60-45430B4ADBED}">
      <dsp:nvSpPr>
        <dsp:cNvPr id="0" name=""/>
        <dsp:cNvSpPr/>
      </dsp:nvSpPr>
      <dsp:spPr>
        <a:xfrm>
          <a:off x="2618628" y="2341339"/>
          <a:ext cx="1385451" cy="692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Vue.js 2.x</a:t>
          </a:r>
        </a:p>
      </dsp:txBody>
      <dsp:txXfrm>
        <a:off x="2618628" y="2341339"/>
        <a:ext cx="1385451" cy="692559"/>
      </dsp:txXfrm>
    </dsp:sp>
    <dsp:sp modelId="{ACCC5961-8131-4FE4-A39A-EC499340CC33}">
      <dsp:nvSpPr>
        <dsp:cNvPr id="0" name=""/>
        <dsp:cNvSpPr/>
      </dsp:nvSpPr>
      <dsp:spPr>
        <a:xfrm>
          <a:off x="2934674" y="3037007"/>
          <a:ext cx="2142088" cy="2142947"/>
        </a:xfrm>
        <a:prstGeom prst="blockArc">
          <a:avLst>
            <a:gd name="adj1" fmla="val 13500000"/>
            <a:gd name="adj2" fmla="val 10800000"/>
            <a:gd name="adj3" fmla="val 1274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FB41880C-8C65-4028-A361-A252847B55A4}">
      <dsp:nvSpPr>
        <dsp:cNvPr id="0" name=""/>
        <dsp:cNvSpPr/>
      </dsp:nvSpPr>
      <dsp:spPr>
        <a:xfrm>
          <a:off x="3311588" y="3784475"/>
          <a:ext cx="1385451" cy="692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a:t>Vue.js 3.x</a:t>
          </a:r>
        </a:p>
      </dsp:txBody>
      <dsp:txXfrm>
        <a:off x="3311588" y="3784475"/>
        <a:ext cx="1385451" cy="692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EA0576-2510-428C-861B-9F2A80955A17}">
      <dsp:nvSpPr>
        <dsp:cNvPr id="0" name=""/>
        <dsp:cNvSpPr/>
      </dsp:nvSpPr>
      <dsp:spPr>
        <a:xfrm>
          <a:off x="3305491" y="2057400"/>
          <a:ext cx="1500357" cy="1142997"/>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VueJS 3.x</a:t>
          </a:r>
        </a:p>
      </dsp:txBody>
      <dsp:txXfrm>
        <a:off x="3525213" y="2224788"/>
        <a:ext cx="1060913" cy="808221"/>
      </dsp:txXfrm>
    </dsp:sp>
    <dsp:sp modelId="{179E7801-9824-4990-A4D7-16653BF571DD}">
      <dsp:nvSpPr>
        <dsp:cNvPr id="0" name=""/>
        <dsp:cNvSpPr/>
      </dsp:nvSpPr>
      <dsp:spPr>
        <a:xfrm rot="16198721">
          <a:off x="3458849" y="1451531"/>
          <a:ext cx="1192771" cy="18966"/>
        </a:xfrm>
        <a:custGeom>
          <a:avLst/>
          <a:gdLst/>
          <a:ahLst/>
          <a:cxnLst/>
          <a:rect l="0" t="0" r="0" b="0"/>
          <a:pathLst>
            <a:path>
              <a:moveTo>
                <a:pt x="0" y="9483"/>
              </a:moveTo>
              <a:lnTo>
                <a:pt x="1192771"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25416" y="1431195"/>
        <a:ext cx="59638" cy="59638"/>
      </dsp:txXfrm>
    </dsp:sp>
    <dsp:sp modelId="{C5999644-5712-437B-BAF4-89B597499FAE}">
      <dsp:nvSpPr>
        <dsp:cNvPr id="0" name=""/>
        <dsp:cNvSpPr/>
      </dsp:nvSpPr>
      <dsp:spPr>
        <a:xfrm>
          <a:off x="3286599" y="0"/>
          <a:ext cx="1536507" cy="86462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Template</a:t>
          </a:r>
        </a:p>
      </dsp:txBody>
      <dsp:txXfrm>
        <a:off x="3511615" y="126622"/>
        <a:ext cx="1086475" cy="611385"/>
      </dsp:txXfrm>
    </dsp:sp>
    <dsp:sp modelId="{25C82086-923A-42C5-969E-4053B790D781}">
      <dsp:nvSpPr>
        <dsp:cNvPr id="0" name=""/>
        <dsp:cNvSpPr/>
      </dsp:nvSpPr>
      <dsp:spPr>
        <a:xfrm rot="18786681">
          <a:off x="4256557" y="1612920"/>
          <a:ext cx="1482696" cy="18966"/>
        </a:xfrm>
        <a:custGeom>
          <a:avLst/>
          <a:gdLst/>
          <a:ahLst/>
          <a:cxnLst/>
          <a:rect l="0" t="0" r="0" b="0"/>
          <a:pathLst>
            <a:path>
              <a:moveTo>
                <a:pt x="0" y="9483"/>
              </a:moveTo>
              <a:lnTo>
                <a:pt x="1482696"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60838" y="1585336"/>
        <a:ext cx="74134" cy="74134"/>
      </dsp:txXfrm>
    </dsp:sp>
    <dsp:sp modelId="{1EEB88CE-C754-4F14-B369-06E0D11988D6}">
      <dsp:nvSpPr>
        <dsp:cNvPr id="0" name=""/>
        <dsp:cNvSpPr/>
      </dsp:nvSpPr>
      <dsp:spPr>
        <a:xfrm>
          <a:off x="5007539" y="257435"/>
          <a:ext cx="1726950" cy="86462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Reactivity System</a:t>
          </a:r>
        </a:p>
      </dsp:txBody>
      <dsp:txXfrm>
        <a:off x="5260445" y="384057"/>
        <a:ext cx="1221138" cy="611385"/>
      </dsp:txXfrm>
    </dsp:sp>
    <dsp:sp modelId="{B077EF49-210B-4AA2-A953-6E6FB2B1426D}">
      <dsp:nvSpPr>
        <dsp:cNvPr id="0" name=""/>
        <dsp:cNvSpPr/>
      </dsp:nvSpPr>
      <dsp:spPr>
        <a:xfrm rot="20298375">
          <a:off x="4669754" y="2089303"/>
          <a:ext cx="1436904" cy="18966"/>
        </a:xfrm>
        <a:custGeom>
          <a:avLst/>
          <a:gdLst/>
          <a:ahLst/>
          <a:cxnLst/>
          <a:rect l="0" t="0" r="0" b="0"/>
          <a:pathLst>
            <a:path>
              <a:moveTo>
                <a:pt x="0" y="9483"/>
              </a:moveTo>
              <a:lnTo>
                <a:pt x="1436904"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52284" y="2062864"/>
        <a:ext cx="71845" cy="71845"/>
      </dsp:txXfrm>
    </dsp:sp>
    <dsp:sp modelId="{A4B2383C-AD8A-42A1-8BE5-4D8308E73259}">
      <dsp:nvSpPr>
        <dsp:cNvPr id="0" name=""/>
        <dsp:cNvSpPr/>
      </dsp:nvSpPr>
      <dsp:spPr>
        <a:xfrm>
          <a:off x="5896295" y="1142997"/>
          <a:ext cx="1615525" cy="864629"/>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Data Binding</a:t>
          </a:r>
        </a:p>
      </dsp:txBody>
      <dsp:txXfrm>
        <a:off x="6132883" y="1269619"/>
        <a:ext cx="1142349" cy="611385"/>
      </dsp:txXfrm>
    </dsp:sp>
    <dsp:sp modelId="{ED4B1A64-42E7-4326-82A7-DF1CAFFD37A2}">
      <dsp:nvSpPr>
        <dsp:cNvPr id="0" name=""/>
        <dsp:cNvSpPr/>
      </dsp:nvSpPr>
      <dsp:spPr>
        <a:xfrm>
          <a:off x="4805848" y="2619416"/>
          <a:ext cx="1137755" cy="18966"/>
        </a:xfrm>
        <a:custGeom>
          <a:avLst/>
          <a:gdLst/>
          <a:ahLst/>
          <a:cxnLst/>
          <a:rect l="0" t="0" r="0" b="0"/>
          <a:pathLst>
            <a:path>
              <a:moveTo>
                <a:pt x="0" y="9483"/>
              </a:moveTo>
              <a:lnTo>
                <a:pt x="1137755"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46282" y="2600455"/>
        <a:ext cx="56887" cy="56887"/>
      </dsp:txXfrm>
    </dsp:sp>
    <dsp:sp modelId="{1ED71913-B8E6-4CE6-B7C1-41827E0BB68B}">
      <dsp:nvSpPr>
        <dsp:cNvPr id="0" name=""/>
        <dsp:cNvSpPr/>
      </dsp:nvSpPr>
      <dsp:spPr>
        <a:xfrm>
          <a:off x="5943603" y="2196584"/>
          <a:ext cx="1847220" cy="864629"/>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Components</a:t>
          </a:r>
        </a:p>
      </dsp:txBody>
      <dsp:txXfrm>
        <a:off x="6214122" y="2323206"/>
        <a:ext cx="1306182" cy="611385"/>
      </dsp:txXfrm>
    </dsp:sp>
    <dsp:sp modelId="{D8B12356-6125-48CA-BA1E-4ADD0A18AF7C}">
      <dsp:nvSpPr>
        <dsp:cNvPr id="0" name=""/>
        <dsp:cNvSpPr/>
      </dsp:nvSpPr>
      <dsp:spPr>
        <a:xfrm rot="1269198">
          <a:off x="4671863" y="3160217"/>
          <a:ext cx="1562905" cy="18966"/>
        </a:xfrm>
        <a:custGeom>
          <a:avLst/>
          <a:gdLst/>
          <a:ahLst/>
          <a:cxnLst/>
          <a:rect l="0" t="0" r="0" b="0"/>
          <a:pathLst>
            <a:path>
              <a:moveTo>
                <a:pt x="0" y="9483"/>
              </a:moveTo>
              <a:lnTo>
                <a:pt x="1562905"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14243" y="3130628"/>
        <a:ext cx="78145" cy="78145"/>
      </dsp:txXfrm>
    </dsp:sp>
    <dsp:sp modelId="{F3EFE3DB-53AA-4FF0-A68E-741771C43EBE}">
      <dsp:nvSpPr>
        <dsp:cNvPr id="0" name=""/>
        <dsp:cNvSpPr/>
      </dsp:nvSpPr>
      <dsp:spPr>
        <a:xfrm>
          <a:off x="6019799" y="3276599"/>
          <a:ext cx="1654122" cy="86462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Directives</a:t>
          </a:r>
        </a:p>
      </dsp:txBody>
      <dsp:txXfrm>
        <a:off x="6262040" y="3403221"/>
        <a:ext cx="1169640" cy="611385"/>
      </dsp:txXfrm>
    </dsp:sp>
    <dsp:sp modelId="{BA2C640A-1E3A-47A7-8AC9-119E37CF0092}">
      <dsp:nvSpPr>
        <dsp:cNvPr id="0" name=""/>
        <dsp:cNvSpPr/>
      </dsp:nvSpPr>
      <dsp:spPr>
        <a:xfrm rot="2858841">
          <a:off x="4232841" y="3656692"/>
          <a:ext cx="1536843" cy="18966"/>
        </a:xfrm>
        <a:custGeom>
          <a:avLst/>
          <a:gdLst/>
          <a:ahLst/>
          <a:cxnLst/>
          <a:rect l="0" t="0" r="0" b="0"/>
          <a:pathLst>
            <a:path>
              <a:moveTo>
                <a:pt x="0" y="9483"/>
              </a:moveTo>
              <a:lnTo>
                <a:pt x="1536843"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62841" y="3627755"/>
        <a:ext cx="76842" cy="76842"/>
      </dsp:txXfrm>
    </dsp:sp>
    <dsp:sp modelId="{F1112C1D-DC16-4765-991C-B7321BE90DE4}">
      <dsp:nvSpPr>
        <dsp:cNvPr id="0" name=""/>
        <dsp:cNvSpPr/>
      </dsp:nvSpPr>
      <dsp:spPr>
        <a:xfrm>
          <a:off x="5058090" y="4190997"/>
          <a:ext cx="1631417" cy="86462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Slots</a:t>
          </a:r>
        </a:p>
      </dsp:txBody>
      <dsp:txXfrm>
        <a:off x="5297005" y="4317619"/>
        <a:ext cx="1153587" cy="611385"/>
      </dsp:txXfrm>
    </dsp:sp>
    <dsp:sp modelId="{04386125-862E-42E1-BE10-AA5E3EFC8B71}">
      <dsp:nvSpPr>
        <dsp:cNvPr id="0" name=""/>
        <dsp:cNvSpPr/>
      </dsp:nvSpPr>
      <dsp:spPr>
        <a:xfrm rot="5381505">
          <a:off x="3465558" y="3787295"/>
          <a:ext cx="1192788" cy="18966"/>
        </a:xfrm>
        <a:custGeom>
          <a:avLst/>
          <a:gdLst/>
          <a:ahLst/>
          <a:cxnLst/>
          <a:rect l="0" t="0" r="0" b="0"/>
          <a:pathLst>
            <a:path>
              <a:moveTo>
                <a:pt x="0" y="9483"/>
              </a:moveTo>
              <a:lnTo>
                <a:pt x="1192788"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32133" y="3766959"/>
        <a:ext cx="59639" cy="59639"/>
      </dsp:txXfrm>
    </dsp:sp>
    <dsp:sp modelId="{124E457E-EBF1-480D-82E8-F95E961ACFDB}">
      <dsp:nvSpPr>
        <dsp:cNvPr id="0" name=""/>
        <dsp:cNvSpPr/>
      </dsp:nvSpPr>
      <dsp:spPr>
        <a:xfrm>
          <a:off x="3220691" y="4393163"/>
          <a:ext cx="1693593" cy="86462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Props</a:t>
          </a:r>
        </a:p>
      </dsp:txBody>
      <dsp:txXfrm>
        <a:off x="3468712" y="4519785"/>
        <a:ext cx="1197551" cy="611385"/>
      </dsp:txXfrm>
    </dsp:sp>
    <dsp:sp modelId="{C17C19B6-4C29-40FA-AE16-9B502E09FB19}">
      <dsp:nvSpPr>
        <dsp:cNvPr id="0" name=""/>
        <dsp:cNvSpPr/>
      </dsp:nvSpPr>
      <dsp:spPr>
        <a:xfrm rot="8008695">
          <a:off x="2385054" y="3611978"/>
          <a:ext cx="1458849" cy="18966"/>
        </a:xfrm>
        <a:custGeom>
          <a:avLst/>
          <a:gdLst/>
          <a:ahLst/>
          <a:cxnLst/>
          <a:rect l="0" t="0" r="0" b="0"/>
          <a:pathLst>
            <a:path>
              <a:moveTo>
                <a:pt x="0" y="9483"/>
              </a:moveTo>
              <a:lnTo>
                <a:pt x="1458849"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078008" y="3584990"/>
        <a:ext cx="72942" cy="72942"/>
      </dsp:txXfrm>
    </dsp:sp>
    <dsp:sp modelId="{F6DEE34B-383C-43B2-9EA3-26A19F63F0EB}">
      <dsp:nvSpPr>
        <dsp:cNvPr id="0" name=""/>
        <dsp:cNvSpPr/>
      </dsp:nvSpPr>
      <dsp:spPr>
        <a:xfrm>
          <a:off x="1295400" y="4114804"/>
          <a:ext cx="1882661" cy="864629"/>
        </a:xfrm>
        <a:prstGeom prst="ellipse">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Composition API</a:t>
          </a:r>
        </a:p>
      </dsp:txBody>
      <dsp:txXfrm>
        <a:off x="1571109" y="4241426"/>
        <a:ext cx="1331243" cy="611385"/>
      </dsp:txXfrm>
    </dsp:sp>
    <dsp:sp modelId="{23FC1312-7140-445A-B5FD-AD74C3999F57}">
      <dsp:nvSpPr>
        <dsp:cNvPr id="0" name=""/>
        <dsp:cNvSpPr/>
      </dsp:nvSpPr>
      <dsp:spPr>
        <a:xfrm rot="9473094">
          <a:off x="2271363" y="3107732"/>
          <a:ext cx="1165271" cy="18966"/>
        </a:xfrm>
        <a:custGeom>
          <a:avLst/>
          <a:gdLst/>
          <a:ahLst/>
          <a:cxnLst/>
          <a:rect l="0" t="0" r="0" b="0"/>
          <a:pathLst>
            <a:path>
              <a:moveTo>
                <a:pt x="0" y="9483"/>
              </a:moveTo>
              <a:lnTo>
                <a:pt x="1165271"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824867" y="3088084"/>
        <a:ext cx="58263" cy="58263"/>
      </dsp:txXfrm>
    </dsp:sp>
    <dsp:sp modelId="{334CA961-0FF8-4154-815C-D873E3147397}">
      <dsp:nvSpPr>
        <dsp:cNvPr id="0" name=""/>
        <dsp:cNvSpPr/>
      </dsp:nvSpPr>
      <dsp:spPr>
        <a:xfrm>
          <a:off x="746967" y="3180961"/>
          <a:ext cx="1772611" cy="864629"/>
        </a:xfrm>
        <a:prstGeom prst="ellipse">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Lifecycle Hooks</a:t>
          </a:r>
        </a:p>
      </dsp:txBody>
      <dsp:txXfrm>
        <a:off x="1006560" y="3307583"/>
        <a:ext cx="1253425" cy="611385"/>
      </dsp:txXfrm>
    </dsp:sp>
    <dsp:sp modelId="{E3D477EE-C8AA-4F35-9123-85307B459F93}">
      <dsp:nvSpPr>
        <dsp:cNvPr id="0" name=""/>
        <dsp:cNvSpPr/>
      </dsp:nvSpPr>
      <dsp:spPr>
        <a:xfrm rot="10800000">
          <a:off x="2144910" y="2619416"/>
          <a:ext cx="1160580" cy="18966"/>
        </a:xfrm>
        <a:custGeom>
          <a:avLst/>
          <a:gdLst/>
          <a:ahLst/>
          <a:cxnLst/>
          <a:rect l="0" t="0" r="0" b="0"/>
          <a:pathLst>
            <a:path>
              <a:moveTo>
                <a:pt x="0" y="9483"/>
              </a:moveTo>
              <a:lnTo>
                <a:pt x="1160580"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696186" y="2599884"/>
        <a:ext cx="58029" cy="58029"/>
      </dsp:txXfrm>
    </dsp:sp>
    <dsp:sp modelId="{C01FD346-E98B-48FB-8AC0-60CFDAF45EFB}">
      <dsp:nvSpPr>
        <dsp:cNvPr id="0" name=""/>
        <dsp:cNvSpPr/>
      </dsp:nvSpPr>
      <dsp:spPr>
        <a:xfrm>
          <a:off x="486084" y="2196584"/>
          <a:ext cx="1658826" cy="864629"/>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Vue Router</a:t>
          </a:r>
        </a:p>
      </dsp:txBody>
      <dsp:txXfrm>
        <a:off x="729013" y="2323206"/>
        <a:ext cx="1172968" cy="611385"/>
      </dsp:txXfrm>
    </dsp:sp>
    <dsp:sp modelId="{9D9A8B80-02B3-456B-99E8-BC6C282E67E7}">
      <dsp:nvSpPr>
        <dsp:cNvPr id="0" name=""/>
        <dsp:cNvSpPr/>
      </dsp:nvSpPr>
      <dsp:spPr>
        <a:xfrm rot="12108159">
          <a:off x="2116547" y="2108181"/>
          <a:ext cx="1322232" cy="18966"/>
        </a:xfrm>
        <a:custGeom>
          <a:avLst/>
          <a:gdLst/>
          <a:ahLst/>
          <a:cxnLst/>
          <a:rect l="0" t="0" r="0" b="0"/>
          <a:pathLst>
            <a:path>
              <a:moveTo>
                <a:pt x="0" y="9483"/>
              </a:moveTo>
              <a:lnTo>
                <a:pt x="1322232"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744607" y="2084608"/>
        <a:ext cx="66111" cy="66111"/>
      </dsp:txXfrm>
    </dsp:sp>
    <dsp:sp modelId="{F01AAC20-DE11-41C8-BDB5-C432A4DE5A69}">
      <dsp:nvSpPr>
        <dsp:cNvPr id="0" name=""/>
        <dsp:cNvSpPr/>
      </dsp:nvSpPr>
      <dsp:spPr>
        <a:xfrm>
          <a:off x="706588" y="1180648"/>
          <a:ext cx="1618802" cy="86462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Vuex</a:t>
          </a:r>
        </a:p>
      </dsp:txBody>
      <dsp:txXfrm>
        <a:off x="943656" y="1307270"/>
        <a:ext cx="1144666" cy="611385"/>
      </dsp:txXfrm>
    </dsp:sp>
    <dsp:sp modelId="{DFB98635-BDE3-4B81-98B3-E85DD3B5B0C4}">
      <dsp:nvSpPr>
        <dsp:cNvPr id="0" name=""/>
        <dsp:cNvSpPr/>
      </dsp:nvSpPr>
      <dsp:spPr>
        <a:xfrm rot="13746213">
          <a:off x="2540358" y="1638913"/>
          <a:ext cx="1332159" cy="18966"/>
        </a:xfrm>
        <a:custGeom>
          <a:avLst/>
          <a:gdLst/>
          <a:ahLst/>
          <a:cxnLst/>
          <a:rect l="0" t="0" r="0" b="0"/>
          <a:pathLst>
            <a:path>
              <a:moveTo>
                <a:pt x="0" y="9483"/>
              </a:moveTo>
              <a:lnTo>
                <a:pt x="1332159" y="9483"/>
              </a:lnTo>
            </a:path>
          </a:pathLst>
        </a:cu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173134" y="1615093"/>
        <a:ext cx="66607" cy="66607"/>
      </dsp:txXfrm>
    </dsp:sp>
    <dsp:sp modelId="{69035E98-A1D4-4C9F-84A6-236FD2D731FB}">
      <dsp:nvSpPr>
        <dsp:cNvPr id="0" name=""/>
        <dsp:cNvSpPr/>
      </dsp:nvSpPr>
      <dsp:spPr>
        <a:xfrm>
          <a:off x="1676406" y="324970"/>
          <a:ext cx="1516447" cy="864629"/>
        </a:xfrm>
        <a:prstGeom prst="ellipse">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a:t>Fragments</a:t>
          </a:r>
        </a:p>
      </dsp:txBody>
      <dsp:txXfrm>
        <a:off x="1898485" y="451592"/>
        <a:ext cx="1072289" cy="611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497B1B-EB4A-4FC2-A9AC-DD8FA17C7DF5}">
      <dsp:nvSpPr>
        <dsp:cNvPr id="0" name=""/>
        <dsp:cNvSpPr/>
      </dsp:nvSpPr>
      <dsp:spPr>
        <a:xfrm>
          <a:off x="2655093" y="1368"/>
          <a:ext cx="785812" cy="510778"/>
        </a:xfrm>
        <a:prstGeom prst="roundRect">
          <a:avLst/>
        </a:prstGeom>
        <a:solidFill>
          <a:schemeClr val="lt1">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680027" y="26302"/>
        <a:ext cx="735944" cy="460910"/>
      </dsp:txXfrm>
    </dsp:sp>
    <dsp:sp modelId="{12DAFCA1-62B4-404E-8E3F-33B173F9B46C}">
      <dsp:nvSpPr>
        <dsp:cNvPr id="0" name=""/>
        <dsp:cNvSpPr/>
      </dsp:nvSpPr>
      <dsp:spPr>
        <a:xfrm>
          <a:off x="1272757" y="256757"/>
          <a:ext cx="3550484" cy="3550484"/>
        </a:xfrm>
        <a:custGeom>
          <a:avLst/>
          <a:gdLst/>
          <a:ahLst/>
          <a:cxnLst/>
          <a:rect l="0" t="0" r="0" b="0"/>
          <a:pathLst>
            <a:path>
              <a:moveTo>
                <a:pt x="2173830" y="45325"/>
              </a:moveTo>
              <a:arcTo wR="1775242" hR="1775242" stAng="16978500" swAng="111118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654D098-BC09-4CD6-8630-9B174A842E80}">
      <dsp:nvSpPr>
        <dsp:cNvPr id="0" name=""/>
        <dsp:cNvSpPr/>
      </dsp:nvSpPr>
      <dsp:spPr>
        <a:xfrm>
          <a:off x="3910379" y="521324"/>
          <a:ext cx="785812" cy="510778"/>
        </a:xfrm>
        <a:prstGeom prst="round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935313" y="546258"/>
        <a:ext cx="735944" cy="460910"/>
      </dsp:txXfrm>
    </dsp:sp>
    <dsp:sp modelId="{D3E3AEF7-39A3-4576-A806-B462BAE2DE6B}">
      <dsp:nvSpPr>
        <dsp:cNvPr id="0" name=""/>
        <dsp:cNvSpPr/>
      </dsp:nvSpPr>
      <dsp:spPr>
        <a:xfrm>
          <a:off x="1272757" y="256757"/>
          <a:ext cx="3550484" cy="3550484"/>
        </a:xfrm>
        <a:custGeom>
          <a:avLst/>
          <a:gdLst/>
          <a:ahLst/>
          <a:cxnLst/>
          <a:rect l="0" t="0" r="0" b="0"/>
          <a:pathLst>
            <a:path>
              <a:moveTo>
                <a:pt x="3246592" y="781957"/>
              </a:moveTo>
              <a:arcTo wR="1775242" hR="1775242" stAng="19558640" swAng="152960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5B95ACC-BB6B-412D-BD19-D71CEBCFCDA8}">
      <dsp:nvSpPr>
        <dsp:cNvPr id="0" name=""/>
        <dsp:cNvSpPr/>
      </dsp:nvSpPr>
      <dsp:spPr>
        <a:xfrm>
          <a:off x="4430336" y="1776610"/>
          <a:ext cx="785812" cy="510778"/>
        </a:xfrm>
        <a:prstGeom prst="round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4455270" y="1801544"/>
        <a:ext cx="735944" cy="460910"/>
      </dsp:txXfrm>
    </dsp:sp>
    <dsp:sp modelId="{93AC9B7A-4F4E-4E9E-B7E7-827F4E54CD99}">
      <dsp:nvSpPr>
        <dsp:cNvPr id="0" name=""/>
        <dsp:cNvSpPr/>
      </dsp:nvSpPr>
      <dsp:spPr>
        <a:xfrm>
          <a:off x="1272757" y="256757"/>
          <a:ext cx="3550484" cy="3550484"/>
        </a:xfrm>
        <a:custGeom>
          <a:avLst/>
          <a:gdLst/>
          <a:ahLst/>
          <a:cxnLst/>
          <a:rect l="0" t="0" r="0" b="0"/>
          <a:pathLst>
            <a:path>
              <a:moveTo>
                <a:pt x="3530851" y="2038535"/>
              </a:moveTo>
              <a:arcTo wR="1775242" hR="1775242" stAng="511753" swAng="152960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AA19798C-F74B-4F80-91C7-F77C823D86BE}">
      <dsp:nvSpPr>
        <dsp:cNvPr id="0" name=""/>
        <dsp:cNvSpPr/>
      </dsp:nvSpPr>
      <dsp:spPr>
        <a:xfrm>
          <a:off x="3910379" y="3031896"/>
          <a:ext cx="785812" cy="510778"/>
        </a:xfrm>
        <a:prstGeom prst="round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3935313" y="3056830"/>
        <a:ext cx="735944" cy="460910"/>
      </dsp:txXfrm>
    </dsp:sp>
    <dsp:sp modelId="{A9E40799-F22E-4AB7-9C45-63310DCD74EF}">
      <dsp:nvSpPr>
        <dsp:cNvPr id="0" name=""/>
        <dsp:cNvSpPr/>
      </dsp:nvSpPr>
      <dsp:spPr>
        <a:xfrm>
          <a:off x="1272757" y="256757"/>
          <a:ext cx="3550484" cy="3550484"/>
        </a:xfrm>
        <a:custGeom>
          <a:avLst/>
          <a:gdLst/>
          <a:ahLst/>
          <a:cxnLst/>
          <a:rect l="0" t="0" r="0" b="0"/>
          <a:pathLst>
            <a:path>
              <a:moveTo>
                <a:pt x="2702665" y="3288970"/>
              </a:moveTo>
              <a:arcTo wR="1775242" hR="1775242" stAng="3510315" swAng="111118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127405C-D825-4E74-8A62-36641C279641}">
      <dsp:nvSpPr>
        <dsp:cNvPr id="0" name=""/>
        <dsp:cNvSpPr/>
      </dsp:nvSpPr>
      <dsp:spPr>
        <a:xfrm>
          <a:off x="2655093" y="3551853"/>
          <a:ext cx="785812" cy="510778"/>
        </a:xfrm>
        <a:prstGeom prst="round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680027" y="3576787"/>
        <a:ext cx="735944" cy="460910"/>
      </dsp:txXfrm>
    </dsp:sp>
    <dsp:sp modelId="{A590632F-690A-4A29-9E68-E0E7D8A0B34A}">
      <dsp:nvSpPr>
        <dsp:cNvPr id="0" name=""/>
        <dsp:cNvSpPr/>
      </dsp:nvSpPr>
      <dsp:spPr>
        <a:xfrm>
          <a:off x="1272757" y="256757"/>
          <a:ext cx="3550484" cy="3550484"/>
        </a:xfrm>
        <a:custGeom>
          <a:avLst/>
          <a:gdLst/>
          <a:ahLst/>
          <a:cxnLst/>
          <a:rect l="0" t="0" r="0" b="0"/>
          <a:pathLst>
            <a:path>
              <a:moveTo>
                <a:pt x="1376654" y="3505159"/>
              </a:moveTo>
              <a:arcTo wR="1775242" hR="1775242" stAng="6178500" swAng="111118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E83BE6F-4CE1-44A1-A30E-528A449FCED3}">
      <dsp:nvSpPr>
        <dsp:cNvPr id="0" name=""/>
        <dsp:cNvSpPr/>
      </dsp:nvSpPr>
      <dsp:spPr>
        <a:xfrm>
          <a:off x="1399807" y="3031896"/>
          <a:ext cx="785812" cy="510778"/>
        </a:xfrm>
        <a:prstGeom prst="round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424741" y="3056830"/>
        <a:ext cx="735944" cy="460910"/>
      </dsp:txXfrm>
    </dsp:sp>
    <dsp:sp modelId="{B75B5055-D5B2-46B8-9C87-50C8F231A158}">
      <dsp:nvSpPr>
        <dsp:cNvPr id="0" name=""/>
        <dsp:cNvSpPr/>
      </dsp:nvSpPr>
      <dsp:spPr>
        <a:xfrm>
          <a:off x="1272757" y="256757"/>
          <a:ext cx="3550484" cy="3550484"/>
        </a:xfrm>
        <a:custGeom>
          <a:avLst/>
          <a:gdLst/>
          <a:ahLst/>
          <a:cxnLst/>
          <a:rect l="0" t="0" r="0" b="0"/>
          <a:pathLst>
            <a:path>
              <a:moveTo>
                <a:pt x="303892" y="2768527"/>
              </a:moveTo>
              <a:arcTo wR="1775242" hR="1775242" stAng="8758640" swAng="152960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DAE963D-35CF-4640-A8B1-BBD62CF6745B}">
      <dsp:nvSpPr>
        <dsp:cNvPr id="0" name=""/>
        <dsp:cNvSpPr/>
      </dsp:nvSpPr>
      <dsp:spPr>
        <a:xfrm>
          <a:off x="879851" y="1776610"/>
          <a:ext cx="785812" cy="510778"/>
        </a:xfrm>
        <a:prstGeom prst="round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04785" y="1801544"/>
        <a:ext cx="735944" cy="460910"/>
      </dsp:txXfrm>
    </dsp:sp>
    <dsp:sp modelId="{D9F7D32E-72C7-4284-8524-8CE65EF38F74}">
      <dsp:nvSpPr>
        <dsp:cNvPr id="0" name=""/>
        <dsp:cNvSpPr/>
      </dsp:nvSpPr>
      <dsp:spPr>
        <a:xfrm>
          <a:off x="1272757" y="256757"/>
          <a:ext cx="3550484" cy="3550484"/>
        </a:xfrm>
        <a:custGeom>
          <a:avLst/>
          <a:gdLst/>
          <a:ahLst/>
          <a:cxnLst/>
          <a:rect l="0" t="0" r="0" b="0"/>
          <a:pathLst>
            <a:path>
              <a:moveTo>
                <a:pt x="19633" y="1511949"/>
              </a:moveTo>
              <a:arcTo wR="1775242" hR="1775242" stAng="11311753" swAng="1529607"/>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D75AC4F-F983-4332-9AFC-00702867F683}">
      <dsp:nvSpPr>
        <dsp:cNvPr id="0" name=""/>
        <dsp:cNvSpPr/>
      </dsp:nvSpPr>
      <dsp:spPr>
        <a:xfrm>
          <a:off x="1399807" y="521324"/>
          <a:ext cx="785812" cy="510778"/>
        </a:xfrm>
        <a:prstGeom prst="roundRect">
          <a:avLst/>
        </a:prstGeom>
        <a:solidFill>
          <a:schemeClr val="lt1">
            <a:hueOff val="0"/>
            <a:satOff val="0"/>
            <a:lumOff val="0"/>
            <a:alphaOff val="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424741" y="546258"/>
        <a:ext cx="735944" cy="460910"/>
      </dsp:txXfrm>
    </dsp:sp>
    <dsp:sp modelId="{08C9EE95-3681-47B3-BC82-73378EEBFD38}">
      <dsp:nvSpPr>
        <dsp:cNvPr id="0" name=""/>
        <dsp:cNvSpPr/>
      </dsp:nvSpPr>
      <dsp:spPr>
        <a:xfrm>
          <a:off x="1272757" y="256757"/>
          <a:ext cx="3550484" cy="3550484"/>
        </a:xfrm>
        <a:custGeom>
          <a:avLst/>
          <a:gdLst/>
          <a:ahLst/>
          <a:cxnLst/>
          <a:rect l="0" t="0" r="0" b="0"/>
          <a:pathLst>
            <a:path>
              <a:moveTo>
                <a:pt x="847819" y="261514"/>
              </a:moveTo>
              <a:arcTo wR="1775242" hR="1775242" stAng="14310315" swAng="1111185"/>
            </a:path>
          </a:pathLst>
        </a:custGeom>
        <a:noFill/>
        <a:ln w="9525"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996AF-1A55-4B63-AAD4-0D9D1A0C902D}">
      <dsp:nvSpPr>
        <dsp:cNvPr id="0" name=""/>
        <dsp:cNvSpPr/>
      </dsp:nvSpPr>
      <dsp:spPr>
        <a:xfrm>
          <a:off x="0" y="407208"/>
          <a:ext cx="8782050" cy="1216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latin typeface="Segoe UI" pitchFamily="34" charset="0"/>
              <a:ea typeface="+mn-ea"/>
              <a:cs typeface="Segoe UI" pitchFamily="34" charset="0"/>
            </a:rPr>
            <a:t>Tính linh hoạt là ư</a:t>
          </a:r>
          <a:r>
            <a:rPr lang="vi-VN" sz="2400" kern="1200">
              <a:latin typeface="Segoe UI" pitchFamily="34" charset="0"/>
              <a:ea typeface="+mn-ea"/>
              <a:cs typeface="Segoe UI" pitchFamily="34" charset="0"/>
            </a:rPr>
            <a:t>u điểm lớn nhất cũng gắn liền với </a:t>
          </a:r>
          <a:endParaRPr lang="en-US" sz="2400" kern="1200">
            <a:latin typeface="Segoe UI" pitchFamily="34" charset="0"/>
            <a:ea typeface="+mn-ea"/>
            <a:cs typeface="Segoe UI" pitchFamily="34" charset="0"/>
          </a:endParaRPr>
        </a:p>
        <a:p>
          <a:pPr marL="0" lvl="0" indent="0" algn="l" defTabSz="1066800">
            <a:lnSpc>
              <a:spcPct val="90000"/>
            </a:lnSpc>
            <a:spcBef>
              <a:spcPct val="0"/>
            </a:spcBef>
            <a:spcAft>
              <a:spcPct val="35000"/>
            </a:spcAft>
            <a:buNone/>
          </a:pPr>
          <a:r>
            <a:rPr lang="vi-VN" sz="2400" b="1" kern="1200">
              <a:solidFill>
                <a:srgbClr val="FFFF00"/>
              </a:solidFill>
              <a:latin typeface="Segoe UI" pitchFamily="34" charset="0"/>
              <a:ea typeface="+mn-ea"/>
              <a:cs typeface="Segoe UI" pitchFamily="34" charset="0"/>
            </a:rPr>
            <a:t>nhược điểm </a:t>
          </a:r>
          <a:r>
            <a:rPr lang="vi-VN" sz="2400" kern="1200">
              <a:latin typeface="Segoe UI" pitchFamily="34" charset="0"/>
              <a:ea typeface="+mn-ea"/>
              <a:cs typeface="Segoe UI" pitchFamily="34" charset="0"/>
            </a:rPr>
            <a:t>đáng chú ý nhất của VueJS </a:t>
          </a:r>
          <a:endParaRPr lang="en-US" sz="2400" kern="1200"/>
        </a:p>
      </dsp:txBody>
      <dsp:txXfrm>
        <a:off x="59399" y="466607"/>
        <a:ext cx="8663252" cy="1098002"/>
      </dsp:txXfrm>
    </dsp:sp>
    <dsp:sp modelId="{862A282D-7B97-47EC-8C50-A7B965AEC1D3}">
      <dsp:nvSpPr>
        <dsp:cNvPr id="0" name=""/>
        <dsp:cNvSpPr/>
      </dsp:nvSpPr>
      <dsp:spPr>
        <a:xfrm>
          <a:off x="0" y="1866737"/>
          <a:ext cx="8782050" cy="1547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8830"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vi-VN" sz="2400" kern="1200">
              <a:latin typeface="Segoe UI" pitchFamily="34" charset="0"/>
              <a:cs typeface="Segoe UI" pitchFamily="34" charset="0"/>
            </a:rPr>
            <a:t>Trong một dự án lớn, VueJS quá linh hoạt với nhiều cách tiếp cận khác nhau, sử dụng nhiều file component đơn lẻ, dễ dẫn đến việc mất tính thống nhất trong quy trình phát triển, đôi khi là khó kiểm soát khi phát sinh lỗi.</a:t>
          </a:r>
          <a:endParaRPr lang="en-US" sz="2400" kern="1200"/>
        </a:p>
      </dsp:txBody>
      <dsp:txXfrm>
        <a:off x="0" y="1866737"/>
        <a:ext cx="8782050" cy="154732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4/3/25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7</a:t>
            </a:fld>
            <a:endParaRPr lang="en-US"/>
          </a:p>
        </p:txBody>
      </p:sp>
    </p:spTree>
    <p:extLst>
      <p:ext uri="{BB962C8B-B14F-4D97-AF65-F5344CB8AC3E}">
        <p14:creationId xmlns:p14="http://schemas.microsoft.com/office/powerpoint/2010/main" val="268863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fontScale="70000" lnSpcReduction="20000"/>
          </a:bodyPr>
          <a:lstStyle/>
          <a:p>
            <a:r>
              <a:rPr lang="vi-VN" b="1"/>
              <a:t>1. Component</a:t>
            </a:r>
          </a:p>
          <a:p>
            <a:r>
              <a:rPr lang="vi-VN" b="1"/>
              <a:t>Component</a:t>
            </a:r>
            <a:r>
              <a:rPr lang="vi-VN"/>
              <a:t> là khối xây dựng cơ bản của Vue.js, giúp bạn tái sử dụng mã và tổ chức ứng dụng của mình theo từng thành phần nhỏ. Mỗi component trong Vue.js có thể chứa HTML, CSS, và JavaScript, giúp quản lý từng phần của giao diện dễ dàng hơn.</a:t>
            </a:r>
            <a:endParaRPr lang="en-US"/>
          </a:p>
          <a:p>
            <a:r>
              <a:rPr lang="vi-VN" b="1"/>
              <a:t>2. Template</a:t>
            </a:r>
          </a:p>
          <a:p>
            <a:r>
              <a:rPr lang="vi-VN" b="1"/>
              <a:t>Template</a:t>
            </a:r>
            <a:r>
              <a:rPr lang="vi-VN"/>
              <a:t> là phần định nghĩa cấu trúc HTML của component. Nó cho phép bạn sử dụng các chỉ thị của Vue để quản lý hiển thị, như v-if, v-for, và v-bind.</a:t>
            </a:r>
          </a:p>
          <a:p>
            <a:r>
              <a:rPr lang="en-US" b="1"/>
              <a:t>3. </a:t>
            </a:r>
            <a:r>
              <a:rPr lang="vi-VN" b="1"/>
              <a:t>Reactivity System</a:t>
            </a:r>
          </a:p>
          <a:p>
            <a:r>
              <a:rPr lang="vi-VN"/>
              <a:t>Hệ thống </a:t>
            </a:r>
            <a:r>
              <a:rPr lang="vi-VN" b="1"/>
              <a:t>Reactivity</a:t>
            </a:r>
            <a:r>
              <a:rPr lang="vi-VN"/>
              <a:t> trong Vue 3 giúp tự động cập nhật giao diện khi dữ liệu thay đổi. Vue sử dụng một proxy API mới để theo dõi các thay đổi trong dữ liệu và cập nhật DOM một cách tối ưu.</a:t>
            </a:r>
          </a:p>
          <a:p>
            <a:r>
              <a:rPr lang="en-US" b="1"/>
              <a:t>4. </a:t>
            </a:r>
            <a:r>
              <a:rPr lang="vi-VN" b="1"/>
              <a:t>Composition API</a:t>
            </a:r>
          </a:p>
          <a:p>
            <a:r>
              <a:rPr lang="vi-VN" b="1"/>
              <a:t>Composition API</a:t>
            </a:r>
            <a:r>
              <a:rPr lang="vi-VN"/>
              <a:t> là tính năng mới của Vue 3, cho phép bạn tổ chức mã lệnh theo logic của chức năng thay vì tổ chức theo component. Điều này giúp mã lệnh trở nên dễ quản lý hơn, đặc biệt trong các ứng dụng lớn.</a:t>
            </a:r>
          </a:p>
          <a:p>
            <a:r>
              <a:rPr lang="en-US" b="1"/>
              <a:t>5. </a:t>
            </a:r>
            <a:r>
              <a:rPr lang="vi-VN" b="1"/>
              <a:t>Directives</a:t>
            </a:r>
          </a:p>
          <a:p>
            <a:r>
              <a:rPr lang="vi-VN" b="1"/>
              <a:t>Directives</a:t>
            </a:r>
            <a:r>
              <a:rPr lang="vi-VN"/>
              <a:t> là các chỉ thị giúp bạn tương tác với DOM. Các chỉ thị phổ biến bao gồm:</a:t>
            </a:r>
          </a:p>
          <a:p>
            <a:pPr lvl="1"/>
            <a:r>
              <a:rPr lang="vi-VN"/>
              <a:t>v-if: Hiển thị phần tử dựa trên điều kiện.</a:t>
            </a:r>
          </a:p>
          <a:p>
            <a:pPr lvl="1"/>
            <a:r>
              <a:rPr lang="vi-VN"/>
              <a:t>v-for: Lặp qua một danh sách.</a:t>
            </a:r>
          </a:p>
          <a:p>
            <a:pPr lvl="1"/>
            <a:r>
              <a:rPr lang="vi-VN"/>
              <a:t>v-bind: Ràng buộc thuộc tính.</a:t>
            </a:r>
          </a:p>
          <a:p>
            <a:pPr lvl="1"/>
            <a:r>
              <a:rPr lang="vi-VN"/>
              <a:t>v-model: Ràng buộc dữ liệu hai chiều với các input.</a:t>
            </a:r>
          </a:p>
          <a:p>
            <a:r>
              <a:rPr lang="en-US" b="1"/>
              <a:t>6. </a:t>
            </a:r>
            <a:r>
              <a:rPr lang="vi-VN" b="1"/>
              <a:t>Props</a:t>
            </a:r>
          </a:p>
          <a:p>
            <a:r>
              <a:rPr lang="vi-VN" b="1"/>
              <a:t>Props</a:t>
            </a:r>
            <a:r>
              <a:rPr lang="vi-VN"/>
              <a:t> là cách truyền dữ liệu từ component cha xuống component con. Điều này giúp quản lý trạng thái và giao tiếp giữa các component trở nên đơn giản và rõ ràng.</a:t>
            </a:r>
          </a:p>
          <a:p>
            <a:r>
              <a:rPr lang="vi-VN" b="1"/>
              <a:t>7. Slots</a:t>
            </a:r>
          </a:p>
          <a:p>
            <a:r>
              <a:rPr lang="vi-VN" b="1"/>
              <a:t>Slots</a:t>
            </a:r>
            <a:r>
              <a:rPr lang="vi-VN"/>
              <a:t> cung cấp cơ chế để truyền nội dung từ component cha vào component con. Vue 3 còn hỗ trợ scoped slots, giúp truyền dữ liệu từ component con lên cha.</a:t>
            </a:r>
          </a:p>
          <a:p>
            <a:r>
              <a:rPr lang="en-US" b="1"/>
              <a:t>8. </a:t>
            </a:r>
            <a:r>
              <a:rPr lang="vi-VN" b="1"/>
              <a:t>Lifecycle Hooks</a:t>
            </a:r>
          </a:p>
          <a:p>
            <a:r>
              <a:rPr lang="vi-VN" b="1"/>
              <a:t>Lifecycle Hooks</a:t>
            </a:r>
            <a:r>
              <a:rPr lang="vi-VN"/>
              <a:t> là các hàm được gọi vào các thời điểm khác nhau trong vòng đời của một component, như khi component được tạo, gắn vào DOM, cập nhật, hoặc bị hủy.</a:t>
            </a:r>
          </a:p>
          <a:p>
            <a:r>
              <a:rPr lang="vi-VN" b="1"/>
              <a:t>9. Vue Router</a:t>
            </a:r>
          </a:p>
          <a:p>
            <a:r>
              <a:rPr lang="vi-VN" b="1"/>
              <a:t>Vue Router</a:t>
            </a:r>
            <a:r>
              <a:rPr lang="vi-VN"/>
              <a:t> không phải là một phần cốt lõi của Vue.js nhưng là một thư viện quan trọng cho việc quản lý định tuyến trong các ứng dụng Vue đơn trang (SPA).</a:t>
            </a:r>
          </a:p>
          <a:p>
            <a:r>
              <a:rPr lang="vi-VN" b="1"/>
              <a:t>10. Vuex (State Management)</a:t>
            </a:r>
          </a:p>
          <a:p>
            <a:r>
              <a:rPr lang="vi-VN" b="1"/>
              <a:t>Vuex</a:t>
            </a:r>
            <a:r>
              <a:rPr lang="vi-VN"/>
              <a:t> là một thư viện quản lý trạng thái được sử dụng rộng rãi với Vue.js, đặc biệt trong các ứng dụng lớn với nhiều thành phần chia sẻ cùng một trạng thái.</a:t>
            </a:r>
          </a:p>
          <a:p>
            <a:r>
              <a:rPr lang="en-US" b="1"/>
              <a:t>12. Fragments</a:t>
            </a:r>
          </a:p>
          <a:p>
            <a:r>
              <a:rPr lang="en-US"/>
              <a:t>Vue 3 hỗ trợ </a:t>
            </a:r>
            <a:r>
              <a:rPr lang="en-US" b="1"/>
              <a:t>Fragments</a:t>
            </a:r>
            <a:r>
              <a:rPr lang="en-US"/>
              <a:t>, cho phép bạn trả về nhiều phần tử root từ một component mà không cần phải bọc chúng trong một phần tử cha duy nhất.</a:t>
            </a:r>
          </a:p>
        </p:txBody>
      </p:sp>
      <p:sp>
        <p:nvSpPr>
          <p:cNvPr id="4" name="Slide Number Placeholder 3"/>
          <p:cNvSpPr>
            <a:spLocks noGrp="1"/>
          </p:cNvSpPr>
          <p:nvPr>
            <p:ph type="sldNum" sz="quarter" idx="10"/>
          </p:nvPr>
        </p:nvSpPr>
        <p:spPr/>
        <p:txBody>
          <a:bodyPr/>
          <a:lstStyle/>
          <a:p>
            <a:fld id="{A4D6F88A-F17F-491B-A558-A5E9980DD532}" type="slidenum">
              <a:rPr lang="en-US" smtClean="0"/>
              <a:pPr/>
              <a:t>8</a:t>
            </a:fld>
            <a:endParaRPr lang="en-US"/>
          </a:p>
        </p:txBody>
      </p:sp>
    </p:spTree>
    <p:extLst>
      <p:ext uri="{BB962C8B-B14F-4D97-AF65-F5344CB8AC3E}">
        <p14:creationId xmlns:p14="http://schemas.microsoft.com/office/powerpoint/2010/main" val="317393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20</a:t>
            </a:fld>
            <a:endParaRPr lang="en-US"/>
          </a:p>
        </p:txBody>
      </p:sp>
    </p:spTree>
    <p:extLst>
      <p:ext uri="{BB962C8B-B14F-4D97-AF65-F5344CB8AC3E}">
        <p14:creationId xmlns:p14="http://schemas.microsoft.com/office/powerpoint/2010/main" val="1773762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37</a:t>
            </a:fld>
            <a:endParaRPr lang="en-US"/>
          </a:p>
        </p:txBody>
      </p:sp>
    </p:spTree>
    <p:extLst>
      <p:ext uri="{BB962C8B-B14F-4D97-AF65-F5344CB8AC3E}">
        <p14:creationId xmlns:p14="http://schemas.microsoft.com/office/powerpoint/2010/main" val="4176459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47</a:t>
            </a:fld>
            <a:endParaRPr lang="en-US"/>
          </a:p>
        </p:txBody>
      </p:sp>
    </p:spTree>
    <p:extLst>
      <p:ext uri="{BB962C8B-B14F-4D97-AF65-F5344CB8AC3E}">
        <p14:creationId xmlns:p14="http://schemas.microsoft.com/office/powerpoint/2010/main" val="1900455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451D81-EA83-3F49-B98D-0184F23329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2286000"/>
            <a:ext cx="12192000" cy="9144000"/>
          </a:xfrm>
          <a:prstGeom prst="rect">
            <a:avLst/>
          </a:prstGeom>
        </p:spPr>
      </p:pic>
      <p:pic>
        <p:nvPicPr>
          <p:cNvPr id="8" name="Picture 7">
            <a:extLst>
              <a:ext uri="{FF2B5EF4-FFF2-40B4-BE49-F238E27FC236}">
                <a16:creationId xmlns:a16="http://schemas.microsoft.com/office/drawing/2014/main" id="{9EDA0E9F-F311-0B4F-82F6-560EEFBE45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248" y="32084"/>
            <a:ext cx="3509552" cy="1527305"/>
          </a:xfrm>
          <a:prstGeom prst="rect">
            <a:avLst/>
          </a:prstGeom>
        </p:spPr>
      </p:pic>
      <p:sp>
        <p:nvSpPr>
          <p:cNvPr id="2" name="Title 1"/>
          <p:cNvSpPr>
            <a:spLocks noGrp="1"/>
          </p:cNvSpPr>
          <p:nvPr>
            <p:ph type="ctrTitle" hasCustomPrompt="1"/>
          </p:nvPr>
        </p:nvSpPr>
        <p:spPr>
          <a:xfrm>
            <a:off x="5486400" y="4038600"/>
            <a:ext cx="67056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5486400" y="47244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30400" y="6188076"/>
            <a:ext cx="28448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F5240-26A4-E547-85CC-ADDB159DB5AE}"/>
              </a:ext>
            </a:extLst>
          </p:cNvPr>
          <p:cNvSpPr/>
          <p:nvPr userDrawn="1"/>
        </p:nvSpPr>
        <p:spPr>
          <a:xfrm>
            <a:off x="0" y="0"/>
            <a:ext cx="12192000" cy="868686"/>
          </a:xfrm>
          <a:prstGeom prst="rect">
            <a:avLst/>
          </a:prstGeom>
          <a:solidFill>
            <a:srgbClr val="D7D7D7"/>
          </a:solidFill>
          <a:ln w="25400" cap="flat">
            <a:noFill/>
            <a:prstDash val="solid"/>
            <a:round/>
          </a:ln>
          <a:effectLst>
            <a:outerShdw blurRad="38100" dist="23000" dir="5400000" rotWithShape="0">
              <a:srgbClr val="000000">
                <a:alpha val="35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4" name="Tiêu đề slide"/>
          <p:cNvSpPr txBox="1">
            <a:spLocks noGrp="1"/>
          </p:cNvSpPr>
          <p:nvPr>
            <p:ph type="title" hasCustomPrompt="1"/>
          </p:nvPr>
        </p:nvSpPr>
        <p:spPr>
          <a:prstGeom prst="rect">
            <a:avLst/>
          </a:prstGeom>
        </p:spPr>
        <p:txBody>
          <a:bodyPr/>
          <a:lstStyle/>
          <a:p>
            <a:r>
              <a:t>Tiêu đề slide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33841932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1AE0973A-897E-0047-94A6-38A7E98B3A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494" y="152400"/>
            <a:ext cx="1532106" cy="666750"/>
          </a:xfrm>
          <a:prstGeom prst="rect">
            <a:avLst/>
          </a:prstGeom>
        </p:spPr>
      </p:pic>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4/3/25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4/3/25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4/3/25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4/3/25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67" r:id="rId14"/>
    <p:sldLayoutId id="2147483685" r:id="rId15"/>
    <p:sldLayoutId id="214748368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12" Type="http://schemas.openxmlformats.org/officeDocument/2006/relationships/image" Target="../media/image20.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nodejs.org/en"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localhost:517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15.png"/><Relationship Id="rId5" Type="http://schemas.openxmlformats.org/officeDocument/2006/relationships/diagramQuickStyle" Target="../diagrams/quickStyle3.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diagramLayout" Target="../diagrams/layout3.xml"/><Relationship Id="rId9" Type="http://schemas.openxmlformats.org/officeDocument/2006/relationships/image" Target="../media/image13.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638800" y="3588716"/>
            <a:ext cx="6248400" cy="830884"/>
          </a:xfrm>
        </p:spPr>
        <p:txBody>
          <a:bodyPr>
            <a:noAutofit/>
          </a:bodyPr>
          <a:lstStyle/>
          <a:p>
            <a:pPr algn="ctr"/>
            <a:r>
              <a:rPr lang="en-US" sz="2800">
                <a:effectLst/>
              </a:rPr>
              <a:t>XÂY DỰNG GIAO DIỆN TƯƠNG TÁC BACKEND</a:t>
            </a:r>
            <a:endParaRPr lang="en-US" sz="2800" dirty="0"/>
          </a:p>
        </p:txBody>
      </p:sp>
      <p:sp>
        <p:nvSpPr>
          <p:cNvPr id="3" name="Subtitle 2"/>
          <p:cNvSpPr>
            <a:spLocks noGrp="1"/>
          </p:cNvSpPr>
          <p:nvPr>
            <p:ph type="subTitle" idx="1"/>
          </p:nvPr>
        </p:nvSpPr>
        <p:spPr>
          <a:xfrm>
            <a:off x="5486400" y="4572000"/>
            <a:ext cx="6324600" cy="1524000"/>
          </a:xfrm>
        </p:spPr>
        <p:txBody>
          <a:bodyPr vert="horz" lIns="91440" tIns="45720" rIns="91440" bIns="45720" rtlCol="0" anchor="ctr">
            <a:noAutofit/>
          </a:bodyPr>
          <a:lstStyle/>
          <a:p>
            <a:pPr algn="ctr">
              <a:lnSpc>
                <a:spcPct val="120000"/>
              </a:lnSpc>
              <a:spcBef>
                <a:spcPct val="0"/>
              </a:spcBef>
            </a:pPr>
            <a:r>
              <a:rPr lang="en-US" sz="2600" u="sng" dirty="0">
                <a:solidFill>
                  <a:srgbClr val="0070C0"/>
                </a:solidFill>
                <a:ea typeface="+mj-ea"/>
              </a:rPr>
              <a:t>BÀI 4:</a:t>
            </a:r>
            <a:r>
              <a:rPr lang="en-US" sz="2600" dirty="0">
                <a:solidFill>
                  <a:srgbClr val="0070C0"/>
                </a:solidFill>
                <a:ea typeface="+mj-ea"/>
              </a:rPr>
              <a:t> </a:t>
            </a:r>
          </a:p>
          <a:p>
            <a:pPr algn="ctr">
              <a:lnSpc>
                <a:spcPct val="120000"/>
              </a:lnSpc>
              <a:spcBef>
                <a:spcPct val="0"/>
              </a:spcBef>
            </a:pPr>
            <a:r>
              <a:rPr lang="en-US" altLang="en-US" sz="2600" dirty="0">
                <a:solidFill>
                  <a:srgbClr val="0070C0"/>
                </a:solidFill>
              </a:rPr>
              <a:t>TỔNG QUAN VỀ FRAMEWORK VUEJS </a:t>
            </a:r>
            <a:endParaRPr lang="en-US" sz="2600" dirty="0">
              <a:solidFill>
                <a:srgbClr val="0070C0"/>
              </a:solidFill>
            </a:endParaRP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NHƯỢC ĐIỂM CỦA VUEJS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a:t>Nhược điểm của VueJS</a:t>
            </a: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p:txBody>
      </p:sp>
      <p:graphicFrame>
        <p:nvGraphicFramePr>
          <p:cNvPr id="3" name="Diagram 2"/>
          <p:cNvGraphicFramePr/>
          <p:nvPr>
            <p:extLst>
              <p:ext uri="{D42A27DB-BD31-4B8C-83A1-F6EECF244321}">
                <p14:modId xmlns:p14="http://schemas.microsoft.com/office/powerpoint/2010/main" val="1691390754"/>
              </p:ext>
            </p:extLst>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2966106224"/>
              </p:ext>
            </p:extLst>
          </p:nvPr>
        </p:nvGraphicFramePr>
        <p:xfrm>
          <a:off x="1724180" y="1521118"/>
          <a:ext cx="878205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054" name="Picture 6" descr="Vuejs icon - Free download on Iconfinde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9239250" y="1878685"/>
            <a:ext cx="1298575" cy="1298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93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CHUẨN BỊ TRƯỚC KHI HỌC</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a:t>Chuẩn bị trước khi học</a:t>
            </a: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0"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1" name="Google Shape;177;p6"/>
          <p:cNvSpPr txBox="1"/>
          <p:nvPr/>
        </p:nvSpPr>
        <p:spPr>
          <a:xfrm>
            <a:off x="609600" y="1652724"/>
            <a:ext cx="6781800" cy="4308872"/>
          </a:xfrm>
          <a:prstGeom prst="rect">
            <a:avLst/>
          </a:prstGeom>
          <a:noFill/>
          <a:ln>
            <a:noFill/>
          </a:ln>
        </p:spPr>
        <p:txBody>
          <a:bodyPr spcFirstLastPara="1" wrap="square" lIns="0" tIns="0" rIns="0" bIns="0" anchor="t" anchorCtr="0">
            <a:spAutoFit/>
          </a:bodyPr>
          <a:lstStyle/>
          <a:p>
            <a:pPr marL="458479" lvl="1" indent="-285750">
              <a:lnSpc>
                <a:spcPct val="200000"/>
              </a:lnSpc>
              <a:buClr>
                <a:srgbClr val="FF5A33"/>
              </a:buClr>
              <a:buSzPts val="2400"/>
              <a:buFont typeface="Wingdings" panose="05000000000000000000" pitchFamily="2" charset="2"/>
              <a:buChar char="Ø"/>
            </a:pPr>
            <a:r>
              <a:rPr lang="en-US" sz="2000">
                <a:solidFill>
                  <a:srgbClr val="000000"/>
                </a:solidFill>
                <a:latin typeface="Arimo"/>
                <a:ea typeface="Arimo"/>
                <a:cs typeface="Arimo"/>
                <a:sym typeface="Arimo"/>
              </a:rPr>
              <a:t>Trước khi bắt đầu học VueJS, cần phải trang bị những kiến thức cơ bản sau:</a:t>
            </a:r>
            <a:endParaRPr sz="2000"/>
          </a:p>
          <a:p>
            <a:pPr marL="746362" lvl="2" indent="-285750">
              <a:lnSpc>
                <a:spcPct val="200000"/>
              </a:lnSpc>
              <a:buClr>
                <a:srgbClr val="FF5A33"/>
              </a:buClr>
              <a:buSzPts val="2400"/>
              <a:buFont typeface="Wingdings" panose="05000000000000000000" pitchFamily="2" charset="2"/>
              <a:buChar char="ü"/>
            </a:pPr>
            <a:r>
              <a:rPr lang="en-US" sz="2000">
                <a:solidFill>
                  <a:srgbClr val="000000"/>
                </a:solidFill>
                <a:latin typeface="Arimo"/>
                <a:ea typeface="Arimo"/>
                <a:cs typeface="Arimo"/>
                <a:sym typeface="Arimo"/>
              </a:rPr>
              <a:t>HTML</a:t>
            </a:r>
            <a:endParaRPr sz="2000"/>
          </a:p>
          <a:p>
            <a:pPr marL="746362" lvl="2" indent="-285750">
              <a:lnSpc>
                <a:spcPct val="200000"/>
              </a:lnSpc>
              <a:buClr>
                <a:srgbClr val="FF5A33"/>
              </a:buClr>
              <a:buSzPts val="2400"/>
              <a:buFont typeface="Wingdings" panose="05000000000000000000" pitchFamily="2" charset="2"/>
              <a:buChar char="ü"/>
            </a:pPr>
            <a:r>
              <a:rPr lang="en-US" sz="2000">
                <a:solidFill>
                  <a:srgbClr val="000000"/>
                </a:solidFill>
                <a:latin typeface="Arimo"/>
                <a:ea typeface="Arimo"/>
                <a:cs typeface="Arimo"/>
                <a:sym typeface="Arimo"/>
              </a:rPr>
              <a:t>CSS</a:t>
            </a:r>
            <a:endParaRPr sz="2000"/>
          </a:p>
          <a:p>
            <a:pPr marL="746362" lvl="2" indent="-285750">
              <a:lnSpc>
                <a:spcPct val="200000"/>
              </a:lnSpc>
              <a:buClr>
                <a:srgbClr val="FF5A33"/>
              </a:buClr>
              <a:buSzPts val="2400"/>
              <a:buFont typeface="Wingdings" panose="05000000000000000000" pitchFamily="2" charset="2"/>
              <a:buChar char="ü"/>
            </a:pPr>
            <a:r>
              <a:rPr lang="en-US" sz="2000">
                <a:solidFill>
                  <a:srgbClr val="000000"/>
                </a:solidFill>
                <a:latin typeface="Arimo"/>
                <a:ea typeface="Arimo"/>
                <a:cs typeface="Arimo"/>
                <a:sym typeface="Arimo"/>
              </a:rPr>
              <a:t>JavaScript</a:t>
            </a:r>
            <a:endParaRPr sz="2000"/>
          </a:p>
          <a:p>
            <a:pPr marL="458479" lvl="1" indent="-285750">
              <a:lnSpc>
                <a:spcPct val="200000"/>
              </a:lnSpc>
              <a:buClr>
                <a:srgbClr val="FF5A33"/>
              </a:buClr>
              <a:buSzPts val="2400"/>
              <a:buFont typeface="Wingdings" panose="05000000000000000000" pitchFamily="2" charset="2"/>
              <a:buChar char="Ø"/>
            </a:pPr>
            <a:r>
              <a:rPr lang="en-US" sz="2000">
                <a:solidFill>
                  <a:srgbClr val="000000"/>
                </a:solidFill>
                <a:latin typeface="Arimo"/>
                <a:ea typeface="Arimo"/>
                <a:cs typeface="Arimo"/>
                <a:sym typeface="Arimo"/>
              </a:rPr>
              <a:t>Cài đặt môi trường</a:t>
            </a:r>
            <a:endParaRPr sz="2000">
              <a:solidFill>
                <a:srgbClr val="000000"/>
              </a:solidFill>
              <a:latin typeface="Arimo"/>
              <a:ea typeface="Arimo"/>
              <a:cs typeface="Arimo"/>
            </a:endParaRPr>
          </a:p>
          <a:p>
            <a:pPr marL="458479" lvl="1" indent="-285750">
              <a:lnSpc>
                <a:spcPct val="200000"/>
              </a:lnSpc>
              <a:buClr>
                <a:srgbClr val="FF5A33"/>
              </a:buClr>
              <a:buSzPts val="2400"/>
              <a:buFont typeface="Wingdings" panose="05000000000000000000" pitchFamily="2" charset="2"/>
              <a:buChar char="Ø"/>
            </a:pPr>
            <a:r>
              <a:rPr lang="en-US" sz="2000">
                <a:solidFill>
                  <a:srgbClr val="000000"/>
                </a:solidFill>
                <a:latin typeface="Arimo"/>
                <a:ea typeface="Arimo"/>
                <a:cs typeface="Arimo"/>
                <a:sym typeface="Arimo"/>
              </a:rPr>
              <a:t>Cài đặt công cụ lập trình</a:t>
            </a:r>
            <a:endParaRPr sz="2000">
              <a:solidFill>
                <a:srgbClr val="000000"/>
              </a:solidFill>
              <a:latin typeface="Arimo"/>
              <a:ea typeface="Arimo"/>
              <a:cs typeface="Arimo"/>
            </a:endParaRPr>
          </a:p>
        </p:txBody>
      </p:sp>
      <p:pic>
        <p:nvPicPr>
          <p:cNvPr id="1028" name="Picture 4" descr="HTML/CSS/JavaScript Snippets - Visual Studio Marketpl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17" y="1371600"/>
            <a:ext cx="4002083" cy="2600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5297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CÔNG CỤ LẬP TRÌNH</a:t>
            </a:r>
            <a:endParaRPr lang="en-US" dirty="0"/>
          </a:p>
        </p:txBody>
      </p:sp>
      <p:sp>
        <p:nvSpPr>
          <p:cNvPr id="3" name="Content Placeholder 2"/>
          <p:cNvSpPr>
            <a:spLocks noGrp="1"/>
          </p:cNvSpPr>
          <p:nvPr>
            <p:ph idx="1"/>
          </p:nvPr>
        </p:nvSpPr>
        <p:spPr/>
        <p:txBody>
          <a:bodyPr>
            <a:normAutofit/>
          </a:bodyPr>
          <a:lstStyle/>
          <a:p>
            <a:pPr>
              <a:lnSpc>
                <a:spcPct val="150000"/>
              </a:lnSpc>
            </a:pPr>
            <a:r>
              <a:rPr lang="vi-VN" sz="2000"/>
              <a:t>Ngoài </a:t>
            </a:r>
            <a:r>
              <a:rPr lang="vi-VN" sz="2000" b="1"/>
              <a:t>Visual Studio Code</a:t>
            </a:r>
            <a:r>
              <a:rPr lang="vi-VN" sz="2000"/>
              <a:t> (VSCode), </a:t>
            </a:r>
            <a:r>
              <a:rPr lang="en-US" sz="2000"/>
              <a:t>còn</a:t>
            </a:r>
            <a:r>
              <a:rPr lang="vi-VN" sz="2000"/>
              <a:t> nhiều công cụ khác để lập trình Vue</a:t>
            </a:r>
            <a:r>
              <a:rPr lang="en-US" sz="2000"/>
              <a:t>JS</a:t>
            </a:r>
            <a:r>
              <a:rPr lang="vi-VN" sz="2000"/>
              <a:t>, bao gồm:</a:t>
            </a:r>
          </a:p>
          <a:p>
            <a:pPr marL="914400" indent="-568325" defTabSz="625475">
              <a:lnSpc>
                <a:spcPct val="150000"/>
              </a:lnSpc>
              <a:buFont typeface="Wingdings" panose="05000000000000000000" pitchFamily="2" charset="2"/>
              <a:buChar char="v"/>
            </a:pPr>
            <a:r>
              <a:rPr lang="vi-VN" sz="2000" b="1"/>
              <a:t>WebStorm</a:t>
            </a:r>
            <a:endParaRPr lang="vi-VN" sz="2000"/>
          </a:p>
          <a:p>
            <a:pPr marL="914400" indent="-568325" defTabSz="625475">
              <a:lnSpc>
                <a:spcPct val="150000"/>
              </a:lnSpc>
              <a:buFont typeface="Wingdings" panose="05000000000000000000" pitchFamily="2" charset="2"/>
              <a:buChar char="v"/>
            </a:pPr>
            <a:r>
              <a:rPr lang="vi-VN" sz="2000" b="1"/>
              <a:t>Sublime Text</a:t>
            </a:r>
            <a:endParaRPr lang="en-US" sz="2000" b="1"/>
          </a:p>
          <a:p>
            <a:pPr marL="914400" indent="-568325" defTabSz="625475">
              <a:lnSpc>
                <a:spcPct val="150000"/>
              </a:lnSpc>
              <a:buFont typeface="Wingdings" panose="05000000000000000000" pitchFamily="2" charset="2"/>
              <a:buChar char="v"/>
            </a:pPr>
            <a:r>
              <a:rPr lang="vi-VN" sz="2000" b="1"/>
              <a:t>Atom</a:t>
            </a:r>
            <a:endParaRPr lang="en-US" sz="2000" b="1"/>
          </a:p>
          <a:p>
            <a:pPr marL="914400" indent="-568325" defTabSz="625475">
              <a:lnSpc>
                <a:spcPct val="150000"/>
              </a:lnSpc>
              <a:buFont typeface="Wingdings" panose="05000000000000000000" pitchFamily="2" charset="2"/>
              <a:buChar char="v"/>
            </a:pPr>
            <a:r>
              <a:rPr lang="vi-VN" sz="2000" b="1"/>
              <a:t>Brackets</a:t>
            </a:r>
            <a:endParaRPr lang="vi-VN" sz="2000"/>
          </a:p>
          <a:p>
            <a:pPr marL="914400" indent="-568325" defTabSz="625475">
              <a:lnSpc>
                <a:spcPct val="150000"/>
              </a:lnSpc>
              <a:buFont typeface="Wingdings" panose="05000000000000000000" pitchFamily="2" charset="2"/>
              <a:buChar char="v"/>
            </a:pPr>
            <a:r>
              <a:rPr lang="vi-VN" sz="2000" b="1"/>
              <a:t>Eclipse</a:t>
            </a:r>
            <a:endParaRPr lang="vi-VN" sz="2000"/>
          </a:p>
          <a:p>
            <a:pPr marL="914400" indent="-568325" defTabSz="625475">
              <a:lnSpc>
                <a:spcPct val="150000"/>
              </a:lnSpc>
              <a:buFont typeface="Wingdings" panose="05000000000000000000" pitchFamily="2" charset="2"/>
              <a:buChar char="v"/>
            </a:pPr>
            <a:r>
              <a:rPr lang="vi-VN" sz="2000" b="1"/>
              <a:t>NetBeans</a:t>
            </a:r>
            <a:endParaRPr lang="vi-VN" sz="2000"/>
          </a:p>
          <a:p>
            <a:pPr marL="914400" indent="-568325" defTabSz="625475">
              <a:lnSpc>
                <a:spcPct val="150000"/>
              </a:lnSpc>
              <a:buFont typeface="Wingdings" panose="05000000000000000000" pitchFamily="2" charset="2"/>
              <a:buChar char="v"/>
            </a:pPr>
            <a:r>
              <a:rPr lang="vi-VN" sz="2000" b="1"/>
              <a:t>IntelliJ IDEA</a:t>
            </a:r>
            <a:endParaRPr lang="vi-VN" sz="200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pSp>
        <p:nvGrpSpPr>
          <p:cNvPr id="8" name="Group 7"/>
          <p:cNvGrpSpPr/>
          <p:nvPr/>
        </p:nvGrpSpPr>
        <p:grpSpPr>
          <a:xfrm>
            <a:off x="7971943" y="2438400"/>
            <a:ext cx="2315057" cy="1947514"/>
            <a:chOff x="8276743" y="1887333"/>
            <a:chExt cx="2315057" cy="1947514"/>
          </a:xfrm>
        </p:grpSpPr>
        <p:pic>
          <p:nvPicPr>
            <p:cNvPr id="3074" name="Picture 2" descr="Visual Studio Code icon PNG and SVG Vector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86800" y="1887333"/>
              <a:ext cx="1447019" cy="14413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276743" y="3403960"/>
              <a:ext cx="2315057" cy="430887"/>
            </a:xfrm>
            <a:prstGeom prst="rect">
              <a:avLst/>
            </a:prstGeom>
            <a:noFill/>
          </p:spPr>
          <p:txBody>
            <a:bodyPr wrap="none" rtlCol="0">
              <a:spAutoFit/>
            </a:bodyPr>
            <a:lstStyle/>
            <a:p>
              <a:r>
                <a:rPr lang="en-US" sz="2200">
                  <a:solidFill>
                    <a:srgbClr val="0000FF"/>
                  </a:solidFill>
                  <a:latin typeface="+mj-lt"/>
                </a:rPr>
                <a:t>Visual Studio Code</a:t>
              </a:r>
            </a:p>
          </p:txBody>
        </p:sp>
      </p:grpSp>
    </p:spTree>
    <p:extLst>
      <p:ext uri="{BB962C8B-B14F-4D97-AF65-F5344CB8AC3E}">
        <p14:creationId xmlns:p14="http://schemas.microsoft.com/office/powerpoint/2010/main" val="1157286403"/>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CÔNG CỤ LẬP TRÌNH</a:t>
            </a:r>
            <a:endParaRPr lang="en-US" dirty="0"/>
          </a:p>
        </p:txBody>
      </p:sp>
      <p:sp>
        <p:nvSpPr>
          <p:cNvPr id="3" name="Content Placeholder 2"/>
          <p:cNvSpPr>
            <a:spLocks noGrp="1"/>
          </p:cNvSpPr>
          <p:nvPr>
            <p:ph idx="1"/>
          </p:nvPr>
        </p:nvSpPr>
        <p:spPr/>
        <p:txBody>
          <a:bodyPr>
            <a:normAutofit/>
          </a:bodyPr>
          <a:lstStyle/>
          <a:p>
            <a:r>
              <a:rPr lang="en-US" sz="2000"/>
              <a:t>Tìm kiếm và cài đặt Extension </a:t>
            </a:r>
            <a:r>
              <a:rPr lang="en-US" sz="2000" b="1"/>
              <a:t>Vue-Official</a:t>
            </a:r>
            <a:r>
              <a:rPr lang="en-US" sz="2000"/>
              <a:t> trên công cụ Visual Studio Code</a:t>
            </a:r>
            <a:endParaRPr lang="vi-VN" sz="200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9" name="Picture 8"/>
          <p:cNvPicPr>
            <a:picLocks noChangeAspect="1"/>
          </p:cNvPicPr>
          <p:nvPr/>
        </p:nvPicPr>
        <p:blipFill>
          <a:blip r:embed="rId2"/>
          <a:stretch>
            <a:fillRect/>
          </a:stretch>
        </p:blipFill>
        <p:spPr>
          <a:xfrm>
            <a:off x="937103" y="1828800"/>
            <a:ext cx="10630829" cy="3903215"/>
          </a:xfrm>
          <a:prstGeom prst="rect">
            <a:avLst/>
          </a:prstGeom>
        </p:spPr>
      </p:pic>
    </p:spTree>
    <p:extLst>
      <p:ext uri="{BB962C8B-B14F-4D97-AF65-F5344CB8AC3E}">
        <p14:creationId xmlns:p14="http://schemas.microsoft.com/office/powerpoint/2010/main" val="35494292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CÀI ĐẶT MÔI TRƯỜNG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a:t>Để cài đặt VueJS, trước tiên phải cài đặt môi trường NodeJS. Download tại trang chủ NodeJS: </a:t>
            </a:r>
            <a:r>
              <a:rPr lang="en-US" sz="2000">
                <a:hlinkClick r:id="rId2"/>
              </a:rPr>
              <a:t>https://nodejs.org/en</a:t>
            </a:r>
            <a:endParaRPr lang="en-US" sz="2000"/>
          </a:p>
          <a:p>
            <a:pPr marL="0" indent="0">
              <a:buNone/>
            </a:pPr>
            <a:endParaRPr lang="en-US" sz="2400"/>
          </a:p>
          <a:p>
            <a:endParaRPr lang="vi-VN" sz="2400"/>
          </a:p>
        </p:txBody>
      </p:sp>
      <p:pic>
        <p:nvPicPr>
          <p:cNvPr id="13" name="Picture 12"/>
          <p:cNvPicPr>
            <a:picLocks noChangeAspect="1"/>
          </p:cNvPicPr>
          <p:nvPr/>
        </p:nvPicPr>
        <p:blipFill>
          <a:blip r:embed="rId3"/>
          <a:stretch>
            <a:fillRect/>
          </a:stretch>
        </p:blipFill>
        <p:spPr>
          <a:xfrm>
            <a:off x="2438400" y="1916898"/>
            <a:ext cx="3812362" cy="4407701"/>
          </a:xfrm>
          <a:prstGeom prst="rect">
            <a:avLst/>
          </a:prstGeom>
        </p:spPr>
      </p:pic>
      <p:cxnSp>
        <p:nvCxnSpPr>
          <p:cNvPr id="9" name="Straight Arrow Connector 8"/>
          <p:cNvCxnSpPr>
            <a:stCxn id="7" idx="2"/>
          </p:cNvCxnSpPr>
          <p:nvPr/>
        </p:nvCxnSpPr>
        <p:spPr>
          <a:xfrm>
            <a:off x="1688325" y="3810001"/>
            <a:ext cx="1588275" cy="17525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pic>
        <p:nvPicPr>
          <p:cNvPr id="17" name="Picture 16"/>
          <p:cNvPicPr>
            <a:picLocks noChangeAspect="1"/>
          </p:cNvPicPr>
          <p:nvPr/>
        </p:nvPicPr>
        <p:blipFill>
          <a:blip r:embed="rId4"/>
          <a:stretch>
            <a:fillRect/>
          </a:stretch>
        </p:blipFill>
        <p:spPr>
          <a:xfrm>
            <a:off x="7060199" y="3810001"/>
            <a:ext cx="2809875" cy="2390775"/>
          </a:xfrm>
          <a:prstGeom prst="rect">
            <a:avLst/>
          </a:prstGeom>
        </p:spPr>
      </p:pic>
      <p:sp>
        <p:nvSpPr>
          <p:cNvPr id="7" name="Rounded Rectangle 6"/>
          <p:cNvSpPr/>
          <p:nvPr/>
        </p:nvSpPr>
        <p:spPr>
          <a:xfrm>
            <a:off x="668762" y="3038187"/>
            <a:ext cx="2039126" cy="7718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a:t>Tải về vài cài đặt NodeJS</a:t>
            </a:r>
          </a:p>
        </p:txBody>
      </p:sp>
      <p:sp>
        <p:nvSpPr>
          <p:cNvPr id="23" name="Rounded Rectangle 22"/>
          <p:cNvSpPr/>
          <p:nvPr/>
        </p:nvSpPr>
        <p:spPr>
          <a:xfrm>
            <a:off x="6808508" y="2362200"/>
            <a:ext cx="3707092" cy="838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a:t>Mở CMD, gõ: </a:t>
            </a:r>
            <a:r>
              <a:rPr lang="en-US" sz="2000">
                <a:solidFill>
                  <a:srgbClr val="FF5A33"/>
                </a:solidFill>
              </a:rPr>
              <a:t>node -v</a:t>
            </a:r>
            <a:r>
              <a:rPr lang="en-US" sz="2000"/>
              <a:t> và </a:t>
            </a:r>
            <a:r>
              <a:rPr lang="en-US" sz="2000">
                <a:solidFill>
                  <a:srgbClr val="FF5A33"/>
                </a:solidFill>
              </a:rPr>
              <a:t>npm -v</a:t>
            </a:r>
            <a:r>
              <a:rPr lang="en-US" sz="2000"/>
              <a:t> để kiểm tra phiên bản</a:t>
            </a:r>
          </a:p>
        </p:txBody>
      </p:sp>
      <p:cxnSp>
        <p:nvCxnSpPr>
          <p:cNvPr id="24" name="Straight Arrow Connector 23"/>
          <p:cNvCxnSpPr>
            <a:stCxn id="23" idx="2"/>
          </p:cNvCxnSpPr>
          <p:nvPr/>
        </p:nvCxnSpPr>
        <p:spPr>
          <a:xfrm flipH="1">
            <a:off x="8169504" y="3200400"/>
            <a:ext cx="492550" cy="77181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0" name="Google Shape;172;p6"/>
          <p:cNvGrpSpPr/>
          <p:nvPr/>
        </p:nvGrpSpPr>
        <p:grpSpPr>
          <a:xfrm>
            <a:off x="0" y="6344235"/>
            <a:ext cx="12192000" cy="513793"/>
            <a:chOff x="0" y="0"/>
            <a:chExt cx="24384000" cy="1027585"/>
          </a:xfrm>
        </p:grpSpPr>
        <p:sp>
          <p:nvSpPr>
            <p:cNvPr id="11"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2"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975174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CÀI ĐẶT MÔI TRƯỜNG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solidFill>
                  <a:srgbClr val="FF0000"/>
                </a:solidFill>
              </a:rPr>
              <a:t>Có 2 cách để cài đặt VueJS</a:t>
            </a:r>
          </a:p>
          <a:p>
            <a:pPr>
              <a:lnSpc>
                <a:spcPct val="150000"/>
              </a:lnSpc>
            </a:pPr>
            <a:r>
              <a:rPr lang="en-US" sz="2000" b="1"/>
              <a:t>Cách 1: Tiến hành cài đặt VueJS bằng NPM</a:t>
            </a:r>
          </a:p>
          <a:p>
            <a:pPr marL="857250">
              <a:lnSpc>
                <a:spcPct val="150000"/>
              </a:lnSpc>
              <a:buFont typeface="Wingdings" panose="05000000000000000000" pitchFamily="2" charset="2"/>
              <a:buChar char="ü"/>
            </a:pPr>
            <a:r>
              <a:rPr lang="en-US" sz="2000"/>
              <a:t>Gõ lệnh sau: </a:t>
            </a:r>
            <a:r>
              <a:rPr lang="en-US" sz="2000" b="1">
                <a:solidFill>
                  <a:srgbClr val="FF0000"/>
                </a:solidFill>
              </a:rPr>
              <a:t>npm create vue@latest</a:t>
            </a:r>
          </a:p>
          <a:p>
            <a:pPr marL="857250">
              <a:lnSpc>
                <a:spcPct val="150000"/>
              </a:lnSpc>
              <a:buFont typeface="Wingdings" panose="05000000000000000000" pitchFamily="2" charset="2"/>
              <a:buChar char="ü"/>
            </a:pPr>
            <a:r>
              <a:rPr lang="en-US" sz="2000"/>
              <a:t>Nhấn Enter để tiến hành cài đặt, </a:t>
            </a:r>
          </a:p>
          <a:p>
            <a:pPr marL="514350" indent="0">
              <a:lnSpc>
                <a:spcPct val="150000"/>
              </a:lnSpc>
              <a:buNone/>
            </a:pPr>
            <a:r>
              <a:rPr lang="en-US" sz="2000"/>
              <a:t>	tạo tên project</a:t>
            </a:r>
          </a:p>
          <a:p>
            <a:pPr>
              <a:lnSpc>
                <a:spcPct val="150000"/>
              </a:lnSpc>
            </a:pPr>
            <a:endParaRPr lang="vi-VN" sz="2400"/>
          </a:p>
        </p:txBody>
      </p:sp>
      <p:sp>
        <p:nvSpPr>
          <p:cNvPr id="21" name="Rounded Rectangle 20"/>
          <p:cNvSpPr/>
          <p:nvPr/>
        </p:nvSpPr>
        <p:spPr>
          <a:xfrm>
            <a:off x="4317250" y="3962400"/>
            <a:ext cx="1219200"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t>Tên dự án</a:t>
            </a:r>
          </a:p>
        </p:txBody>
      </p:sp>
      <p:pic>
        <p:nvPicPr>
          <p:cNvPr id="25" name="Picture 24"/>
          <p:cNvPicPr>
            <a:picLocks noChangeAspect="1"/>
          </p:cNvPicPr>
          <p:nvPr/>
        </p:nvPicPr>
        <p:blipFill>
          <a:blip r:embed="rId2"/>
          <a:stretch>
            <a:fillRect/>
          </a:stretch>
        </p:blipFill>
        <p:spPr>
          <a:xfrm>
            <a:off x="6389511" y="1981200"/>
            <a:ext cx="5274244" cy="4234889"/>
          </a:xfrm>
          <a:prstGeom prst="rect">
            <a:avLst/>
          </a:prstGeom>
        </p:spPr>
      </p:pic>
      <p:cxnSp>
        <p:nvCxnSpPr>
          <p:cNvPr id="22" name="Straight Arrow Connector 21"/>
          <p:cNvCxnSpPr>
            <a:stCxn id="21" idx="3"/>
          </p:cNvCxnSpPr>
          <p:nvPr/>
        </p:nvCxnSpPr>
        <p:spPr>
          <a:xfrm flipV="1">
            <a:off x="5536450" y="3429000"/>
            <a:ext cx="2235950" cy="8001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499995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CÀI ĐẶT MÔI TRƯỜNG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a:t>Cách 2: Tạo dự án Vue với </a:t>
            </a:r>
            <a:r>
              <a:rPr lang="en-US" sz="2000" b="1">
                <a:solidFill>
                  <a:srgbClr val="FF0000"/>
                </a:solidFill>
              </a:rPr>
              <a:t>Vite </a:t>
            </a:r>
          </a:p>
          <a:p>
            <a:pPr marL="803275">
              <a:buFont typeface="Wingdings" panose="05000000000000000000" pitchFamily="2" charset="2"/>
              <a:buChar char="ü"/>
            </a:pPr>
            <a:r>
              <a:rPr lang="en-US" sz="2000"/>
              <a:t>Gõ: </a:t>
            </a:r>
            <a:r>
              <a:rPr lang="en-US" sz="2000" b="1">
                <a:solidFill>
                  <a:srgbClr val="FF0000"/>
                </a:solidFill>
              </a:rPr>
              <a:t>npm create vite@latest</a:t>
            </a:r>
            <a:endParaRPr lang="en-US" sz="2000"/>
          </a:p>
          <a:p>
            <a:pPr marL="0" indent="0">
              <a:buNone/>
            </a:pPr>
            <a:endParaRPr lang="en-US" sz="2000" b="1">
              <a:solidFill>
                <a:srgbClr val="FF0000"/>
              </a:solidFill>
            </a:endParaRPr>
          </a:p>
          <a:p>
            <a:pPr marL="0" indent="0">
              <a:buNone/>
            </a:pPr>
            <a:endParaRPr lang="en-US" sz="2000" b="1">
              <a:solidFill>
                <a:srgbClr val="FF0000"/>
              </a:solidFill>
            </a:endParaRPr>
          </a:p>
        </p:txBody>
      </p:sp>
      <p:grpSp>
        <p:nvGrpSpPr>
          <p:cNvPr id="13" name="Group 12"/>
          <p:cNvGrpSpPr/>
          <p:nvPr/>
        </p:nvGrpSpPr>
        <p:grpSpPr>
          <a:xfrm>
            <a:off x="9538412" y="1228428"/>
            <a:ext cx="2043988" cy="2276772"/>
            <a:chOff x="7328611" y="1066800"/>
            <a:chExt cx="1358189" cy="1947330"/>
          </a:xfrm>
        </p:grpSpPr>
        <p:pic>
          <p:nvPicPr>
            <p:cNvPr id="2056" name="Picture 8" descr="File:Vitejs-logo.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8611" y="1066800"/>
              <a:ext cx="1358189" cy="133831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656775" y="2490910"/>
              <a:ext cx="786241" cy="523220"/>
            </a:xfrm>
            <a:prstGeom prst="rect">
              <a:avLst/>
            </a:prstGeom>
            <a:noFill/>
          </p:spPr>
          <p:txBody>
            <a:bodyPr wrap="none" rtlCol="0">
              <a:spAutoFit/>
            </a:bodyPr>
            <a:lstStyle/>
            <a:p>
              <a:r>
                <a:rPr lang="en-US" sz="2800" b="1">
                  <a:effectLst>
                    <a:outerShdw blurRad="38100" dist="38100" dir="2700000" algn="tl">
                      <a:srgbClr val="000000">
                        <a:alpha val="43137"/>
                      </a:srgbClr>
                    </a:outerShdw>
                  </a:effectLst>
                </a:rPr>
                <a:t>Vite</a:t>
              </a:r>
            </a:p>
          </p:txBody>
        </p:sp>
      </p:grpSp>
      <p:pic>
        <p:nvPicPr>
          <p:cNvPr id="17" name="Picture 16"/>
          <p:cNvPicPr>
            <a:picLocks noChangeAspect="1"/>
          </p:cNvPicPr>
          <p:nvPr/>
        </p:nvPicPr>
        <p:blipFill>
          <a:blip r:embed="rId3"/>
          <a:stretch>
            <a:fillRect/>
          </a:stretch>
        </p:blipFill>
        <p:spPr>
          <a:xfrm>
            <a:off x="1505705" y="2064834"/>
            <a:ext cx="4745784" cy="4162286"/>
          </a:xfrm>
          <a:prstGeom prst="rect">
            <a:avLst/>
          </a:prstGeom>
        </p:spPr>
      </p:pic>
      <p:sp>
        <p:nvSpPr>
          <p:cNvPr id="20" name="Rounded Rectangle 19"/>
          <p:cNvSpPr/>
          <p:nvPr/>
        </p:nvSpPr>
        <p:spPr>
          <a:xfrm>
            <a:off x="6872583" y="3078707"/>
            <a:ext cx="1205234" cy="5445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t>Tên dự án</a:t>
            </a:r>
          </a:p>
        </p:txBody>
      </p:sp>
      <p:cxnSp>
        <p:nvCxnSpPr>
          <p:cNvPr id="21" name="Straight Arrow Connector 20"/>
          <p:cNvCxnSpPr>
            <a:stCxn id="20" idx="1"/>
          </p:cNvCxnSpPr>
          <p:nvPr/>
        </p:nvCxnSpPr>
        <p:spPr>
          <a:xfrm flipH="1">
            <a:off x="4206178" y="3351006"/>
            <a:ext cx="2666405" cy="1616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0" name="Google Shape;172;p6"/>
          <p:cNvGrpSpPr/>
          <p:nvPr/>
        </p:nvGrpSpPr>
        <p:grpSpPr>
          <a:xfrm>
            <a:off x="0" y="6344235"/>
            <a:ext cx="12192000" cy="513793"/>
            <a:chOff x="0" y="0"/>
            <a:chExt cx="24384000" cy="1027585"/>
          </a:xfrm>
        </p:grpSpPr>
        <p:sp>
          <p:nvSpPr>
            <p:cNvPr id="11"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4"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006092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CÀI ĐẶT MÔI TRƯỜNG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b="1"/>
              <a:t>Giới thiệu </a:t>
            </a:r>
            <a:r>
              <a:rPr lang="en-US" sz="2600" b="1">
                <a:solidFill>
                  <a:srgbClr val="FF0000"/>
                </a:solidFill>
              </a:rPr>
              <a:t>Vite – Người chơi hệ tốc độ: </a:t>
            </a:r>
          </a:p>
          <a:p>
            <a:pPr>
              <a:buFont typeface="Wingdings" panose="05000000000000000000" pitchFamily="2" charset="2"/>
              <a:buChar char="Ø"/>
            </a:pPr>
            <a:endParaRPr lang="en-US" sz="2200">
              <a:solidFill>
                <a:srgbClr val="FF0000"/>
              </a:solidFill>
            </a:endParaRPr>
          </a:p>
          <a:p>
            <a:pPr>
              <a:buFont typeface="Wingdings" panose="05000000000000000000" pitchFamily="2" charset="2"/>
              <a:buChar char="Ø"/>
            </a:pPr>
            <a:endParaRPr lang="en-US" sz="2200">
              <a:solidFill>
                <a:srgbClr val="FF0000"/>
              </a:solidFill>
            </a:endParaRPr>
          </a:p>
          <a:p>
            <a:pPr>
              <a:buFont typeface="Wingdings" panose="05000000000000000000" pitchFamily="2" charset="2"/>
              <a:buChar char="Ø"/>
            </a:pPr>
            <a:endParaRPr lang="en-US" sz="2200">
              <a:solidFill>
                <a:srgbClr val="FF0000"/>
              </a:solidFill>
            </a:endParaRPr>
          </a:p>
          <a:p>
            <a:pPr>
              <a:buFont typeface="Wingdings" panose="05000000000000000000" pitchFamily="2" charset="2"/>
              <a:buChar char="Ø"/>
            </a:pPr>
            <a:endParaRPr lang="en-US" sz="2200">
              <a:solidFill>
                <a:srgbClr val="FF0000"/>
              </a:solidFill>
            </a:endParaRPr>
          </a:p>
          <a:p>
            <a:pPr>
              <a:buFont typeface="Wingdings" panose="05000000000000000000" pitchFamily="2" charset="2"/>
              <a:buChar char="Ø"/>
            </a:pPr>
            <a:endParaRPr lang="en-US" sz="2200">
              <a:solidFill>
                <a:srgbClr val="FF0000"/>
              </a:solidFill>
            </a:endParaRPr>
          </a:p>
          <a:p>
            <a:pPr marL="0" indent="0">
              <a:lnSpc>
                <a:spcPct val="160000"/>
              </a:lnSpc>
              <a:buNone/>
            </a:pPr>
            <a:r>
              <a:rPr lang="en-US" sz="2200"/>
              <a:t>     </a:t>
            </a:r>
            <a:r>
              <a:rPr lang="vi-VN" sz="2200"/>
              <a:t>Vite là một công cụ xây dựng front-end thế hệ tiếp theo, được tạo ra bởi </a:t>
            </a:r>
            <a:r>
              <a:rPr lang="vi-VN" sz="2200">
                <a:solidFill>
                  <a:srgbClr val="FF0000"/>
                </a:solidFill>
              </a:rPr>
              <a:t>Evan You</a:t>
            </a:r>
            <a:r>
              <a:rPr lang="vi-VN" sz="2200"/>
              <a:t>, người đã tạo ra Vue. Ban đầu </a:t>
            </a:r>
            <a:r>
              <a:rPr lang="en-US" sz="2200"/>
              <a:t>Vite </a:t>
            </a:r>
            <a:r>
              <a:rPr lang="vi-VN" sz="2200"/>
              <a:t>dành riêng cho VueJS, </a:t>
            </a:r>
            <a:r>
              <a:rPr lang="en-US" sz="2200"/>
              <a:t>về sau</a:t>
            </a:r>
            <a:r>
              <a:rPr lang="vi-VN" sz="2200"/>
              <a:t> mở rộng hỗ trợ cả React và một số thư viện front-end khác. Nó cung cấp trải nghiệm phát triển nhanh hơn và gọn gàng hơn cho các dự án web hiện tại. Đặc biệt Vite có hỗ trợ các </a:t>
            </a:r>
            <a:r>
              <a:rPr lang="en-US" sz="2200"/>
              <a:t>b</a:t>
            </a:r>
            <a:r>
              <a:rPr lang="vi-VN" sz="2200"/>
              <a:t>iến thể của JS và CSS như:</a:t>
            </a:r>
            <a:endParaRPr lang="en-US" sz="2200"/>
          </a:p>
          <a:p>
            <a:pPr marL="914400" indent="-452438">
              <a:lnSpc>
                <a:spcPct val="160000"/>
              </a:lnSpc>
              <a:buFont typeface="Wingdings" panose="05000000000000000000" pitchFamily="2" charset="2"/>
              <a:buChar char="§"/>
            </a:pPr>
            <a:r>
              <a:rPr lang="en-US" sz="2200"/>
              <a:t>Typescript, JSX (JavaScript XML)</a:t>
            </a:r>
          </a:p>
          <a:p>
            <a:pPr marL="914400" indent="-452438">
              <a:lnSpc>
                <a:spcPct val="160000"/>
              </a:lnSpc>
              <a:buFont typeface="Wingdings" panose="05000000000000000000" pitchFamily="2" charset="2"/>
              <a:buChar char="§"/>
            </a:pPr>
            <a:r>
              <a:rPr lang="en-US" sz="2200"/>
              <a:t>SCSS, LESS,...</a:t>
            </a:r>
          </a:p>
          <a:p>
            <a:pPr marL="0" indent="0">
              <a:buNone/>
            </a:pPr>
            <a:endParaRPr lang="en-US" sz="2200"/>
          </a:p>
        </p:txBody>
      </p:sp>
      <p:pic>
        <p:nvPicPr>
          <p:cNvPr id="1026" name="Picture 2" descr="Configuring VS Code for Vue.js development using Vite – Matt Callahan's  Blog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3300" y="1676400"/>
            <a:ext cx="5105400" cy="1496001"/>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84930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KHỞI CHẠY DỰ ÁN</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a:t>Khởi chạy dự án Vue + Vite</a:t>
            </a:r>
          </a:p>
          <a:p>
            <a:pPr marL="857250">
              <a:lnSpc>
                <a:spcPct val="150000"/>
              </a:lnSpc>
              <a:buFont typeface="Wingdings" panose="05000000000000000000" pitchFamily="2" charset="2"/>
              <a:buChar char="ü"/>
            </a:pPr>
            <a:r>
              <a:rPr lang="en-US" sz="2000"/>
              <a:t>Di chuyển vào thư mục vừa tạo bằng lệnh: </a:t>
            </a:r>
            <a:r>
              <a:rPr lang="en-US" sz="2000" b="1">
                <a:solidFill>
                  <a:srgbClr val="FF0000"/>
                </a:solidFill>
              </a:rPr>
              <a:t>cd project-name</a:t>
            </a:r>
          </a:p>
          <a:p>
            <a:pPr marL="514350" indent="0">
              <a:lnSpc>
                <a:spcPct val="150000"/>
              </a:lnSpc>
              <a:buNone/>
            </a:pPr>
            <a:endParaRPr lang="en-US" sz="2000" b="1">
              <a:solidFill>
                <a:srgbClr val="FF0000"/>
              </a:solidFill>
            </a:endParaRPr>
          </a:p>
          <a:p>
            <a:pPr marL="514350" indent="0">
              <a:lnSpc>
                <a:spcPct val="150000"/>
              </a:lnSpc>
              <a:buNone/>
            </a:pPr>
            <a:endParaRPr lang="en-US" sz="2000" b="1">
              <a:solidFill>
                <a:srgbClr val="FF0000"/>
              </a:solidFill>
            </a:endParaRPr>
          </a:p>
          <a:p>
            <a:pPr marL="857250">
              <a:lnSpc>
                <a:spcPct val="150000"/>
              </a:lnSpc>
              <a:buFont typeface="Wingdings" panose="05000000000000000000" pitchFamily="2" charset="2"/>
              <a:buChar char="ü"/>
            </a:pPr>
            <a:r>
              <a:rPr lang="en-US" sz="2000"/>
              <a:t>Tiếp theo, gõ lệnh sau: </a:t>
            </a:r>
            <a:r>
              <a:rPr lang="en-US" sz="2000" b="1">
                <a:solidFill>
                  <a:srgbClr val="FF0000"/>
                </a:solidFill>
              </a:rPr>
              <a:t>npm install</a:t>
            </a:r>
          </a:p>
          <a:p>
            <a:pPr marL="857250">
              <a:lnSpc>
                <a:spcPct val="150000"/>
              </a:lnSpc>
              <a:buFont typeface="Wingdings" panose="05000000000000000000" pitchFamily="2" charset="2"/>
              <a:buChar char="ü"/>
            </a:pPr>
            <a:r>
              <a:rPr lang="en-US" sz="2000"/>
              <a:t>Nhấn Enter để tiến hành cài đặt npm</a:t>
            </a:r>
            <a:endParaRPr lang="vi-VN" sz="2000"/>
          </a:p>
        </p:txBody>
      </p:sp>
      <p:pic>
        <p:nvPicPr>
          <p:cNvPr id="8" name="Picture 7"/>
          <p:cNvPicPr>
            <a:picLocks noChangeAspect="1"/>
          </p:cNvPicPr>
          <p:nvPr/>
        </p:nvPicPr>
        <p:blipFill>
          <a:blip r:embed="rId2"/>
          <a:stretch>
            <a:fillRect/>
          </a:stretch>
        </p:blipFill>
        <p:spPr>
          <a:xfrm>
            <a:off x="2898996" y="2133600"/>
            <a:ext cx="3197004" cy="634866"/>
          </a:xfrm>
          <a:prstGeom prst="rect">
            <a:avLst/>
          </a:prstGeom>
        </p:spPr>
      </p:pic>
      <p:pic>
        <p:nvPicPr>
          <p:cNvPr id="9" name="Picture 8"/>
          <p:cNvPicPr>
            <a:picLocks noChangeAspect="1"/>
          </p:cNvPicPr>
          <p:nvPr/>
        </p:nvPicPr>
        <p:blipFill>
          <a:blip r:embed="rId3"/>
          <a:stretch>
            <a:fillRect/>
          </a:stretch>
        </p:blipFill>
        <p:spPr>
          <a:xfrm>
            <a:off x="2893209" y="4267200"/>
            <a:ext cx="6193237" cy="1828800"/>
          </a:xfrm>
          <a:prstGeom prst="rect">
            <a:avLst/>
          </a:prstGeom>
        </p:spPr>
      </p:pic>
      <p:grpSp>
        <p:nvGrpSpPr>
          <p:cNvPr id="7" name="Google Shape;172;p6"/>
          <p:cNvGrpSpPr/>
          <p:nvPr/>
        </p:nvGrpSpPr>
        <p:grpSpPr>
          <a:xfrm>
            <a:off x="0" y="6344235"/>
            <a:ext cx="12192000" cy="513793"/>
            <a:chOff x="0" y="0"/>
            <a:chExt cx="24384000" cy="1027585"/>
          </a:xfrm>
        </p:grpSpPr>
        <p:sp>
          <p:nvSpPr>
            <p:cNvPr id="10"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1"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589808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CÀI ĐẶT MÔI TRƯỜNG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fr-FR" sz="2400" b="1"/>
              <a:t>Khởi chạy dự án Vue + Vite</a:t>
            </a:r>
            <a:endParaRPr lang="en-US" sz="2400" b="1"/>
          </a:p>
          <a:p>
            <a:pPr marL="857250" indent="-400050">
              <a:lnSpc>
                <a:spcPct val="150000"/>
              </a:lnSpc>
              <a:buFont typeface="Wingdings" panose="05000000000000000000" pitchFamily="2" charset="2"/>
              <a:buChar char="ü"/>
            </a:pPr>
            <a:r>
              <a:rPr lang="en-US" sz="2000"/>
              <a:t>Gõ lệnh: </a:t>
            </a:r>
            <a:r>
              <a:rPr lang="en-US" sz="2000" b="1">
                <a:solidFill>
                  <a:srgbClr val="FF0000"/>
                </a:solidFill>
              </a:rPr>
              <a:t>npm run dev</a:t>
            </a:r>
          </a:p>
          <a:p>
            <a:pPr marL="857250" indent="-400050">
              <a:lnSpc>
                <a:spcPct val="150000"/>
              </a:lnSpc>
              <a:buFont typeface="Wingdings" panose="05000000000000000000" pitchFamily="2" charset="2"/>
              <a:buChar char="ü"/>
            </a:pPr>
            <a:r>
              <a:rPr lang="en-US" sz="2000"/>
              <a:t>Local: </a:t>
            </a:r>
            <a:r>
              <a:rPr lang="en-US" sz="2000">
                <a:hlinkClick r:id="rId2"/>
              </a:rPr>
              <a:t>http://localhost:5173/</a:t>
            </a:r>
            <a:endParaRPr lang="en-US" sz="2000"/>
          </a:p>
          <a:p>
            <a:pPr marL="857250">
              <a:lnSpc>
                <a:spcPct val="150000"/>
              </a:lnSpc>
              <a:buFont typeface="Wingdings" panose="05000000000000000000" pitchFamily="2" charset="2"/>
              <a:buChar char="ü"/>
            </a:pPr>
            <a:endParaRPr lang="en-US" sz="2400"/>
          </a:p>
          <a:p>
            <a:endParaRPr lang="vi-VN" sz="2400"/>
          </a:p>
        </p:txBody>
      </p:sp>
      <p:pic>
        <p:nvPicPr>
          <p:cNvPr id="7" name="Picture 6"/>
          <p:cNvPicPr>
            <a:picLocks noChangeAspect="1"/>
          </p:cNvPicPr>
          <p:nvPr/>
        </p:nvPicPr>
        <p:blipFill>
          <a:blip r:embed="rId3"/>
          <a:stretch>
            <a:fillRect/>
          </a:stretch>
        </p:blipFill>
        <p:spPr>
          <a:xfrm>
            <a:off x="5715000" y="1219200"/>
            <a:ext cx="5867400" cy="4548688"/>
          </a:xfrm>
          <a:prstGeom prst="rect">
            <a:avLst/>
          </a:prstGeom>
          <a:ln>
            <a:solidFill>
              <a:schemeClr val="bg1">
                <a:lumMod val="75000"/>
              </a:schemeClr>
            </a:solidFill>
          </a:ln>
        </p:spPr>
      </p:pic>
      <p:grpSp>
        <p:nvGrpSpPr>
          <p:cNvPr id="5"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81867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601200" y="1632404"/>
            <a:ext cx="1657472" cy="38377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MỤC TIÊU</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err="1"/>
              <a:t>Kết</a:t>
            </a:r>
            <a:r>
              <a:rPr lang="en-US" sz="2400" dirty="0"/>
              <a:t> </a:t>
            </a:r>
            <a:r>
              <a:rPr lang="en-US" sz="2400" dirty="0" err="1"/>
              <a:t>thúc</a:t>
            </a:r>
            <a:r>
              <a:rPr lang="en-US" sz="2400" dirty="0"/>
              <a:t> </a:t>
            </a:r>
            <a:r>
              <a:rPr lang="en-US" sz="2400" dirty="0" err="1"/>
              <a:t>bài</a:t>
            </a:r>
            <a:r>
              <a:rPr lang="en-US" sz="2400" dirty="0"/>
              <a:t> </a:t>
            </a:r>
            <a:r>
              <a:rPr lang="en-US" sz="2400" dirty="0" err="1"/>
              <a:t>học</a:t>
            </a:r>
            <a:r>
              <a:rPr lang="en-US" sz="2400" dirty="0"/>
              <a:t> </a:t>
            </a:r>
            <a:r>
              <a:rPr lang="en-US" sz="2400" dirty="0" err="1"/>
              <a:t>này</a:t>
            </a:r>
            <a:r>
              <a:rPr lang="en-US" sz="2400" dirty="0"/>
              <a:t> </a:t>
            </a:r>
            <a:r>
              <a:rPr lang="en-US" sz="2400" dirty="0" err="1"/>
              <a:t>bạn</a:t>
            </a:r>
            <a:r>
              <a:rPr lang="en-US" sz="2400" dirty="0"/>
              <a:t> </a:t>
            </a:r>
            <a:r>
              <a:rPr lang="en-US" sz="2400" dirty="0" err="1"/>
              <a:t>có</a:t>
            </a:r>
            <a:r>
              <a:rPr lang="en-US" sz="2400" dirty="0"/>
              <a:t> </a:t>
            </a:r>
            <a:r>
              <a:rPr lang="en-US" sz="2400" dirty="0" err="1"/>
              <a:t>khả</a:t>
            </a:r>
            <a:r>
              <a:rPr lang="en-US" sz="2400" dirty="0"/>
              <a:t> </a:t>
            </a:r>
            <a:r>
              <a:rPr lang="en-US" sz="2400" dirty="0" err="1"/>
              <a:t>năng</a:t>
            </a:r>
            <a:endParaRPr lang="en-US" sz="2400" dirty="0"/>
          </a:p>
          <a:p>
            <a:pPr lvl="1">
              <a:buFont typeface="Wingdings" panose="05000000000000000000" pitchFamily="2" charset="2"/>
              <a:buChar char="Ø"/>
            </a:pPr>
            <a:r>
              <a:rPr lang="en-US"/>
              <a:t>Hiểu VueJS, cách cài đặt môi trường</a:t>
            </a:r>
          </a:p>
          <a:p>
            <a:pPr lvl="1">
              <a:buFont typeface="Wingdings" panose="05000000000000000000" pitchFamily="2" charset="2"/>
              <a:buChar char="Ø"/>
            </a:pPr>
            <a:r>
              <a:rPr lang="en-US"/>
              <a:t>Viết mã VueJS đơn giản</a:t>
            </a:r>
          </a:p>
          <a:p>
            <a:pPr lvl="1">
              <a:buFont typeface="Wingdings" panose="05000000000000000000" pitchFamily="2" charset="2"/>
              <a:buChar char="Ø"/>
            </a:pPr>
            <a:r>
              <a:rPr lang="en-US"/>
              <a:t>Hiểu được khái niệm nội suy </a:t>
            </a:r>
          </a:p>
          <a:p>
            <a:pPr lvl="1">
              <a:buFont typeface="Wingdings" panose="05000000000000000000" pitchFamily="2" charset="2"/>
              <a:buChar char="Ø"/>
            </a:pPr>
            <a:r>
              <a:rPr lang="en-US"/>
              <a:t>Nắm được cú pháp Template</a:t>
            </a:r>
          </a:p>
          <a:p>
            <a:pPr lvl="1">
              <a:buFont typeface="Wingdings" panose="05000000000000000000" pitchFamily="2" charset="2"/>
              <a:buChar char="Ø"/>
            </a:pPr>
            <a:r>
              <a:rPr lang="en-US"/>
              <a:t>Kết hợp Bootstrap và VueJS</a:t>
            </a:r>
          </a:p>
          <a:p>
            <a:pPr lvl="1">
              <a:buFont typeface="Wingdings" panose="05000000000000000000" pitchFamily="2" charset="2"/>
              <a:buChar char="Ø"/>
            </a:pPr>
            <a:endParaRPr lang="en-US"/>
          </a:p>
          <a:p>
            <a:pPr lvl="1">
              <a:buFont typeface="Wingdings" panose="05000000000000000000" pitchFamily="2" charset="2"/>
              <a:buChar char="Ø"/>
            </a:pPr>
            <a:endParaRPr lang="en-US" dirty="0"/>
          </a:p>
          <a:p>
            <a:pPr lvl="1">
              <a:buFont typeface="Wingdings" panose="05000000000000000000" pitchFamily="2" charset="2"/>
              <a:buChar char="Ø"/>
            </a:pPr>
            <a:endParaRPr lang="vi-VN" dirty="0"/>
          </a:p>
        </p:txBody>
      </p:sp>
      <p:sp>
        <p:nvSpPr>
          <p:cNvPr id="10" name="Google Shape;93;p1"/>
          <p:cNvSpPr txBox="1"/>
          <p:nvPr/>
        </p:nvSpPr>
        <p:spPr>
          <a:xfrm>
            <a:off x="4217082" y="5085439"/>
            <a:ext cx="5675202" cy="839887"/>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FFFFFF"/>
                </a:solidFill>
                <a:latin typeface="Arimo"/>
                <a:ea typeface="Arimo"/>
                <a:cs typeface="Arimo"/>
                <a:sym typeface="Arimo"/>
              </a:rPr>
              <a:t>Copyright ©</a:t>
            </a:r>
            <a:r>
              <a:rPr lang="en-US" sz="2000" b="0" i="0" u="none" strike="noStrike" cap="none" dirty="0">
                <a:solidFill>
                  <a:srgbClr val="FFFFFF"/>
                </a:solidFill>
                <a:latin typeface="Arimo"/>
                <a:ea typeface="Arimo"/>
                <a:cs typeface="Arimo"/>
                <a:sym typeface="Arimo"/>
              </a:rPr>
              <a:t> </a:t>
            </a:r>
            <a:r>
              <a:rPr lang="en-US" sz="2000" b="1" i="0" u="none" strike="noStrike" cap="none" dirty="0" err="1">
                <a:solidFill>
                  <a:srgbClr val="FFFFFF"/>
                </a:solidFill>
                <a:latin typeface="Arimo"/>
                <a:ea typeface="Arimo"/>
                <a:cs typeface="Arimo"/>
                <a:sym typeface="Arimo"/>
              </a:rPr>
              <a:t>Trường</a:t>
            </a:r>
            <a:r>
              <a:rPr lang="en-US" sz="2000" b="1" i="0" u="none" strike="noStrike" cap="none" dirty="0">
                <a:solidFill>
                  <a:srgbClr val="FFFFFF"/>
                </a:solidFill>
                <a:latin typeface="Arimo"/>
                <a:ea typeface="Arimo"/>
                <a:cs typeface="Arimo"/>
                <a:sym typeface="Arimo"/>
              </a:rPr>
              <a:t> Cao </a:t>
            </a:r>
            <a:r>
              <a:rPr lang="en-US" sz="2000" b="1" i="0" u="none" strike="noStrike" cap="none" dirty="0" err="1">
                <a:solidFill>
                  <a:srgbClr val="FFFFFF"/>
                </a:solidFill>
                <a:latin typeface="Arimo"/>
                <a:ea typeface="Arimo"/>
                <a:cs typeface="Arimo"/>
                <a:sym typeface="Arimo"/>
              </a:rPr>
              <a:t>đẳng</a:t>
            </a:r>
            <a:r>
              <a:rPr lang="en-US" sz="2000" b="1" i="0" u="none" strike="noStrike" cap="none" dirty="0">
                <a:solidFill>
                  <a:srgbClr val="FFFFFF"/>
                </a:solidFill>
                <a:latin typeface="Arimo"/>
                <a:ea typeface="Arimo"/>
                <a:cs typeface="Arimo"/>
                <a:sym typeface="Arimo"/>
              </a:rPr>
              <a:t> FPT Polytechnic</a:t>
            </a:r>
            <a:endParaRPr dirty="0"/>
          </a:p>
        </p:txBody>
      </p:sp>
      <p:grpSp>
        <p:nvGrpSpPr>
          <p:cNvPr id="11" name="Google Shape;172;p6"/>
          <p:cNvGrpSpPr/>
          <p:nvPr/>
        </p:nvGrpSpPr>
        <p:grpSpPr>
          <a:xfrm>
            <a:off x="0" y="6344235"/>
            <a:ext cx="12192000" cy="513793"/>
            <a:chOff x="0" y="0"/>
            <a:chExt cx="24384000" cy="1027585"/>
          </a:xfrm>
        </p:grpSpPr>
        <p:sp>
          <p:nvSpPr>
            <p:cNvPr id="12"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3"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300053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CẤU TRÚC TỔ CHỨC CODE VUEJS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vi-VN" sz="2000"/>
              <a:t>Project mặc định chạy trên cổng </a:t>
            </a:r>
            <a:r>
              <a:rPr lang="en-US" sz="2000">
                <a:solidFill>
                  <a:srgbClr val="FF0000"/>
                </a:solidFill>
              </a:rPr>
              <a:t>5173</a:t>
            </a:r>
            <a:r>
              <a:rPr lang="vi-VN" sz="2000"/>
              <a:t> và cấu trúc thư mục sẽ như sau:</a:t>
            </a:r>
          </a:p>
        </p:txBody>
      </p:sp>
      <p:pic>
        <p:nvPicPr>
          <p:cNvPr id="8" name="Picture 7"/>
          <p:cNvPicPr>
            <a:picLocks noChangeAspect="1"/>
          </p:cNvPicPr>
          <p:nvPr/>
        </p:nvPicPr>
        <p:blipFill>
          <a:blip r:embed="rId3"/>
          <a:stretch>
            <a:fillRect/>
          </a:stretch>
        </p:blipFill>
        <p:spPr>
          <a:xfrm>
            <a:off x="2091186" y="1470460"/>
            <a:ext cx="1718815" cy="4854141"/>
          </a:xfrm>
          <a:prstGeom prst="rect">
            <a:avLst/>
          </a:prstGeom>
        </p:spPr>
      </p:pic>
      <p:sp>
        <p:nvSpPr>
          <p:cNvPr id="10" name="Rounded Rectangle 9"/>
          <p:cNvSpPr/>
          <p:nvPr/>
        </p:nvSpPr>
        <p:spPr>
          <a:xfrm>
            <a:off x="4757687" y="2970897"/>
            <a:ext cx="6062713"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atin typeface="Arial (Body)"/>
              </a:rPr>
              <a:t>Chứa </a:t>
            </a:r>
            <a:r>
              <a:rPr lang="vi-VN">
                <a:latin typeface="Arial (Body)"/>
              </a:rPr>
              <a:t>tài nguyên được nhập vào trong các components</a:t>
            </a:r>
            <a:endParaRPr lang="en-US">
              <a:latin typeface="Arial (Body)"/>
            </a:endParaRPr>
          </a:p>
        </p:txBody>
      </p:sp>
      <p:cxnSp>
        <p:nvCxnSpPr>
          <p:cNvPr id="11" name="Straight Arrow Connector 10"/>
          <p:cNvCxnSpPr>
            <a:endCxn id="10" idx="1"/>
          </p:cNvCxnSpPr>
          <p:nvPr/>
        </p:nvCxnSpPr>
        <p:spPr>
          <a:xfrm>
            <a:off x="3048000" y="3005053"/>
            <a:ext cx="1709687" cy="2325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2" name="Rounded Rectangle 21"/>
          <p:cNvSpPr/>
          <p:nvPr/>
        </p:nvSpPr>
        <p:spPr>
          <a:xfrm>
            <a:off x="4757689" y="3656697"/>
            <a:ext cx="3776711"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atin typeface="Arial (Body)"/>
              </a:rPr>
              <a:t>Tất cả UI components của project.</a:t>
            </a:r>
            <a:endParaRPr lang="en-US" sz="1600">
              <a:latin typeface="Arial (Body)"/>
            </a:endParaRPr>
          </a:p>
        </p:txBody>
      </p:sp>
      <p:cxnSp>
        <p:nvCxnSpPr>
          <p:cNvPr id="23" name="Straight Arrow Connector 22"/>
          <p:cNvCxnSpPr>
            <a:endCxn id="22" idx="1"/>
          </p:cNvCxnSpPr>
          <p:nvPr/>
        </p:nvCxnSpPr>
        <p:spPr>
          <a:xfrm>
            <a:off x="3309888" y="3370947"/>
            <a:ext cx="1447801" cy="5524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9" name="Rounded Rectangle 28"/>
          <p:cNvSpPr/>
          <p:nvPr/>
        </p:nvSpPr>
        <p:spPr>
          <a:xfrm>
            <a:off x="4748064" y="1601671"/>
            <a:ext cx="5191225"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atin typeface="Arial (Body)"/>
              </a:rPr>
              <a:t>C</a:t>
            </a:r>
            <a:r>
              <a:rPr lang="vi-VN">
                <a:latin typeface="Arial (Body)"/>
              </a:rPr>
              <a:t>hứa tất cả các thư viện cần để xây dựng Vue.</a:t>
            </a:r>
            <a:endParaRPr lang="en-US">
              <a:latin typeface="Arial (Body)"/>
            </a:endParaRPr>
          </a:p>
        </p:txBody>
      </p:sp>
      <p:cxnSp>
        <p:nvCxnSpPr>
          <p:cNvPr id="31" name="Straight Arrow Connector 30"/>
          <p:cNvCxnSpPr>
            <a:endCxn id="29" idx="1"/>
          </p:cNvCxnSpPr>
          <p:nvPr/>
        </p:nvCxnSpPr>
        <p:spPr>
          <a:xfrm flipV="1">
            <a:off x="3581401" y="1868371"/>
            <a:ext cx="1166663" cy="2667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Rounded Rectangle 33"/>
          <p:cNvSpPr/>
          <p:nvPr/>
        </p:nvSpPr>
        <p:spPr>
          <a:xfrm>
            <a:off x="4766816" y="4342497"/>
            <a:ext cx="5901184"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atin typeface="Arial (Body)"/>
              </a:rPr>
              <a:t>Tệp chính của dự án, nơi khởi tạo các component khác</a:t>
            </a:r>
            <a:endParaRPr lang="en-US" sz="1600">
              <a:latin typeface="Arial (Body)"/>
            </a:endParaRPr>
          </a:p>
        </p:txBody>
      </p:sp>
      <p:cxnSp>
        <p:nvCxnSpPr>
          <p:cNvPr id="35" name="Straight Arrow Connector 34"/>
          <p:cNvCxnSpPr>
            <a:endCxn id="34" idx="1"/>
          </p:cNvCxnSpPr>
          <p:nvPr/>
        </p:nvCxnSpPr>
        <p:spPr>
          <a:xfrm>
            <a:off x="3200401" y="3904347"/>
            <a:ext cx="1566415" cy="70485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4" name="Rounded Rectangle 43"/>
          <p:cNvSpPr/>
          <p:nvPr/>
        </p:nvSpPr>
        <p:spPr>
          <a:xfrm>
            <a:off x="4767713" y="5028297"/>
            <a:ext cx="5171575"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atin typeface="Arial (Body)"/>
              </a:rPr>
              <a:t>Đây chính là file render ra App.vue component</a:t>
            </a:r>
            <a:endParaRPr lang="en-US" sz="1600">
              <a:latin typeface="Arial (Body)"/>
            </a:endParaRPr>
          </a:p>
        </p:txBody>
      </p:sp>
      <p:cxnSp>
        <p:nvCxnSpPr>
          <p:cNvPr id="45" name="Straight Arrow Connector 44"/>
          <p:cNvCxnSpPr>
            <a:endCxn id="44" idx="1"/>
          </p:cNvCxnSpPr>
          <p:nvPr/>
        </p:nvCxnSpPr>
        <p:spPr>
          <a:xfrm>
            <a:off x="3048000" y="4206339"/>
            <a:ext cx="1719713" cy="10886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1" name="Rounded Rectangle 50"/>
          <p:cNvSpPr/>
          <p:nvPr/>
        </p:nvSpPr>
        <p:spPr>
          <a:xfrm>
            <a:off x="4767714" y="5709311"/>
            <a:ext cx="5824086"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atin typeface="Arial (Body)"/>
              </a:rPr>
              <a:t>Dùng cho ứng dụng SPA với một trang index duy nhất</a:t>
            </a:r>
            <a:endParaRPr lang="en-US" sz="1600">
              <a:latin typeface="Arial (Body)"/>
            </a:endParaRPr>
          </a:p>
        </p:txBody>
      </p:sp>
      <p:cxnSp>
        <p:nvCxnSpPr>
          <p:cNvPr id="52" name="Straight Arrow Connector 51"/>
          <p:cNvCxnSpPr>
            <a:endCxn id="51" idx="1"/>
          </p:cNvCxnSpPr>
          <p:nvPr/>
        </p:nvCxnSpPr>
        <p:spPr>
          <a:xfrm>
            <a:off x="3200400" y="5074285"/>
            <a:ext cx="1567314" cy="9017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66" name="Rounded Rectangle 65"/>
          <p:cNvSpPr/>
          <p:nvPr/>
        </p:nvSpPr>
        <p:spPr>
          <a:xfrm>
            <a:off x="4757688" y="2296026"/>
            <a:ext cx="7053312" cy="533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atin typeface="Arial (Body)"/>
                <a:cs typeface="Arial" panose="020B0604020202020204" pitchFamily="34" charset="0"/>
              </a:rPr>
              <a:t>Chứa các static assets nếu không muốn chạy thông qua webpack </a:t>
            </a:r>
          </a:p>
        </p:txBody>
      </p:sp>
      <p:cxnSp>
        <p:nvCxnSpPr>
          <p:cNvPr id="67" name="Straight Arrow Connector 66"/>
          <p:cNvCxnSpPr>
            <a:endCxn id="66" idx="1"/>
          </p:cNvCxnSpPr>
          <p:nvPr/>
        </p:nvCxnSpPr>
        <p:spPr>
          <a:xfrm>
            <a:off x="2950593" y="2471704"/>
            <a:ext cx="1807095" cy="9102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19" name="Google Shape;172;p6"/>
          <p:cNvGrpSpPr/>
          <p:nvPr/>
        </p:nvGrpSpPr>
        <p:grpSpPr>
          <a:xfrm>
            <a:off x="0" y="6344235"/>
            <a:ext cx="12192000" cy="513793"/>
            <a:chOff x="0" y="0"/>
            <a:chExt cx="24384000" cy="1027585"/>
          </a:xfrm>
        </p:grpSpPr>
        <p:sp>
          <p:nvSpPr>
            <p:cNvPr id="20"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21"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457816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CHƯƠNG TRÌNH VUEJS ĐẦU TIÊN</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p>
          <a:p>
            <a:endParaRPr lang="vi-VN" sz="240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pSp>
        <p:nvGrpSpPr>
          <p:cNvPr id="12" name="Group 11"/>
          <p:cNvGrpSpPr/>
          <p:nvPr/>
        </p:nvGrpSpPr>
        <p:grpSpPr>
          <a:xfrm>
            <a:off x="1593612" y="2084513"/>
            <a:ext cx="4566425" cy="4109224"/>
            <a:chOff x="6477000" y="1905000"/>
            <a:chExt cx="4566425" cy="4109224"/>
          </a:xfrm>
        </p:grpSpPr>
        <p:sp>
          <p:nvSpPr>
            <p:cNvPr id="8" name="TextBox 7"/>
            <p:cNvSpPr txBox="1"/>
            <p:nvPr/>
          </p:nvSpPr>
          <p:spPr>
            <a:xfrm>
              <a:off x="6477000" y="2536349"/>
              <a:ext cx="4566425" cy="3477875"/>
            </a:xfrm>
            <a:prstGeom prst="rect">
              <a:avLst/>
            </a:prstGeom>
            <a:noFill/>
            <a:ln>
              <a:solidFill>
                <a:srgbClr val="4CAF50"/>
              </a:solidFill>
            </a:ln>
          </p:spPr>
          <p:txBody>
            <a:bodyPr wrap="square" rtlCol="0">
              <a:spAutoFit/>
            </a:bodyPr>
            <a:lstStyle/>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&lt;div&gt;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&lt;h1&gt;</a:t>
              </a:r>
              <a:r>
                <a:rPr lang="en-US" sz="2000">
                  <a:solidFill>
                    <a:srgbClr val="5C6166"/>
                  </a:solidFill>
                  <a:latin typeface="Consolas" panose="020B0609020204030204" pitchFamily="49" charset="0"/>
                </a:rPr>
                <a:t>Welcome to VueJS</a:t>
              </a:r>
              <a:r>
                <a:rPr lang="en-US" sz="2000">
                  <a:solidFill>
                    <a:srgbClr val="55B4D4"/>
                  </a:solidFill>
                  <a:latin typeface="Consolas" panose="020B0609020204030204" pitchFamily="49" charset="0"/>
                </a:rPr>
                <a:t>&lt;/h1&gt;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&lt;/div&gt;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&lt;/template&gt;</a:t>
              </a:r>
            </a:p>
            <a:p>
              <a:endParaRPr lang="en-US" sz="2000">
                <a:solidFill>
                  <a:srgbClr val="55B4D4"/>
                </a:solidFill>
                <a:latin typeface="Consolas" panose="020B0609020204030204" pitchFamily="49" charset="0"/>
              </a:endParaRPr>
            </a:p>
            <a:p>
              <a:r>
                <a:rPr lang="en-US" sz="2000">
                  <a:solidFill>
                    <a:srgbClr val="55B4D4"/>
                  </a:solidFill>
                  <a:latin typeface="Consolas" panose="020B0609020204030204" pitchFamily="49" charset="0"/>
                </a:rPr>
                <a:t>&lt;script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&lt;/script&gt;</a:t>
              </a:r>
            </a:p>
            <a:p>
              <a:endParaRPr lang="en-US" sz="2000">
                <a:solidFill>
                  <a:srgbClr val="55B4D4"/>
                </a:solidFill>
                <a:latin typeface="Consolas" panose="020B0609020204030204" pitchFamily="49" charset="0"/>
              </a:endParaRPr>
            </a:p>
            <a:p>
              <a:r>
                <a:rPr lang="en-US" sz="2000">
                  <a:solidFill>
                    <a:srgbClr val="55B4D4"/>
                  </a:solidFill>
                  <a:latin typeface="Consolas" panose="020B0609020204030204" pitchFamily="49" charset="0"/>
                </a:rPr>
                <a:t>&lt;style</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scoped</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&lt;/style&gt;</a:t>
              </a:r>
              <a:endParaRPr lang="en-US" sz="2000">
                <a:solidFill>
                  <a:srgbClr val="5C6166"/>
                </a:solidFill>
                <a:latin typeface="Consolas" panose="020B0609020204030204" pitchFamily="49" charset="0"/>
              </a:endParaRPr>
            </a:p>
          </p:txBody>
        </p:sp>
        <p:sp>
          <p:nvSpPr>
            <p:cNvPr id="11" name="Snip Single Corner Rectangle 10"/>
            <p:cNvSpPr/>
            <p:nvPr/>
          </p:nvSpPr>
          <p:spPr>
            <a:xfrm>
              <a:off x="7778988" y="1905000"/>
              <a:ext cx="2136388" cy="63134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t>HelloWorld.vue</a:t>
              </a:r>
            </a:p>
          </p:txBody>
        </p:sp>
      </p:grpSp>
      <p:sp>
        <p:nvSpPr>
          <p:cNvPr id="17" name="Rectangle 16"/>
          <p:cNvSpPr/>
          <p:nvPr/>
        </p:nvSpPr>
        <p:spPr>
          <a:xfrm>
            <a:off x="691376" y="1066620"/>
            <a:ext cx="10891024" cy="923330"/>
          </a:xfrm>
          <a:prstGeom prst="rect">
            <a:avLst/>
          </a:prstGeom>
        </p:spPr>
        <p:txBody>
          <a:bodyPr wrap="square">
            <a:spAutoFit/>
          </a:bodyPr>
          <a:lstStyle/>
          <a:p>
            <a:r>
              <a:rPr lang="fr-FR" sz="2400" b="1"/>
              <a:t>Chương trình VueJS đầu tiên</a:t>
            </a:r>
          </a:p>
          <a:p>
            <a:pPr>
              <a:lnSpc>
                <a:spcPct val="150000"/>
              </a:lnSpc>
            </a:pPr>
            <a:r>
              <a:rPr lang="fr-FR" sz="2000" b="1"/>
              <a:t>B1: </a:t>
            </a:r>
            <a:r>
              <a:rPr lang="fr-FR" sz="2000"/>
              <a:t>Tạo mới một component với file </a:t>
            </a:r>
            <a:r>
              <a:rPr lang="fr-FR" sz="2000">
                <a:solidFill>
                  <a:srgbClr val="FF0000"/>
                </a:solidFill>
              </a:rPr>
              <a:t>.vue</a:t>
            </a:r>
            <a:r>
              <a:rPr lang="fr-FR" sz="2000"/>
              <a:t> có cấu trúc như sau</a:t>
            </a:r>
            <a:endParaRPr lang="en-US" sz="2000"/>
          </a:p>
        </p:txBody>
      </p:sp>
      <p:sp>
        <p:nvSpPr>
          <p:cNvPr id="23" name="Right Brace 22"/>
          <p:cNvSpPr/>
          <p:nvPr/>
        </p:nvSpPr>
        <p:spPr>
          <a:xfrm>
            <a:off x="6172200" y="2868808"/>
            <a:ext cx="289235" cy="124599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6" name="Right Brace 25"/>
          <p:cNvSpPr/>
          <p:nvPr/>
        </p:nvSpPr>
        <p:spPr>
          <a:xfrm>
            <a:off x="6199297" y="4556591"/>
            <a:ext cx="289235" cy="548810"/>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7" name="Right Brace 26"/>
          <p:cNvSpPr/>
          <p:nvPr/>
        </p:nvSpPr>
        <p:spPr>
          <a:xfrm>
            <a:off x="6191779" y="5509092"/>
            <a:ext cx="289235" cy="519727"/>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5" name="Rectangle 24"/>
          <p:cNvSpPr/>
          <p:nvPr/>
        </p:nvSpPr>
        <p:spPr>
          <a:xfrm>
            <a:off x="6489398" y="3233063"/>
            <a:ext cx="797013" cy="400110"/>
          </a:xfrm>
          <a:prstGeom prst="rect">
            <a:avLst/>
          </a:prstGeom>
        </p:spPr>
        <p:txBody>
          <a:bodyPr wrap="none">
            <a:spAutoFit/>
          </a:bodyPr>
          <a:lstStyle/>
          <a:p>
            <a:r>
              <a:rPr lang="en-US" sz="2000">
                <a:solidFill>
                  <a:srgbClr val="FF0000"/>
                </a:solidFill>
              </a:rPr>
              <a:t>HTML</a:t>
            </a:r>
          </a:p>
        </p:txBody>
      </p:sp>
      <p:sp>
        <p:nvSpPr>
          <p:cNvPr id="29" name="Rectangle 28"/>
          <p:cNvSpPr/>
          <p:nvPr/>
        </p:nvSpPr>
        <p:spPr>
          <a:xfrm>
            <a:off x="6521267" y="4638362"/>
            <a:ext cx="385042" cy="400110"/>
          </a:xfrm>
          <a:prstGeom prst="rect">
            <a:avLst/>
          </a:prstGeom>
        </p:spPr>
        <p:txBody>
          <a:bodyPr wrap="none">
            <a:spAutoFit/>
          </a:bodyPr>
          <a:lstStyle/>
          <a:p>
            <a:r>
              <a:rPr lang="en-US" sz="2000">
                <a:solidFill>
                  <a:srgbClr val="FF0000"/>
                </a:solidFill>
              </a:rPr>
              <a:t>JS</a:t>
            </a:r>
          </a:p>
        </p:txBody>
      </p:sp>
      <p:sp>
        <p:nvSpPr>
          <p:cNvPr id="30" name="Rectangle 29"/>
          <p:cNvSpPr/>
          <p:nvPr/>
        </p:nvSpPr>
        <p:spPr>
          <a:xfrm>
            <a:off x="6497834" y="5639089"/>
            <a:ext cx="558166" cy="400110"/>
          </a:xfrm>
          <a:prstGeom prst="rect">
            <a:avLst/>
          </a:prstGeom>
        </p:spPr>
        <p:txBody>
          <a:bodyPr wrap="none">
            <a:spAutoFit/>
          </a:bodyPr>
          <a:lstStyle/>
          <a:p>
            <a:r>
              <a:rPr lang="en-US" sz="2000">
                <a:solidFill>
                  <a:srgbClr val="FF0000"/>
                </a:solidFill>
              </a:rPr>
              <a:t>CSS</a:t>
            </a:r>
          </a:p>
        </p:txBody>
      </p:sp>
    </p:spTree>
    <p:extLst>
      <p:ext uri="{BB962C8B-B14F-4D97-AF65-F5344CB8AC3E}">
        <p14:creationId xmlns:p14="http://schemas.microsoft.com/office/powerpoint/2010/main" val="2515782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CHƯƠNG TRÌNH VUEJS ĐẦU TIÊN</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p>
          <a:p>
            <a:endParaRPr lang="vi-VN" sz="240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pSp>
        <p:nvGrpSpPr>
          <p:cNvPr id="10" name="Group 9"/>
          <p:cNvGrpSpPr/>
          <p:nvPr/>
        </p:nvGrpSpPr>
        <p:grpSpPr>
          <a:xfrm>
            <a:off x="6019800" y="1698228"/>
            <a:ext cx="4343400" cy="4092972"/>
            <a:chOff x="1600200" y="1926828"/>
            <a:chExt cx="4343400" cy="4092972"/>
          </a:xfrm>
        </p:grpSpPr>
        <p:sp>
          <p:nvSpPr>
            <p:cNvPr id="2" name="TextBox 1"/>
            <p:cNvSpPr txBox="1"/>
            <p:nvPr/>
          </p:nvSpPr>
          <p:spPr>
            <a:xfrm>
              <a:off x="1600200" y="2541925"/>
              <a:ext cx="4343400" cy="3477875"/>
            </a:xfrm>
            <a:prstGeom prst="rect">
              <a:avLst/>
            </a:prstGeom>
            <a:noFill/>
            <a:ln>
              <a:solidFill>
                <a:srgbClr val="4CAF50"/>
              </a:solidFill>
            </a:ln>
          </p:spPr>
          <p:txBody>
            <a:bodyPr wrap="square" rtlCol="0">
              <a:spAutoFit/>
            </a:bodyPr>
            <a:lstStyle/>
            <a:p>
              <a:r>
                <a:rPr lang="en-US" sz="2000">
                  <a:solidFill>
                    <a:srgbClr val="55B4D4"/>
                  </a:solidFill>
                  <a:latin typeface="Consolas" panose="020B0609020204030204" pitchFamily="49" charset="0"/>
                </a:rPr>
                <a:t>&lt;script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HelloWorld </a:t>
              </a:r>
              <a:r>
                <a:rPr lang="en-US" sz="2000">
                  <a:solidFill>
                    <a:srgbClr val="FA8D3E"/>
                  </a:solidFill>
                  <a:latin typeface="Consolas" panose="020B0609020204030204" pitchFamily="49" charset="0"/>
                </a:rPr>
                <a:t>from</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'./components/HelloWorld.vue'</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&lt;/script&gt;</a:t>
              </a:r>
              <a:endParaRPr lang="en-US" sz="2000">
                <a:solidFill>
                  <a:srgbClr val="5C6166"/>
                </a:solidFill>
                <a:latin typeface="Consolas" panose="020B0609020204030204" pitchFamily="49" charset="0"/>
              </a:endParaRPr>
            </a:p>
            <a:p>
              <a:br>
                <a:rPr lang="en-US" sz="2000">
                  <a:solidFill>
                    <a:srgbClr val="5C6166"/>
                  </a:solidFill>
                  <a:latin typeface="Consolas" panose="020B0609020204030204" pitchFamily="49" charset="0"/>
                </a:rPr>
              </a:br>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a:t>
              </a:r>
              <a:r>
                <a:rPr lang="en-US" sz="2000">
                  <a:solidFill>
                    <a:srgbClr val="399EE6"/>
                  </a:solidFill>
                  <a:latin typeface="Consolas" panose="020B0609020204030204" pitchFamily="49" charset="0"/>
                </a:rPr>
                <a:t>HelloWorld</a:t>
              </a:r>
              <a:r>
                <a:rPr lang="en-US" sz="2000">
                  <a:solidFill>
                    <a:srgbClr val="55B4D4"/>
                  </a:solidFill>
                  <a:latin typeface="Consolas" panose="020B0609020204030204" pitchFamily="49" charset="0"/>
                </a:rPr>
                <a:t>&gt;&lt;/</a:t>
              </a:r>
              <a:r>
                <a:rPr lang="en-US" sz="2000">
                  <a:solidFill>
                    <a:srgbClr val="399EE6"/>
                  </a:solidFill>
                  <a:latin typeface="Consolas" panose="020B0609020204030204" pitchFamily="49" charset="0"/>
                </a:rPr>
                <a:t>HelloWorld</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br>
                <a:rPr lang="en-US" sz="2000">
                  <a:solidFill>
                    <a:srgbClr val="5C6166"/>
                  </a:solidFill>
                  <a:latin typeface="Consolas" panose="020B0609020204030204" pitchFamily="49" charset="0"/>
                </a:rPr>
              </a:br>
              <a:r>
                <a:rPr lang="en-US" sz="2000">
                  <a:solidFill>
                    <a:srgbClr val="55B4D4"/>
                  </a:solidFill>
                  <a:latin typeface="Consolas" panose="020B0609020204030204" pitchFamily="49" charset="0"/>
                </a:rPr>
                <a:t>&lt;style</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scoped</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&lt;/style&gt;</a:t>
              </a:r>
              <a:endParaRPr lang="en-US" sz="2000" b="0">
                <a:solidFill>
                  <a:srgbClr val="5C6166"/>
                </a:solidFill>
                <a:effectLst/>
                <a:latin typeface="Consolas" panose="020B0609020204030204" pitchFamily="49" charset="0"/>
              </a:endParaRPr>
            </a:p>
          </p:txBody>
        </p:sp>
        <p:sp>
          <p:nvSpPr>
            <p:cNvPr id="3" name="Snip Single Corner Rectangle 2"/>
            <p:cNvSpPr/>
            <p:nvPr/>
          </p:nvSpPr>
          <p:spPr>
            <a:xfrm>
              <a:off x="3048000" y="1926828"/>
              <a:ext cx="1447800" cy="63134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t>App.vue</a:t>
              </a:r>
            </a:p>
          </p:txBody>
        </p:sp>
      </p:grpSp>
      <p:grpSp>
        <p:nvGrpSpPr>
          <p:cNvPr id="12" name="Group 11"/>
          <p:cNvGrpSpPr/>
          <p:nvPr/>
        </p:nvGrpSpPr>
        <p:grpSpPr>
          <a:xfrm>
            <a:off x="691376" y="1653233"/>
            <a:ext cx="4566425" cy="2878118"/>
            <a:chOff x="6477000" y="1905000"/>
            <a:chExt cx="4566425" cy="2878118"/>
          </a:xfrm>
        </p:grpSpPr>
        <p:sp>
          <p:nvSpPr>
            <p:cNvPr id="8" name="TextBox 7"/>
            <p:cNvSpPr txBox="1"/>
            <p:nvPr/>
          </p:nvSpPr>
          <p:spPr>
            <a:xfrm>
              <a:off x="6477000" y="2536349"/>
              <a:ext cx="4566425" cy="2246769"/>
            </a:xfrm>
            <a:prstGeom prst="rect">
              <a:avLst/>
            </a:prstGeom>
            <a:noFill/>
            <a:ln>
              <a:solidFill>
                <a:srgbClr val="4CAF50"/>
              </a:solidFill>
            </a:ln>
          </p:spPr>
          <p:txBody>
            <a:bodyPr wrap="square" rtlCol="0">
              <a:spAutoFit/>
            </a:bodyPr>
            <a:lstStyle/>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&lt;div&gt;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&lt;h1&gt;</a:t>
              </a:r>
              <a:r>
                <a:rPr lang="en-US" sz="2000">
                  <a:solidFill>
                    <a:srgbClr val="5C6166"/>
                  </a:solidFill>
                  <a:latin typeface="Consolas" panose="020B0609020204030204" pitchFamily="49" charset="0"/>
                </a:rPr>
                <a:t>Welcome to VueJS</a:t>
              </a:r>
              <a:r>
                <a:rPr lang="en-US" sz="2000">
                  <a:solidFill>
                    <a:srgbClr val="55B4D4"/>
                  </a:solidFill>
                  <a:latin typeface="Consolas" panose="020B0609020204030204" pitchFamily="49" charset="0"/>
                </a:rPr>
                <a:t>&lt;/h1&gt;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&lt;/div&gt;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&lt;/template&gt;</a:t>
              </a:r>
            </a:p>
            <a:p>
              <a:r>
                <a:rPr lang="en-US" sz="2000">
                  <a:solidFill>
                    <a:srgbClr val="55B4D4"/>
                  </a:solidFill>
                  <a:latin typeface="Consolas" panose="020B0609020204030204" pitchFamily="49" charset="0"/>
                </a:rPr>
                <a:t>&lt;script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&gt;&lt;/script&gt;</a:t>
              </a:r>
            </a:p>
            <a:p>
              <a:r>
                <a:rPr lang="en-US" sz="2000">
                  <a:solidFill>
                    <a:srgbClr val="55B4D4"/>
                  </a:solidFill>
                  <a:latin typeface="Consolas" panose="020B0609020204030204" pitchFamily="49" charset="0"/>
                </a:rPr>
                <a:t>&lt;style</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scoped</a:t>
              </a:r>
              <a:r>
                <a:rPr lang="en-US" sz="2000">
                  <a:solidFill>
                    <a:srgbClr val="55B4D4"/>
                  </a:solidFill>
                  <a:latin typeface="Consolas" panose="020B0609020204030204" pitchFamily="49" charset="0"/>
                </a:rPr>
                <a:t>&gt;&lt;/style&gt;</a:t>
              </a:r>
              <a:endParaRPr lang="en-US" sz="2000">
                <a:solidFill>
                  <a:srgbClr val="5C6166"/>
                </a:solidFill>
                <a:latin typeface="Consolas" panose="020B0609020204030204" pitchFamily="49" charset="0"/>
              </a:endParaRPr>
            </a:p>
          </p:txBody>
        </p:sp>
        <p:sp>
          <p:nvSpPr>
            <p:cNvPr id="11" name="Snip Single Corner Rectangle 10"/>
            <p:cNvSpPr/>
            <p:nvPr/>
          </p:nvSpPr>
          <p:spPr>
            <a:xfrm>
              <a:off x="7958718" y="1905000"/>
              <a:ext cx="2136388" cy="63134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t>HelloWorld.vue</a:t>
              </a:r>
            </a:p>
          </p:txBody>
        </p:sp>
      </p:grpSp>
      <p:cxnSp>
        <p:nvCxnSpPr>
          <p:cNvPr id="14" name="Straight Arrow Connector 13"/>
          <p:cNvCxnSpPr>
            <a:stCxn id="11" idx="0"/>
          </p:cNvCxnSpPr>
          <p:nvPr/>
        </p:nvCxnSpPr>
        <p:spPr>
          <a:xfrm>
            <a:off x="4309482" y="1968908"/>
            <a:ext cx="1786518" cy="924211"/>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p:cNvCxnSpPr>
            <a:stCxn id="8" idx="3"/>
          </p:cNvCxnSpPr>
          <p:nvPr/>
        </p:nvCxnSpPr>
        <p:spPr>
          <a:xfrm>
            <a:off x="5257801" y="3407967"/>
            <a:ext cx="1142999" cy="97632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7" name="Rectangle 16"/>
          <p:cNvSpPr/>
          <p:nvPr/>
        </p:nvSpPr>
        <p:spPr>
          <a:xfrm>
            <a:off x="691376" y="1066620"/>
            <a:ext cx="10891024" cy="400110"/>
          </a:xfrm>
          <a:prstGeom prst="rect">
            <a:avLst/>
          </a:prstGeom>
        </p:spPr>
        <p:txBody>
          <a:bodyPr wrap="square">
            <a:spAutoFit/>
          </a:bodyPr>
          <a:lstStyle/>
          <a:p>
            <a:r>
              <a:rPr lang="fr-FR" sz="2000" b="1"/>
              <a:t>B2: </a:t>
            </a:r>
            <a:r>
              <a:rPr lang="fr-FR" sz="2000"/>
              <a:t>Khai báo component vừa tạo vào file </a:t>
            </a:r>
            <a:r>
              <a:rPr lang="fr-FR" sz="2000">
                <a:solidFill>
                  <a:srgbClr val="FF0000"/>
                </a:solidFill>
              </a:rPr>
              <a:t>App.vue</a:t>
            </a:r>
            <a:endParaRPr lang="en-US" sz="2000" b="1">
              <a:solidFill>
                <a:srgbClr val="FF0000"/>
              </a:solidFill>
            </a:endParaRPr>
          </a:p>
        </p:txBody>
      </p:sp>
      <p:pic>
        <p:nvPicPr>
          <p:cNvPr id="19" name="Picture 18"/>
          <p:cNvPicPr>
            <a:picLocks noChangeAspect="1"/>
          </p:cNvPicPr>
          <p:nvPr/>
        </p:nvPicPr>
        <p:blipFill>
          <a:blip r:embed="rId2"/>
          <a:stretch>
            <a:fillRect/>
          </a:stretch>
        </p:blipFill>
        <p:spPr>
          <a:xfrm>
            <a:off x="1092282" y="4639703"/>
            <a:ext cx="3764611" cy="1541020"/>
          </a:xfrm>
          <a:prstGeom prst="rect">
            <a:avLst/>
          </a:prstGeom>
        </p:spPr>
      </p:pic>
      <p:sp>
        <p:nvSpPr>
          <p:cNvPr id="23" name="Right Brace 22"/>
          <p:cNvSpPr/>
          <p:nvPr/>
        </p:nvSpPr>
        <p:spPr>
          <a:xfrm>
            <a:off x="10363200" y="2284582"/>
            <a:ext cx="289235" cy="1097842"/>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6" name="Right Brace 25"/>
          <p:cNvSpPr/>
          <p:nvPr/>
        </p:nvSpPr>
        <p:spPr>
          <a:xfrm>
            <a:off x="10287000" y="3886831"/>
            <a:ext cx="289235" cy="762026"/>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7" name="Right Brace 26"/>
          <p:cNvSpPr/>
          <p:nvPr/>
        </p:nvSpPr>
        <p:spPr>
          <a:xfrm>
            <a:off x="10302914" y="5048983"/>
            <a:ext cx="289235" cy="617735"/>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25" name="Rectangle 24"/>
          <p:cNvSpPr/>
          <p:nvPr/>
        </p:nvSpPr>
        <p:spPr>
          <a:xfrm>
            <a:off x="10680398" y="2648837"/>
            <a:ext cx="385042" cy="400110"/>
          </a:xfrm>
          <a:prstGeom prst="rect">
            <a:avLst/>
          </a:prstGeom>
        </p:spPr>
        <p:txBody>
          <a:bodyPr wrap="none">
            <a:spAutoFit/>
          </a:bodyPr>
          <a:lstStyle/>
          <a:p>
            <a:r>
              <a:rPr lang="en-US" sz="2000">
                <a:solidFill>
                  <a:srgbClr val="FF0000"/>
                </a:solidFill>
              </a:rPr>
              <a:t>JS</a:t>
            </a:r>
          </a:p>
        </p:txBody>
      </p:sp>
      <p:sp>
        <p:nvSpPr>
          <p:cNvPr id="29" name="Rectangle 28"/>
          <p:cNvSpPr/>
          <p:nvPr/>
        </p:nvSpPr>
        <p:spPr>
          <a:xfrm>
            <a:off x="10608970" y="4067789"/>
            <a:ext cx="797013" cy="400110"/>
          </a:xfrm>
          <a:prstGeom prst="rect">
            <a:avLst/>
          </a:prstGeom>
        </p:spPr>
        <p:txBody>
          <a:bodyPr wrap="none">
            <a:spAutoFit/>
          </a:bodyPr>
          <a:lstStyle/>
          <a:p>
            <a:r>
              <a:rPr lang="en-US" sz="2000">
                <a:solidFill>
                  <a:srgbClr val="FF0000"/>
                </a:solidFill>
              </a:rPr>
              <a:t>HTML</a:t>
            </a:r>
          </a:p>
        </p:txBody>
      </p:sp>
      <p:sp>
        <p:nvSpPr>
          <p:cNvPr id="30" name="Rectangle 29"/>
          <p:cNvSpPr/>
          <p:nvPr/>
        </p:nvSpPr>
        <p:spPr>
          <a:xfrm>
            <a:off x="10608969" y="5178980"/>
            <a:ext cx="558166" cy="400110"/>
          </a:xfrm>
          <a:prstGeom prst="rect">
            <a:avLst/>
          </a:prstGeom>
        </p:spPr>
        <p:txBody>
          <a:bodyPr wrap="none">
            <a:spAutoFit/>
          </a:bodyPr>
          <a:lstStyle/>
          <a:p>
            <a:r>
              <a:rPr lang="en-US" sz="2000">
                <a:solidFill>
                  <a:srgbClr val="FF0000"/>
                </a:solidFill>
              </a:rPr>
              <a:t>CSS</a:t>
            </a:r>
          </a:p>
        </p:txBody>
      </p:sp>
    </p:spTree>
    <p:extLst>
      <p:ext uri="{BB962C8B-B14F-4D97-AF65-F5344CB8AC3E}">
        <p14:creationId xmlns:p14="http://schemas.microsoft.com/office/powerpoint/2010/main" val="1224226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a:solidFill>
                  <a:srgbClr val="FF0000"/>
                </a:solidFill>
              </a:rPr>
              <a:t>Tái hiện demo cài đặt môi trường và tạo dự án Vue đầu tiên</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450222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638800" y="4953000"/>
            <a:ext cx="61722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600" dirty="0"/>
              <a:t>PHẦN II</a:t>
            </a:r>
            <a:r>
              <a:rPr lang="en-US" sz="2600"/>
              <a:t>: </a:t>
            </a:r>
            <a:r>
              <a:rPr lang="en-US" altLang="en-US" sz="2600"/>
              <a:t>TEMPLATE SYNTAX VÀ BOOTSTRAP</a:t>
            </a:r>
            <a:endParaRPr lang="en-US" sz="2600"/>
          </a:p>
        </p:txBody>
      </p:sp>
      <p:sp>
        <p:nvSpPr>
          <p:cNvPr id="5" name="Subtitle 2"/>
          <p:cNvSpPr txBox="1">
            <a:spLocks/>
          </p:cNvSpPr>
          <p:nvPr/>
        </p:nvSpPr>
        <p:spPr>
          <a:xfrm>
            <a:off x="5638800" y="2819400"/>
            <a:ext cx="64008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4:</a:t>
            </a:r>
            <a:r>
              <a:rPr lang="en-US" sz="2800">
                <a:solidFill>
                  <a:srgbClr val="0070C0"/>
                </a:solidFill>
              </a:rPr>
              <a:t> </a:t>
            </a:r>
          </a:p>
          <a:p>
            <a:pPr algn="ctr">
              <a:lnSpc>
                <a:spcPct val="120000"/>
              </a:lnSpc>
              <a:spcBef>
                <a:spcPct val="0"/>
              </a:spcBef>
            </a:pPr>
            <a:r>
              <a:rPr lang="en-US" altLang="en-US" sz="2800">
                <a:solidFill>
                  <a:srgbClr val="0070C0"/>
                </a:solidFill>
              </a:rPr>
              <a:t>TỔNG QUAN VỀ FRAMEWORK VUEJS</a:t>
            </a:r>
            <a:endParaRPr lang="en-US" sz="2800" dirty="0">
              <a:solidFill>
                <a:srgbClr val="0070C0"/>
              </a:solidFill>
            </a:endParaRPr>
          </a:p>
        </p:txBody>
      </p:sp>
    </p:spTree>
    <p:extLst>
      <p:ext uri="{BB962C8B-B14F-4D97-AF65-F5344CB8AC3E}">
        <p14:creationId xmlns:p14="http://schemas.microsoft.com/office/powerpoint/2010/main" val="4221624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KHAI BÁO BIẾN VÀ PHƯƠNG THỨC </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p>
          <a:p>
            <a:endParaRPr lang="vi-VN" sz="240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7" name="Rectangle 16"/>
          <p:cNvSpPr/>
          <p:nvPr/>
        </p:nvSpPr>
        <p:spPr>
          <a:xfrm>
            <a:off x="691376" y="1066620"/>
            <a:ext cx="10891024" cy="1200329"/>
          </a:xfrm>
          <a:prstGeom prst="rect">
            <a:avLst/>
          </a:prstGeom>
        </p:spPr>
        <p:txBody>
          <a:bodyPr wrap="square">
            <a:spAutoFit/>
          </a:bodyPr>
          <a:lstStyle/>
          <a:p>
            <a:pPr marL="457200" indent="-457200">
              <a:lnSpc>
                <a:spcPct val="150000"/>
              </a:lnSpc>
              <a:buClr>
                <a:srgbClr val="FF5A33"/>
              </a:buClr>
              <a:buFont typeface="+mj-lt"/>
              <a:buAutoNum type="arabicPeriod"/>
            </a:pPr>
            <a:r>
              <a:rPr lang="en-US" sz="2400" b="1">
                <a:latin typeface="Segoe UI" panose="020B0502040204020203" pitchFamily="34" charset="0"/>
                <a:cs typeface="Segoe UI" panose="020B0502040204020203" pitchFamily="34" charset="0"/>
              </a:rPr>
              <a:t>Khai báo biến (data)</a:t>
            </a:r>
          </a:p>
          <a:p>
            <a:pPr>
              <a:lnSpc>
                <a:spcPct val="150000"/>
              </a:lnSpc>
              <a:buClr>
                <a:srgbClr val="FF5A33"/>
              </a:buClr>
            </a:pPr>
            <a:r>
              <a:rPr lang="en-US" sz="2400">
                <a:latin typeface="Segoe UI" panose="020B0502040204020203" pitchFamily="34" charset="0"/>
                <a:cs typeface="Segoe UI" panose="020B0502040204020203" pitchFamily="34" charset="0"/>
              </a:rPr>
              <a:t>      K</a:t>
            </a:r>
            <a:r>
              <a:rPr lang="vi-VN" sz="2400">
                <a:latin typeface="Segoe UI" panose="020B0502040204020203" pitchFamily="34" charset="0"/>
                <a:cs typeface="Segoe UI" panose="020B0502040204020203" pitchFamily="34" charset="0"/>
              </a:rPr>
              <a:t>hai báo các biến </a:t>
            </a:r>
            <a:r>
              <a:rPr lang="en-US" sz="2400">
                <a:latin typeface="Segoe UI" panose="020B0502040204020203" pitchFamily="34" charset="0"/>
                <a:cs typeface="Segoe UI" panose="020B0502040204020203" pitchFamily="34" charset="0"/>
              </a:rPr>
              <a:t>trong </a:t>
            </a:r>
            <a:r>
              <a:rPr lang="en-US" sz="2400" b="1">
                <a:solidFill>
                  <a:srgbClr val="00B0F0"/>
                </a:solidFill>
                <a:latin typeface="Segoe UI" panose="020B0502040204020203" pitchFamily="34" charset="0"/>
                <a:cs typeface="Segoe UI" panose="020B0502040204020203" pitchFamily="34" charset="0"/>
              </a:rPr>
              <a:t>script</a:t>
            </a:r>
            <a:r>
              <a:rPr lang="en-US" sz="2400">
                <a:latin typeface="Segoe UI" panose="020B0502040204020203" pitchFamily="34" charset="0"/>
                <a:cs typeface="Segoe UI" panose="020B0502040204020203" pitchFamily="34" charset="0"/>
              </a:rPr>
              <a:t> và </a:t>
            </a:r>
            <a:r>
              <a:rPr lang="en-US" sz="2400" b="1">
                <a:solidFill>
                  <a:schemeClr val="accent1"/>
                </a:solidFill>
                <a:latin typeface="Segoe UI" panose="020B0502040204020203" pitchFamily="34" charset="0"/>
                <a:cs typeface="Segoe UI" panose="020B0502040204020203" pitchFamily="34" charset="0"/>
              </a:rPr>
              <a:t>setup</a:t>
            </a:r>
          </a:p>
        </p:txBody>
      </p:sp>
      <p:sp>
        <p:nvSpPr>
          <p:cNvPr id="2" name="Rectangle 1"/>
          <p:cNvSpPr/>
          <p:nvPr/>
        </p:nvSpPr>
        <p:spPr>
          <a:xfrm>
            <a:off x="2971800" y="2449335"/>
            <a:ext cx="5410200" cy="2554545"/>
          </a:xfrm>
          <a:prstGeom prst="rect">
            <a:avLst/>
          </a:prstGeom>
          <a:ln>
            <a:solidFill>
              <a:schemeClr val="bg1">
                <a:lumMod val="75000"/>
              </a:schemeClr>
            </a:solidFill>
          </a:ln>
        </p:spPr>
        <p:txBody>
          <a:bodyPr wrap="square">
            <a:spAutoFit/>
          </a:bodyPr>
          <a:lstStyle/>
          <a:p>
            <a:pPr>
              <a:lnSpc>
                <a:spcPct val="200000"/>
              </a:lnSpc>
            </a:pPr>
            <a:r>
              <a:rPr lang="en-US" sz="2000">
                <a:solidFill>
                  <a:srgbClr val="55B4D4"/>
                </a:solidFill>
                <a:latin typeface="Consolas" panose="020B0609020204030204" pitchFamily="49" charset="0"/>
              </a:rPr>
              <a:t>&lt;script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pPr>
              <a:lnSpc>
                <a:spcPct val="200000"/>
              </a:lnSpc>
            </a:pPr>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count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A37ACC"/>
                </a:solidFill>
                <a:latin typeface="Consolas" panose="020B0609020204030204" pitchFamily="49" charset="0"/>
              </a:rPr>
              <a:t>0</a:t>
            </a:r>
            <a:r>
              <a:rPr lang="en-US" sz="2000">
                <a:solidFill>
                  <a:srgbClr val="5C6166"/>
                </a:solidFill>
                <a:latin typeface="Consolas" panose="020B0609020204030204" pitchFamily="49" charset="0"/>
              </a:rPr>
              <a:t>;</a:t>
            </a:r>
          </a:p>
          <a:p>
            <a:pPr>
              <a:lnSpc>
                <a:spcPct val="200000"/>
              </a:lnSpc>
            </a:pPr>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message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'Xin chào VueJS'</a:t>
            </a:r>
            <a:r>
              <a:rPr lang="en-US" sz="2000">
                <a:solidFill>
                  <a:srgbClr val="5C6166"/>
                </a:solidFill>
                <a:latin typeface="Consolas" panose="020B0609020204030204" pitchFamily="49" charset="0"/>
              </a:rPr>
              <a:t>;</a:t>
            </a:r>
          </a:p>
          <a:p>
            <a:pPr>
              <a:lnSpc>
                <a:spcPct val="200000"/>
              </a:lnSpc>
            </a:pPr>
            <a:r>
              <a:rPr lang="en-US" sz="2000">
                <a:solidFill>
                  <a:srgbClr val="55B4D4"/>
                </a:solidFill>
                <a:latin typeface="Consolas" panose="020B0609020204030204" pitchFamily="49" charset="0"/>
              </a:rPr>
              <a:t>&lt;/script&gt;</a:t>
            </a:r>
            <a:endParaRPr lang="en-US" sz="2000"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3405485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KHAI BÁO BIẾN VÀ PHƯƠNG THỨC </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p>
          <a:p>
            <a:endParaRPr lang="vi-VN" sz="2400"/>
          </a:p>
        </p:txBody>
      </p:sp>
      <p:grpSp>
        <p:nvGrpSpPr>
          <p:cNvPr id="4"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7" name="Rectangle 16"/>
          <p:cNvSpPr/>
          <p:nvPr/>
        </p:nvSpPr>
        <p:spPr>
          <a:xfrm>
            <a:off x="691376" y="1066620"/>
            <a:ext cx="10891024" cy="1131528"/>
          </a:xfrm>
          <a:prstGeom prst="rect">
            <a:avLst/>
          </a:prstGeom>
        </p:spPr>
        <p:txBody>
          <a:bodyPr wrap="square">
            <a:spAutoFit/>
          </a:bodyPr>
          <a:lstStyle/>
          <a:p>
            <a:pPr marL="457200" indent="-457200">
              <a:lnSpc>
                <a:spcPct val="150000"/>
              </a:lnSpc>
              <a:buClr>
                <a:srgbClr val="FF5A33"/>
              </a:buClr>
              <a:buFont typeface="+mj-lt"/>
              <a:buAutoNum type="arabicPeriod" startAt="2"/>
            </a:pPr>
            <a:r>
              <a:rPr lang="en-US" sz="2400" b="1">
                <a:latin typeface="Segoe UI" panose="020B0502040204020203" pitchFamily="34" charset="0"/>
                <a:cs typeface="Segoe UI" panose="020B0502040204020203" pitchFamily="34" charset="0"/>
              </a:rPr>
              <a:t>Khai báo phương thức (methods): </a:t>
            </a:r>
            <a:r>
              <a:rPr lang="vi-VN" sz="2400">
                <a:latin typeface="Segoe UI" panose="020B0502040204020203" pitchFamily="34" charset="0"/>
                <a:cs typeface="Segoe UI" panose="020B0502040204020203" pitchFamily="34" charset="0"/>
              </a:rPr>
              <a:t>Các phương thức được khai báo trong object methods.</a:t>
            </a:r>
            <a:endParaRPr lang="en-US" sz="2400">
              <a:latin typeface="Segoe UI" panose="020B0502040204020203" pitchFamily="34" charset="0"/>
              <a:cs typeface="Segoe UI" panose="020B0502040204020203" pitchFamily="34" charset="0"/>
            </a:endParaRPr>
          </a:p>
        </p:txBody>
      </p:sp>
      <p:sp>
        <p:nvSpPr>
          <p:cNvPr id="8" name="Rectangle 7"/>
          <p:cNvSpPr/>
          <p:nvPr/>
        </p:nvSpPr>
        <p:spPr>
          <a:xfrm>
            <a:off x="6324600" y="1905000"/>
            <a:ext cx="4038600" cy="4093428"/>
          </a:xfrm>
          <a:prstGeom prst="rect">
            <a:avLst/>
          </a:prstGeom>
          <a:ln>
            <a:solidFill>
              <a:schemeClr val="bg1">
                <a:lumMod val="75000"/>
              </a:schemeClr>
            </a:solidFill>
          </a:ln>
        </p:spPr>
        <p:txBody>
          <a:bodyPr wrap="square">
            <a:spAutoFit/>
          </a:bodyPr>
          <a:lstStyle/>
          <a:p>
            <a:r>
              <a:rPr lang="en-US" sz="2000">
                <a:solidFill>
                  <a:srgbClr val="55B4D4"/>
                </a:solidFill>
                <a:latin typeface="Consolas" panose="020B0609020204030204" pitchFamily="49" charset="0"/>
              </a:rPr>
              <a:t>&lt;script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 ref } </a:t>
            </a:r>
            <a:r>
              <a:rPr lang="en-US" sz="2000">
                <a:solidFill>
                  <a:srgbClr val="FA8D3E"/>
                </a:solidFill>
                <a:latin typeface="Consolas" panose="020B0609020204030204" pitchFamily="49" charset="0"/>
              </a:rPr>
              <a:t>from</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'vue'</a:t>
            </a:r>
            <a:r>
              <a:rPr lang="en-US" sz="2000">
                <a:solidFill>
                  <a:srgbClr val="5C6166"/>
                </a:solidFill>
                <a:latin typeface="Consolas" panose="020B0609020204030204" pitchFamily="49" charset="0"/>
              </a:rPr>
              <a:t>;</a:t>
            </a:r>
          </a:p>
          <a:p>
            <a:br>
              <a:rPr lang="en-US" sz="2000">
                <a:solidFill>
                  <a:srgbClr val="5C6166"/>
                </a:solidFill>
                <a:latin typeface="Consolas" panose="020B0609020204030204" pitchFamily="49" charset="0"/>
              </a:rPr>
            </a:br>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count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ref</a:t>
            </a:r>
            <a:r>
              <a:rPr lang="en-US" sz="2000">
                <a:solidFill>
                  <a:srgbClr val="5C6166"/>
                </a:solidFill>
                <a:latin typeface="Consolas" panose="020B0609020204030204" pitchFamily="49" charset="0"/>
              </a:rPr>
              <a:t>(</a:t>
            </a:r>
            <a:r>
              <a:rPr lang="en-US" sz="2000">
                <a:solidFill>
                  <a:srgbClr val="A37ACC"/>
                </a:solidFill>
                <a:latin typeface="Consolas" panose="020B0609020204030204" pitchFamily="49" charset="0"/>
              </a:rPr>
              <a:t>0</a:t>
            </a:r>
            <a:r>
              <a:rPr lang="en-US" sz="2000">
                <a:solidFill>
                  <a:srgbClr val="5C6166"/>
                </a:solidFill>
                <a:latin typeface="Consolas" panose="020B0609020204030204" pitchFamily="49" charset="0"/>
              </a:rPr>
              <a:t>);</a:t>
            </a:r>
          </a:p>
          <a:p>
            <a:br>
              <a:rPr lang="en-US" sz="2000">
                <a:solidFill>
                  <a:srgbClr val="5C6166"/>
                </a:solidFill>
                <a:latin typeface="Consolas" panose="020B0609020204030204" pitchFamily="49" charset="0"/>
              </a:rPr>
            </a:br>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increment</a:t>
            </a:r>
            <a:r>
              <a:rPr lang="en-US" sz="2000">
                <a:solidFill>
                  <a:srgbClr val="5C6166"/>
                </a:solidFill>
                <a:latin typeface="Consolas" panose="020B0609020204030204" pitchFamily="49" charset="0"/>
              </a:rPr>
              <a: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 </a:t>
            </a:r>
            <a:r>
              <a:rPr lang="en-US" sz="2000">
                <a:solidFill>
                  <a:srgbClr val="FA8D3E"/>
                </a:solidFill>
                <a:latin typeface="Consolas" panose="020B0609020204030204" pitchFamily="49" charset="0"/>
              </a:rPr>
              <a:t>=&gt;</a:t>
            </a:r>
            <a:r>
              <a:rPr lang="en-US" sz="2000">
                <a:solidFill>
                  <a:srgbClr val="5C6166"/>
                </a:solidFill>
                <a:latin typeface="Consolas" panose="020B0609020204030204" pitchFamily="49" charset="0"/>
              </a:rPr>
              <a:t> {</a:t>
            </a:r>
          </a:p>
          <a:p>
            <a:r>
              <a:rPr lang="en-US" sz="2000">
                <a:solidFill>
                  <a:srgbClr val="5C6166"/>
                </a:solidFill>
                <a:latin typeface="Consolas" panose="020B0609020204030204" pitchFamily="49" charset="0"/>
              </a:rPr>
              <a:t>    count</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value</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a:t>
            </a:r>
          </a:p>
          <a:p>
            <a:r>
              <a:rPr lang="en-US" sz="2000">
                <a:solidFill>
                  <a:srgbClr val="5C6166"/>
                </a:solidFill>
                <a:latin typeface="Consolas" panose="020B0609020204030204" pitchFamily="49" charset="0"/>
              </a:rPr>
              <a:t>}</a:t>
            </a:r>
          </a:p>
          <a:p>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reset</a:t>
            </a:r>
            <a:r>
              <a:rPr lang="en-US" sz="2000">
                <a:solidFill>
                  <a:srgbClr val="5C6166"/>
                </a:solidFill>
                <a:latin typeface="Consolas" panose="020B0609020204030204" pitchFamily="49" charset="0"/>
              </a:rPr>
              <a: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 </a:t>
            </a:r>
            <a:r>
              <a:rPr lang="en-US" sz="2000">
                <a:solidFill>
                  <a:srgbClr val="FA8D3E"/>
                </a:solidFill>
                <a:latin typeface="Consolas" panose="020B0609020204030204" pitchFamily="49" charset="0"/>
              </a:rPr>
              <a:t>=&gt;</a:t>
            </a:r>
            <a:r>
              <a:rPr lang="en-US" sz="2000">
                <a:solidFill>
                  <a:srgbClr val="5C6166"/>
                </a:solidFill>
                <a:latin typeface="Consolas" panose="020B0609020204030204" pitchFamily="49" charset="0"/>
              </a:rPr>
              <a:t> {</a:t>
            </a:r>
          </a:p>
          <a:p>
            <a:r>
              <a:rPr lang="en-US" sz="2000">
                <a:solidFill>
                  <a:srgbClr val="5C6166"/>
                </a:solidFill>
                <a:latin typeface="Consolas" panose="020B0609020204030204" pitchFamily="49" charset="0"/>
              </a:rPr>
              <a:t>    count</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value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A37ACC"/>
                </a:solidFill>
                <a:latin typeface="Consolas" panose="020B0609020204030204" pitchFamily="49" charset="0"/>
              </a:rPr>
              <a:t>0</a:t>
            </a:r>
            <a:r>
              <a:rPr lang="en-US" sz="2000">
                <a:solidFill>
                  <a:srgbClr val="5C6166"/>
                </a:solidFill>
                <a:latin typeface="Consolas" panose="020B0609020204030204" pitchFamily="49" charset="0"/>
              </a:rPr>
              <a:t>;</a:t>
            </a:r>
          </a:p>
          <a:p>
            <a:r>
              <a:rPr lang="en-US" sz="2000">
                <a:solidFill>
                  <a:srgbClr val="5C6166"/>
                </a:solidFill>
                <a:latin typeface="Consolas" panose="020B0609020204030204" pitchFamily="49" charset="0"/>
              </a:rPr>
              <a:t>}</a:t>
            </a:r>
          </a:p>
          <a:p>
            <a:r>
              <a:rPr lang="en-US" sz="2000">
                <a:solidFill>
                  <a:srgbClr val="55B4D4"/>
                </a:solidFill>
                <a:latin typeface="Consolas" panose="020B0609020204030204" pitchFamily="49" charset="0"/>
              </a:rPr>
              <a:t>&lt;/script&gt;</a:t>
            </a:r>
            <a:endParaRPr lang="en-US" sz="2000" b="0">
              <a:solidFill>
                <a:srgbClr val="5C6166"/>
              </a:solidFill>
              <a:effectLst/>
              <a:latin typeface="Consolas" panose="020B0609020204030204" pitchFamily="49" charset="0"/>
            </a:endParaRPr>
          </a:p>
        </p:txBody>
      </p:sp>
      <p:sp>
        <p:nvSpPr>
          <p:cNvPr id="9" name="Rectangle 8"/>
          <p:cNvSpPr/>
          <p:nvPr/>
        </p:nvSpPr>
        <p:spPr>
          <a:xfrm>
            <a:off x="2895600" y="4267200"/>
            <a:ext cx="1241045" cy="400110"/>
          </a:xfrm>
          <a:prstGeom prst="rect">
            <a:avLst/>
          </a:prstGeom>
          <a:ln>
            <a:solidFill>
              <a:srgbClr val="4CAF50"/>
            </a:solidFill>
          </a:ln>
        </p:spPr>
        <p:txBody>
          <a:bodyPr wrap="none">
            <a:spAutoFit/>
          </a:bodyPr>
          <a:lstStyle/>
          <a:p>
            <a:r>
              <a:rPr lang="en-US" sz="2000" b="1">
                <a:latin typeface="Segoe UI" panose="020B0502040204020203" pitchFamily="34" charset="0"/>
                <a:cs typeface="Segoe UI" panose="020B0502040204020203" pitchFamily="34" charset="0"/>
              </a:rPr>
              <a:t>methods</a:t>
            </a:r>
            <a:endParaRPr lang="en-US" sz="2000"/>
          </a:p>
        </p:txBody>
      </p:sp>
      <p:cxnSp>
        <p:nvCxnSpPr>
          <p:cNvPr id="11" name="Straight Arrow Connector 10"/>
          <p:cNvCxnSpPr>
            <a:stCxn id="9" idx="3"/>
          </p:cNvCxnSpPr>
          <p:nvPr/>
        </p:nvCxnSpPr>
        <p:spPr>
          <a:xfrm flipV="1">
            <a:off x="4136645" y="3695701"/>
            <a:ext cx="2187955" cy="771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3"/>
          </p:cNvCxnSpPr>
          <p:nvPr/>
        </p:nvCxnSpPr>
        <p:spPr>
          <a:xfrm>
            <a:off x="4136645" y="4467255"/>
            <a:ext cx="2187955" cy="44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05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CÚ PHÁP TEMPLATE</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a:lnSpc>
                <a:spcPct val="150000"/>
              </a:lnSpc>
            </a:pPr>
            <a:r>
              <a:rPr lang="en-US" sz="2400"/>
              <a:t>Vue.js sử dụng các cú pháp mẫu trong HTML để bind và render DOM thành các tag HTML và tất cả các vue.js template này đều phải tuân thủ theo các tag HTML </a:t>
            </a:r>
          </a:p>
          <a:p>
            <a:pPr marL="0" indent="0">
              <a:lnSpc>
                <a:spcPct val="150000"/>
              </a:lnSpc>
              <a:buNone/>
            </a:pPr>
            <a:endParaRPr lang="en-US" sz="2400"/>
          </a:p>
          <a:p>
            <a:pPr>
              <a:lnSpc>
                <a:spcPct val="150000"/>
              </a:lnSpc>
            </a:pPr>
            <a:r>
              <a:rPr lang="vi-VN" sz="2400"/>
              <a:t>Bên dưới, Vue.js biên dịch template thành các hàm render Virtual DOM (DOM ảo). Kết hợp với hệ thống reactivity (phản ứng), Vue.js có thể xác định một cách thông minh số lượng tối thiểu các component cần phải render lại, và áp dụng số lượng tối thiểu các hiệu chỉnh về DOM khi trạng thái của ứng dụng thay đổi</a:t>
            </a:r>
            <a:r>
              <a:rPr lang="en-US" sz="2400"/>
              <a:t>.</a:t>
            </a: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858684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INTERPOLATION</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lnSpc>
                <a:spcPct val="150000"/>
              </a:lnSpc>
              <a:buNone/>
            </a:pPr>
            <a:r>
              <a:rPr lang="en-US" sz="2400" b="1"/>
              <a:t>Interpolation (Phép nội suy):</a:t>
            </a:r>
          </a:p>
          <a:p>
            <a:pPr>
              <a:lnSpc>
                <a:spcPct val="150000"/>
              </a:lnSpc>
              <a:buFont typeface="Wingdings" panose="05000000000000000000" pitchFamily="2" charset="2"/>
              <a:buChar char="v"/>
            </a:pPr>
            <a:r>
              <a:rPr lang="en-US" sz="2400"/>
              <a:t>Là quá trình thêm một văn bản, nội dung, attribute ,.. vào các thẻ HTML bằng Vue.js.</a:t>
            </a:r>
          </a:p>
          <a:p>
            <a:pPr>
              <a:lnSpc>
                <a:spcPct val="150000"/>
              </a:lnSpc>
              <a:buFont typeface="Wingdings" panose="05000000000000000000" pitchFamily="2" charset="2"/>
              <a:buChar char="v"/>
            </a:pPr>
            <a:r>
              <a:rPr lang="en-US" sz="2400"/>
              <a:t>Cú pháp: ‘</a:t>
            </a:r>
            <a:r>
              <a:rPr lang="en-US" sz="2400">
                <a:solidFill>
                  <a:srgbClr val="FF0000"/>
                </a:solidFill>
              </a:rPr>
              <a:t>{{ }}</a:t>
            </a:r>
            <a:r>
              <a:rPr lang="en-US" sz="2400"/>
              <a:t>’</a:t>
            </a:r>
          </a:p>
          <a:p>
            <a:pPr marL="0" indent="0">
              <a:lnSpc>
                <a:spcPct val="150000"/>
              </a:lnSpc>
              <a:buNone/>
            </a:pPr>
            <a:r>
              <a:rPr lang="en-US" sz="2400"/>
              <a:t>     Ví dụ: </a:t>
            </a:r>
          </a:p>
          <a:p>
            <a:pPr marL="0" indent="0">
              <a:lnSpc>
                <a:spcPct val="150000"/>
              </a:lnSpc>
              <a:buNone/>
            </a:pPr>
            <a:endParaRPr lang="en-US" sz="2600"/>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0" name="Rectangle 9"/>
          <p:cNvSpPr>
            <a:spLocks noChangeArrowheads="1"/>
          </p:cNvSpPr>
          <p:nvPr/>
        </p:nvSpPr>
        <p:spPr bwMode="auto">
          <a:xfrm>
            <a:off x="2057400" y="3657600"/>
            <a:ext cx="5501506" cy="307777"/>
          </a:xfrm>
          <a:prstGeom prst="rect">
            <a:avLst/>
          </a:prstGeom>
          <a:solidFill>
            <a:schemeClr val="bg1"/>
          </a:solidFill>
          <a:ln>
            <a:solidFill>
              <a:schemeClr val="bg1">
                <a:lumMod val="50000"/>
              </a:schemeClr>
            </a:solid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55B4D4"/>
                </a:solidFill>
                <a:latin typeface="Consolas" panose="020B0609020204030204" pitchFamily="49" charset="0"/>
              </a:rPr>
              <a:t>&lt;span&gt;</a:t>
            </a:r>
            <a:r>
              <a:rPr lang="en-US" sz="2000">
                <a:solidFill>
                  <a:srgbClr val="5C6166"/>
                </a:solidFill>
                <a:latin typeface="Consolas" panose="020B0609020204030204" pitchFamily="49" charset="0"/>
              </a:rPr>
              <a:t>Thông điệp: {{ message }}</a:t>
            </a:r>
            <a:r>
              <a:rPr lang="en-US" sz="2000">
                <a:solidFill>
                  <a:srgbClr val="55B4D4"/>
                </a:solidFill>
                <a:latin typeface="Consolas" panose="020B0609020204030204" pitchFamily="49" charset="0"/>
              </a:rPr>
              <a:t>&lt;/span&gt;</a:t>
            </a:r>
            <a:r>
              <a:rPr lang="en-US" sz="2000">
                <a:solidFill>
                  <a:srgbClr val="5C6166"/>
                </a:solidFill>
                <a:latin typeface="Consolas" panose="020B0609020204030204" pitchFamily="49" charset="0"/>
              </a:rPr>
              <a:t> </a:t>
            </a:r>
          </a:p>
        </p:txBody>
      </p:sp>
    </p:spTree>
    <p:extLst>
      <p:ext uri="{BB962C8B-B14F-4D97-AF65-F5344CB8AC3E}">
        <p14:creationId xmlns:p14="http://schemas.microsoft.com/office/powerpoint/2010/main" val="35676545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INTERPOLATION</a:t>
            </a:r>
            <a:endParaRPr lang="en-GB" altLang="en-US" dirty="0"/>
          </a:p>
        </p:txBody>
      </p:sp>
      <p:sp>
        <p:nvSpPr>
          <p:cNvPr id="9219" name="Rectangle 3"/>
          <p:cNvSpPr>
            <a:spLocks noGrp="1" noChangeArrowheads="1"/>
          </p:cNvSpPr>
          <p:nvPr>
            <p:ph type="body" idx="1"/>
          </p:nvPr>
        </p:nvSpPr>
        <p:spPr>
          <a:xfrm>
            <a:off x="654205" y="2204839"/>
            <a:ext cx="4298795" cy="2313936"/>
          </a:xfrm>
          <a:ln>
            <a:solidFill>
              <a:schemeClr val="bg1">
                <a:lumMod val="75000"/>
              </a:schemeClr>
            </a:solidFill>
          </a:ln>
        </p:spPr>
        <p:txBody>
          <a:bodyPr>
            <a:noAutofit/>
          </a:bodyPr>
          <a:lstStyle/>
          <a:p>
            <a:pPr marL="0" indent="0">
              <a:buNone/>
            </a:pPr>
            <a:r>
              <a:rPr lang="pt-BR" sz="2000">
                <a:solidFill>
                  <a:srgbClr val="55B4D4"/>
                </a:solidFill>
                <a:latin typeface="Consolas" panose="020B0609020204030204" pitchFamily="49" charset="0"/>
              </a:rPr>
              <a:t>&lt;template&gt;</a:t>
            </a:r>
            <a:endParaRPr lang="pt-BR" sz="2000">
              <a:solidFill>
                <a:srgbClr val="5C6166"/>
              </a:solidFill>
              <a:latin typeface="Consolas" panose="020B0609020204030204" pitchFamily="49" charset="0"/>
            </a:endParaRPr>
          </a:p>
          <a:p>
            <a:pPr marL="0" indent="0">
              <a:buNone/>
            </a:pPr>
            <a:r>
              <a:rPr lang="pt-BR" sz="2000">
                <a:solidFill>
                  <a:srgbClr val="55B4D4"/>
                </a:solidFill>
                <a:latin typeface="Consolas" panose="020B0609020204030204" pitchFamily="49" charset="0"/>
              </a:rPr>
              <a:t>  &lt;h1&gt;</a:t>
            </a:r>
            <a:r>
              <a:rPr lang="pt-BR" sz="2000">
                <a:solidFill>
                  <a:srgbClr val="5C6166"/>
                </a:solidFill>
                <a:latin typeface="Consolas" panose="020B0609020204030204" pitchFamily="49" charset="0"/>
              </a:rPr>
              <a:t>Hiển thị nội dung</a:t>
            </a:r>
            <a:r>
              <a:rPr lang="pt-BR" sz="2000">
                <a:solidFill>
                  <a:srgbClr val="55B4D4"/>
                </a:solidFill>
                <a:latin typeface="Consolas" panose="020B0609020204030204" pitchFamily="49" charset="0"/>
              </a:rPr>
              <a:t>&lt;/h1&gt;</a:t>
            </a:r>
            <a:endParaRPr lang="pt-BR" sz="2000">
              <a:solidFill>
                <a:srgbClr val="5C6166"/>
              </a:solidFill>
              <a:latin typeface="Consolas" panose="020B0609020204030204" pitchFamily="49" charset="0"/>
            </a:endParaRPr>
          </a:p>
          <a:p>
            <a:pPr marL="0" indent="0">
              <a:buNone/>
            </a:pPr>
            <a:r>
              <a:rPr lang="pt-BR" sz="2000">
                <a:solidFill>
                  <a:srgbClr val="55B4D4"/>
                </a:solidFill>
                <a:latin typeface="Consolas" panose="020B0609020204030204" pitchFamily="49" charset="0"/>
              </a:rPr>
              <a:t>  &lt;h2&gt;</a:t>
            </a:r>
            <a:r>
              <a:rPr lang="pt-BR" sz="2000">
                <a:solidFill>
                  <a:srgbClr val="5C6166"/>
                </a:solidFill>
                <a:latin typeface="Consolas" panose="020B0609020204030204" pitchFamily="49" charset="0"/>
              </a:rPr>
              <a:t>{{ message }}</a:t>
            </a:r>
            <a:r>
              <a:rPr lang="pt-BR" sz="2000">
                <a:solidFill>
                  <a:srgbClr val="55B4D4"/>
                </a:solidFill>
                <a:latin typeface="Consolas" panose="020B0609020204030204" pitchFamily="49" charset="0"/>
              </a:rPr>
              <a:t>&lt;/h2&gt;</a:t>
            </a:r>
            <a:endParaRPr lang="pt-BR" sz="2000">
              <a:solidFill>
                <a:srgbClr val="5C6166"/>
              </a:solidFill>
              <a:latin typeface="Consolas" panose="020B0609020204030204" pitchFamily="49" charset="0"/>
            </a:endParaRPr>
          </a:p>
          <a:p>
            <a:pPr marL="0" indent="0">
              <a:buNone/>
            </a:pPr>
            <a:r>
              <a:rPr lang="pt-BR" sz="2000">
                <a:solidFill>
                  <a:srgbClr val="55B4D4"/>
                </a:solidFill>
                <a:latin typeface="Consolas" panose="020B0609020204030204" pitchFamily="49" charset="0"/>
              </a:rPr>
              <a:t>  &lt;h2&gt;</a:t>
            </a:r>
            <a:r>
              <a:rPr lang="pt-BR" sz="2000">
                <a:solidFill>
                  <a:srgbClr val="5C6166"/>
                </a:solidFill>
                <a:latin typeface="Consolas" panose="020B0609020204030204" pitchFamily="49" charset="0"/>
              </a:rPr>
              <a:t>{{ number </a:t>
            </a:r>
            <a:r>
              <a:rPr lang="pt-BR" sz="2000">
                <a:solidFill>
                  <a:srgbClr val="ED9366"/>
                </a:solidFill>
                <a:latin typeface="Consolas" panose="020B0609020204030204" pitchFamily="49" charset="0"/>
              </a:rPr>
              <a:t>+</a:t>
            </a:r>
            <a:r>
              <a:rPr lang="pt-BR" sz="2000">
                <a:solidFill>
                  <a:srgbClr val="5C6166"/>
                </a:solidFill>
                <a:latin typeface="Consolas" panose="020B0609020204030204" pitchFamily="49" charset="0"/>
              </a:rPr>
              <a:t> </a:t>
            </a:r>
            <a:r>
              <a:rPr lang="pt-BR" sz="2000">
                <a:solidFill>
                  <a:srgbClr val="A37ACC"/>
                </a:solidFill>
                <a:latin typeface="Consolas" panose="020B0609020204030204" pitchFamily="49" charset="0"/>
              </a:rPr>
              <a:t>5</a:t>
            </a:r>
            <a:r>
              <a:rPr lang="pt-BR" sz="2000">
                <a:solidFill>
                  <a:srgbClr val="5C6166"/>
                </a:solidFill>
                <a:latin typeface="Consolas" panose="020B0609020204030204" pitchFamily="49" charset="0"/>
              </a:rPr>
              <a:t> }}</a:t>
            </a:r>
            <a:r>
              <a:rPr lang="pt-BR" sz="2000">
                <a:solidFill>
                  <a:srgbClr val="55B4D4"/>
                </a:solidFill>
                <a:latin typeface="Consolas" panose="020B0609020204030204" pitchFamily="49" charset="0"/>
              </a:rPr>
              <a:t>&lt;/h2&gt;</a:t>
            </a:r>
            <a:endParaRPr lang="pt-BR" sz="2000">
              <a:solidFill>
                <a:srgbClr val="5C6166"/>
              </a:solidFill>
              <a:latin typeface="Consolas" panose="020B0609020204030204" pitchFamily="49" charset="0"/>
            </a:endParaRPr>
          </a:p>
          <a:p>
            <a:pPr marL="0" indent="0">
              <a:buNone/>
            </a:pPr>
            <a:r>
              <a:rPr lang="pt-BR" sz="2000">
                <a:solidFill>
                  <a:srgbClr val="55B4D4"/>
                </a:solidFill>
                <a:latin typeface="Consolas" panose="020B0609020204030204" pitchFamily="49" charset="0"/>
              </a:rPr>
              <a:t>  &lt;h2&gt;</a:t>
            </a:r>
            <a:r>
              <a:rPr lang="pt-BR" sz="2000">
                <a:solidFill>
                  <a:srgbClr val="5C6166"/>
                </a:solidFill>
                <a:latin typeface="Consolas" panose="020B0609020204030204" pitchFamily="49" charset="0"/>
              </a:rPr>
              <a:t>{{ </a:t>
            </a:r>
            <a:r>
              <a:rPr lang="pt-BR" sz="2000">
                <a:solidFill>
                  <a:srgbClr val="F2AE49"/>
                </a:solidFill>
                <a:latin typeface="Consolas" panose="020B0609020204030204" pitchFamily="49" charset="0"/>
              </a:rPr>
              <a:t>sayHi</a:t>
            </a:r>
            <a:r>
              <a:rPr lang="pt-BR" sz="2000">
                <a:solidFill>
                  <a:srgbClr val="5C6166"/>
                </a:solidFill>
                <a:latin typeface="Consolas" panose="020B0609020204030204" pitchFamily="49" charset="0"/>
              </a:rPr>
              <a:t>() }}</a:t>
            </a:r>
            <a:r>
              <a:rPr lang="pt-BR" sz="2000">
                <a:solidFill>
                  <a:srgbClr val="55B4D4"/>
                </a:solidFill>
                <a:latin typeface="Consolas" panose="020B0609020204030204" pitchFamily="49" charset="0"/>
              </a:rPr>
              <a:t>&lt;/h2&gt;</a:t>
            </a:r>
            <a:endParaRPr lang="pt-BR" sz="2000">
              <a:solidFill>
                <a:srgbClr val="5C6166"/>
              </a:solidFill>
              <a:latin typeface="Consolas" panose="020B0609020204030204" pitchFamily="49" charset="0"/>
            </a:endParaRPr>
          </a:p>
          <a:p>
            <a:pPr marL="0" indent="0">
              <a:buNone/>
            </a:pPr>
            <a:r>
              <a:rPr lang="pt-BR" sz="2000">
                <a:solidFill>
                  <a:srgbClr val="55B4D4"/>
                </a:solidFill>
                <a:latin typeface="Consolas" panose="020B0609020204030204" pitchFamily="49" charset="0"/>
              </a:rPr>
              <a:t>&lt;/template&gt;</a:t>
            </a:r>
            <a:endParaRPr lang="pt-BR" sz="2000">
              <a:solidFill>
                <a:srgbClr val="5C6166"/>
              </a:solidFill>
              <a:latin typeface="Consolas" panose="020B0609020204030204" pitchFamily="49" charset="0"/>
            </a:endParaRP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2" name="Snip Single Corner Rectangle 11"/>
          <p:cNvSpPr/>
          <p:nvPr/>
        </p:nvSpPr>
        <p:spPr>
          <a:xfrm>
            <a:off x="654205" y="1208305"/>
            <a:ext cx="2362200" cy="631349"/>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a:t>Interpolation.vue</a:t>
            </a:r>
          </a:p>
        </p:txBody>
      </p:sp>
      <p:sp>
        <p:nvSpPr>
          <p:cNvPr id="14" name="Rectangle 3"/>
          <p:cNvSpPr txBox="1">
            <a:spLocks noChangeArrowheads="1"/>
          </p:cNvSpPr>
          <p:nvPr/>
        </p:nvSpPr>
        <p:spPr>
          <a:xfrm>
            <a:off x="726688" y="2018824"/>
            <a:ext cx="4454912" cy="33294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p>
        </p:txBody>
      </p:sp>
      <p:sp>
        <p:nvSpPr>
          <p:cNvPr id="2" name="Rectangle 1"/>
          <p:cNvSpPr/>
          <p:nvPr/>
        </p:nvSpPr>
        <p:spPr>
          <a:xfrm>
            <a:off x="5181600" y="3498992"/>
            <a:ext cx="5331822" cy="2554545"/>
          </a:xfrm>
          <a:prstGeom prst="rect">
            <a:avLst/>
          </a:prstGeom>
          <a:ln>
            <a:solidFill>
              <a:schemeClr val="bg1">
                <a:lumMod val="75000"/>
              </a:schemeClr>
            </a:solidFill>
          </a:ln>
        </p:spPr>
        <p:txBody>
          <a:bodyPr wrap="square">
            <a:spAutoFit/>
          </a:bodyPr>
          <a:lstStyle/>
          <a:p>
            <a:r>
              <a:rPr lang="vi-VN" sz="2000">
                <a:solidFill>
                  <a:srgbClr val="55B4D4"/>
                </a:solidFill>
                <a:latin typeface="Consolas" panose="020B0609020204030204" pitchFamily="49" charset="0"/>
              </a:rPr>
              <a:t>&lt;script</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setup</a:t>
            </a:r>
            <a:r>
              <a:rPr lang="vi-VN" sz="2000">
                <a:solidFill>
                  <a:srgbClr val="55B4D4"/>
                </a:solidFill>
                <a:latin typeface="Consolas" panose="020B0609020204030204" pitchFamily="49" charset="0"/>
              </a:rPr>
              <a:t>&gt;</a:t>
            </a:r>
            <a:endParaRPr lang="vi-VN" sz="2000">
              <a:solidFill>
                <a:srgbClr val="5C6166"/>
              </a:solidFill>
              <a:latin typeface="Consolas" panose="020B0609020204030204" pitchFamily="49" charset="0"/>
            </a:endParaRPr>
          </a:p>
          <a:p>
            <a:r>
              <a:rPr lang="vi-VN" sz="2000">
                <a:solidFill>
                  <a:srgbClr val="FA8D3E"/>
                </a:solidFill>
                <a:latin typeface="Consolas" panose="020B0609020204030204" pitchFamily="49" charset="0"/>
              </a:rPr>
              <a:t>const</a:t>
            </a:r>
            <a:r>
              <a:rPr lang="vi-VN" sz="2000">
                <a:solidFill>
                  <a:srgbClr val="5C6166"/>
                </a:solidFill>
                <a:latin typeface="Consolas" panose="020B0609020204030204" pitchFamily="49" charset="0"/>
              </a:rPr>
              <a:t> message </a:t>
            </a:r>
            <a:r>
              <a:rPr lang="vi-VN" sz="2000">
                <a:solidFill>
                  <a:srgbClr val="ED9366"/>
                </a:solidFill>
                <a:latin typeface="Consolas" panose="020B0609020204030204" pitchFamily="49" charset="0"/>
              </a:rPr>
              <a:t>=</a:t>
            </a:r>
            <a:r>
              <a:rPr lang="vi-VN" sz="2000">
                <a:solidFill>
                  <a:srgbClr val="5C6166"/>
                </a:solidFill>
                <a:latin typeface="Consolas" panose="020B0609020204030204" pitchFamily="49" charset="0"/>
              </a:rPr>
              <a:t> </a:t>
            </a:r>
            <a:r>
              <a:rPr lang="vi-VN" sz="2000">
                <a:solidFill>
                  <a:srgbClr val="86B300"/>
                </a:solidFill>
                <a:latin typeface="Consolas" panose="020B0609020204030204" pitchFamily="49" charset="0"/>
              </a:rPr>
              <a:t>'Xin chào VueJS'</a:t>
            </a:r>
            <a:r>
              <a:rPr lang="vi-VN" sz="2000">
                <a:solidFill>
                  <a:srgbClr val="5C6166"/>
                </a:solidFill>
                <a:latin typeface="Consolas" panose="020B0609020204030204" pitchFamily="49" charset="0"/>
              </a:rPr>
              <a:t>;</a:t>
            </a:r>
          </a:p>
          <a:p>
            <a:r>
              <a:rPr lang="vi-VN" sz="2000">
                <a:solidFill>
                  <a:srgbClr val="FA8D3E"/>
                </a:solidFill>
                <a:latin typeface="Consolas" panose="020B0609020204030204" pitchFamily="49" charset="0"/>
              </a:rPr>
              <a:t>const</a:t>
            </a:r>
            <a:r>
              <a:rPr lang="vi-VN" sz="2000">
                <a:solidFill>
                  <a:srgbClr val="5C6166"/>
                </a:solidFill>
                <a:latin typeface="Consolas" panose="020B0609020204030204" pitchFamily="49" charset="0"/>
              </a:rPr>
              <a:t> number </a:t>
            </a:r>
            <a:r>
              <a:rPr lang="vi-VN" sz="2000">
                <a:solidFill>
                  <a:srgbClr val="ED9366"/>
                </a:solidFill>
                <a:latin typeface="Consolas" panose="020B0609020204030204" pitchFamily="49" charset="0"/>
              </a:rPr>
              <a:t>=</a:t>
            </a:r>
            <a:r>
              <a:rPr lang="vi-VN" sz="2000">
                <a:solidFill>
                  <a:srgbClr val="5C6166"/>
                </a:solidFill>
                <a:latin typeface="Consolas" panose="020B0609020204030204" pitchFamily="49" charset="0"/>
              </a:rPr>
              <a:t> </a:t>
            </a:r>
            <a:r>
              <a:rPr lang="vi-VN" sz="2000">
                <a:solidFill>
                  <a:srgbClr val="A37ACC"/>
                </a:solidFill>
                <a:latin typeface="Consolas" panose="020B0609020204030204" pitchFamily="49" charset="0"/>
              </a:rPr>
              <a:t>10</a:t>
            </a:r>
            <a:r>
              <a:rPr lang="vi-VN" sz="2000">
                <a:solidFill>
                  <a:srgbClr val="5C6166"/>
                </a:solidFill>
                <a:latin typeface="Consolas" panose="020B0609020204030204" pitchFamily="49" charset="0"/>
              </a:rPr>
              <a:t>;</a:t>
            </a:r>
          </a:p>
          <a:p>
            <a:br>
              <a:rPr lang="vi-VN" sz="2000">
                <a:solidFill>
                  <a:srgbClr val="5C6166"/>
                </a:solidFill>
                <a:latin typeface="Consolas" panose="020B0609020204030204" pitchFamily="49" charset="0"/>
              </a:rPr>
            </a:br>
            <a:r>
              <a:rPr lang="vi-VN" sz="2000">
                <a:solidFill>
                  <a:srgbClr val="FA8D3E"/>
                </a:solidFill>
                <a:latin typeface="Consolas" panose="020B0609020204030204" pitchFamily="49" charset="0"/>
              </a:rPr>
              <a:t>const</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sayHi</a:t>
            </a:r>
            <a:r>
              <a:rPr lang="vi-VN" sz="2000">
                <a:solidFill>
                  <a:srgbClr val="5C6166"/>
                </a:solidFill>
                <a:latin typeface="Consolas" panose="020B0609020204030204" pitchFamily="49" charset="0"/>
              </a:rPr>
              <a:t> </a:t>
            </a:r>
            <a:r>
              <a:rPr lang="vi-VN" sz="2000">
                <a:solidFill>
                  <a:srgbClr val="ED9366"/>
                </a:solidFill>
                <a:latin typeface="Consolas" panose="020B0609020204030204" pitchFamily="49" charset="0"/>
              </a:rPr>
              <a:t>=</a:t>
            </a:r>
            <a:r>
              <a:rPr lang="vi-VN" sz="2000">
                <a:solidFill>
                  <a:srgbClr val="5C6166"/>
                </a:solidFill>
                <a:latin typeface="Consolas" panose="020B0609020204030204" pitchFamily="49" charset="0"/>
              </a:rPr>
              <a:t> () </a:t>
            </a:r>
            <a:r>
              <a:rPr lang="vi-VN" sz="2000">
                <a:solidFill>
                  <a:srgbClr val="FA8D3E"/>
                </a:solidFill>
                <a:latin typeface="Consolas" panose="020B0609020204030204" pitchFamily="49" charset="0"/>
              </a:rPr>
              <a:t>=&gt;</a:t>
            </a:r>
            <a:r>
              <a:rPr lang="vi-VN" sz="2000">
                <a:solidFill>
                  <a:srgbClr val="5C6166"/>
                </a:solidFill>
                <a:latin typeface="Consolas" panose="020B0609020204030204" pitchFamily="49" charset="0"/>
              </a:rPr>
              <a:t> {</a:t>
            </a:r>
          </a:p>
          <a:p>
            <a:r>
              <a:rPr lang="vi-VN" sz="2000">
                <a:solidFill>
                  <a:srgbClr val="5C6166"/>
                </a:solidFill>
                <a:latin typeface="Consolas" panose="020B0609020204030204" pitchFamily="49" charset="0"/>
              </a:rPr>
              <a:t>    </a:t>
            </a:r>
            <a:r>
              <a:rPr lang="vi-VN" sz="2000">
                <a:solidFill>
                  <a:srgbClr val="FA8D3E"/>
                </a:solidFill>
                <a:latin typeface="Consolas" panose="020B0609020204030204" pitchFamily="49" charset="0"/>
              </a:rPr>
              <a:t>return</a:t>
            </a:r>
            <a:r>
              <a:rPr lang="vi-VN" sz="2000">
                <a:solidFill>
                  <a:srgbClr val="5C6166"/>
                </a:solidFill>
                <a:latin typeface="Consolas" panose="020B0609020204030204" pitchFamily="49" charset="0"/>
              </a:rPr>
              <a:t> </a:t>
            </a:r>
            <a:r>
              <a:rPr lang="vi-VN" sz="2000">
                <a:solidFill>
                  <a:srgbClr val="86B300"/>
                </a:solidFill>
                <a:latin typeface="Consolas" panose="020B0609020204030204" pitchFamily="49" charset="0"/>
              </a:rPr>
              <a:t>'Đây là một phương thức'</a:t>
            </a:r>
            <a:r>
              <a:rPr lang="vi-VN" sz="2000">
                <a:solidFill>
                  <a:srgbClr val="5C6166"/>
                </a:solidFill>
                <a:latin typeface="Consolas" panose="020B0609020204030204" pitchFamily="49" charset="0"/>
              </a:rPr>
              <a:t>;</a:t>
            </a:r>
          </a:p>
          <a:p>
            <a:r>
              <a:rPr lang="vi-VN" sz="2000">
                <a:solidFill>
                  <a:srgbClr val="5C6166"/>
                </a:solidFill>
                <a:latin typeface="Consolas" panose="020B0609020204030204" pitchFamily="49" charset="0"/>
              </a:rPr>
              <a:t>}</a:t>
            </a:r>
          </a:p>
          <a:p>
            <a:r>
              <a:rPr lang="vi-VN" sz="2000">
                <a:solidFill>
                  <a:srgbClr val="55B4D4"/>
                </a:solidFill>
                <a:latin typeface="Consolas" panose="020B0609020204030204" pitchFamily="49" charset="0"/>
              </a:rPr>
              <a:t>&lt;/script&gt;</a:t>
            </a:r>
            <a:endParaRPr lang="vi-VN" sz="2000" b="0">
              <a:solidFill>
                <a:srgbClr val="5C6166"/>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7448550" y="1415838"/>
            <a:ext cx="4133850" cy="2073508"/>
          </a:xfrm>
          <a:prstGeom prst="rect">
            <a:avLst/>
          </a:prstGeom>
          <a:ln>
            <a:solidFill>
              <a:schemeClr val="bg1">
                <a:lumMod val="75000"/>
              </a:schemeClr>
            </a:solidFill>
          </a:ln>
        </p:spPr>
      </p:pic>
    </p:spTree>
    <p:extLst>
      <p:ext uri="{BB962C8B-B14F-4D97-AF65-F5344CB8AC3E}">
        <p14:creationId xmlns:p14="http://schemas.microsoft.com/office/powerpoint/2010/main" val="216571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905223" y="1905000"/>
            <a:ext cx="161259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normAutofit/>
          </a:bodyPr>
          <a:lstStyle/>
          <a:p>
            <a:pPr>
              <a:buFont typeface="Wingdings" pitchFamily="2" charset="2"/>
              <a:buChar char="&amp;"/>
            </a:pPr>
            <a:r>
              <a:rPr lang="en-US" sz="2400" dirty="0"/>
              <a:t> </a:t>
            </a:r>
            <a:r>
              <a:rPr lang="en-US" sz="2400" dirty="0" err="1"/>
              <a:t>Phần</a:t>
            </a:r>
            <a:r>
              <a:rPr lang="en-US" sz="2400" dirty="0"/>
              <a:t> I</a:t>
            </a:r>
            <a:r>
              <a:rPr lang="en-US" sz="2400"/>
              <a:t>: Tổng quan về framework VueJS và cài đặt môi trường</a:t>
            </a:r>
            <a:endParaRPr lang="en-US" sz="2400" dirty="0"/>
          </a:p>
          <a:p>
            <a:pPr lvl="1"/>
            <a:r>
              <a:rPr lang="en-US"/>
              <a:t>Giới thiệu VueJS</a:t>
            </a:r>
          </a:p>
          <a:p>
            <a:pPr lvl="1"/>
            <a:r>
              <a:rPr lang="en-US"/>
              <a:t>Các thành phần của VueJS</a:t>
            </a:r>
          </a:p>
          <a:p>
            <a:pPr lvl="1"/>
            <a:r>
              <a:rPr lang="vi-VN"/>
              <a:t>Ư</a:t>
            </a:r>
            <a:r>
              <a:rPr lang="en-US"/>
              <a:t>u và nhược điểm VueJS</a:t>
            </a:r>
          </a:p>
          <a:p>
            <a:pPr lvl="1"/>
            <a:r>
              <a:rPr lang="en-US"/>
              <a:t>Cài đặt môi trường</a:t>
            </a:r>
          </a:p>
          <a:p>
            <a:pPr>
              <a:buFont typeface="Wingdings" pitchFamily="2" charset="2"/>
              <a:buChar char="&amp;"/>
            </a:pPr>
            <a:r>
              <a:rPr lang="en-US" sz="2400"/>
              <a:t> Phần II: Template syntax và Bootstrap</a:t>
            </a:r>
          </a:p>
          <a:p>
            <a:pPr lvl="1"/>
            <a:r>
              <a:rPr lang="en-US" altLang="en-US"/>
              <a:t>Interpolation (Nội suy)</a:t>
            </a:r>
          </a:p>
          <a:p>
            <a:pPr lvl="1"/>
            <a:r>
              <a:rPr lang="en-US"/>
              <a:t>Cú pháp template</a:t>
            </a:r>
          </a:p>
          <a:p>
            <a:pPr lvl="1"/>
            <a:r>
              <a:rPr lang="en-US" altLang="en-US"/>
              <a:t>Kết hợp Bootstrap và VueJS</a:t>
            </a:r>
            <a:endParaRPr lang="en-US" altLang="en-US" dirty="0"/>
          </a:p>
        </p:txBody>
      </p:sp>
      <p:grpSp>
        <p:nvGrpSpPr>
          <p:cNvPr id="5" name="Google Shape;172;p6"/>
          <p:cNvGrpSpPr/>
          <p:nvPr/>
        </p:nvGrpSpPr>
        <p:grpSpPr>
          <a:xfrm>
            <a:off x="0" y="6344207"/>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263103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RAW HTML</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lnSpc>
                <a:spcPct val="150000"/>
              </a:lnSpc>
              <a:buNone/>
            </a:pPr>
            <a:r>
              <a:rPr lang="en-US" sz="2400" b="1"/>
              <a:t>Raw HTML: </a:t>
            </a:r>
          </a:p>
          <a:p>
            <a:pPr>
              <a:lnSpc>
                <a:spcPct val="150000"/>
              </a:lnSpc>
              <a:buFont typeface="Wingdings" panose="05000000000000000000" pitchFamily="2" charset="2"/>
              <a:buChar char="v"/>
            </a:pPr>
            <a:r>
              <a:rPr lang="en-US" sz="2400"/>
              <a:t>Dùng để hiển </a:t>
            </a:r>
            <a:r>
              <a:rPr lang="vi-VN" sz="2400"/>
              <a:t>thị dữ liệu ra dưới dạng HTML code (</a:t>
            </a:r>
            <a:r>
              <a:rPr lang="en-US" sz="2400"/>
              <a:t>tương tự như</a:t>
            </a:r>
            <a:r>
              <a:rPr lang="vi-VN" sz="2400"/>
              <a:t> innerHTML trong </a:t>
            </a:r>
            <a:r>
              <a:rPr lang="en-US" sz="2400"/>
              <a:t>J</a:t>
            </a:r>
            <a:r>
              <a:rPr lang="vi-VN" sz="2400"/>
              <a:t>avascript</a:t>
            </a:r>
            <a:r>
              <a:rPr lang="en-US" sz="2400"/>
              <a:t>)</a:t>
            </a:r>
          </a:p>
          <a:p>
            <a:pPr>
              <a:lnSpc>
                <a:spcPct val="150000"/>
              </a:lnSpc>
              <a:buFont typeface="Wingdings" panose="05000000000000000000" pitchFamily="2" charset="2"/>
              <a:buChar char="v"/>
            </a:pPr>
            <a:r>
              <a:rPr lang="en-US" sz="2400"/>
              <a:t>Cú pháp: </a:t>
            </a:r>
          </a:p>
          <a:p>
            <a:pPr marL="0" indent="0">
              <a:lnSpc>
                <a:spcPct val="150000"/>
              </a:lnSpc>
              <a:buNone/>
            </a:pPr>
            <a:r>
              <a:rPr lang="en-US" sz="2400"/>
              <a:t>Trong đó: </a:t>
            </a:r>
          </a:p>
          <a:p>
            <a:pPr>
              <a:lnSpc>
                <a:spcPct val="150000"/>
              </a:lnSpc>
              <a:buFont typeface="Wingdings" panose="05000000000000000000" pitchFamily="2" charset="2"/>
              <a:buChar char="v"/>
            </a:pPr>
            <a:r>
              <a:rPr lang="vi-VN" sz="2400">
                <a:solidFill>
                  <a:srgbClr val="FF0000"/>
                </a:solidFill>
              </a:rPr>
              <a:t>tag</a:t>
            </a:r>
            <a:r>
              <a:rPr lang="vi-VN" sz="2400"/>
              <a:t> là các tag trong HTML.</a:t>
            </a:r>
          </a:p>
          <a:p>
            <a:pPr>
              <a:lnSpc>
                <a:spcPct val="150000"/>
              </a:lnSpc>
              <a:buFont typeface="Wingdings" panose="05000000000000000000" pitchFamily="2" charset="2"/>
              <a:buChar char="v"/>
            </a:pPr>
            <a:r>
              <a:rPr lang="vi-VN" sz="2400"/>
              <a:t>data là dữ liệu muốn </a:t>
            </a:r>
            <a:r>
              <a:rPr lang="en-US" sz="2400"/>
              <a:t>gắn</a:t>
            </a:r>
            <a:r>
              <a:rPr lang="vi-VN" sz="2400"/>
              <a:t> vào tag đó (dữ liệu này thường được khai báo trong data scope của vue.js).</a:t>
            </a:r>
            <a:endParaRPr lang="en-US" sz="2400"/>
          </a:p>
          <a:p>
            <a:pPr marL="0" indent="0">
              <a:lnSpc>
                <a:spcPct val="150000"/>
              </a:lnSpc>
              <a:buNone/>
            </a:pPr>
            <a:endParaRPr lang="en-US" sz="2000"/>
          </a:p>
          <a:p>
            <a:pPr marL="0" indent="0">
              <a:lnSpc>
                <a:spcPct val="150000"/>
              </a:lnSpc>
              <a:buNone/>
            </a:pPr>
            <a:endParaRPr lang="en-US" sz="20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0" name="Rectangle 9"/>
          <p:cNvSpPr>
            <a:spLocks noChangeArrowheads="1"/>
          </p:cNvSpPr>
          <p:nvPr/>
        </p:nvSpPr>
        <p:spPr bwMode="auto">
          <a:xfrm>
            <a:off x="2438400" y="3045023"/>
            <a:ext cx="3526606" cy="307777"/>
          </a:xfrm>
          <a:prstGeom prst="rect">
            <a:avLst/>
          </a:prstGeom>
          <a:solidFill>
            <a:schemeClr val="bg1"/>
          </a:solidFill>
          <a:ln>
            <a:solidFill>
              <a:schemeClr val="bg1">
                <a:lumMod val="50000"/>
              </a:schemeClr>
            </a:solidFill>
          </a:ln>
          <a:effec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a:solidFill>
                  <a:srgbClr val="55B4D4"/>
                </a:solidFill>
                <a:latin typeface="Consolas" panose="020B0609020204030204" pitchFamily="49" charset="0"/>
              </a:rPr>
              <a:t>&lt;tag</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v-html</a:t>
            </a:r>
            <a:r>
              <a:rPr lang="en-US" sz="2000">
                <a:solidFill>
                  <a:srgbClr val="5C6166"/>
                </a:solidFill>
                <a:latin typeface="Consolas" panose="020B0609020204030204" pitchFamily="49" charset="0"/>
              </a:rPr>
              <a:t>="data"</a:t>
            </a:r>
            <a:r>
              <a:rPr lang="en-US" sz="2000">
                <a:solidFill>
                  <a:srgbClr val="55B4D4"/>
                </a:solidFill>
                <a:latin typeface="Consolas" panose="020B0609020204030204" pitchFamily="49" charset="0"/>
              </a:rPr>
              <a:t>&gt;&lt;/tag&gt;</a:t>
            </a:r>
            <a:endParaRPr lang="en-US" sz="2000">
              <a:solidFill>
                <a:srgbClr val="5C6166"/>
              </a:solidFill>
              <a:latin typeface="Consolas" panose="020B0609020204030204" pitchFamily="49" charset="0"/>
            </a:endParaRPr>
          </a:p>
        </p:txBody>
      </p:sp>
    </p:spTree>
    <p:extLst>
      <p:ext uri="{BB962C8B-B14F-4D97-AF65-F5344CB8AC3E}">
        <p14:creationId xmlns:p14="http://schemas.microsoft.com/office/powerpoint/2010/main" val="1551925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ChangeArrowheads="1"/>
          </p:cNvSpPr>
          <p:nvPr/>
        </p:nvSpPr>
        <p:spPr bwMode="auto">
          <a:xfrm>
            <a:off x="1066800" y="1472132"/>
            <a:ext cx="5029200" cy="2769989"/>
          </a:xfrm>
          <a:prstGeom prst="rect">
            <a:avLst/>
          </a:prstGeom>
          <a:noFill/>
          <a:ln>
            <a:solidFill>
              <a:schemeClr val="bg1">
                <a:lumMod val="50000"/>
              </a:schemeClr>
            </a:solidFill>
          </a:ln>
          <a:effectLst/>
        </p:spPr>
        <p:txBody>
          <a:bodyPr vert="horz" wrap="square" lIns="0" tIns="0" rIns="0" bIns="0" numCol="1" anchor="ctr" anchorCtr="0" compatLnSpc="1">
            <a:prstTxWarp prst="textNoShape">
              <a:avLst/>
            </a:prstTxWarp>
            <a:spAutoFit/>
          </a:bodyPr>
          <a:lstStyle/>
          <a:p>
            <a:r>
              <a:rPr lang="vi-VN" sz="2000">
                <a:solidFill>
                  <a:srgbClr val="55B4D4"/>
                </a:solidFill>
                <a:latin typeface="Consolas" panose="020B0609020204030204" pitchFamily="49" charset="0"/>
              </a:rPr>
              <a:t>&lt;template&gt;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&lt;div&gt;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en-US"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&lt;h2</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v-html</a:t>
            </a:r>
            <a:r>
              <a:rPr lang="vi-VN" sz="2000">
                <a:solidFill>
                  <a:srgbClr val="5C6166"/>
                </a:solidFill>
                <a:latin typeface="Consolas" panose="020B0609020204030204" pitchFamily="49" charset="0"/>
              </a:rPr>
              <a:t>="content"</a:t>
            </a:r>
            <a:r>
              <a:rPr lang="vi-VN" sz="2000">
                <a:solidFill>
                  <a:srgbClr val="55B4D4"/>
                </a:solidFill>
                <a:latin typeface="Consolas" panose="020B0609020204030204" pitchFamily="49" charset="0"/>
              </a:rPr>
              <a:t>&gt;&lt;/h2&gt;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&lt;/div&gt;</a:t>
            </a:r>
            <a:endParaRPr lang="vi-VN" sz="2000">
              <a:solidFill>
                <a:srgbClr val="5C6166"/>
              </a:solidFill>
              <a:latin typeface="Consolas" panose="020B0609020204030204" pitchFamily="49" charset="0"/>
            </a:endParaRPr>
          </a:p>
          <a:p>
            <a:r>
              <a:rPr lang="vi-VN" sz="2000">
                <a:solidFill>
                  <a:srgbClr val="55B4D4"/>
                </a:solidFill>
                <a:latin typeface="Consolas" panose="020B0609020204030204" pitchFamily="49" charset="0"/>
              </a:rPr>
              <a:t>&lt;/template&gt;</a:t>
            </a:r>
            <a:endParaRPr lang="vi-VN" sz="2000">
              <a:solidFill>
                <a:srgbClr val="5C6166"/>
              </a:solidFill>
              <a:latin typeface="Consolas" panose="020B0609020204030204" pitchFamily="49" charset="0"/>
            </a:endParaRPr>
          </a:p>
          <a:p>
            <a:br>
              <a:rPr lang="vi-VN" sz="2000">
                <a:solidFill>
                  <a:srgbClr val="5C6166"/>
                </a:solidFill>
                <a:latin typeface="Consolas" panose="020B0609020204030204" pitchFamily="49" charset="0"/>
              </a:rPr>
            </a:br>
            <a:r>
              <a:rPr lang="vi-VN" sz="2000">
                <a:solidFill>
                  <a:srgbClr val="55B4D4"/>
                </a:solidFill>
                <a:latin typeface="Consolas" panose="020B0609020204030204" pitchFamily="49" charset="0"/>
              </a:rPr>
              <a:t>&lt;script</a:t>
            </a:r>
            <a:r>
              <a:rPr lang="en-US" sz="2000">
                <a:solidFill>
                  <a:srgbClr val="55B4D4"/>
                </a:solidFill>
                <a:latin typeface="Consolas" panose="020B0609020204030204" pitchFamily="49" charset="0"/>
              </a:rPr>
              <a:t> </a:t>
            </a:r>
            <a:r>
              <a:rPr lang="vi-VN" sz="2000">
                <a:solidFill>
                  <a:srgbClr val="F2AE49"/>
                </a:solidFill>
                <a:latin typeface="Consolas" panose="020B0609020204030204" pitchFamily="49" charset="0"/>
              </a:rPr>
              <a:t>setup</a:t>
            </a:r>
            <a:r>
              <a:rPr lang="vi-VN" sz="2000">
                <a:solidFill>
                  <a:srgbClr val="55B4D4"/>
                </a:solidFill>
                <a:latin typeface="Consolas" panose="020B0609020204030204" pitchFamily="49" charset="0"/>
              </a:rPr>
              <a:t>&gt;</a:t>
            </a:r>
            <a:endParaRPr lang="en-US" sz="2000">
              <a:solidFill>
                <a:srgbClr val="55B4D4"/>
              </a:solidFill>
              <a:latin typeface="Consolas" panose="020B0609020204030204" pitchFamily="49" charset="0"/>
            </a:endParaRPr>
          </a:p>
          <a:p>
            <a:r>
              <a:rPr lang="fr-FR" sz="2000">
                <a:solidFill>
                  <a:srgbClr val="FA8D3E"/>
                </a:solidFill>
                <a:latin typeface="Consolas" panose="020B0609020204030204" pitchFamily="49" charset="0"/>
              </a:rPr>
              <a:t>const</a:t>
            </a:r>
            <a:r>
              <a:rPr lang="fr-FR" sz="2000">
                <a:solidFill>
                  <a:srgbClr val="5C6166"/>
                </a:solidFill>
                <a:latin typeface="Consolas" panose="020B0609020204030204" pitchFamily="49" charset="0"/>
              </a:rPr>
              <a:t> content </a:t>
            </a:r>
            <a:r>
              <a:rPr lang="fr-FR" sz="2000">
                <a:solidFill>
                  <a:srgbClr val="ED9366"/>
                </a:solidFill>
                <a:latin typeface="Consolas" panose="020B0609020204030204" pitchFamily="49" charset="0"/>
              </a:rPr>
              <a:t>=</a:t>
            </a:r>
            <a:r>
              <a:rPr lang="fr-FR" sz="2000">
                <a:solidFill>
                  <a:srgbClr val="5C6166"/>
                </a:solidFill>
                <a:latin typeface="Consolas" panose="020B0609020204030204" pitchFamily="49" charset="0"/>
              </a:rPr>
              <a:t> </a:t>
            </a:r>
            <a:r>
              <a:rPr lang="fr-FR" sz="2000">
                <a:solidFill>
                  <a:srgbClr val="86B300"/>
                </a:solidFill>
                <a:latin typeface="Consolas" panose="020B0609020204030204" pitchFamily="49" charset="0"/>
              </a:rPr>
              <a:t>'xin chào các bạn'</a:t>
            </a:r>
            <a:endParaRPr lang="vi-VN" sz="2000">
              <a:solidFill>
                <a:srgbClr val="5C6166"/>
              </a:solidFill>
              <a:latin typeface="Consolas" panose="020B0609020204030204" pitchFamily="49" charset="0"/>
            </a:endParaRPr>
          </a:p>
          <a:p>
            <a:r>
              <a:rPr lang="vi-VN" sz="2000">
                <a:solidFill>
                  <a:srgbClr val="55B4D4"/>
                </a:solidFill>
                <a:latin typeface="Consolas" panose="020B0609020204030204" pitchFamily="49" charset="0"/>
              </a:rPr>
              <a:t>&lt;/script&gt;</a:t>
            </a:r>
            <a:endParaRPr lang="vi-VN" sz="2000">
              <a:solidFill>
                <a:srgbClr val="5C6166"/>
              </a:solidFill>
              <a:latin typeface="Consolas" panose="020B0609020204030204" pitchFamily="49" charset="0"/>
            </a:endParaRPr>
          </a:p>
        </p:txBody>
      </p:sp>
      <p:sp>
        <p:nvSpPr>
          <p:cNvPr id="9218" name="Rectangle 2"/>
          <p:cNvSpPr>
            <a:spLocks noGrp="1" noChangeArrowheads="1"/>
          </p:cNvSpPr>
          <p:nvPr>
            <p:ph type="title"/>
          </p:nvPr>
        </p:nvSpPr>
        <p:spPr/>
        <p:txBody>
          <a:bodyPr/>
          <a:lstStyle/>
          <a:p>
            <a:r>
              <a:rPr lang="en-GB" altLang="en-US"/>
              <a:t>RAW HTML</a:t>
            </a:r>
            <a:endParaRPr lang="en-GB" altLang="en-US" dirty="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6497082" y="1523999"/>
            <a:ext cx="5079741" cy="2029117"/>
          </a:xfrm>
          <a:prstGeom prst="rect">
            <a:avLst/>
          </a:prstGeom>
        </p:spPr>
      </p:pic>
    </p:spTree>
    <p:extLst>
      <p:ext uri="{BB962C8B-B14F-4D97-AF65-F5344CB8AC3E}">
        <p14:creationId xmlns:p14="http://schemas.microsoft.com/office/powerpoint/2010/main" val="36562322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ATTRIBUTES</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lnSpc>
                <a:spcPct val="150000"/>
              </a:lnSpc>
              <a:buNone/>
            </a:pPr>
            <a:r>
              <a:rPr lang="en-US" sz="2400" b="1"/>
              <a:t>Attributes: </a:t>
            </a:r>
            <a:r>
              <a:rPr lang="en-US" sz="2400"/>
              <a:t>Để thêm các attribute vào tag HTML sử dụng cú pháp sau:</a:t>
            </a:r>
          </a:p>
          <a:p>
            <a:pPr marL="0" indent="0">
              <a:lnSpc>
                <a:spcPct val="150000"/>
              </a:lnSpc>
              <a:buNone/>
            </a:pPr>
            <a:endParaRPr lang="en-US" sz="2400"/>
          </a:p>
          <a:p>
            <a:pPr>
              <a:lnSpc>
                <a:spcPct val="150000"/>
              </a:lnSpc>
            </a:pPr>
            <a:r>
              <a:rPr lang="en-US" sz="2400"/>
              <a:t>Trong đó:</a:t>
            </a:r>
          </a:p>
          <a:p>
            <a:pPr marL="747713">
              <a:lnSpc>
                <a:spcPct val="150000"/>
              </a:lnSpc>
              <a:buFont typeface="Wingdings" panose="05000000000000000000" pitchFamily="2" charset="2"/>
              <a:buChar char="v"/>
            </a:pPr>
            <a:r>
              <a:rPr lang="en-US" sz="2400">
                <a:solidFill>
                  <a:srgbClr val="FF0000"/>
                </a:solidFill>
              </a:rPr>
              <a:t>attributeName</a:t>
            </a:r>
            <a:r>
              <a:rPr lang="en-US" sz="2400"/>
              <a:t>: là tên của attribute khi muốn thực hiện binding.</a:t>
            </a:r>
          </a:p>
          <a:p>
            <a:pPr marL="747713">
              <a:lnSpc>
                <a:spcPct val="150000"/>
              </a:lnSpc>
              <a:buFont typeface="Wingdings" panose="05000000000000000000" pitchFamily="2" charset="2"/>
              <a:buChar char="v"/>
            </a:pPr>
            <a:r>
              <a:rPr lang="en-US" sz="2400">
                <a:solidFill>
                  <a:srgbClr val="FF0000"/>
                </a:solidFill>
              </a:rPr>
              <a:t>data</a:t>
            </a:r>
            <a:r>
              <a:rPr lang="en-US" sz="2400"/>
              <a:t>: là data đã thiết lập trong vue.js.</a:t>
            </a:r>
          </a:p>
          <a:p>
            <a:pPr marL="0" indent="0">
              <a:lnSpc>
                <a:spcPct val="150000"/>
              </a:lnSpc>
              <a:buNone/>
            </a:pPr>
            <a:endParaRPr lang="en-US" sz="2600"/>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0" name="Rectangle 9"/>
          <p:cNvSpPr>
            <a:spLocks noChangeArrowheads="1"/>
          </p:cNvSpPr>
          <p:nvPr/>
        </p:nvSpPr>
        <p:spPr bwMode="auto">
          <a:xfrm>
            <a:off x="685800" y="1859578"/>
            <a:ext cx="5501506" cy="307777"/>
          </a:xfrm>
          <a:prstGeom prst="rect">
            <a:avLst/>
          </a:prstGeom>
          <a:solidFill>
            <a:schemeClr val="bg1"/>
          </a:solidFill>
          <a:ln>
            <a:noFill/>
          </a:ln>
          <a:effectLst/>
        </p:spPr>
        <p:txBody>
          <a:bodyPr vert="horz" wrap="none" lIns="0" tIns="0" rIns="0" bIns="0" numCol="1" anchor="ctr" anchorCtr="0" compatLnSpc="1">
            <a:prstTxWarp prst="textNoShape">
              <a:avLst/>
            </a:prstTxWarp>
            <a:spAutoFit/>
          </a:bodyPr>
          <a:lstStyle/>
          <a:p>
            <a:r>
              <a:rPr lang="en-US" sz="2000">
                <a:solidFill>
                  <a:srgbClr val="55B4D4"/>
                </a:solidFill>
                <a:latin typeface="Consolas" panose="020B0609020204030204" pitchFamily="49" charset="0"/>
              </a:rPr>
              <a:t>&lt;tag</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v-bind</a:t>
            </a:r>
            <a:r>
              <a:rPr lang="en-US" sz="2000">
                <a:solidFill>
                  <a:srgbClr val="5C6166"/>
                </a:solidFill>
                <a:latin typeface="Consolas" panose="020B0609020204030204" pitchFamily="49" charset="0"/>
              </a:rPr>
              <a:t>:</a:t>
            </a:r>
            <a:r>
              <a:rPr lang="en-US" sz="2000">
                <a:solidFill>
                  <a:srgbClr val="F2AE49"/>
                </a:solidFill>
                <a:latin typeface="Consolas" panose="020B0609020204030204" pitchFamily="49" charset="0"/>
              </a:rPr>
              <a:t>attributeName</a:t>
            </a:r>
            <a:r>
              <a:rPr lang="en-US" sz="2000">
                <a:solidFill>
                  <a:srgbClr val="5C6166"/>
                </a:solidFill>
                <a:latin typeface="Consolas" panose="020B0609020204030204" pitchFamily="49" charset="0"/>
              </a:rPr>
              <a:t>="data"</a:t>
            </a:r>
            <a:r>
              <a:rPr lang="en-US" sz="2000">
                <a:solidFill>
                  <a:srgbClr val="55B4D4"/>
                </a:solidFill>
                <a:latin typeface="Consolas" panose="020B0609020204030204" pitchFamily="49" charset="0"/>
              </a:rPr>
              <a:t>&gt;&lt;/tag&gt;</a:t>
            </a:r>
            <a:endParaRPr lang="en-US" sz="2000">
              <a:solidFill>
                <a:srgbClr val="5C6166"/>
              </a:solidFill>
              <a:latin typeface="Consolas" panose="020B0609020204030204" pitchFamily="49" charset="0"/>
            </a:endParaRPr>
          </a:p>
        </p:txBody>
      </p:sp>
    </p:spTree>
    <p:extLst>
      <p:ext uri="{BB962C8B-B14F-4D97-AF65-F5344CB8AC3E}">
        <p14:creationId xmlns:p14="http://schemas.microsoft.com/office/powerpoint/2010/main" val="1986721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ATTRIBUTES</a:t>
            </a:r>
            <a:endParaRPr lang="en-GB" altLang="en-US" dirty="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762000" y="1219200"/>
            <a:ext cx="10820400" cy="4093428"/>
          </a:xfrm>
          <a:prstGeom prst="rect">
            <a:avLst/>
          </a:prstGeom>
          <a:ln>
            <a:solidFill>
              <a:schemeClr val="bg1">
                <a:lumMod val="50000"/>
              </a:schemeClr>
            </a:solidFill>
          </a:ln>
        </p:spPr>
        <p:txBody>
          <a:bodyPr wrap="square">
            <a:spAutoFit/>
          </a:bodyPr>
          <a:lstStyle/>
          <a:p>
            <a:r>
              <a:rPr lang="vi-VN" sz="2000">
                <a:solidFill>
                  <a:srgbClr val="55B4D4"/>
                </a:solidFill>
                <a:latin typeface="Consolas" panose="020B0609020204030204" pitchFamily="49" charset="0"/>
              </a:rPr>
              <a:t>&lt;template&gt;</a:t>
            </a:r>
            <a:endParaRPr lang="vi-VN" sz="2000">
              <a:solidFill>
                <a:srgbClr val="5C6166"/>
              </a:solidFill>
              <a:latin typeface="Consolas" panose="020B0609020204030204" pitchFamily="49" charset="0"/>
            </a:endParaRPr>
          </a:p>
          <a:p>
            <a:r>
              <a:rPr lang="vi-VN" sz="2000">
                <a:solidFill>
                  <a:srgbClr val="55B4D4"/>
                </a:solidFill>
                <a:latin typeface="Consolas" panose="020B0609020204030204" pitchFamily="49" charset="0"/>
              </a:rPr>
              <a:t>&lt;h2</a:t>
            </a:r>
            <a:r>
              <a:rPr lang="vi-VN"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v-bind</a:t>
            </a:r>
            <a:r>
              <a:rPr lang="en-US" sz="2000">
                <a:solidFill>
                  <a:srgbClr val="5C6166"/>
                </a:solidFill>
                <a:latin typeface="Consolas" panose="020B0609020204030204" pitchFamily="49" charset="0"/>
              </a:rPr>
              <a:t>:</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="className" </a:t>
            </a:r>
            <a:r>
              <a:rPr lang="en-US" sz="2000">
                <a:solidFill>
                  <a:srgbClr val="F2AE49"/>
                </a:solidFill>
                <a:latin typeface="Consolas" panose="020B0609020204030204" pitchFamily="49" charset="0"/>
              </a:rPr>
              <a:t>v-bind</a:t>
            </a:r>
            <a:r>
              <a:rPr lang="en-US" sz="2000">
                <a:solidFill>
                  <a:srgbClr val="5C6166"/>
                </a:solidFill>
                <a:latin typeface="Consolas" panose="020B0609020204030204" pitchFamily="49" charset="0"/>
              </a:rPr>
              <a:t>:</a:t>
            </a:r>
            <a:r>
              <a:rPr lang="en-US" sz="2000">
                <a:solidFill>
                  <a:srgbClr val="F2AE49"/>
                </a:solidFill>
                <a:latin typeface="Consolas" panose="020B0609020204030204" pitchFamily="49" charset="0"/>
              </a:rPr>
              <a:t>style</a:t>
            </a:r>
            <a:r>
              <a:rPr lang="en-US" sz="2000">
                <a:solidFill>
                  <a:srgbClr val="5C6166"/>
                </a:solidFill>
                <a:latin typeface="Consolas" panose="020B0609020204030204" pitchFamily="49" charset="0"/>
              </a:rPr>
              <a:t>="styleData" </a:t>
            </a:r>
            <a:r>
              <a:rPr lang="vi-VN" sz="2000">
                <a:solidFill>
                  <a:srgbClr val="F2AE49"/>
                </a:solidFill>
                <a:latin typeface="Consolas" panose="020B0609020204030204" pitchFamily="49" charset="0"/>
              </a:rPr>
              <a:t>v-html</a:t>
            </a:r>
            <a:r>
              <a:rPr lang="vi-VN" sz="2000">
                <a:solidFill>
                  <a:srgbClr val="5C6166"/>
                </a:solidFill>
                <a:latin typeface="Consolas" panose="020B0609020204030204" pitchFamily="49" charset="0"/>
              </a:rPr>
              <a:t>="content"</a:t>
            </a:r>
            <a:r>
              <a:rPr lang="vi-VN" sz="2000">
                <a:solidFill>
                  <a:srgbClr val="55B4D4"/>
                </a:solidFill>
                <a:latin typeface="Consolas" panose="020B0609020204030204" pitchFamily="49" charset="0"/>
              </a:rPr>
              <a:t>&gt;&lt;/h2&gt;</a:t>
            </a:r>
            <a:endParaRPr lang="vi-VN" sz="2000">
              <a:solidFill>
                <a:srgbClr val="5C6166"/>
              </a:solidFill>
              <a:latin typeface="Consolas" panose="020B0609020204030204" pitchFamily="49" charset="0"/>
            </a:endParaRPr>
          </a:p>
          <a:p>
            <a:r>
              <a:rPr lang="vi-VN" sz="2000">
                <a:solidFill>
                  <a:srgbClr val="55B4D4"/>
                </a:solidFill>
                <a:latin typeface="Consolas" panose="020B0609020204030204" pitchFamily="49" charset="0"/>
              </a:rPr>
              <a:t>&lt;/template&gt;</a:t>
            </a:r>
            <a:endParaRPr lang="en-US" sz="2000">
              <a:solidFill>
                <a:srgbClr val="55B4D4"/>
              </a:solidFill>
              <a:latin typeface="Consolas" panose="020B0609020204030204" pitchFamily="49" charset="0"/>
            </a:endParaRPr>
          </a:p>
          <a:p>
            <a:br>
              <a:rPr lang="vi-VN" sz="2000">
                <a:solidFill>
                  <a:srgbClr val="5C6166"/>
                </a:solidFill>
                <a:latin typeface="Consolas" panose="020B0609020204030204" pitchFamily="49" charset="0"/>
              </a:rPr>
            </a:br>
            <a:r>
              <a:rPr lang="vi-VN" sz="2000">
                <a:solidFill>
                  <a:srgbClr val="55B4D4"/>
                </a:solidFill>
                <a:latin typeface="Consolas" panose="020B0609020204030204" pitchFamily="49" charset="0"/>
              </a:rPr>
              <a:t>&lt;script</a:t>
            </a:r>
            <a:r>
              <a:rPr lang="en-US" sz="2000">
                <a:solidFill>
                  <a:srgbClr val="55B4D4"/>
                </a:solidFill>
                <a:latin typeface="Consolas" panose="020B0609020204030204" pitchFamily="49" charset="0"/>
              </a:rPr>
              <a:t> </a:t>
            </a:r>
            <a:r>
              <a:rPr lang="vi-VN" sz="2000">
                <a:solidFill>
                  <a:srgbClr val="F2AE49"/>
                </a:solidFill>
                <a:latin typeface="Consolas" panose="020B0609020204030204" pitchFamily="49" charset="0"/>
              </a:rPr>
              <a:t>setup</a:t>
            </a:r>
            <a:r>
              <a:rPr lang="vi-VN" sz="2000">
                <a:solidFill>
                  <a:srgbClr val="55B4D4"/>
                </a:solidFill>
                <a:latin typeface="Consolas" panose="020B0609020204030204" pitchFamily="49" charset="0"/>
              </a:rPr>
              <a:t>&gt;</a:t>
            </a:r>
            <a:endParaRPr lang="en-US" sz="2000">
              <a:solidFill>
                <a:srgbClr val="55B4D4"/>
              </a:solidFill>
              <a:latin typeface="Consolas" panose="020B0609020204030204" pitchFamily="49" charset="0"/>
            </a:endParaRP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content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'xin chào các bạn'</a:t>
            </a:r>
            <a:r>
              <a:rPr lang="en-US" sz="2000">
                <a:solidFill>
                  <a:srgbClr val="5C6166"/>
                </a:solidFill>
                <a:latin typeface="Consolas" panose="020B0609020204030204" pitchFamily="49" charset="0"/>
              </a:rPr>
              <a:t>;</a:t>
            </a: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className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'text-red'</a:t>
            </a:r>
            <a:r>
              <a:rPr lang="en-US" sz="2000">
                <a:solidFill>
                  <a:srgbClr val="5C6166"/>
                </a:solidFill>
                <a:latin typeface="Consolas" panose="020B0609020204030204" pitchFamily="49" charset="0"/>
              </a:rPr>
              <a:t>;</a:t>
            </a: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styleData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'font-size: 5rem'</a:t>
            </a:r>
            <a:r>
              <a:rPr lang="en-US" sz="2000">
                <a:solidFill>
                  <a:srgbClr val="5C6166"/>
                </a:solidFill>
                <a:latin typeface="Consolas" panose="020B0609020204030204" pitchFamily="49" charset="0"/>
              </a:rPr>
              <a:t>;</a:t>
            </a:r>
            <a:endParaRPr lang="en-US" sz="2000">
              <a:solidFill>
                <a:srgbClr val="55B4D4"/>
              </a:solidFill>
              <a:latin typeface="Consolas" panose="020B0609020204030204" pitchFamily="49" charset="0"/>
            </a:endParaRPr>
          </a:p>
          <a:p>
            <a:r>
              <a:rPr lang="vi-VN" sz="2000">
                <a:solidFill>
                  <a:srgbClr val="55B4D4"/>
                </a:solidFill>
                <a:latin typeface="Consolas" panose="020B0609020204030204" pitchFamily="49" charset="0"/>
              </a:rPr>
              <a:t>&lt;/script&gt;</a:t>
            </a:r>
            <a:endParaRPr lang="en-US" sz="2000">
              <a:solidFill>
                <a:srgbClr val="55B4D4"/>
              </a:solidFill>
              <a:latin typeface="Consolas" panose="020B0609020204030204" pitchFamily="49" charset="0"/>
            </a:endParaRPr>
          </a:p>
          <a:p>
            <a:endParaRPr lang="en-US" sz="2000">
              <a:solidFill>
                <a:srgbClr val="55B4D4"/>
              </a:solidFill>
              <a:latin typeface="Consolas" panose="020B0609020204030204" pitchFamily="49" charset="0"/>
            </a:endParaRPr>
          </a:p>
          <a:p>
            <a:r>
              <a:rPr lang="en-US" sz="2000">
                <a:solidFill>
                  <a:srgbClr val="55B4D4"/>
                </a:solidFill>
                <a:latin typeface="Consolas" panose="020B0609020204030204" pitchFamily="49" charset="0"/>
              </a:rPr>
              <a:t>&lt;style</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scoped</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.text-red</a:t>
            </a:r>
            <a:r>
              <a:rPr lang="en-US" sz="2000">
                <a:solidFill>
                  <a:srgbClr val="5C6166"/>
                </a:solidFill>
                <a:latin typeface="Consolas" panose="020B0609020204030204" pitchFamily="49" charset="0"/>
              </a:rPr>
              <a:t>{</a:t>
            </a:r>
            <a:r>
              <a:rPr lang="en-US" sz="2000">
                <a:solidFill>
                  <a:srgbClr val="55B4D4"/>
                </a:solidFill>
                <a:latin typeface="Consolas" panose="020B0609020204030204" pitchFamily="49" charset="0"/>
              </a:rPr>
              <a:t>color</a:t>
            </a:r>
            <a:r>
              <a:rPr lang="en-US" sz="2000">
                <a:solidFill>
                  <a:srgbClr val="5C6166"/>
                </a:solidFill>
                <a:latin typeface="Consolas" panose="020B0609020204030204" pitchFamily="49" charset="0"/>
              </a:rPr>
              <a:t>: </a:t>
            </a:r>
            <a:r>
              <a:rPr lang="en-US" sz="2000" i="1">
                <a:solidFill>
                  <a:srgbClr val="ED9366"/>
                </a:solidFill>
                <a:latin typeface="Consolas" panose="020B0609020204030204" pitchFamily="49" charset="0"/>
              </a:rPr>
              <a:t>red</a:t>
            </a:r>
            <a:r>
              <a:rPr lang="en-US" sz="2000">
                <a:solidFill>
                  <a:srgbClr val="5C6166"/>
                </a:solidFill>
                <a:latin typeface="Consolas" panose="020B0609020204030204" pitchFamily="49" charset="0"/>
              </a:rPr>
              <a:t>;}</a:t>
            </a:r>
          </a:p>
          <a:p>
            <a:r>
              <a:rPr lang="en-US" sz="2000">
                <a:solidFill>
                  <a:srgbClr val="55B4D4"/>
                </a:solidFill>
                <a:latin typeface="Consolas" panose="020B0609020204030204" pitchFamily="49" charset="0"/>
              </a:rPr>
              <a:t>&lt;/style&gt;</a:t>
            </a:r>
            <a:endParaRPr lang="en-US" sz="2000">
              <a:solidFill>
                <a:srgbClr val="5C6166"/>
              </a:solidFill>
              <a:latin typeface="Consolas" panose="020B0609020204030204" pitchFamily="49" charset="0"/>
            </a:endParaRPr>
          </a:p>
        </p:txBody>
      </p:sp>
      <p:pic>
        <p:nvPicPr>
          <p:cNvPr id="13" name="Picture 12"/>
          <p:cNvPicPr>
            <a:picLocks noChangeAspect="1"/>
          </p:cNvPicPr>
          <p:nvPr/>
        </p:nvPicPr>
        <p:blipFill>
          <a:blip r:embed="rId2"/>
          <a:stretch>
            <a:fillRect/>
          </a:stretch>
        </p:blipFill>
        <p:spPr>
          <a:xfrm>
            <a:off x="6605839" y="2935795"/>
            <a:ext cx="4824413" cy="1234644"/>
          </a:xfrm>
          <a:prstGeom prst="rect">
            <a:avLst/>
          </a:prstGeom>
          <a:ln>
            <a:solidFill>
              <a:schemeClr val="bg1">
                <a:lumMod val="50000"/>
              </a:schemeClr>
            </a:solidFill>
          </a:ln>
        </p:spPr>
      </p:pic>
    </p:spTree>
    <p:extLst>
      <p:ext uri="{BB962C8B-B14F-4D97-AF65-F5344CB8AC3E}">
        <p14:creationId xmlns:p14="http://schemas.microsoft.com/office/powerpoint/2010/main" val="894284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SỬ DỤNG JAVASCRIPT EXPRESSIONS</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lnSpc>
                <a:spcPct val="150000"/>
              </a:lnSpc>
              <a:buNone/>
            </a:pPr>
            <a:r>
              <a:rPr lang="en-US" sz="2400" b="1"/>
              <a:t>JavaScript Expressions: </a:t>
            </a:r>
            <a:r>
              <a:rPr lang="vi-VN" sz="2400"/>
              <a:t>Vue hỗ trợ các biểu thức JavaScript bên trong tất cả các liên kết dữ liệu</a:t>
            </a:r>
            <a:r>
              <a:rPr lang="en-US" sz="2400"/>
              <a:t>. Ví dụ:</a:t>
            </a:r>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09600" y="2590800"/>
            <a:ext cx="6248400" cy="2554545"/>
          </a:xfrm>
          <a:prstGeom prst="rect">
            <a:avLst/>
          </a:prstGeom>
          <a:ln>
            <a:solidFill>
              <a:schemeClr val="bg1">
                <a:lumMod val="50000"/>
              </a:schemeClr>
            </a:solidFill>
          </a:ln>
        </p:spPr>
        <p:txBody>
          <a:bodyPr wrap="square">
            <a:spAutoFit/>
          </a:bodyPr>
          <a:lstStyle/>
          <a:p>
            <a:r>
              <a:rPr lang="en-US" sz="2000">
                <a:solidFill>
                  <a:srgbClr val="5C6166"/>
                </a:solidFill>
                <a:latin typeface="Consolas" panose="020B0609020204030204" pitchFamily="49" charset="0"/>
              </a:rPr>
              <a:t>{{ number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A37ACC"/>
                </a:solidFill>
                <a:latin typeface="Consolas" panose="020B0609020204030204" pitchFamily="49" charset="0"/>
              </a:rPr>
              <a:t>1</a:t>
            </a:r>
            <a:r>
              <a:rPr lang="en-US" sz="2000">
                <a:solidFill>
                  <a:srgbClr val="5C6166"/>
                </a:solidFill>
                <a:latin typeface="Consolas" panose="020B0609020204030204" pitchFamily="49" charset="0"/>
              </a:rPr>
              <a:t> }}</a:t>
            </a:r>
          </a:p>
          <a:p>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ok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'YES'</a:t>
            </a:r>
            <a:r>
              <a:rPr lang="en-US" sz="2000">
                <a:solidFill>
                  <a:srgbClr val="5C6166"/>
                </a:solidFill>
                <a:latin typeface="Consolas" panose="020B0609020204030204" pitchFamily="49" charset="0"/>
              </a:rPr>
              <a: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'NO'</a:t>
            </a:r>
            <a:r>
              <a:rPr lang="en-US" sz="2000">
                <a:solidFill>
                  <a:srgbClr val="5C6166"/>
                </a:solidFill>
                <a:latin typeface="Consolas" panose="020B0609020204030204" pitchFamily="49" charset="0"/>
              </a:rPr>
              <a:t> }}</a:t>
            </a:r>
          </a:p>
          <a:p>
            <a:br>
              <a:rPr lang="en-US" sz="2000">
                <a:solidFill>
                  <a:srgbClr val="5C6166"/>
                </a:solidFill>
                <a:latin typeface="Consolas" panose="020B0609020204030204" pitchFamily="49" charset="0"/>
              </a:rPr>
            </a:br>
            <a:r>
              <a:rPr lang="en-US" sz="2000">
                <a:solidFill>
                  <a:srgbClr val="5C6166"/>
                </a:solidFill>
                <a:latin typeface="Consolas" panose="020B0609020204030204" pitchFamily="49" charset="0"/>
              </a:rPr>
              <a:t>{{ message</a:t>
            </a:r>
            <a:r>
              <a:rPr lang="en-US" sz="2000">
                <a:solidFill>
                  <a:srgbClr val="ED9366"/>
                </a:solidFill>
                <a:latin typeface="Consolas" panose="020B0609020204030204" pitchFamily="49" charset="0"/>
              </a:rPr>
              <a:t>.</a:t>
            </a:r>
            <a:r>
              <a:rPr lang="en-US" sz="2000">
                <a:solidFill>
                  <a:srgbClr val="F2AE49"/>
                </a:solidFill>
                <a:latin typeface="Consolas" panose="020B0609020204030204" pitchFamily="49" charset="0"/>
              </a:rPr>
              <a:t>split</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a:t>
            </a:r>
            <a:r>
              <a:rPr lang="en-US" sz="2000">
                <a:solidFill>
                  <a:srgbClr val="5C6166"/>
                </a:solidFill>
                <a:latin typeface="Consolas" panose="020B0609020204030204" pitchFamily="49" charset="0"/>
              </a:rPr>
              <a:t>)</a:t>
            </a:r>
            <a:r>
              <a:rPr lang="en-US" sz="2000">
                <a:solidFill>
                  <a:srgbClr val="ED9366"/>
                </a:solidFill>
                <a:latin typeface="Consolas" panose="020B0609020204030204" pitchFamily="49" charset="0"/>
              </a:rPr>
              <a:t>.</a:t>
            </a:r>
            <a:r>
              <a:rPr lang="en-US" sz="2000">
                <a:solidFill>
                  <a:srgbClr val="F2AE49"/>
                </a:solidFill>
                <a:latin typeface="Consolas" panose="020B0609020204030204" pitchFamily="49" charset="0"/>
              </a:rPr>
              <a:t>reverse</a:t>
            </a:r>
            <a:r>
              <a:rPr lang="en-US" sz="2000">
                <a:solidFill>
                  <a:srgbClr val="5C6166"/>
                </a:solidFill>
                <a:latin typeface="Consolas" panose="020B0609020204030204" pitchFamily="49" charset="0"/>
              </a:rPr>
              <a:t>()</a:t>
            </a:r>
            <a:r>
              <a:rPr lang="en-US" sz="2000">
                <a:solidFill>
                  <a:srgbClr val="ED9366"/>
                </a:solidFill>
                <a:latin typeface="Consolas" panose="020B0609020204030204" pitchFamily="49" charset="0"/>
              </a:rPr>
              <a:t>.</a:t>
            </a:r>
            <a:r>
              <a:rPr lang="en-US" sz="2000">
                <a:solidFill>
                  <a:srgbClr val="F2AE49"/>
                </a:solidFill>
                <a:latin typeface="Consolas" panose="020B0609020204030204" pitchFamily="49" charset="0"/>
              </a:rPr>
              <a:t>join</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a:t>
            </a:r>
            <a:r>
              <a:rPr lang="en-US" sz="2000">
                <a:solidFill>
                  <a:srgbClr val="5C6166"/>
                </a:solidFill>
                <a:latin typeface="Consolas" panose="020B0609020204030204" pitchFamily="49" charset="0"/>
              </a:rPr>
              <a:t>) }}</a:t>
            </a:r>
          </a:p>
          <a:p>
            <a:br>
              <a:rPr lang="en-US" sz="2000">
                <a:solidFill>
                  <a:srgbClr val="5C6166"/>
                </a:solidFill>
                <a:latin typeface="Consolas" panose="020B0609020204030204" pitchFamily="49" charset="0"/>
              </a:rPr>
            </a:br>
            <a:r>
              <a:rPr lang="en-US" sz="2000">
                <a:solidFill>
                  <a:srgbClr val="55B4D4"/>
                </a:solidFill>
                <a:latin typeface="Consolas" panose="020B0609020204030204" pitchFamily="49" charset="0"/>
              </a:rPr>
              <a:t>&lt;div</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id</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`list-</a:t>
            </a:r>
            <a:r>
              <a:rPr lang="en-US" sz="2000">
                <a:solidFill>
                  <a:srgbClr val="FA8D3E"/>
                </a:solidFill>
                <a:latin typeface="Consolas" panose="020B0609020204030204" pitchFamily="49" charset="0"/>
              </a:rPr>
              <a:t>${</a:t>
            </a:r>
            <a:r>
              <a:rPr lang="en-US" sz="2000">
                <a:solidFill>
                  <a:srgbClr val="5C6166"/>
                </a:solidFill>
                <a:latin typeface="Consolas" panose="020B0609020204030204" pitchFamily="49" charset="0"/>
              </a:rPr>
              <a:t>id</a:t>
            </a:r>
            <a:r>
              <a:rPr lang="en-US" sz="2000">
                <a:solidFill>
                  <a:srgbClr val="FA8D3E"/>
                </a:solidFill>
                <a:latin typeface="Consolas" panose="020B0609020204030204" pitchFamily="49" charset="0"/>
              </a:rPr>
              <a:t>}</a:t>
            </a:r>
            <a:r>
              <a:rPr lang="en-US" sz="2000">
                <a:solidFill>
                  <a:srgbClr val="86B300"/>
                </a:solidFill>
                <a:latin typeface="Consolas" panose="020B0609020204030204" pitchFamily="49" charset="0"/>
              </a:rPr>
              <a:t>`</a:t>
            </a:r>
            <a:r>
              <a:rPr lang="en-US" sz="2000">
                <a:solidFill>
                  <a:srgbClr val="5C6166"/>
                </a:solidFill>
                <a:latin typeface="Consolas" panose="020B0609020204030204" pitchFamily="49" charset="0"/>
              </a:rPr>
              <a:t>"</a:t>
            </a:r>
            <a:r>
              <a:rPr lang="en-US" sz="2000">
                <a:solidFill>
                  <a:srgbClr val="55B4D4"/>
                </a:solidFill>
                <a:latin typeface="Consolas" panose="020B0609020204030204" pitchFamily="49" charset="0"/>
              </a:rPr>
              <a:t>&gt;&lt;/div&gt;</a:t>
            </a:r>
            <a:endParaRPr lang="en-US" sz="2000">
              <a:solidFill>
                <a:srgbClr val="5C6166"/>
              </a:solidFill>
              <a:latin typeface="Consolas" panose="020B0609020204030204" pitchFamily="49" charset="0"/>
            </a:endParaRPr>
          </a:p>
          <a:p>
            <a:endParaRPr lang="vi-VN" sz="2000">
              <a:solidFill>
                <a:srgbClr val="5C6166"/>
              </a:solidFill>
              <a:latin typeface="Consolas" panose="020B0609020204030204" pitchFamily="49" charset="0"/>
            </a:endParaRPr>
          </a:p>
        </p:txBody>
      </p:sp>
    </p:spTree>
    <p:extLst>
      <p:ext uri="{BB962C8B-B14F-4D97-AF65-F5344CB8AC3E}">
        <p14:creationId xmlns:p14="http://schemas.microsoft.com/office/powerpoint/2010/main" val="1451654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SỬ DỤNG JAVASCRIPT EXPRESSIONS</a:t>
            </a:r>
            <a:endParaRPr lang="en-GB" altLang="en-US" dirty="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85800" y="1042056"/>
            <a:ext cx="8001000" cy="4708981"/>
          </a:xfrm>
          <a:prstGeom prst="rect">
            <a:avLst/>
          </a:prstGeom>
          <a:ln>
            <a:solidFill>
              <a:schemeClr val="bg1">
                <a:lumMod val="50000"/>
              </a:schemeClr>
            </a:solidFill>
          </a:ln>
        </p:spPr>
        <p:txBody>
          <a:bodyPr wrap="square">
            <a:spAutoFit/>
          </a:bodyPr>
          <a:lstStyle/>
          <a:p>
            <a:pPr>
              <a:lnSpc>
                <a:spcPct val="150000"/>
              </a:lnSpc>
            </a:pPr>
            <a:r>
              <a:rPr lang="vi-VN" sz="2000">
                <a:solidFill>
                  <a:srgbClr val="55B4D4"/>
                </a:solidFill>
                <a:latin typeface="Consolas" panose="020B0609020204030204" pitchFamily="49" charset="0"/>
              </a:rPr>
              <a:t>&lt;template&gt;</a:t>
            </a:r>
            <a:endParaRPr lang="vi-VN" sz="2000">
              <a:solidFill>
                <a:srgbClr val="5C6166"/>
              </a:solidFill>
              <a:latin typeface="Consolas" panose="020B0609020204030204" pitchFamily="49" charset="0"/>
            </a:endParaRPr>
          </a:p>
          <a:p>
            <a:pPr>
              <a:lnSpc>
                <a:spcPct val="150000"/>
              </a:lnSpc>
            </a:pPr>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&lt;p&gt;</a:t>
            </a:r>
            <a:r>
              <a:rPr lang="vi-VN" sz="2000">
                <a:solidFill>
                  <a:srgbClr val="5C6166"/>
                </a:solidFill>
                <a:latin typeface="Consolas" panose="020B0609020204030204" pitchFamily="49" charset="0"/>
              </a:rPr>
              <a:t>Phương thức </a:t>
            </a:r>
            <a:r>
              <a:rPr lang="en-US" sz="2000">
                <a:solidFill>
                  <a:srgbClr val="5C6166"/>
                </a:solidFill>
                <a:latin typeface="Consolas" panose="020B0609020204030204" pitchFamily="49" charset="0"/>
              </a:rPr>
              <a:t>sayHi </a:t>
            </a:r>
            <a:r>
              <a:rPr lang="vi-VN" sz="2000">
                <a:solidFill>
                  <a:srgbClr val="5C6166"/>
                </a:solidFill>
                <a:latin typeface="Consolas" panose="020B0609020204030204" pitchFamily="49" charset="0"/>
              </a:rPr>
              <a:t>trả về: {{ </a:t>
            </a:r>
            <a:r>
              <a:rPr lang="en-US" sz="2000">
                <a:solidFill>
                  <a:srgbClr val="F2AE49"/>
                </a:solidFill>
                <a:latin typeface="Consolas" panose="020B0609020204030204" pitchFamily="49" charset="0"/>
              </a:rPr>
              <a:t>sayHi</a:t>
            </a:r>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&lt;/p&gt;</a:t>
            </a:r>
            <a:endParaRPr lang="vi-VN" sz="2000">
              <a:solidFill>
                <a:srgbClr val="5C6166"/>
              </a:solidFill>
              <a:latin typeface="Consolas" panose="020B0609020204030204" pitchFamily="49" charset="0"/>
            </a:endParaRPr>
          </a:p>
          <a:p>
            <a:pPr>
              <a:lnSpc>
                <a:spcPct val="150000"/>
              </a:lnSpc>
            </a:pPr>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&lt;p&gt;</a:t>
            </a:r>
            <a:r>
              <a:rPr lang="vi-VN" sz="2000">
                <a:solidFill>
                  <a:srgbClr val="5C6166"/>
                </a:solidFill>
                <a:latin typeface="Consolas" panose="020B0609020204030204" pitchFamily="49" charset="0"/>
              </a:rPr>
              <a:t>Số này là số {{ number</a:t>
            </a:r>
            <a:r>
              <a:rPr lang="vi-VN" sz="2000">
                <a:solidFill>
                  <a:srgbClr val="ED9366"/>
                </a:solidFill>
                <a:latin typeface="Consolas" panose="020B0609020204030204" pitchFamily="49" charset="0"/>
              </a:rPr>
              <a:t>%</a:t>
            </a:r>
            <a:r>
              <a:rPr lang="vi-VN" sz="2000">
                <a:solidFill>
                  <a:srgbClr val="A37ACC"/>
                </a:solidFill>
                <a:latin typeface="Consolas" panose="020B0609020204030204" pitchFamily="49" charset="0"/>
              </a:rPr>
              <a:t>2</a:t>
            </a:r>
            <a:r>
              <a:rPr lang="vi-VN" sz="2000">
                <a:solidFill>
                  <a:srgbClr val="ED9366"/>
                </a:solidFill>
                <a:latin typeface="Consolas" panose="020B0609020204030204" pitchFamily="49" charset="0"/>
              </a:rPr>
              <a:t>==</a:t>
            </a:r>
            <a:r>
              <a:rPr lang="vi-VN" sz="2000">
                <a:solidFill>
                  <a:srgbClr val="A37ACC"/>
                </a:solidFill>
                <a:latin typeface="Consolas" panose="020B0609020204030204" pitchFamily="49" charset="0"/>
              </a:rPr>
              <a:t>0</a:t>
            </a:r>
            <a:r>
              <a:rPr lang="vi-VN" sz="2000">
                <a:solidFill>
                  <a:srgbClr val="ED9366"/>
                </a:solidFill>
                <a:latin typeface="Consolas" panose="020B0609020204030204" pitchFamily="49" charset="0"/>
              </a:rPr>
              <a:t>?</a:t>
            </a:r>
            <a:r>
              <a:rPr lang="vi-VN" sz="2000">
                <a:solidFill>
                  <a:srgbClr val="86B300"/>
                </a:solidFill>
                <a:latin typeface="Consolas" panose="020B0609020204030204" pitchFamily="49" charset="0"/>
              </a:rPr>
              <a:t>'Chẵn'</a:t>
            </a:r>
            <a:r>
              <a:rPr lang="vi-VN" sz="2000">
                <a:solidFill>
                  <a:srgbClr val="ED9366"/>
                </a:solidFill>
                <a:latin typeface="Consolas" panose="020B0609020204030204" pitchFamily="49" charset="0"/>
              </a:rPr>
              <a:t>:</a:t>
            </a:r>
            <a:r>
              <a:rPr lang="vi-VN" sz="2000">
                <a:solidFill>
                  <a:srgbClr val="86B300"/>
                </a:solidFill>
                <a:latin typeface="Consolas" panose="020B0609020204030204" pitchFamily="49" charset="0"/>
              </a:rPr>
              <a:t>'Lẻ'</a:t>
            </a:r>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&lt;/p&gt;</a:t>
            </a:r>
            <a:endParaRPr lang="vi-VN" sz="2000">
              <a:solidFill>
                <a:srgbClr val="5C6166"/>
              </a:solidFill>
              <a:latin typeface="Consolas" panose="020B0609020204030204" pitchFamily="49" charset="0"/>
            </a:endParaRPr>
          </a:p>
          <a:p>
            <a:pPr>
              <a:lnSpc>
                <a:spcPct val="150000"/>
              </a:lnSpc>
            </a:pPr>
            <a:r>
              <a:rPr lang="vi-VN" sz="2000">
                <a:solidFill>
                  <a:srgbClr val="55B4D4"/>
                </a:solidFill>
                <a:latin typeface="Consolas" panose="020B0609020204030204" pitchFamily="49" charset="0"/>
              </a:rPr>
              <a:t>&lt;/template&gt;</a:t>
            </a:r>
          </a:p>
          <a:p>
            <a:pPr>
              <a:lnSpc>
                <a:spcPct val="150000"/>
              </a:lnSpc>
            </a:pPr>
            <a:r>
              <a:rPr lang="en-US" sz="2000">
                <a:solidFill>
                  <a:srgbClr val="55B4D4"/>
                </a:solidFill>
                <a:latin typeface="Consolas" panose="020B0609020204030204" pitchFamily="49" charset="0"/>
              </a:rPr>
              <a:t>&lt;script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p>
          <a:p>
            <a:pPr>
              <a:lnSpc>
                <a:spcPct val="150000"/>
              </a:lnSpc>
            </a:pPr>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number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A37ACC"/>
                </a:solidFill>
                <a:latin typeface="Consolas" panose="020B0609020204030204" pitchFamily="49" charset="0"/>
              </a:rPr>
              <a:t>22</a:t>
            </a:r>
            <a:r>
              <a:rPr lang="en-US" sz="2000">
                <a:solidFill>
                  <a:srgbClr val="5C6166"/>
                </a:solidFill>
                <a:latin typeface="Consolas" panose="020B0609020204030204" pitchFamily="49" charset="0"/>
              </a:rPr>
              <a:t>;</a:t>
            </a:r>
          </a:p>
          <a:p>
            <a:pPr>
              <a:lnSpc>
                <a:spcPct val="150000"/>
              </a:lnSpc>
            </a:pPr>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sayHi</a:t>
            </a:r>
            <a:r>
              <a:rPr lang="en-US" sz="2000">
                <a:solidFill>
                  <a:srgbClr val="5C6166"/>
                </a:solidFill>
                <a:latin typeface="Consolas" panose="020B0609020204030204" pitchFamily="49" charset="0"/>
              </a:rPr>
              <a: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 </a:t>
            </a:r>
            <a:r>
              <a:rPr lang="en-US" sz="2000">
                <a:solidFill>
                  <a:srgbClr val="FA8D3E"/>
                </a:solidFill>
                <a:latin typeface="Consolas" panose="020B0609020204030204" pitchFamily="49" charset="0"/>
              </a:rPr>
              <a:t>=&gt;</a:t>
            </a:r>
            <a:r>
              <a:rPr lang="en-US" sz="2000">
                <a:solidFill>
                  <a:srgbClr val="5C6166"/>
                </a:solidFill>
                <a:latin typeface="Consolas" panose="020B0609020204030204" pitchFamily="49" charset="0"/>
              </a:rPr>
              <a:t> {</a:t>
            </a:r>
          </a:p>
          <a:p>
            <a:pPr>
              <a:lnSpc>
                <a:spcPct val="150000"/>
              </a:lnSpc>
            </a:pPr>
            <a:r>
              <a:rPr lang="en-US" sz="2000">
                <a:solidFill>
                  <a:srgbClr val="5C6166"/>
                </a:solidFill>
                <a:latin typeface="Consolas" panose="020B0609020204030204" pitchFamily="49" charset="0"/>
              </a:rPr>
              <a:t>    </a:t>
            </a:r>
            <a:r>
              <a:rPr lang="en-US" sz="2000">
                <a:solidFill>
                  <a:srgbClr val="FA8D3E"/>
                </a:solidFill>
                <a:latin typeface="Consolas" panose="020B0609020204030204" pitchFamily="49" charset="0"/>
              </a:rPr>
              <a:t>return</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'vuejs.org'</a:t>
            </a:r>
            <a:r>
              <a:rPr lang="en-US" sz="2000">
                <a:solidFill>
                  <a:srgbClr val="5C6166"/>
                </a:solidFill>
                <a:latin typeface="Consolas" panose="020B0609020204030204" pitchFamily="49" charset="0"/>
              </a:rPr>
              <a:t>;</a:t>
            </a:r>
          </a:p>
          <a:p>
            <a:pPr>
              <a:lnSpc>
                <a:spcPct val="150000"/>
              </a:lnSpc>
            </a:pPr>
            <a:r>
              <a:rPr lang="en-US" sz="2000">
                <a:solidFill>
                  <a:srgbClr val="5C6166"/>
                </a:solidFill>
                <a:latin typeface="Consolas" panose="020B0609020204030204" pitchFamily="49" charset="0"/>
              </a:rPr>
              <a:t>}</a:t>
            </a:r>
          </a:p>
          <a:p>
            <a:pPr>
              <a:lnSpc>
                <a:spcPct val="150000"/>
              </a:lnSpc>
            </a:pPr>
            <a:r>
              <a:rPr lang="en-US" sz="2000">
                <a:solidFill>
                  <a:srgbClr val="55B4D4"/>
                </a:solidFill>
                <a:latin typeface="Consolas" panose="020B0609020204030204" pitchFamily="49" charset="0"/>
              </a:rPr>
              <a:t>&lt;/script&gt;</a:t>
            </a:r>
            <a:endParaRPr lang="en-US" sz="2000">
              <a:solidFill>
                <a:srgbClr val="5C6166"/>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6400800" y="2895600"/>
            <a:ext cx="5181600" cy="1876097"/>
          </a:xfrm>
          <a:prstGeom prst="rect">
            <a:avLst/>
          </a:prstGeom>
          <a:ln>
            <a:solidFill>
              <a:schemeClr val="bg1">
                <a:lumMod val="50000"/>
              </a:schemeClr>
            </a:solidFill>
          </a:ln>
        </p:spPr>
      </p:pic>
    </p:spTree>
    <p:extLst>
      <p:ext uri="{BB962C8B-B14F-4D97-AF65-F5344CB8AC3E}">
        <p14:creationId xmlns:p14="http://schemas.microsoft.com/office/powerpoint/2010/main" val="26893030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DIRECTIVES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a:t>Khái niệm </a:t>
            </a:r>
            <a:r>
              <a:rPr lang="en-US" sz="2400" b="1"/>
              <a:t>Directives (Chỉ thị)</a:t>
            </a:r>
            <a:endParaRPr lang="en-US" sz="2400"/>
          </a:p>
          <a:p>
            <a:pPr>
              <a:lnSpc>
                <a:spcPct val="150000"/>
              </a:lnSpc>
            </a:pPr>
            <a:r>
              <a:rPr lang="en-US" sz="2400" b="1"/>
              <a:t>Directives </a:t>
            </a:r>
            <a:r>
              <a:rPr lang="en-US" sz="2400"/>
              <a:t>là các thuộc tính đặc biệt bắt đầu bằng tiền tố</a:t>
            </a:r>
            <a:r>
              <a:rPr lang="en-US" sz="2400" b="1"/>
              <a:t> </a:t>
            </a:r>
            <a:r>
              <a:rPr lang="en-US" sz="2400" b="1">
                <a:solidFill>
                  <a:srgbClr val="FF0000"/>
                </a:solidFill>
              </a:rPr>
              <a:t>v-</a:t>
            </a:r>
            <a:r>
              <a:rPr lang="en-US" sz="2400"/>
              <a:t>. Nhiệm vụ của directive là áp dụng các cập nhật vào DOM khi giá trị biểu thức thay đổi. </a:t>
            </a:r>
          </a:p>
          <a:p>
            <a:pPr>
              <a:lnSpc>
                <a:spcPct val="150000"/>
              </a:lnSpc>
            </a:pPr>
            <a:r>
              <a:rPr lang="vi-VN" sz="2400" b="1"/>
              <a:t>Directives</a:t>
            </a:r>
            <a:r>
              <a:rPr lang="vi-VN" sz="2400"/>
              <a:t> làm việc với view và </a:t>
            </a:r>
            <a:r>
              <a:rPr lang="en-US" sz="2400"/>
              <a:t>thực hiện </a:t>
            </a:r>
            <a:r>
              <a:rPr lang="vi-VN" sz="2400"/>
              <a:t>các nhiệm vụ lặp đi lặp lại một cách dễ dàng.</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30465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DIRECTIVES</a:t>
            </a:r>
            <a:endParaRPr lang="en-GB" altLang="en-US" dirty="0"/>
          </a:p>
        </p:txBody>
      </p:sp>
      <p:sp>
        <p:nvSpPr>
          <p:cNvPr id="9219" name="Rectangle 3"/>
          <p:cNvSpPr>
            <a:spLocks noGrp="1" noChangeArrowheads="1"/>
          </p:cNvSpPr>
          <p:nvPr>
            <p:ph type="body" idx="1"/>
          </p:nvPr>
        </p:nvSpPr>
        <p:spPr>
          <a:xfrm>
            <a:off x="609600" y="1066800"/>
            <a:ext cx="10972800" cy="5257800"/>
          </a:xfrm>
        </p:spPr>
        <p:txBody>
          <a:bodyPr>
            <a:noAutofit/>
          </a:bodyPr>
          <a:lstStyle/>
          <a:p>
            <a:pPr marL="0" indent="0">
              <a:lnSpc>
                <a:spcPct val="150000"/>
              </a:lnSpc>
              <a:buNone/>
            </a:pPr>
            <a:r>
              <a:rPr lang="en-US" sz="2400" b="1"/>
              <a:t>Một số directive thông dụng:</a:t>
            </a:r>
            <a:endParaRPr lang="en-US" sz="2400"/>
          </a:p>
          <a:p>
            <a:pPr marL="0" indent="0">
              <a:lnSpc>
                <a:spcPct val="150000"/>
              </a:lnSpc>
              <a:buNone/>
            </a:pPr>
            <a:endParaRPr lang="en-US" sz="2600"/>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aphicFrame>
        <p:nvGraphicFramePr>
          <p:cNvPr id="2" name="Table 1"/>
          <p:cNvGraphicFramePr>
            <a:graphicFrameLocks noGrp="1"/>
          </p:cNvGraphicFramePr>
          <p:nvPr/>
        </p:nvGraphicFramePr>
        <p:xfrm>
          <a:off x="711200" y="1828800"/>
          <a:ext cx="10871200" cy="4190999"/>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3149205512"/>
                    </a:ext>
                  </a:extLst>
                </a:gridCol>
                <a:gridCol w="9525000">
                  <a:extLst>
                    <a:ext uri="{9D8B030D-6E8A-4147-A177-3AD203B41FA5}">
                      <a16:colId xmlns:a16="http://schemas.microsoft.com/office/drawing/2014/main" val="433316173"/>
                    </a:ext>
                  </a:extLst>
                </a:gridCol>
              </a:tblGrid>
              <a:tr h="524716">
                <a:tc>
                  <a:txBody>
                    <a:bodyPr/>
                    <a:lstStyle/>
                    <a:p>
                      <a:r>
                        <a:rPr lang="en-US" sz="2000"/>
                        <a:t>Thuộc</a:t>
                      </a:r>
                      <a:r>
                        <a:rPr lang="en-US" sz="2000" baseline="0"/>
                        <a:t> tính</a:t>
                      </a:r>
                      <a:endParaRPr lang="en-US" sz="2000"/>
                    </a:p>
                  </a:txBody>
                  <a:tcPr/>
                </a:tc>
                <a:tc>
                  <a:txBody>
                    <a:bodyPr/>
                    <a:lstStyle/>
                    <a:p>
                      <a:r>
                        <a:rPr lang="en-US" sz="2000"/>
                        <a:t>Chức</a:t>
                      </a:r>
                      <a:r>
                        <a:rPr lang="en-US" sz="2000" baseline="0"/>
                        <a:t> năng</a:t>
                      </a:r>
                      <a:endParaRPr lang="en-US" sz="2000"/>
                    </a:p>
                  </a:txBody>
                  <a:tcPr/>
                </a:tc>
                <a:extLst>
                  <a:ext uri="{0D108BD9-81ED-4DB2-BD59-A6C34878D82A}">
                    <a16:rowId xmlns:a16="http://schemas.microsoft.com/office/drawing/2014/main" val="1439465649"/>
                  </a:ext>
                </a:extLst>
              </a:tr>
              <a:tr h="491080">
                <a:tc>
                  <a:txBody>
                    <a:bodyPr/>
                    <a:lstStyle/>
                    <a:p>
                      <a:r>
                        <a:rPr lang="en-US" sz="1800" b="1" i="0" kern="1200">
                          <a:solidFill>
                            <a:schemeClr val="dk1"/>
                          </a:solidFill>
                          <a:effectLst/>
                          <a:latin typeface="Arial" panose="020B0604020202020204" pitchFamily="34" charset="0"/>
                          <a:ea typeface="+mn-ea"/>
                          <a:cs typeface="Arial" panose="020B0604020202020204" pitchFamily="34" charset="0"/>
                        </a:rPr>
                        <a:t>v-bind</a:t>
                      </a:r>
                      <a:endParaRPr lang="en-US" sz="1800">
                        <a:latin typeface="Arial" panose="020B0604020202020204" pitchFamily="34" charset="0"/>
                        <a:cs typeface="Arial" panose="020B0604020202020204" pitchFamily="34" charset="0"/>
                      </a:endParaRPr>
                    </a:p>
                  </a:txBody>
                  <a:tcPr/>
                </a:tc>
                <a:tc>
                  <a:txBody>
                    <a:bodyPr/>
                    <a:lstStyle/>
                    <a:p>
                      <a:r>
                        <a:rPr lang="en-US" sz="1800" b="0" i="0" kern="1200">
                          <a:solidFill>
                            <a:schemeClr val="dk1"/>
                          </a:solidFill>
                          <a:effectLst/>
                          <a:latin typeface="Arial" panose="020B0604020202020204" pitchFamily="34" charset="0"/>
                          <a:ea typeface="+mn-ea"/>
                          <a:cs typeface="Arial" panose="020B0604020202020204" pitchFamily="34" charset="0"/>
                        </a:rPr>
                        <a:t>Dùng để lấy dữ liệu và hiển thị ra template</a:t>
                      </a:r>
                      <a:endParaRPr lang="en-US" sz="18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607639812"/>
                  </a:ext>
                </a:extLst>
              </a:tr>
              <a:tr h="491080">
                <a:tc>
                  <a:txBody>
                    <a:bodyPr/>
                    <a:lstStyle/>
                    <a:p>
                      <a:r>
                        <a:rPr lang="en-US" sz="1800" b="1" i="0" kern="1200">
                          <a:solidFill>
                            <a:schemeClr val="dk1"/>
                          </a:solidFill>
                          <a:effectLst/>
                          <a:latin typeface="Arial" panose="020B0604020202020204" pitchFamily="34" charset="0"/>
                          <a:ea typeface="+mn-ea"/>
                          <a:cs typeface="Arial" panose="020B0604020202020204" pitchFamily="34" charset="0"/>
                        </a:rPr>
                        <a:t>v-on</a:t>
                      </a:r>
                      <a:endParaRPr lang="en-US" sz="1800">
                        <a:latin typeface="Arial" panose="020B0604020202020204" pitchFamily="34" charset="0"/>
                        <a:cs typeface="Arial" panose="020B0604020202020204" pitchFamily="34" charset="0"/>
                      </a:endParaRPr>
                    </a:p>
                  </a:txBody>
                  <a:tcPr/>
                </a:tc>
                <a:tc>
                  <a:txBody>
                    <a:bodyPr/>
                    <a:lstStyle/>
                    <a:p>
                      <a:r>
                        <a:rPr lang="en-US" sz="1800" b="0" i="0" kern="1200">
                          <a:solidFill>
                            <a:schemeClr val="dk1"/>
                          </a:solidFill>
                          <a:effectLst/>
                          <a:latin typeface="+mn-lt"/>
                          <a:ea typeface="+mn-ea"/>
                          <a:cs typeface="+mn-cs"/>
                        </a:rPr>
                        <a:t>L</a:t>
                      </a:r>
                      <a:r>
                        <a:rPr lang="vi-VN" sz="1800" b="0" i="0" kern="1200">
                          <a:solidFill>
                            <a:schemeClr val="dk1"/>
                          </a:solidFill>
                          <a:effectLst/>
                          <a:latin typeface="+mn-lt"/>
                          <a:ea typeface="+mn-ea"/>
                          <a:cs typeface="+mn-cs"/>
                        </a:rPr>
                        <a:t>ắng nghe các sự kiện DOM và thực thi JavaScript khi những sự kiện này được kích hoạt</a:t>
                      </a:r>
                      <a:endParaRPr lang="en-US" sz="1800"/>
                    </a:p>
                  </a:txBody>
                  <a:tcPr/>
                </a:tc>
                <a:extLst>
                  <a:ext uri="{0D108BD9-81ED-4DB2-BD59-A6C34878D82A}">
                    <a16:rowId xmlns:a16="http://schemas.microsoft.com/office/drawing/2014/main" val="537784449"/>
                  </a:ext>
                </a:extLst>
              </a:tr>
              <a:tr h="491080">
                <a:tc>
                  <a:txBody>
                    <a:bodyPr/>
                    <a:lstStyle/>
                    <a:p>
                      <a:r>
                        <a:rPr lang="en-US" sz="1800" b="1" i="0" kern="1200">
                          <a:solidFill>
                            <a:schemeClr val="dk1"/>
                          </a:solidFill>
                          <a:effectLst/>
                          <a:latin typeface="Arial" panose="020B0604020202020204" pitchFamily="34" charset="0"/>
                          <a:ea typeface="+mn-ea"/>
                          <a:cs typeface="Arial" panose="020B0604020202020204" pitchFamily="34" charset="0"/>
                        </a:rPr>
                        <a:t>v-if</a:t>
                      </a:r>
                      <a:endParaRPr lang="en-US" sz="1800">
                        <a:latin typeface="Arial" panose="020B0604020202020204" pitchFamily="34" charset="0"/>
                        <a:cs typeface="Arial" panose="020B0604020202020204" pitchFamily="34" charset="0"/>
                      </a:endParaRPr>
                    </a:p>
                  </a:txBody>
                  <a:tcPr/>
                </a:tc>
                <a:tc>
                  <a:txBody>
                    <a:bodyPr/>
                    <a:lstStyle/>
                    <a:p>
                      <a:r>
                        <a:rPr lang="en-US" sz="1800" b="0" i="0" kern="1200">
                          <a:solidFill>
                            <a:schemeClr val="dk1"/>
                          </a:solidFill>
                          <a:effectLst/>
                          <a:latin typeface="+mn-lt"/>
                          <a:ea typeface="+mn-ea"/>
                          <a:cs typeface="+mn-cs"/>
                        </a:rPr>
                        <a:t>K</a:t>
                      </a:r>
                      <a:r>
                        <a:rPr lang="vi-VN" sz="1800" b="0" i="0" kern="1200">
                          <a:solidFill>
                            <a:schemeClr val="dk1"/>
                          </a:solidFill>
                          <a:effectLst/>
                          <a:latin typeface="+mn-lt"/>
                          <a:ea typeface="+mn-ea"/>
                          <a:cs typeface="+mn-cs"/>
                        </a:rPr>
                        <a:t>iểm tra điều kiện trước khi hiển thị ra</a:t>
                      </a:r>
                      <a:endParaRPr lang="en-US" sz="1800"/>
                    </a:p>
                  </a:txBody>
                  <a:tcPr/>
                </a:tc>
                <a:extLst>
                  <a:ext uri="{0D108BD9-81ED-4DB2-BD59-A6C34878D82A}">
                    <a16:rowId xmlns:a16="http://schemas.microsoft.com/office/drawing/2014/main" val="297379259"/>
                  </a:ext>
                </a:extLst>
              </a:tr>
              <a:tr h="1210883">
                <a:tc>
                  <a:txBody>
                    <a:bodyPr/>
                    <a:lstStyle/>
                    <a:p>
                      <a:r>
                        <a:rPr lang="en-US" sz="1800" b="1" i="0" kern="1200">
                          <a:solidFill>
                            <a:schemeClr val="dk1"/>
                          </a:solidFill>
                          <a:effectLst/>
                          <a:latin typeface="Arial" panose="020B0604020202020204" pitchFamily="34" charset="0"/>
                          <a:ea typeface="+mn-ea"/>
                          <a:cs typeface="Arial" panose="020B0604020202020204" pitchFamily="34" charset="0"/>
                        </a:rPr>
                        <a:t>v-show</a:t>
                      </a:r>
                      <a:endParaRPr lang="en-US" sz="1800">
                        <a:latin typeface="Arial" panose="020B0604020202020204" pitchFamily="34" charset="0"/>
                        <a:cs typeface="Arial" panose="020B0604020202020204" pitchFamily="34" charset="0"/>
                      </a:endParaRPr>
                    </a:p>
                  </a:txBody>
                  <a:tcPr/>
                </a:tc>
                <a:tc>
                  <a:txBody>
                    <a:bodyPr/>
                    <a:lstStyle/>
                    <a:p>
                      <a:r>
                        <a:rPr lang="en-US" sz="1800" b="0" i="0" kern="1200">
                          <a:solidFill>
                            <a:schemeClr val="dk1"/>
                          </a:solidFill>
                          <a:effectLst/>
                          <a:latin typeface="Arial" panose="020B0604020202020204" pitchFamily="34" charset="0"/>
                          <a:ea typeface="+mn-ea"/>
                          <a:cs typeface="Arial" panose="020B0604020202020204" pitchFamily="34" charset="0"/>
                        </a:rPr>
                        <a:t>T</a:t>
                      </a:r>
                      <a:r>
                        <a:rPr lang="vi-VN" sz="1800" b="0" i="0" kern="1200">
                          <a:solidFill>
                            <a:schemeClr val="dk1"/>
                          </a:solidFill>
                          <a:effectLst/>
                          <a:latin typeface="Arial" panose="020B0604020202020204" pitchFamily="34" charset="0"/>
                          <a:ea typeface="+mn-ea"/>
                          <a:cs typeface="Arial" panose="020B0604020202020204" pitchFamily="34" charset="0"/>
                        </a:rPr>
                        <a:t>ương tự như </a:t>
                      </a:r>
                      <a:r>
                        <a:rPr lang="vi-VN" sz="1800" b="1" i="0" kern="1200">
                          <a:solidFill>
                            <a:schemeClr val="dk1"/>
                          </a:solidFill>
                          <a:effectLst/>
                          <a:latin typeface="Arial" panose="020B0604020202020204" pitchFamily="34" charset="0"/>
                          <a:ea typeface="+mn-ea"/>
                          <a:cs typeface="Arial" panose="020B0604020202020204" pitchFamily="34" charset="0"/>
                        </a:rPr>
                        <a:t>v-if</a:t>
                      </a:r>
                      <a:r>
                        <a:rPr lang="vi-VN" sz="1800" b="0" i="0" kern="1200">
                          <a:solidFill>
                            <a:schemeClr val="dk1"/>
                          </a:solidFill>
                          <a:effectLst/>
                          <a:latin typeface="Arial" panose="020B0604020202020204" pitchFamily="34" charset="0"/>
                          <a:ea typeface="+mn-ea"/>
                          <a:cs typeface="Arial" panose="020B0604020202020204" pitchFamily="34" charset="0"/>
                        </a:rPr>
                        <a:t>, nhưng thay vì thỏa mãn điều kiện mới render ra thì </a:t>
                      </a:r>
                      <a:r>
                        <a:rPr lang="vi-VN" sz="1800" b="1" i="0" kern="1200">
                          <a:solidFill>
                            <a:schemeClr val="dk1"/>
                          </a:solidFill>
                          <a:effectLst/>
                          <a:latin typeface="Arial" panose="020B0604020202020204" pitchFamily="34" charset="0"/>
                          <a:ea typeface="+mn-ea"/>
                          <a:cs typeface="Arial" panose="020B0604020202020204" pitchFamily="34" charset="0"/>
                        </a:rPr>
                        <a:t>v-show</a:t>
                      </a:r>
                      <a:r>
                        <a:rPr lang="vi-VN" sz="1800" b="0" i="0" kern="1200">
                          <a:solidFill>
                            <a:schemeClr val="dk1"/>
                          </a:solidFill>
                          <a:effectLst/>
                          <a:latin typeface="Arial" panose="020B0604020202020204" pitchFamily="34" charset="0"/>
                          <a:ea typeface="+mn-ea"/>
                          <a:cs typeface="Arial" panose="020B0604020202020204" pitchFamily="34" charset="0"/>
                        </a:rPr>
                        <a:t> sẽ render ra hết, nhưng chỉ hiện thị phần thỏa mãn</a:t>
                      </a:r>
                      <a:r>
                        <a:rPr lang="en-US" sz="1800" b="0" i="0" kern="1200" baseline="0">
                          <a:solidFill>
                            <a:schemeClr val="dk1"/>
                          </a:solidFill>
                          <a:effectLst/>
                          <a:latin typeface="Arial" panose="020B0604020202020204" pitchFamily="34" charset="0"/>
                          <a:ea typeface="+mn-ea"/>
                          <a:cs typeface="Arial" panose="020B0604020202020204" pitchFamily="34" charset="0"/>
                        </a:rPr>
                        <a:t> điều kiện</a:t>
                      </a:r>
                      <a:r>
                        <a:rPr lang="vi-VN" sz="1800" b="0" i="0" kern="1200">
                          <a:solidFill>
                            <a:schemeClr val="dk1"/>
                          </a:solidFill>
                          <a:effectLst/>
                          <a:latin typeface="Arial" panose="020B0604020202020204" pitchFamily="34" charset="0"/>
                          <a:ea typeface="+mn-ea"/>
                          <a:cs typeface="Arial" panose="020B0604020202020204" pitchFamily="34" charset="0"/>
                        </a:rPr>
                        <a:t>, những phần còn lại sẽ được đặt thuộc tính display: none.</a:t>
                      </a:r>
                      <a:endParaRPr lang="en-US" sz="1800" b="0" i="0" kern="1200">
                        <a:solidFill>
                          <a:schemeClr val="dk1"/>
                        </a:solidFill>
                        <a:effectLst/>
                        <a:latin typeface="Arial" panose="020B0604020202020204" pitchFamily="34" charset="0"/>
                        <a:ea typeface="+mn-ea"/>
                        <a:cs typeface="Arial" panose="020B0604020202020204" pitchFamily="34" charset="0"/>
                      </a:endParaRPr>
                    </a:p>
                  </a:txBody>
                  <a:tcPr/>
                </a:tc>
                <a:extLst>
                  <a:ext uri="{0D108BD9-81ED-4DB2-BD59-A6C34878D82A}">
                    <a16:rowId xmlns:a16="http://schemas.microsoft.com/office/drawing/2014/main" val="1675146781"/>
                  </a:ext>
                </a:extLst>
              </a:tr>
              <a:tr h="491080">
                <a:tc>
                  <a:txBody>
                    <a:bodyPr/>
                    <a:lstStyle/>
                    <a:p>
                      <a:r>
                        <a:rPr lang="en-US" sz="1800" b="1" i="0" kern="1200">
                          <a:solidFill>
                            <a:schemeClr val="dk1"/>
                          </a:solidFill>
                          <a:effectLst/>
                          <a:latin typeface="Arial" panose="020B0604020202020204" pitchFamily="34" charset="0"/>
                          <a:ea typeface="+mn-ea"/>
                          <a:cs typeface="Arial" panose="020B0604020202020204" pitchFamily="34" charset="0"/>
                        </a:rPr>
                        <a:t>v-model</a:t>
                      </a:r>
                      <a:endParaRPr lang="en-US" sz="1800">
                        <a:latin typeface="Arial" panose="020B0604020202020204" pitchFamily="34" charset="0"/>
                        <a:cs typeface="Arial" panose="020B0604020202020204" pitchFamily="34" charset="0"/>
                      </a:endParaRPr>
                    </a:p>
                  </a:txBody>
                  <a:tcPr/>
                </a:tc>
                <a:tc>
                  <a:txBody>
                    <a:bodyPr/>
                    <a:lstStyle/>
                    <a:p>
                      <a:pPr marL="0" algn="l" defTabSz="914400" rtl="0" eaLnBrk="1" latinLnBrk="0" hangingPunct="1"/>
                      <a:r>
                        <a:rPr lang="en-US" sz="1800" b="0" i="0" kern="1200">
                          <a:solidFill>
                            <a:schemeClr val="dk1"/>
                          </a:solidFill>
                          <a:effectLst/>
                          <a:latin typeface="Arial" panose="020B0604020202020204" pitchFamily="34" charset="0"/>
                          <a:ea typeface="+mn-ea"/>
                          <a:cs typeface="Arial" panose="020B0604020202020204" pitchFamily="34" charset="0"/>
                        </a:rPr>
                        <a:t>Tạo ra ràng buộc hai chiều (two-way binding) giữa form input và trạng thái sử dụng</a:t>
                      </a:r>
                    </a:p>
                  </a:txBody>
                  <a:tcPr/>
                </a:tc>
                <a:extLst>
                  <a:ext uri="{0D108BD9-81ED-4DB2-BD59-A6C34878D82A}">
                    <a16:rowId xmlns:a16="http://schemas.microsoft.com/office/drawing/2014/main" val="2490889447"/>
                  </a:ext>
                </a:extLst>
              </a:tr>
              <a:tr h="491080">
                <a:tc>
                  <a:txBody>
                    <a:bodyPr/>
                    <a:lstStyle/>
                    <a:p>
                      <a:r>
                        <a:rPr lang="en-US" sz="1800" b="1" i="0" kern="1200">
                          <a:solidFill>
                            <a:schemeClr val="dk1"/>
                          </a:solidFill>
                          <a:effectLst/>
                          <a:latin typeface="Arial" panose="020B0604020202020204" pitchFamily="34" charset="0"/>
                          <a:ea typeface="+mn-ea"/>
                          <a:cs typeface="Arial" panose="020B0604020202020204" pitchFamily="34" charset="0"/>
                        </a:rPr>
                        <a:t>v-for</a:t>
                      </a:r>
                      <a:endParaRPr lang="en-US" sz="1800">
                        <a:latin typeface="Arial" panose="020B0604020202020204" pitchFamily="34" charset="0"/>
                        <a:cs typeface="Arial" panose="020B0604020202020204" pitchFamily="34" charset="0"/>
                      </a:endParaRPr>
                    </a:p>
                  </a:txBody>
                  <a:tcPr/>
                </a:tc>
                <a:tc>
                  <a:txBody>
                    <a:bodyPr/>
                    <a:lstStyle/>
                    <a:p>
                      <a:r>
                        <a:rPr lang="en-US" sz="1800" b="0" i="0" kern="1200">
                          <a:solidFill>
                            <a:schemeClr val="dk1"/>
                          </a:solidFill>
                          <a:effectLst/>
                          <a:latin typeface="+mn-lt"/>
                          <a:ea typeface="+mn-ea"/>
                          <a:cs typeface="+mn-cs"/>
                        </a:rPr>
                        <a:t>T</a:t>
                      </a:r>
                      <a:r>
                        <a:rPr lang="vi-VN" sz="1800" b="0" i="0" kern="1200">
                          <a:solidFill>
                            <a:schemeClr val="dk1"/>
                          </a:solidFill>
                          <a:effectLst/>
                          <a:latin typeface="+mn-lt"/>
                          <a:ea typeface="+mn-ea"/>
                          <a:cs typeface="+mn-cs"/>
                        </a:rPr>
                        <a:t>hường dùng dùng để render một danh sách các item dựa trên một mảng</a:t>
                      </a:r>
                      <a:endParaRPr lang="en-US" sz="1800"/>
                    </a:p>
                  </a:txBody>
                  <a:tcPr/>
                </a:tc>
                <a:extLst>
                  <a:ext uri="{0D108BD9-81ED-4DB2-BD59-A6C34878D82A}">
                    <a16:rowId xmlns:a16="http://schemas.microsoft.com/office/drawing/2014/main" val="1239312594"/>
                  </a:ext>
                </a:extLst>
              </a:tr>
            </a:tbl>
          </a:graphicData>
        </a:graphic>
      </p:graphicFrame>
    </p:spTree>
    <p:extLst>
      <p:ext uri="{BB962C8B-B14F-4D97-AF65-F5344CB8AC3E}">
        <p14:creationId xmlns:p14="http://schemas.microsoft.com/office/powerpoint/2010/main" val="351983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DIRECTIVES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i="1"/>
              <a:t>Phần này chỉ giới thiệu </a:t>
            </a:r>
            <a:r>
              <a:rPr lang="en-US" sz="2400" b="1" i="1">
                <a:solidFill>
                  <a:srgbClr val="FF0000"/>
                </a:solidFill>
              </a:rPr>
              <a:t>v-bind</a:t>
            </a:r>
            <a:r>
              <a:rPr lang="en-US" sz="2400" i="1"/>
              <a:t> và </a:t>
            </a:r>
            <a:r>
              <a:rPr lang="en-US" sz="2400" b="1" i="1">
                <a:solidFill>
                  <a:srgbClr val="FF0000"/>
                </a:solidFill>
              </a:rPr>
              <a:t>v-on</a:t>
            </a:r>
            <a:r>
              <a:rPr lang="en-US" sz="2400" i="1"/>
              <a:t>, các thuộc tính khác sẽ giới thiệu chi tiết hơn ở các bài sau</a:t>
            </a:r>
          </a:p>
          <a:p>
            <a:pPr marL="0" indent="0">
              <a:lnSpc>
                <a:spcPct val="150000"/>
              </a:lnSpc>
              <a:buNone/>
            </a:pPr>
            <a:r>
              <a:rPr lang="en-US" sz="2400" b="1">
                <a:solidFill>
                  <a:srgbClr val="FF5A33"/>
                </a:solidFill>
              </a:rPr>
              <a:t>1. </a:t>
            </a:r>
            <a:r>
              <a:rPr lang="en-US" sz="2400" b="1"/>
              <a:t>v-bind</a:t>
            </a:r>
            <a:r>
              <a:rPr lang="en-US" sz="2400"/>
              <a:t>: Lấy dữ liệu và hiển thị ra template</a:t>
            </a:r>
          </a:p>
          <a:p>
            <a:pPr>
              <a:lnSpc>
                <a:spcPct val="150000"/>
              </a:lnSpc>
            </a:pPr>
            <a:r>
              <a:rPr lang="en-US" sz="2400"/>
              <a:t>Cú pháp: </a:t>
            </a:r>
            <a:r>
              <a:rPr lang="vi-VN" sz="2400" b="1" i="1"/>
              <a:t>v-bind:&lt;tên thuộc tính&gt;=”giá trị”</a:t>
            </a:r>
            <a:r>
              <a:rPr lang="vi-VN" sz="2400"/>
              <a:t> </a:t>
            </a:r>
            <a:endParaRPr lang="en-US" sz="2400"/>
          </a:p>
          <a:p>
            <a:pPr marL="0" indent="0">
              <a:lnSpc>
                <a:spcPct val="150000"/>
              </a:lnSpc>
              <a:buNone/>
            </a:pPr>
            <a:r>
              <a:rPr lang="en-US" sz="2400"/>
              <a:t>    H</a:t>
            </a:r>
            <a:r>
              <a:rPr lang="vi-VN" sz="2400"/>
              <a:t>oặc ngắn gọn hơn là </a:t>
            </a:r>
            <a:r>
              <a:rPr lang="vi-VN" sz="2400" b="1" i="1"/>
              <a:t>:&lt;tên thuộc tính&gt;=”giá trị”</a:t>
            </a:r>
            <a:r>
              <a:rPr lang="vi-VN" sz="2400" b="1"/>
              <a:t> </a:t>
            </a:r>
            <a:endParaRPr lang="en-US" sz="2400" b="1"/>
          </a:p>
          <a:p>
            <a:pPr>
              <a:lnSpc>
                <a:spcPct val="150000"/>
              </a:lnSpc>
            </a:pPr>
            <a:r>
              <a:rPr lang="en-US" sz="2400"/>
              <a:t>Ví dụ:</a:t>
            </a:r>
          </a:p>
          <a:p>
            <a:pPr marL="0" indent="0">
              <a:lnSpc>
                <a:spcPct val="150000"/>
              </a:lnSpc>
              <a:buNone/>
            </a:pPr>
            <a:r>
              <a:rPr lang="en-US" sz="2400"/>
              <a:t>    Hoặc:</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pSp>
        <p:nvGrpSpPr>
          <p:cNvPr id="12" name="Group 11"/>
          <p:cNvGrpSpPr/>
          <p:nvPr/>
        </p:nvGrpSpPr>
        <p:grpSpPr>
          <a:xfrm>
            <a:off x="1912645" y="4888468"/>
            <a:ext cx="4363695" cy="369332"/>
            <a:chOff x="2212831" y="5538707"/>
            <a:chExt cx="4363695" cy="369332"/>
          </a:xfrm>
        </p:grpSpPr>
        <p:sp>
          <p:nvSpPr>
            <p:cNvPr id="13" name="Rectangle 12"/>
            <p:cNvSpPr/>
            <p:nvPr/>
          </p:nvSpPr>
          <p:spPr>
            <a:xfrm>
              <a:off x="4727431" y="5585597"/>
              <a:ext cx="762000" cy="281803"/>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2212831" y="5538707"/>
              <a:ext cx="4363695" cy="369332"/>
            </a:xfrm>
            <a:prstGeom prst="rect">
              <a:avLst/>
            </a:prstGeom>
          </p:spPr>
          <p:txBody>
            <a:bodyPr wrap="none">
              <a:spAutoFit/>
            </a:bodyPr>
            <a:lstStyle/>
            <a:p>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="name"</a:t>
              </a:r>
              <a:r>
                <a:rPr lang="en-US">
                  <a:solidFill>
                    <a:srgbClr val="55B4D4"/>
                  </a:solidFill>
                  <a:latin typeface="Consolas" panose="020B0609020204030204" pitchFamily="49" charset="0"/>
                </a:rPr>
                <a:t>&gt;</a:t>
              </a:r>
              <a:endParaRPr lang="en-US" b="0">
                <a:solidFill>
                  <a:srgbClr val="5C6166"/>
                </a:solidFill>
                <a:effectLst/>
                <a:latin typeface="Consolas" panose="020B0609020204030204" pitchFamily="49" charset="0"/>
              </a:endParaRPr>
            </a:p>
          </p:txBody>
        </p:sp>
      </p:grpSp>
      <p:grpSp>
        <p:nvGrpSpPr>
          <p:cNvPr id="15" name="Group 14"/>
          <p:cNvGrpSpPr/>
          <p:nvPr/>
        </p:nvGrpSpPr>
        <p:grpSpPr>
          <a:xfrm>
            <a:off x="1912645" y="4239561"/>
            <a:ext cx="5250155" cy="408640"/>
            <a:chOff x="2212831" y="4993617"/>
            <a:chExt cx="5250155" cy="385122"/>
          </a:xfrm>
        </p:grpSpPr>
        <p:sp>
          <p:nvSpPr>
            <p:cNvPr id="16" name="Rectangle 15"/>
            <p:cNvSpPr/>
            <p:nvPr/>
          </p:nvSpPr>
          <p:spPr>
            <a:xfrm>
              <a:off x="4663150" y="4993617"/>
              <a:ext cx="1565879" cy="35470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2212831" y="5009407"/>
              <a:ext cx="5250155" cy="369332"/>
            </a:xfrm>
            <a:prstGeom prst="rect">
              <a:avLst/>
            </a:prstGeom>
          </p:spPr>
          <p:txBody>
            <a:bodyPr wrap="none">
              <a:spAutoFit/>
            </a:bodyPr>
            <a:lstStyle/>
            <a:p>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v-bind</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="name"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 </a:t>
              </a:r>
              <a:endParaRPr lang="en-US" b="0">
                <a:solidFill>
                  <a:srgbClr val="5C6166"/>
                </a:solidFill>
                <a:effectLst/>
                <a:latin typeface="Consolas" panose="020B0609020204030204" pitchFamily="49" charset="0"/>
              </a:endParaRPr>
            </a:p>
          </p:txBody>
        </p:sp>
      </p:grpSp>
    </p:spTree>
    <p:extLst>
      <p:ext uri="{BB962C8B-B14F-4D97-AF65-F5344CB8AC3E}">
        <p14:creationId xmlns:p14="http://schemas.microsoft.com/office/powerpoint/2010/main" val="32269921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38400" y="4226142"/>
            <a:ext cx="800100" cy="3048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438400" y="3626242"/>
            <a:ext cx="1371600" cy="30484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p:txBody>
          <a:bodyPr/>
          <a:lstStyle/>
          <a:p>
            <a:r>
              <a:rPr lang="en-GB" altLang="en-US"/>
              <a:t>DIRECTIVES</a:t>
            </a:r>
            <a:endParaRPr lang="en-US" dirty="0"/>
          </a:p>
        </p:txBody>
      </p:sp>
      <p:sp>
        <p:nvSpPr>
          <p:cNvPr id="6" name="Rectangle 3"/>
          <p:cNvSpPr txBox="1">
            <a:spLocks noChangeArrowheads="1"/>
          </p:cNvSpPr>
          <p:nvPr/>
        </p:nvSpPr>
        <p:spPr>
          <a:xfrm>
            <a:off x="609600" y="9906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solidFill>
                  <a:srgbClr val="FF5A33"/>
                </a:solidFill>
              </a:rPr>
              <a:t>2. </a:t>
            </a:r>
            <a:r>
              <a:rPr lang="en-US" sz="2400" b="1"/>
              <a:t>v-on</a:t>
            </a:r>
            <a:r>
              <a:rPr lang="en-US" sz="2400"/>
              <a:t>: </a:t>
            </a:r>
            <a:r>
              <a:rPr lang="en-US" sz="2400">
                <a:solidFill>
                  <a:schemeClr val="dk1"/>
                </a:solidFill>
              </a:rPr>
              <a:t>L</a:t>
            </a:r>
            <a:r>
              <a:rPr lang="vi-VN" sz="2400">
                <a:solidFill>
                  <a:schemeClr val="dk1"/>
                </a:solidFill>
              </a:rPr>
              <a:t>ắng nghe các sự kiện DOM và thực thi JavaScript khi những sự kiện này được kích hoạt</a:t>
            </a:r>
            <a:endParaRPr lang="en-US" sz="2400"/>
          </a:p>
          <a:p>
            <a:pPr>
              <a:lnSpc>
                <a:spcPct val="150000"/>
              </a:lnSpc>
            </a:pPr>
            <a:r>
              <a:rPr lang="en-US" sz="2400"/>
              <a:t>Cú pháp: </a:t>
            </a:r>
            <a:r>
              <a:rPr lang="vi-VN" sz="2400" b="1" i="1"/>
              <a:t>v-</a:t>
            </a:r>
            <a:r>
              <a:rPr lang="en-US" sz="2400" b="1" i="1"/>
              <a:t>on</a:t>
            </a:r>
            <a:r>
              <a:rPr lang="vi-VN" sz="2400" b="1" i="1"/>
              <a:t>:&lt;tên </a:t>
            </a:r>
            <a:r>
              <a:rPr lang="en-US" sz="2400" b="1" i="1"/>
              <a:t>sự kiện</a:t>
            </a:r>
            <a:r>
              <a:rPr lang="vi-VN" sz="2400" b="1" i="1"/>
              <a:t>&gt;=”</a:t>
            </a:r>
            <a:r>
              <a:rPr lang="en-US" sz="2400" b="1" i="1"/>
              <a:t>doSomething</a:t>
            </a:r>
            <a:r>
              <a:rPr lang="vi-VN" sz="2400" b="1" i="1"/>
              <a:t>”</a:t>
            </a:r>
            <a:r>
              <a:rPr lang="vi-VN" sz="2400"/>
              <a:t> </a:t>
            </a:r>
            <a:endParaRPr lang="en-US" sz="2400"/>
          </a:p>
          <a:p>
            <a:pPr marL="0" indent="0">
              <a:lnSpc>
                <a:spcPct val="150000"/>
              </a:lnSpc>
              <a:buNone/>
            </a:pPr>
            <a:r>
              <a:rPr lang="en-US" sz="2400"/>
              <a:t>    H</a:t>
            </a:r>
            <a:r>
              <a:rPr lang="vi-VN" sz="2400"/>
              <a:t>oặc ngắn gọn hơn là </a:t>
            </a:r>
            <a:r>
              <a:rPr lang="en-US" sz="2400" b="1" i="1"/>
              <a:t>@</a:t>
            </a:r>
            <a:r>
              <a:rPr lang="vi-VN" sz="2400" b="1" i="1"/>
              <a:t>&lt;tên </a:t>
            </a:r>
            <a:r>
              <a:rPr lang="en-US" sz="2400" b="1" i="1"/>
              <a:t>sự kiện</a:t>
            </a:r>
            <a:r>
              <a:rPr lang="vi-VN" sz="2400" b="1" i="1"/>
              <a:t>&gt;=”</a:t>
            </a:r>
            <a:r>
              <a:rPr lang="en-US" sz="2400" b="1" i="1"/>
              <a:t> doSomething</a:t>
            </a:r>
            <a:r>
              <a:rPr lang="vi-VN" sz="2400" b="1" i="1"/>
              <a:t>”</a:t>
            </a:r>
            <a:r>
              <a:rPr lang="vi-VN" sz="2400" b="1"/>
              <a:t> </a:t>
            </a:r>
            <a:endParaRPr lang="en-US" sz="2400" b="1"/>
          </a:p>
          <a:p>
            <a:pPr>
              <a:lnSpc>
                <a:spcPct val="150000"/>
              </a:lnSpc>
            </a:pPr>
            <a:r>
              <a:rPr lang="en-US" sz="2400"/>
              <a:t>Ví dụ:</a:t>
            </a:r>
          </a:p>
          <a:p>
            <a:pPr marL="0" indent="0">
              <a:lnSpc>
                <a:spcPct val="150000"/>
              </a:lnSpc>
              <a:buNone/>
            </a:pPr>
            <a:r>
              <a:rPr lang="en-US" sz="2400"/>
              <a:t>    Hoặc:</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0" name="Rectangle 19"/>
          <p:cNvSpPr/>
          <p:nvPr/>
        </p:nvSpPr>
        <p:spPr>
          <a:xfrm>
            <a:off x="1905000" y="4179695"/>
            <a:ext cx="4134465" cy="400110"/>
          </a:xfrm>
          <a:prstGeom prst="rect">
            <a:avLst/>
          </a:prstGeom>
        </p:spPr>
        <p:txBody>
          <a:bodyPr wrap="none">
            <a:spAutoFit/>
          </a:bodyPr>
          <a:lstStyle/>
          <a:p>
            <a:r>
              <a:rPr lang="en-US" sz="2000">
                <a:solidFill>
                  <a:srgbClr val="55B4D4"/>
                </a:solidFill>
                <a:latin typeface="Consolas" panose="020B0609020204030204" pitchFamily="49" charset="0"/>
              </a:rPr>
              <a:t>&lt;a</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click</a:t>
            </a:r>
            <a:r>
              <a:rPr lang="en-US" sz="2000">
                <a:solidFill>
                  <a:srgbClr val="5C6166"/>
                </a:solidFill>
                <a:latin typeface="Consolas" panose="020B0609020204030204" pitchFamily="49" charset="0"/>
              </a:rPr>
              <a:t>="showInfo"</a:t>
            </a:r>
            <a:r>
              <a:rPr lang="en-US" sz="2000">
                <a:solidFill>
                  <a:srgbClr val="55B4D4"/>
                </a:solidFill>
                <a:latin typeface="Consolas" panose="020B0609020204030204" pitchFamily="49" charset="0"/>
              </a:rPr>
              <a:t>&gt;</a:t>
            </a:r>
            <a:r>
              <a:rPr lang="en-US" sz="2000">
                <a:solidFill>
                  <a:schemeClr val="bg1">
                    <a:lumMod val="50000"/>
                  </a:schemeClr>
                </a:solidFill>
                <a:latin typeface="Consolas" panose="020B0609020204030204" pitchFamily="49" charset="0"/>
              </a:rPr>
              <a:t>...</a:t>
            </a:r>
            <a:r>
              <a:rPr lang="en-US" sz="2000">
                <a:solidFill>
                  <a:srgbClr val="55B4D4"/>
                </a:solidFill>
                <a:latin typeface="Consolas" panose="020B0609020204030204" pitchFamily="49" charset="0"/>
              </a:rPr>
              <a:t>&lt;/a&gt;</a:t>
            </a:r>
            <a:endParaRPr lang="en-US" sz="2000" b="0">
              <a:solidFill>
                <a:srgbClr val="5C6166"/>
              </a:solidFill>
              <a:effectLst/>
              <a:latin typeface="Consolas" panose="020B0609020204030204" pitchFamily="49" charset="0"/>
            </a:endParaRPr>
          </a:p>
        </p:txBody>
      </p:sp>
      <p:sp>
        <p:nvSpPr>
          <p:cNvPr id="23" name="Rectangle 22"/>
          <p:cNvSpPr/>
          <p:nvPr/>
        </p:nvSpPr>
        <p:spPr>
          <a:xfrm>
            <a:off x="1912716" y="3550985"/>
            <a:ext cx="4839786" cy="400110"/>
          </a:xfrm>
          <a:prstGeom prst="rect">
            <a:avLst/>
          </a:prstGeom>
        </p:spPr>
        <p:txBody>
          <a:bodyPr wrap="none">
            <a:spAutoFit/>
          </a:bodyPr>
          <a:lstStyle/>
          <a:p>
            <a:r>
              <a:rPr lang="en-US" sz="2000">
                <a:solidFill>
                  <a:srgbClr val="55B4D4"/>
                </a:solidFill>
                <a:latin typeface="Consolas" panose="020B0609020204030204" pitchFamily="49" charset="0"/>
              </a:rPr>
              <a:t>&lt;a</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v-on</a:t>
            </a:r>
            <a:r>
              <a:rPr lang="en-US" sz="2000">
                <a:solidFill>
                  <a:srgbClr val="5C6166"/>
                </a:solidFill>
                <a:latin typeface="Consolas" panose="020B0609020204030204" pitchFamily="49" charset="0"/>
              </a:rPr>
              <a:t>:click="showInfo"</a:t>
            </a:r>
            <a:r>
              <a:rPr lang="en-US" sz="2000">
                <a:solidFill>
                  <a:srgbClr val="55B4D4"/>
                </a:solidFill>
                <a:latin typeface="Consolas" panose="020B0609020204030204" pitchFamily="49" charset="0"/>
              </a:rPr>
              <a:t>&gt;</a:t>
            </a:r>
            <a:r>
              <a:rPr lang="en-US" sz="2000">
                <a:solidFill>
                  <a:schemeClr val="bg1">
                    <a:lumMod val="50000"/>
                  </a:schemeClr>
                </a:solidFill>
                <a:latin typeface="Consolas" panose="020B0609020204030204" pitchFamily="49" charset="0"/>
              </a:rPr>
              <a:t>...</a:t>
            </a:r>
            <a:r>
              <a:rPr lang="en-US" sz="2000">
                <a:solidFill>
                  <a:srgbClr val="55B4D4"/>
                </a:solidFill>
                <a:latin typeface="Consolas" panose="020B0609020204030204" pitchFamily="49" charset="0"/>
              </a:rPr>
              <a:t>&lt;/a&gt;</a:t>
            </a:r>
            <a:r>
              <a:rPr lang="en-US" sz="2000">
                <a:solidFill>
                  <a:srgbClr val="5C6166"/>
                </a:solidFill>
                <a:latin typeface="Consolas" panose="020B0609020204030204" pitchFamily="49" charset="0"/>
              </a:rPr>
              <a:t> </a:t>
            </a:r>
            <a:endParaRPr lang="en-US" sz="2000"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3798386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486400" y="4724400"/>
            <a:ext cx="6324600" cy="175260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50000"/>
              </a:lnSpc>
            </a:pPr>
            <a:r>
              <a:rPr lang="en-US" sz="2600" dirty="0"/>
              <a:t>PHẦN </a:t>
            </a:r>
            <a:r>
              <a:rPr lang="en-US" sz="2600"/>
              <a:t>I: </a:t>
            </a:r>
            <a:r>
              <a:rPr lang="en-US" altLang="en-US" sz="2600"/>
              <a:t>TỔNG QUAN VỀ FRAMEWORK VUEJS VÀ CÀI ĐẶT MÔI TRƯỜNG </a:t>
            </a:r>
            <a:endParaRPr lang="en-US" sz="2600" dirty="0"/>
          </a:p>
        </p:txBody>
      </p:sp>
      <p:sp>
        <p:nvSpPr>
          <p:cNvPr id="5" name="Subtitle 2"/>
          <p:cNvSpPr txBox="1">
            <a:spLocks/>
          </p:cNvSpPr>
          <p:nvPr/>
        </p:nvSpPr>
        <p:spPr>
          <a:xfrm>
            <a:off x="5638800" y="2761982"/>
            <a:ext cx="63246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4:</a:t>
            </a:r>
            <a:r>
              <a:rPr lang="en-US" sz="2800">
                <a:solidFill>
                  <a:srgbClr val="0070C0"/>
                </a:solidFill>
              </a:rPr>
              <a:t> </a:t>
            </a:r>
          </a:p>
          <a:p>
            <a:pPr algn="ctr">
              <a:lnSpc>
                <a:spcPct val="120000"/>
              </a:lnSpc>
              <a:spcBef>
                <a:spcPct val="0"/>
              </a:spcBef>
            </a:pPr>
            <a:r>
              <a:rPr lang="en-US" altLang="en-US" sz="2800">
                <a:solidFill>
                  <a:srgbClr val="0070C0"/>
                </a:solidFill>
              </a:rPr>
              <a:t>TỔNG QUAN VỀ FRAMEWORK VUEJS </a:t>
            </a:r>
            <a:endParaRPr lang="en-US" sz="2800">
              <a:solidFill>
                <a:srgbClr val="0070C0"/>
              </a:solidFill>
            </a:endParaRPr>
          </a:p>
        </p:txBody>
      </p:sp>
    </p:spTree>
    <p:extLst>
      <p:ext uri="{BB962C8B-B14F-4D97-AF65-F5344CB8AC3E}">
        <p14:creationId xmlns:p14="http://schemas.microsoft.com/office/powerpoint/2010/main" val="14476097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DIRECTIVES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b="1"/>
              <a:t>Demo v-on</a:t>
            </a:r>
            <a:r>
              <a:rPr lang="en-US" sz="2200"/>
              <a:t>:</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0" name="Rectangle 9"/>
          <p:cNvSpPr/>
          <p:nvPr/>
        </p:nvSpPr>
        <p:spPr>
          <a:xfrm>
            <a:off x="636607" y="2057400"/>
            <a:ext cx="8153400" cy="3477875"/>
          </a:xfrm>
          <a:prstGeom prst="rect">
            <a:avLst/>
          </a:prstGeom>
          <a:ln>
            <a:solidFill>
              <a:schemeClr val="bg1">
                <a:lumMod val="50000"/>
              </a:schemeClr>
            </a:solidFill>
          </a:ln>
        </p:spPr>
        <p:txBody>
          <a:bodyPr wrap="square">
            <a:spAutoFit/>
          </a:bodyPr>
          <a:lstStyle/>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&lt;p&gt;</a:t>
            </a:r>
            <a:r>
              <a:rPr lang="en-US" sz="2000">
                <a:solidFill>
                  <a:srgbClr val="5C6166"/>
                </a:solidFill>
                <a:latin typeface="Consolas" panose="020B0609020204030204" pitchFamily="49" charset="0"/>
              </a:rPr>
              <a:t>Click vào button để xem kết quả</a:t>
            </a:r>
            <a:r>
              <a:rPr lang="en-US" sz="2000">
                <a:solidFill>
                  <a:srgbClr val="55B4D4"/>
                </a:solidFill>
                <a:latin typeface="Consolas" panose="020B0609020204030204" pitchFamily="49" charset="0"/>
              </a:rPr>
              <a:t>&lt;/p&gt;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&lt;button</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"btn btn-info"</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click</a:t>
            </a:r>
            <a:r>
              <a:rPr lang="en-US" sz="2000">
                <a:solidFill>
                  <a:srgbClr val="5C6166"/>
                </a:solidFill>
                <a:latin typeface="Consolas" panose="020B0609020204030204" pitchFamily="49" charset="0"/>
              </a:rPr>
              <a:t>="</a:t>
            </a:r>
            <a:r>
              <a:rPr lang="en-US" sz="2000">
                <a:solidFill>
                  <a:srgbClr val="F2AE49"/>
                </a:solidFill>
                <a:latin typeface="Consolas" panose="020B0609020204030204" pitchFamily="49" charset="0"/>
              </a:rPr>
              <a:t>showInfo</a:t>
            </a:r>
            <a:r>
              <a:rPr lang="en-US" sz="2000">
                <a:solidFill>
                  <a:srgbClr val="5C6166"/>
                </a:solidFill>
                <a:latin typeface="Consolas" panose="020B0609020204030204" pitchFamily="49" charset="0"/>
              </a:rPr>
              <a:t>"</a:t>
            </a:r>
            <a:r>
              <a:rPr lang="en-US" sz="2000">
                <a:solidFill>
                  <a:srgbClr val="55B4D4"/>
                </a:solidFill>
                <a:latin typeface="Consolas" panose="020B0609020204030204" pitchFamily="49" charset="0"/>
              </a:rPr>
              <a:t>&gt;</a:t>
            </a:r>
          </a:p>
          <a:p>
            <a:r>
              <a:rPr lang="en-US" sz="2000">
                <a:solidFill>
                  <a:srgbClr val="55B4D4"/>
                </a:solidFill>
                <a:latin typeface="Consolas" panose="020B0609020204030204" pitchFamily="49" charset="0"/>
              </a:rPr>
              <a:t>	</a:t>
            </a:r>
            <a:r>
              <a:rPr lang="en-US" sz="2000">
                <a:solidFill>
                  <a:srgbClr val="5C6166"/>
                </a:solidFill>
                <a:latin typeface="Consolas" panose="020B0609020204030204" pitchFamily="49" charset="0"/>
              </a:rPr>
              <a:t>Click</a:t>
            </a:r>
          </a:p>
          <a:p>
            <a:r>
              <a:rPr lang="en-US" sz="2000">
                <a:solidFill>
                  <a:srgbClr val="55B4D4"/>
                </a:solidFill>
                <a:latin typeface="Consolas" panose="020B0609020204030204" pitchFamily="49" charset="0"/>
              </a:rPr>
              <a:t>    &lt;/button&gt;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&lt;script</a:t>
            </a:r>
            <a:r>
              <a:rPr lang="en-US" sz="2000">
                <a:solidFill>
                  <a:srgbClr val="F2AE49"/>
                </a:solidFill>
                <a:latin typeface="Consolas" panose="020B0609020204030204" pitchFamily="49" charset="0"/>
              </a:rPr>
              <a:t> setup</a:t>
            </a:r>
            <a:r>
              <a:rPr lang="en-US" sz="2000">
                <a:solidFill>
                  <a:srgbClr val="55B4D4"/>
                </a:solidFill>
                <a:latin typeface="Consolas" panose="020B0609020204030204" pitchFamily="49" charset="0"/>
              </a:rPr>
              <a:t>&gt;</a:t>
            </a: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showInfo</a:t>
            </a:r>
            <a:r>
              <a:rPr lang="en-US" sz="2000">
                <a:solidFill>
                  <a:srgbClr val="5C6166"/>
                </a:solidFill>
                <a:latin typeface="Consolas" panose="020B0609020204030204" pitchFamily="49" charset="0"/>
              </a:rPr>
              <a: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 </a:t>
            </a:r>
            <a:r>
              <a:rPr lang="en-US" sz="2000">
                <a:solidFill>
                  <a:srgbClr val="FA8D3E"/>
                </a:solidFill>
                <a:latin typeface="Consolas" panose="020B0609020204030204" pitchFamily="49" charset="0"/>
              </a:rPr>
              <a:t>=&gt;</a:t>
            </a:r>
            <a:r>
              <a:rPr lang="en-US" sz="2000">
                <a:solidFill>
                  <a:srgbClr val="5C6166"/>
                </a:solidFill>
                <a:latin typeface="Consolas" panose="020B0609020204030204" pitchFamily="49" charset="0"/>
              </a:rPr>
              <a:t> {</a:t>
            </a:r>
          </a:p>
          <a:p>
            <a:r>
              <a:rPr lang="en-US" sz="2000">
                <a:solidFill>
                  <a:srgbClr val="5C6166"/>
                </a:solidFill>
                <a:latin typeface="Consolas" panose="020B0609020204030204" pitchFamily="49" charset="0"/>
              </a:rPr>
              <a:t>    </a:t>
            </a:r>
            <a:r>
              <a:rPr lang="en-US" sz="2000">
                <a:solidFill>
                  <a:srgbClr val="F07171"/>
                </a:solidFill>
                <a:latin typeface="Consolas" panose="020B0609020204030204" pitchFamily="49" charset="0"/>
              </a:rPr>
              <a:t>alert</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'Bạn vừa click vào button'</a:t>
            </a:r>
            <a:r>
              <a:rPr lang="en-US" sz="2000">
                <a:solidFill>
                  <a:srgbClr val="5C6166"/>
                </a:solidFill>
                <a:latin typeface="Consolas" panose="020B0609020204030204" pitchFamily="49" charset="0"/>
              </a:rPr>
              <a:t>)</a:t>
            </a:r>
          </a:p>
          <a:p>
            <a:r>
              <a:rPr lang="en-US" sz="2000">
                <a:solidFill>
                  <a:srgbClr val="5C6166"/>
                </a:solidFill>
                <a:latin typeface="Consolas" panose="020B0609020204030204" pitchFamily="49" charset="0"/>
              </a:rPr>
              <a:t>}</a:t>
            </a:r>
          </a:p>
          <a:p>
            <a:r>
              <a:rPr lang="en-US" sz="2000">
                <a:solidFill>
                  <a:srgbClr val="55B4D4"/>
                </a:solidFill>
                <a:latin typeface="Consolas" panose="020B0609020204030204" pitchFamily="49" charset="0"/>
              </a:rPr>
              <a:t>&lt;/script&gt;</a:t>
            </a:r>
            <a:endParaRPr lang="en-US" sz="2000">
              <a:solidFill>
                <a:srgbClr val="5C6166"/>
              </a:solidFill>
              <a:latin typeface="Consolas" panose="020B0609020204030204" pitchFamily="49" charset="0"/>
            </a:endParaRPr>
          </a:p>
        </p:txBody>
      </p:sp>
      <p:pic>
        <p:nvPicPr>
          <p:cNvPr id="12" name="Picture 11"/>
          <p:cNvPicPr>
            <a:picLocks noChangeAspect="1"/>
          </p:cNvPicPr>
          <p:nvPr/>
        </p:nvPicPr>
        <p:blipFill>
          <a:blip r:embed="rId2"/>
          <a:stretch>
            <a:fillRect/>
          </a:stretch>
        </p:blipFill>
        <p:spPr>
          <a:xfrm>
            <a:off x="8364517" y="1095306"/>
            <a:ext cx="3217883" cy="1244248"/>
          </a:xfrm>
          <a:prstGeom prst="rect">
            <a:avLst/>
          </a:prstGeom>
          <a:ln>
            <a:solidFill>
              <a:schemeClr val="bg1">
                <a:lumMod val="50000"/>
              </a:schemeClr>
            </a:solidFill>
          </a:ln>
        </p:spPr>
      </p:pic>
      <p:pic>
        <p:nvPicPr>
          <p:cNvPr id="13" name="Picture 12"/>
          <p:cNvPicPr>
            <a:picLocks noChangeAspect="1"/>
          </p:cNvPicPr>
          <p:nvPr/>
        </p:nvPicPr>
        <p:blipFill>
          <a:blip r:embed="rId3"/>
          <a:stretch>
            <a:fillRect/>
          </a:stretch>
        </p:blipFill>
        <p:spPr>
          <a:xfrm>
            <a:off x="6288567" y="3769992"/>
            <a:ext cx="5345078" cy="2170970"/>
          </a:xfrm>
          <a:prstGeom prst="rect">
            <a:avLst/>
          </a:prstGeom>
          <a:ln>
            <a:solidFill>
              <a:schemeClr val="bg1">
                <a:lumMod val="50000"/>
              </a:schemeClr>
            </a:solidFill>
          </a:ln>
        </p:spPr>
      </p:pic>
      <p:cxnSp>
        <p:nvCxnSpPr>
          <p:cNvPr id="15" name="Straight Arrow Connector 14"/>
          <p:cNvCxnSpPr>
            <a:stCxn id="12" idx="2"/>
            <a:endCxn id="13" idx="0"/>
          </p:cNvCxnSpPr>
          <p:nvPr/>
        </p:nvCxnSpPr>
        <p:spPr>
          <a:xfrm flipH="1">
            <a:off x="8961106" y="2339554"/>
            <a:ext cx="1012353" cy="14304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77590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DIRECTIVES</a:t>
            </a:r>
            <a:endParaRPr lang="en-US" dirty="0"/>
          </a:p>
        </p:txBody>
      </p:sp>
      <p:sp>
        <p:nvSpPr>
          <p:cNvPr id="6" name="Rectangle 3"/>
          <p:cNvSpPr txBox="1">
            <a:spLocks noChangeArrowheads="1"/>
          </p:cNvSpPr>
          <p:nvPr/>
        </p:nvSpPr>
        <p:spPr>
          <a:xfrm>
            <a:off x="609600" y="9144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b="1"/>
              <a:t>Demo v-on kết hợp một số phương thức</a:t>
            </a:r>
            <a:r>
              <a:rPr lang="en-US" sz="2600"/>
              <a:t>:</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05742" y="2386548"/>
            <a:ext cx="10363200" cy="3785652"/>
          </a:xfrm>
          <a:prstGeom prst="rect">
            <a:avLst/>
          </a:prstGeom>
          <a:ln>
            <a:solidFill>
              <a:schemeClr val="bg1">
                <a:lumMod val="50000"/>
              </a:schemeClr>
            </a:solidFill>
          </a:ln>
        </p:spPr>
        <p:txBody>
          <a:bodyPr wrap="square">
            <a:spAutoFit/>
          </a:bodyPr>
          <a:lstStyle/>
          <a:p>
            <a:r>
              <a:rPr lang="en-US" sz="2000">
                <a:solidFill>
                  <a:srgbClr val="55B4D4"/>
                </a:solidFill>
                <a:latin typeface="Consolas" panose="020B0609020204030204" pitchFamily="49" charset="0"/>
              </a:rPr>
              <a:t>&lt;template&gt;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&lt;p&gt;</a:t>
            </a:r>
            <a:r>
              <a:rPr lang="en-US" sz="2000">
                <a:solidFill>
                  <a:srgbClr val="5C6166"/>
                </a:solidFill>
                <a:latin typeface="Consolas" panose="020B0609020204030204" pitchFamily="49" charset="0"/>
              </a:rPr>
              <a:t>{{ message }}</a:t>
            </a:r>
            <a:r>
              <a:rPr lang="en-US" sz="2000">
                <a:solidFill>
                  <a:srgbClr val="55B4D4"/>
                </a:solidFill>
                <a:latin typeface="Consolas" panose="020B0609020204030204" pitchFamily="49" charset="0"/>
              </a:rPr>
              <a:t>&lt;/p&gt;</a:t>
            </a:r>
            <a:endParaRPr lang="en-US" sz="2000">
              <a:solidFill>
                <a:srgbClr val="5C6166"/>
              </a:solidFill>
              <a:latin typeface="Consolas" panose="020B0609020204030204" pitchFamily="49" charset="0"/>
            </a:endParaRPr>
          </a:p>
          <a:p>
            <a:r>
              <a:rPr lang="en-US" sz="2000">
                <a:solidFill>
                  <a:srgbClr val="5C6166"/>
                </a:solidFill>
                <a:latin typeface="Consolas" panose="020B0609020204030204" pitchFamily="49" charset="0"/>
              </a:rPr>
              <a:t>    </a:t>
            </a:r>
            <a:r>
              <a:rPr lang="en-US" sz="2000">
                <a:solidFill>
                  <a:srgbClr val="55B4D4"/>
                </a:solidFill>
                <a:latin typeface="Consolas" panose="020B0609020204030204" pitchFamily="49" charset="0"/>
              </a:rPr>
              <a:t>&lt;button</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class</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"btn btn-info"</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click</a:t>
            </a:r>
            <a:r>
              <a:rPr lang="en-US" sz="2000">
                <a:solidFill>
                  <a:srgbClr val="5C6166"/>
                </a:solidFill>
                <a:latin typeface="Consolas" panose="020B0609020204030204" pitchFamily="49" charset="0"/>
              </a:rPr>
              <a:t>="</a:t>
            </a:r>
            <a:r>
              <a:rPr lang="en-US" sz="2000">
                <a:solidFill>
                  <a:srgbClr val="399EE6"/>
                </a:solidFill>
                <a:latin typeface="Consolas" panose="020B0609020204030204" pitchFamily="49" charset="0"/>
              </a:rPr>
              <a:t>showInfo</a:t>
            </a:r>
            <a:r>
              <a:rPr lang="en-US" sz="2000">
                <a:solidFill>
                  <a:srgbClr val="5C6166"/>
                </a:solidFill>
                <a:latin typeface="Consolas" panose="020B0609020204030204" pitchFamily="49" charset="0"/>
              </a:rPr>
              <a:t>"</a:t>
            </a:r>
            <a:r>
              <a:rPr lang="en-US" sz="2000">
                <a:solidFill>
                  <a:srgbClr val="55B4D4"/>
                </a:solidFill>
                <a:latin typeface="Consolas" panose="020B0609020204030204" pitchFamily="49" charset="0"/>
              </a:rPr>
              <a:t>&gt;</a:t>
            </a:r>
          </a:p>
          <a:p>
            <a:r>
              <a:rPr lang="en-US" sz="2000">
                <a:solidFill>
                  <a:srgbClr val="55B4D4"/>
                </a:solidFill>
                <a:latin typeface="Consolas" panose="020B0609020204030204" pitchFamily="49" charset="0"/>
              </a:rPr>
              <a:t>	</a:t>
            </a:r>
            <a:r>
              <a:rPr lang="en-US" sz="2000">
                <a:solidFill>
                  <a:srgbClr val="5C6166"/>
                </a:solidFill>
                <a:latin typeface="Consolas" panose="020B0609020204030204" pitchFamily="49" charset="0"/>
              </a:rPr>
              <a:t>Click</a:t>
            </a:r>
            <a:r>
              <a:rPr lang="en-US" sz="2000">
                <a:solidFill>
                  <a:srgbClr val="55B4D4"/>
                </a:solidFill>
                <a:latin typeface="Consolas" panose="020B0609020204030204" pitchFamily="49" charset="0"/>
              </a:rPr>
              <a:t>&lt;/button&gt;</a:t>
            </a:r>
            <a:endParaRPr lang="en-US" sz="2000">
              <a:solidFill>
                <a:srgbClr val="5C6166"/>
              </a:solidFill>
              <a:latin typeface="Consolas" panose="020B0609020204030204" pitchFamily="49" charset="0"/>
            </a:endParaRPr>
          </a:p>
          <a:p>
            <a:r>
              <a:rPr lang="en-US" sz="2000">
                <a:solidFill>
                  <a:srgbClr val="55B4D4"/>
                </a:solidFill>
                <a:latin typeface="Consolas" panose="020B0609020204030204" pitchFamily="49" charset="0"/>
              </a:rPr>
              <a:t>&lt;/template&gt;</a:t>
            </a:r>
          </a:p>
          <a:p>
            <a:r>
              <a:rPr lang="en-US" sz="2000">
                <a:solidFill>
                  <a:srgbClr val="55B4D4"/>
                </a:solidFill>
                <a:latin typeface="Consolas" panose="020B0609020204030204" pitchFamily="49" charset="0"/>
              </a:rPr>
              <a:t>&lt;script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setup</a:t>
            </a:r>
            <a:r>
              <a:rPr lang="en-US" sz="2000">
                <a:solidFill>
                  <a:srgbClr val="55B4D4"/>
                </a:solidFill>
                <a:latin typeface="Consolas" panose="020B0609020204030204" pitchFamily="49" charset="0"/>
              </a:rPr>
              <a:t>&gt;</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 ref } </a:t>
            </a:r>
            <a:r>
              <a:rPr lang="en-US" sz="2000">
                <a:solidFill>
                  <a:srgbClr val="FA8D3E"/>
                </a:solidFill>
                <a:latin typeface="Consolas" panose="020B0609020204030204" pitchFamily="49" charset="0"/>
              </a:rPr>
              <a:t>from</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'vue'</a:t>
            </a:r>
            <a:r>
              <a:rPr lang="en-US" sz="2000">
                <a:solidFill>
                  <a:srgbClr val="5C6166"/>
                </a:solidFill>
                <a:latin typeface="Consolas" panose="020B0609020204030204" pitchFamily="49" charset="0"/>
              </a:rPr>
              <a:t>;</a:t>
            </a: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message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ref</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'qua lại khách chờ sông lặn sóng'</a:t>
            </a:r>
            <a:r>
              <a:rPr lang="en-US" sz="2000">
                <a:solidFill>
                  <a:srgbClr val="5C6166"/>
                </a:solidFill>
                <a:latin typeface="Consolas" panose="020B0609020204030204" pitchFamily="49" charset="0"/>
              </a:rPr>
              <a:t>);</a:t>
            </a:r>
          </a:p>
          <a:p>
            <a:r>
              <a:rPr lang="en-US" sz="2000">
                <a:solidFill>
                  <a:srgbClr val="FA8D3E"/>
                </a:solidFill>
                <a:latin typeface="Consolas" panose="020B0609020204030204" pitchFamily="49" charset="0"/>
              </a:rPr>
              <a:t>const</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showInfo</a:t>
            </a:r>
            <a:r>
              <a:rPr lang="en-US" sz="2000">
                <a:solidFill>
                  <a:srgbClr val="5C6166"/>
                </a:solidFill>
                <a:latin typeface="Consolas" panose="020B0609020204030204" pitchFamily="49" charset="0"/>
              </a:rPr>
              <a:t>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 </a:t>
            </a:r>
            <a:r>
              <a:rPr lang="en-US" sz="2000">
                <a:solidFill>
                  <a:srgbClr val="FA8D3E"/>
                </a:solidFill>
                <a:latin typeface="Consolas" panose="020B0609020204030204" pitchFamily="49" charset="0"/>
              </a:rPr>
              <a:t>=&gt;</a:t>
            </a:r>
            <a:r>
              <a:rPr lang="en-US" sz="2000">
                <a:solidFill>
                  <a:srgbClr val="5C6166"/>
                </a:solidFill>
                <a:latin typeface="Consolas" panose="020B0609020204030204" pitchFamily="49" charset="0"/>
              </a:rPr>
              <a:t> {</a:t>
            </a:r>
          </a:p>
          <a:p>
            <a:r>
              <a:rPr lang="en-US" sz="2000">
                <a:solidFill>
                  <a:srgbClr val="5C6166"/>
                </a:solidFill>
                <a:latin typeface="Consolas" panose="020B0609020204030204" pitchFamily="49" charset="0"/>
              </a:rPr>
              <a:t>    message</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value </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 message</a:t>
            </a:r>
            <a:r>
              <a:rPr lang="en-US" sz="2000">
                <a:solidFill>
                  <a:srgbClr val="ED9366"/>
                </a:solidFill>
                <a:latin typeface="Consolas" panose="020B0609020204030204" pitchFamily="49" charset="0"/>
              </a:rPr>
              <a:t>.</a:t>
            </a:r>
            <a:r>
              <a:rPr lang="en-US" sz="2000">
                <a:solidFill>
                  <a:srgbClr val="5C6166"/>
                </a:solidFill>
                <a:latin typeface="Consolas" panose="020B0609020204030204" pitchFamily="49" charset="0"/>
              </a:rPr>
              <a:t>value</a:t>
            </a:r>
            <a:r>
              <a:rPr lang="en-US" sz="2000">
                <a:solidFill>
                  <a:srgbClr val="ED9366"/>
                </a:solidFill>
                <a:latin typeface="Consolas" panose="020B0609020204030204" pitchFamily="49" charset="0"/>
              </a:rPr>
              <a:t>.</a:t>
            </a:r>
            <a:r>
              <a:rPr lang="en-US" sz="2000">
                <a:solidFill>
                  <a:srgbClr val="F2AE49"/>
                </a:solidFill>
                <a:latin typeface="Consolas" panose="020B0609020204030204" pitchFamily="49" charset="0"/>
              </a:rPr>
              <a:t>split</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 '</a:t>
            </a:r>
            <a:r>
              <a:rPr lang="en-US" sz="2000">
                <a:solidFill>
                  <a:srgbClr val="5C6166"/>
                </a:solidFill>
                <a:latin typeface="Consolas" panose="020B0609020204030204" pitchFamily="49" charset="0"/>
              </a:rPr>
              <a:t>)</a:t>
            </a:r>
            <a:r>
              <a:rPr lang="en-US" sz="2000">
                <a:solidFill>
                  <a:srgbClr val="ED9366"/>
                </a:solidFill>
                <a:latin typeface="Consolas" panose="020B0609020204030204" pitchFamily="49" charset="0"/>
              </a:rPr>
              <a:t>.</a:t>
            </a:r>
            <a:r>
              <a:rPr lang="en-US" sz="2000">
                <a:solidFill>
                  <a:srgbClr val="F2AE49"/>
                </a:solidFill>
                <a:latin typeface="Consolas" panose="020B0609020204030204" pitchFamily="49" charset="0"/>
              </a:rPr>
              <a:t>reverse</a:t>
            </a:r>
            <a:r>
              <a:rPr lang="en-US" sz="2000">
                <a:solidFill>
                  <a:srgbClr val="5C6166"/>
                </a:solidFill>
                <a:latin typeface="Consolas" panose="020B0609020204030204" pitchFamily="49" charset="0"/>
              </a:rPr>
              <a:t>()</a:t>
            </a:r>
            <a:r>
              <a:rPr lang="en-US" sz="2000">
                <a:solidFill>
                  <a:srgbClr val="ED9366"/>
                </a:solidFill>
                <a:latin typeface="Consolas" panose="020B0609020204030204" pitchFamily="49" charset="0"/>
              </a:rPr>
              <a:t>.</a:t>
            </a:r>
            <a:r>
              <a:rPr lang="en-US" sz="2000">
                <a:solidFill>
                  <a:srgbClr val="F2AE49"/>
                </a:solidFill>
                <a:latin typeface="Consolas" panose="020B0609020204030204" pitchFamily="49" charset="0"/>
              </a:rPr>
              <a:t>join</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 '</a:t>
            </a:r>
            <a:r>
              <a:rPr lang="en-US" sz="2000">
                <a:solidFill>
                  <a:srgbClr val="5C6166"/>
                </a:solidFill>
                <a:latin typeface="Consolas" panose="020B0609020204030204" pitchFamily="49" charset="0"/>
              </a:rPr>
              <a:t>);</a:t>
            </a:r>
          </a:p>
          <a:p>
            <a:r>
              <a:rPr lang="en-US" sz="2000">
                <a:solidFill>
                  <a:srgbClr val="5C6166"/>
                </a:solidFill>
                <a:latin typeface="Consolas" panose="020B0609020204030204" pitchFamily="49" charset="0"/>
              </a:rPr>
              <a:t>}</a:t>
            </a:r>
          </a:p>
          <a:p>
            <a:r>
              <a:rPr lang="en-US" sz="2000">
                <a:solidFill>
                  <a:srgbClr val="55B4D4"/>
                </a:solidFill>
                <a:latin typeface="Consolas" panose="020B0609020204030204" pitchFamily="49" charset="0"/>
              </a:rPr>
              <a:t>&lt;/script&gt;</a:t>
            </a:r>
            <a:endParaRPr lang="en-US" sz="2000" b="0">
              <a:solidFill>
                <a:srgbClr val="5C6166"/>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8058150" y="1254485"/>
            <a:ext cx="3524250" cy="1304925"/>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8077200" y="3182990"/>
            <a:ext cx="3505200" cy="1323975"/>
          </a:xfrm>
          <a:prstGeom prst="rect">
            <a:avLst/>
          </a:prstGeom>
          <a:ln>
            <a:solidFill>
              <a:schemeClr val="bg1">
                <a:lumMod val="50000"/>
              </a:schemeClr>
            </a:solidFill>
          </a:ln>
        </p:spPr>
      </p:pic>
      <p:cxnSp>
        <p:nvCxnSpPr>
          <p:cNvPr id="14" name="Straight Arrow Connector 13"/>
          <p:cNvCxnSpPr>
            <a:endCxn id="4" idx="0"/>
          </p:cNvCxnSpPr>
          <p:nvPr/>
        </p:nvCxnSpPr>
        <p:spPr>
          <a:xfrm flipH="1">
            <a:off x="9829800" y="2315252"/>
            <a:ext cx="152400" cy="867738"/>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p:cNvCxnSpPr/>
          <p:nvPr/>
        </p:nvCxnSpPr>
        <p:spPr>
          <a:xfrm flipV="1">
            <a:off x="9601200" y="2599270"/>
            <a:ext cx="150471" cy="1254118"/>
          </a:xfrm>
          <a:prstGeom prst="straightConnector1">
            <a:avLst/>
          </a:prstGeom>
          <a:ln w="2857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937342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KẾT HỢP BOOTSTRAP VÀ VUEJS </a:t>
            </a:r>
            <a:endParaRPr lang="en-GB" altLang="en-US" dirty="0"/>
          </a:p>
        </p:txBody>
      </p:sp>
      <p:sp>
        <p:nvSpPr>
          <p:cNvPr id="9219" name="Rectangle 3"/>
          <p:cNvSpPr>
            <a:spLocks noGrp="1" noChangeArrowheads="1"/>
          </p:cNvSpPr>
          <p:nvPr>
            <p:ph type="body" idx="1"/>
          </p:nvPr>
        </p:nvSpPr>
        <p:spPr>
          <a:xfrm>
            <a:off x="609600" y="1066800"/>
            <a:ext cx="11582400" cy="5257800"/>
          </a:xfrm>
        </p:spPr>
        <p:txBody>
          <a:bodyPr>
            <a:noAutofit/>
          </a:bodyPr>
          <a:lstStyle/>
          <a:p>
            <a:pPr marL="0" indent="0">
              <a:buNone/>
            </a:pPr>
            <a:r>
              <a:rPr lang="en-US" sz="2400" b="1"/>
              <a:t>K</a:t>
            </a:r>
            <a:r>
              <a:rPr lang="vi-VN" sz="2400" b="1"/>
              <a:t>ết hợp Bootstrap và Vue.js</a:t>
            </a:r>
            <a:r>
              <a:rPr lang="en-US" sz="2400" b="1"/>
              <a:t>: </a:t>
            </a:r>
            <a:r>
              <a:rPr lang="vi-VN" sz="2400"/>
              <a:t>hai framework nổi tiếng trong giới lập trình</a:t>
            </a:r>
            <a:r>
              <a:rPr lang="en-US" sz="2400"/>
              <a:t>.</a:t>
            </a: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5122" name="Picture 2" descr="Bootstrap with Vue.j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7848600" cy="4414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0541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KẾT HỢP BOOTSTRAP VÀ VUEJS </a:t>
            </a:r>
            <a:endParaRPr lang="en-GB" altLang="en-US" dirty="0"/>
          </a:p>
        </p:txBody>
      </p:sp>
      <p:sp>
        <p:nvSpPr>
          <p:cNvPr id="9219" name="Rectangle 3"/>
          <p:cNvSpPr>
            <a:spLocks noGrp="1" noChangeArrowheads="1"/>
          </p:cNvSpPr>
          <p:nvPr>
            <p:ph type="body" idx="1"/>
          </p:nvPr>
        </p:nvSpPr>
        <p:spPr>
          <a:xfrm>
            <a:off x="609600" y="1066800"/>
            <a:ext cx="11582400" cy="5257800"/>
          </a:xfrm>
        </p:spPr>
        <p:txBody>
          <a:bodyPr>
            <a:noAutofit/>
          </a:bodyPr>
          <a:lstStyle/>
          <a:p>
            <a:pPr marL="0" indent="0">
              <a:buNone/>
            </a:pPr>
            <a:r>
              <a:rPr lang="en-US" sz="2400" b="1"/>
              <a:t>B1: </a:t>
            </a:r>
            <a:r>
              <a:rPr lang="en-US" sz="2400"/>
              <a:t>Tạo dự án Vue.js</a:t>
            </a:r>
          </a:p>
          <a:p>
            <a:pPr>
              <a:lnSpc>
                <a:spcPct val="150000"/>
              </a:lnSpc>
              <a:buFont typeface="Wingdings" panose="05000000000000000000" pitchFamily="2" charset="2"/>
              <a:buChar char="ü"/>
            </a:pPr>
            <a:r>
              <a:rPr lang="en-US" sz="2400"/>
              <a:t>Gõ: </a:t>
            </a:r>
            <a:r>
              <a:rPr lang="en-US" sz="2400" b="1">
                <a:solidFill>
                  <a:srgbClr val="FF0000"/>
                </a:solidFill>
              </a:rPr>
              <a:t>npm create vite@latest</a:t>
            </a:r>
            <a:r>
              <a:rPr lang="en-US" sz="2400"/>
              <a:t>, đặt tên cho dự án</a:t>
            </a:r>
          </a:p>
          <a:p>
            <a:pPr>
              <a:lnSpc>
                <a:spcPct val="150000"/>
              </a:lnSpc>
              <a:buFont typeface="Wingdings" panose="05000000000000000000" pitchFamily="2" charset="2"/>
              <a:buChar char="ü"/>
            </a:pPr>
            <a:r>
              <a:rPr lang="en-US" sz="2400"/>
              <a:t>Gõ:</a:t>
            </a:r>
            <a:r>
              <a:rPr lang="en-US" sz="2400" b="1">
                <a:solidFill>
                  <a:srgbClr val="FF0000"/>
                </a:solidFill>
              </a:rPr>
              <a:t> npm install</a:t>
            </a:r>
          </a:p>
          <a:p>
            <a:pPr marL="0" indent="0">
              <a:buNone/>
            </a:pPr>
            <a:endParaRPr lang="en-US" sz="2600"/>
          </a:p>
          <a:p>
            <a:pPr marL="0" indent="0">
              <a:buNone/>
            </a:pPr>
            <a:endParaRPr lang="en-US" sz="2600"/>
          </a:p>
          <a:p>
            <a:pPr marL="0" indent="0">
              <a:buNone/>
            </a:pPr>
            <a:endParaRPr lang="en-US" sz="26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3837081" y="2209800"/>
            <a:ext cx="7745319" cy="3886200"/>
          </a:xfrm>
          <a:prstGeom prst="rect">
            <a:avLst/>
          </a:prstGeom>
        </p:spPr>
      </p:pic>
    </p:spTree>
    <p:extLst>
      <p:ext uri="{BB962C8B-B14F-4D97-AF65-F5344CB8AC3E}">
        <p14:creationId xmlns:p14="http://schemas.microsoft.com/office/powerpoint/2010/main" val="891403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KẾT HỢP BOOTSTRAP VÀ VUEJS </a:t>
            </a:r>
            <a:endParaRPr lang="en-GB" altLang="en-US" dirty="0"/>
          </a:p>
        </p:txBody>
      </p:sp>
      <p:sp>
        <p:nvSpPr>
          <p:cNvPr id="9219" name="Rectangle 3"/>
          <p:cNvSpPr>
            <a:spLocks noGrp="1" noChangeArrowheads="1"/>
          </p:cNvSpPr>
          <p:nvPr>
            <p:ph type="body" idx="1"/>
          </p:nvPr>
        </p:nvSpPr>
        <p:spPr>
          <a:xfrm>
            <a:off x="609600" y="1066800"/>
            <a:ext cx="11582400" cy="5257800"/>
          </a:xfrm>
        </p:spPr>
        <p:txBody>
          <a:bodyPr>
            <a:noAutofit/>
          </a:bodyPr>
          <a:lstStyle/>
          <a:p>
            <a:pPr marL="0" indent="0">
              <a:buNone/>
            </a:pPr>
            <a:r>
              <a:rPr lang="en-US" sz="2400" b="1"/>
              <a:t>B2: </a:t>
            </a:r>
            <a:r>
              <a:rPr lang="en-US" sz="2400"/>
              <a:t>Cài đặt Bootstrap trong dự án VueJS vừa tạo</a:t>
            </a:r>
          </a:p>
          <a:p>
            <a:pPr>
              <a:lnSpc>
                <a:spcPct val="150000"/>
              </a:lnSpc>
              <a:buFont typeface="Wingdings" panose="05000000000000000000" pitchFamily="2" charset="2"/>
              <a:buChar char="ü"/>
            </a:pPr>
            <a:r>
              <a:rPr lang="en-US" sz="2400"/>
              <a:t>Gõ: </a:t>
            </a:r>
            <a:r>
              <a:rPr lang="en-US" sz="2400" b="1">
                <a:solidFill>
                  <a:srgbClr val="FF0000"/>
                </a:solidFill>
              </a:rPr>
              <a:t>npm install bootstrap</a:t>
            </a:r>
          </a:p>
          <a:p>
            <a:pPr marL="0" indent="0">
              <a:lnSpc>
                <a:spcPct val="150000"/>
              </a:lnSpc>
              <a:buNone/>
            </a:pPr>
            <a:r>
              <a:rPr lang="en-US" sz="2400" b="1"/>
              <a:t>B3: </a:t>
            </a:r>
            <a:r>
              <a:rPr lang="en-US" sz="2400"/>
              <a:t>Mở file </a:t>
            </a:r>
            <a:r>
              <a:rPr lang="en-US" sz="2400" b="1"/>
              <a:t>main.js</a:t>
            </a:r>
            <a:r>
              <a:rPr lang="en-US" sz="2400"/>
              <a:t> và thực hiện import Bootstrap bằng lệnh như sau:</a:t>
            </a:r>
          </a:p>
          <a:p>
            <a:pPr marL="0" indent="0">
              <a:buNone/>
            </a:pPr>
            <a:r>
              <a:rPr lang="en-US" sz="2400">
                <a:solidFill>
                  <a:srgbClr val="FA8D3E"/>
                </a:solidFill>
                <a:latin typeface="Consolas" panose="020B0609020204030204" pitchFamily="49" charset="0"/>
              </a:rPr>
              <a:t>   </a:t>
            </a:r>
            <a:endParaRPr lang="en-US" sz="2600"/>
          </a:p>
          <a:p>
            <a:pPr marL="0" indent="0">
              <a:buNone/>
            </a:pPr>
            <a:endParaRPr lang="en-US" sz="2600">
              <a:solidFill>
                <a:srgbClr val="FF0000"/>
              </a:solidFill>
            </a:endParaRPr>
          </a:p>
          <a:p>
            <a:pPr marL="0" indent="0">
              <a:buNone/>
            </a:pPr>
            <a:endParaRPr lang="en-US" sz="26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4" name="Rectangle 3"/>
          <p:cNvSpPr/>
          <p:nvPr/>
        </p:nvSpPr>
        <p:spPr>
          <a:xfrm>
            <a:off x="706056" y="2852655"/>
            <a:ext cx="7599744" cy="2862322"/>
          </a:xfrm>
          <a:prstGeom prst="rect">
            <a:avLst/>
          </a:prstGeom>
          <a:ln>
            <a:solidFill>
              <a:schemeClr val="bg1">
                <a:lumMod val="75000"/>
              </a:schemeClr>
            </a:solidFill>
          </a:ln>
        </p:spPr>
        <p:txBody>
          <a:bodyPr wrap="square">
            <a:spAutoFit/>
          </a:bodyPr>
          <a:lstStyle/>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 createApp } </a:t>
            </a:r>
            <a:r>
              <a:rPr lang="en-US" sz="2000">
                <a:solidFill>
                  <a:srgbClr val="FA8D3E"/>
                </a:solidFill>
                <a:latin typeface="Consolas" panose="020B0609020204030204" pitchFamily="49" charset="0"/>
              </a:rPr>
              <a:t>from</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'vue'</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'./style.css‘</a:t>
            </a:r>
          </a:p>
          <a:p>
            <a:endParaRPr lang="en-US" sz="2000">
              <a:solidFill>
                <a:srgbClr val="5C6166"/>
              </a:solidFill>
              <a:latin typeface="Consolas" panose="020B0609020204030204" pitchFamily="49" charset="0"/>
            </a:endParaRPr>
          </a:p>
          <a:p>
            <a:r>
              <a:rPr lang="en-US" sz="2000" i="1">
                <a:solidFill>
                  <a:srgbClr val="787B80"/>
                </a:solidFill>
                <a:latin typeface="Consolas" panose="020B0609020204030204" pitchFamily="49" charset="0"/>
              </a:rPr>
              <a:t>// Import Bootstrap </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'bootstrap/dist/css/bootstrap.css'</a:t>
            </a:r>
            <a:endParaRPr lang="en-US" sz="2000">
              <a:solidFill>
                <a:srgbClr val="5C6166"/>
              </a:solidFill>
              <a:latin typeface="Consolas" panose="020B0609020204030204" pitchFamily="49" charset="0"/>
            </a:endParaRPr>
          </a:p>
          <a:p>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'bootstrap/dist/js/bootstrap.bundle.min.js'</a:t>
            </a:r>
          </a:p>
          <a:p>
            <a:br>
              <a:rPr lang="en-US" sz="2000">
                <a:solidFill>
                  <a:srgbClr val="5C6166"/>
                </a:solidFill>
                <a:latin typeface="Consolas" panose="020B0609020204030204" pitchFamily="49" charset="0"/>
              </a:rPr>
            </a:br>
            <a:r>
              <a:rPr lang="en-US" sz="2000">
                <a:solidFill>
                  <a:srgbClr val="FA8D3E"/>
                </a:solidFill>
                <a:latin typeface="Consolas" panose="020B0609020204030204" pitchFamily="49" charset="0"/>
              </a:rPr>
              <a:t>import</a:t>
            </a:r>
            <a:r>
              <a:rPr lang="en-US" sz="2000">
                <a:solidFill>
                  <a:srgbClr val="5C6166"/>
                </a:solidFill>
                <a:latin typeface="Consolas" panose="020B0609020204030204" pitchFamily="49" charset="0"/>
              </a:rPr>
              <a:t> App </a:t>
            </a:r>
            <a:r>
              <a:rPr lang="en-US" sz="2000">
                <a:solidFill>
                  <a:srgbClr val="FA8D3E"/>
                </a:solidFill>
                <a:latin typeface="Consolas" panose="020B0609020204030204" pitchFamily="49" charset="0"/>
              </a:rPr>
              <a:t>from</a:t>
            </a:r>
            <a:r>
              <a:rPr lang="en-US" sz="2000">
                <a:solidFill>
                  <a:srgbClr val="5C6166"/>
                </a:solidFill>
                <a:latin typeface="Consolas" panose="020B0609020204030204" pitchFamily="49" charset="0"/>
              </a:rPr>
              <a:t> </a:t>
            </a:r>
            <a:r>
              <a:rPr lang="en-US" sz="2000">
                <a:solidFill>
                  <a:srgbClr val="86B300"/>
                </a:solidFill>
                <a:latin typeface="Consolas" panose="020B0609020204030204" pitchFamily="49" charset="0"/>
              </a:rPr>
              <a:t>'./App.vue'</a:t>
            </a:r>
            <a:br>
              <a:rPr lang="en-US" sz="2000">
                <a:solidFill>
                  <a:srgbClr val="5C6166"/>
                </a:solidFill>
                <a:latin typeface="Consolas" panose="020B0609020204030204" pitchFamily="49" charset="0"/>
              </a:rPr>
            </a:br>
            <a:r>
              <a:rPr lang="en-US" sz="2000">
                <a:solidFill>
                  <a:srgbClr val="F2AE49"/>
                </a:solidFill>
                <a:latin typeface="Consolas" panose="020B0609020204030204" pitchFamily="49" charset="0"/>
              </a:rPr>
              <a:t>createApp</a:t>
            </a:r>
            <a:r>
              <a:rPr lang="en-US" sz="2000">
                <a:solidFill>
                  <a:srgbClr val="5C6166"/>
                </a:solidFill>
                <a:latin typeface="Consolas" panose="020B0609020204030204" pitchFamily="49" charset="0"/>
              </a:rPr>
              <a:t>(App)</a:t>
            </a:r>
            <a:r>
              <a:rPr lang="en-US" sz="2000">
                <a:solidFill>
                  <a:srgbClr val="ED9366"/>
                </a:solidFill>
                <a:latin typeface="Consolas" panose="020B0609020204030204" pitchFamily="49" charset="0"/>
              </a:rPr>
              <a:t>.</a:t>
            </a:r>
            <a:r>
              <a:rPr lang="en-US" sz="2000">
                <a:solidFill>
                  <a:srgbClr val="F2AE49"/>
                </a:solidFill>
                <a:latin typeface="Consolas" panose="020B0609020204030204" pitchFamily="49" charset="0"/>
              </a:rPr>
              <a:t>mount</a:t>
            </a:r>
            <a:r>
              <a:rPr lang="en-US" sz="2000">
                <a:solidFill>
                  <a:srgbClr val="5C6166"/>
                </a:solidFill>
                <a:latin typeface="Consolas" panose="020B0609020204030204" pitchFamily="49" charset="0"/>
              </a:rPr>
              <a:t>(</a:t>
            </a:r>
            <a:r>
              <a:rPr lang="en-US" sz="2000">
                <a:solidFill>
                  <a:srgbClr val="86B300"/>
                </a:solidFill>
                <a:latin typeface="Consolas" panose="020B0609020204030204" pitchFamily="49" charset="0"/>
              </a:rPr>
              <a:t>'#app'</a:t>
            </a:r>
            <a:r>
              <a:rPr lang="en-US" sz="2000">
                <a:solidFill>
                  <a:srgbClr val="5C6166"/>
                </a:solidFill>
                <a:latin typeface="Consolas" panose="020B0609020204030204" pitchFamily="49" charset="0"/>
              </a:rPr>
              <a:t>)</a:t>
            </a:r>
          </a:p>
        </p:txBody>
      </p:sp>
    </p:spTree>
    <p:extLst>
      <p:ext uri="{BB962C8B-B14F-4D97-AF65-F5344CB8AC3E}">
        <p14:creationId xmlns:p14="http://schemas.microsoft.com/office/powerpoint/2010/main" val="2847043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KẾT HỢP BOOTSTRAP VÀ VUEJS </a:t>
            </a:r>
            <a:endParaRPr lang="en-GB" altLang="en-US" dirty="0"/>
          </a:p>
        </p:txBody>
      </p:sp>
      <p:sp>
        <p:nvSpPr>
          <p:cNvPr id="9219" name="Rectangle 3"/>
          <p:cNvSpPr>
            <a:spLocks noGrp="1" noChangeArrowheads="1"/>
          </p:cNvSpPr>
          <p:nvPr>
            <p:ph type="body" idx="1"/>
          </p:nvPr>
        </p:nvSpPr>
        <p:spPr>
          <a:xfrm>
            <a:off x="609600" y="1066800"/>
            <a:ext cx="11582400" cy="5257800"/>
          </a:xfrm>
        </p:spPr>
        <p:txBody>
          <a:bodyPr>
            <a:noAutofit/>
          </a:bodyPr>
          <a:lstStyle/>
          <a:p>
            <a:pPr marL="0" indent="0">
              <a:buNone/>
            </a:pPr>
            <a:r>
              <a:rPr lang="en-US" sz="2400" b="1"/>
              <a:t>B4: </a:t>
            </a:r>
            <a:r>
              <a:rPr lang="en-US" sz="2400"/>
              <a:t>Mở thành phần HelloWorld.vue và thêm code sau:</a:t>
            </a:r>
          </a:p>
          <a:p>
            <a:pPr marL="0" indent="0">
              <a:buNone/>
            </a:pPr>
            <a:r>
              <a:rPr lang="en-US" sz="2400">
                <a:solidFill>
                  <a:srgbClr val="FA8D3E"/>
                </a:solidFill>
                <a:latin typeface="Consolas" panose="020B0609020204030204" pitchFamily="49" charset="0"/>
              </a:rPr>
              <a:t>   </a:t>
            </a:r>
            <a:endParaRPr lang="en-US" sz="2600"/>
          </a:p>
          <a:p>
            <a:pPr marL="0" indent="0">
              <a:buNone/>
            </a:pPr>
            <a:endParaRPr lang="en-US" sz="2400">
              <a:solidFill>
                <a:srgbClr val="FF0000"/>
              </a:solidFill>
            </a:endParaRPr>
          </a:p>
          <a:p>
            <a:pPr marL="0" indent="0">
              <a:buNone/>
            </a:pPr>
            <a:endParaRPr lang="en-US" sz="26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5" name="Rectangle 4"/>
          <p:cNvSpPr/>
          <p:nvPr/>
        </p:nvSpPr>
        <p:spPr>
          <a:xfrm>
            <a:off x="685800" y="1605677"/>
            <a:ext cx="8231778" cy="2862322"/>
          </a:xfrm>
          <a:prstGeom prst="rect">
            <a:avLst/>
          </a:prstGeom>
          <a:ln>
            <a:solidFill>
              <a:schemeClr val="bg1">
                <a:lumMod val="50000"/>
              </a:schemeClr>
            </a:solidFill>
          </a:ln>
        </p:spPr>
        <p:txBody>
          <a:bodyPr wrap="square">
            <a:spAutoFit/>
          </a:bodyPr>
          <a:lstStyle/>
          <a:p>
            <a:r>
              <a:rPr lang="vi-VN" sz="2000">
                <a:solidFill>
                  <a:srgbClr val="55B4D4"/>
                </a:solidFill>
                <a:latin typeface="Consolas" panose="020B0609020204030204" pitchFamily="49" charset="0"/>
              </a:rPr>
              <a:t>&lt;template&gt;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&lt;div</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class</a:t>
            </a:r>
            <a:r>
              <a:rPr lang="vi-VN" sz="2000">
                <a:solidFill>
                  <a:srgbClr val="5C6166"/>
                </a:solidFill>
                <a:latin typeface="Consolas" panose="020B0609020204030204" pitchFamily="49" charset="0"/>
              </a:rPr>
              <a:t>=</a:t>
            </a:r>
            <a:r>
              <a:rPr lang="vi-VN" sz="2000">
                <a:solidFill>
                  <a:srgbClr val="86B300"/>
                </a:solidFill>
                <a:latin typeface="Consolas" panose="020B0609020204030204" pitchFamily="49" charset="0"/>
              </a:rPr>
              <a:t>"container"</a:t>
            </a:r>
            <a:r>
              <a:rPr lang="vi-VN" sz="2000">
                <a:solidFill>
                  <a:srgbClr val="55B4D4"/>
                </a:solidFill>
                <a:latin typeface="Consolas" panose="020B0609020204030204" pitchFamily="49" charset="0"/>
              </a:rPr>
              <a:t>&gt;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&lt;button</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class</a:t>
            </a:r>
            <a:r>
              <a:rPr lang="vi-VN" sz="2000">
                <a:solidFill>
                  <a:srgbClr val="5C6166"/>
                </a:solidFill>
                <a:latin typeface="Consolas" panose="020B0609020204030204" pitchFamily="49" charset="0"/>
              </a:rPr>
              <a:t>=</a:t>
            </a:r>
            <a:r>
              <a:rPr lang="vi-VN" sz="2000">
                <a:solidFill>
                  <a:srgbClr val="86B300"/>
                </a:solidFill>
                <a:latin typeface="Consolas" panose="020B0609020204030204" pitchFamily="49" charset="0"/>
              </a:rPr>
              <a:t>"btn btn-danger"</a:t>
            </a:r>
            <a:r>
              <a:rPr lang="vi-VN" sz="2000">
                <a:solidFill>
                  <a:srgbClr val="55B4D4"/>
                </a:solidFill>
                <a:latin typeface="Consolas" panose="020B0609020204030204" pitchFamily="49" charset="0"/>
              </a:rPr>
              <a:t>&gt;</a:t>
            </a:r>
            <a:r>
              <a:rPr lang="vi-VN" sz="2000">
                <a:solidFill>
                  <a:srgbClr val="5C6166"/>
                </a:solidFill>
                <a:latin typeface="Consolas" panose="020B0609020204030204" pitchFamily="49" charset="0"/>
              </a:rPr>
              <a:t>Danger</a:t>
            </a:r>
            <a:r>
              <a:rPr lang="vi-VN" sz="2000">
                <a:solidFill>
                  <a:srgbClr val="55B4D4"/>
                </a:solidFill>
                <a:latin typeface="Consolas" panose="020B0609020204030204" pitchFamily="49" charset="0"/>
              </a:rPr>
              <a:t>&lt;/button&gt;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&lt;button</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class</a:t>
            </a:r>
            <a:r>
              <a:rPr lang="vi-VN" sz="2000">
                <a:solidFill>
                  <a:srgbClr val="5C6166"/>
                </a:solidFill>
                <a:latin typeface="Consolas" panose="020B0609020204030204" pitchFamily="49" charset="0"/>
              </a:rPr>
              <a:t>=</a:t>
            </a:r>
            <a:r>
              <a:rPr lang="vi-VN" sz="2000">
                <a:solidFill>
                  <a:srgbClr val="86B300"/>
                </a:solidFill>
                <a:latin typeface="Consolas" panose="020B0609020204030204" pitchFamily="49" charset="0"/>
              </a:rPr>
              <a:t>"btn btn-warning"</a:t>
            </a:r>
            <a:r>
              <a:rPr lang="vi-VN" sz="2000">
                <a:solidFill>
                  <a:srgbClr val="55B4D4"/>
                </a:solidFill>
                <a:latin typeface="Consolas" panose="020B0609020204030204" pitchFamily="49" charset="0"/>
              </a:rPr>
              <a:t>&gt;</a:t>
            </a:r>
            <a:r>
              <a:rPr lang="vi-VN" sz="2000">
                <a:solidFill>
                  <a:srgbClr val="5C6166"/>
                </a:solidFill>
                <a:latin typeface="Consolas" panose="020B0609020204030204" pitchFamily="49" charset="0"/>
              </a:rPr>
              <a:t>Warning</a:t>
            </a:r>
            <a:r>
              <a:rPr lang="vi-VN" sz="2000">
                <a:solidFill>
                  <a:srgbClr val="55B4D4"/>
                </a:solidFill>
                <a:latin typeface="Consolas" panose="020B0609020204030204" pitchFamily="49" charset="0"/>
              </a:rPr>
              <a:t>&lt;/button&gt;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&lt;button</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class</a:t>
            </a:r>
            <a:r>
              <a:rPr lang="vi-VN" sz="2000">
                <a:solidFill>
                  <a:srgbClr val="5C6166"/>
                </a:solidFill>
                <a:latin typeface="Consolas" panose="020B0609020204030204" pitchFamily="49" charset="0"/>
              </a:rPr>
              <a:t>=</a:t>
            </a:r>
            <a:r>
              <a:rPr lang="vi-VN" sz="2000">
                <a:solidFill>
                  <a:srgbClr val="86B300"/>
                </a:solidFill>
                <a:latin typeface="Consolas" panose="020B0609020204030204" pitchFamily="49" charset="0"/>
              </a:rPr>
              <a:t>"btn btn-success"</a:t>
            </a:r>
            <a:r>
              <a:rPr lang="vi-VN" sz="2000">
                <a:solidFill>
                  <a:srgbClr val="55B4D4"/>
                </a:solidFill>
                <a:latin typeface="Consolas" panose="020B0609020204030204" pitchFamily="49" charset="0"/>
              </a:rPr>
              <a:t>&gt;</a:t>
            </a:r>
            <a:r>
              <a:rPr lang="vi-VN" sz="2000">
                <a:solidFill>
                  <a:srgbClr val="5C6166"/>
                </a:solidFill>
                <a:latin typeface="Consolas" panose="020B0609020204030204" pitchFamily="49" charset="0"/>
              </a:rPr>
              <a:t>Success</a:t>
            </a:r>
            <a:r>
              <a:rPr lang="vi-VN" sz="2000">
                <a:solidFill>
                  <a:srgbClr val="55B4D4"/>
                </a:solidFill>
                <a:latin typeface="Consolas" panose="020B0609020204030204" pitchFamily="49" charset="0"/>
              </a:rPr>
              <a:t>&lt;/button&gt;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&lt;button</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class</a:t>
            </a:r>
            <a:r>
              <a:rPr lang="vi-VN" sz="2000">
                <a:solidFill>
                  <a:srgbClr val="5C6166"/>
                </a:solidFill>
                <a:latin typeface="Consolas" panose="020B0609020204030204" pitchFamily="49" charset="0"/>
              </a:rPr>
              <a:t>=</a:t>
            </a:r>
            <a:r>
              <a:rPr lang="vi-VN" sz="2000">
                <a:solidFill>
                  <a:srgbClr val="86B300"/>
                </a:solidFill>
                <a:latin typeface="Consolas" panose="020B0609020204030204" pitchFamily="49" charset="0"/>
              </a:rPr>
              <a:t>"btn btn-info"</a:t>
            </a:r>
            <a:r>
              <a:rPr lang="vi-VN" sz="2000">
                <a:solidFill>
                  <a:srgbClr val="55B4D4"/>
                </a:solidFill>
                <a:latin typeface="Consolas" panose="020B0609020204030204" pitchFamily="49" charset="0"/>
              </a:rPr>
              <a:t>&gt;</a:t>
            </a:r>
            <a:r>
              <a:rPr lang="vi-VN" sz="2000">
                <a:solidFill>
                  <a:srgbClr val="5C6166"/>
                </a:solidFill>
                <a:latin typeface="Consolas" panose="020B0609020204030204" pitchFamily="49" charset="0"/>
              </a:rPr>
              <a:t>Info</a:t>
            </a:r>
            <a:r>
              <a:rPr lang="vi-VN" sz="2000">
                <a:solidFill>
                  <a:srgbClr val="55B4D4"/>
                </a:solidFill>
                <a:latin typeface="Consolas" panose="020B0609020204030204" pitchFamily="49" charset="0"/>
              </a:rPr>
              <a:t>&lt;/button&gt;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&lt;button</a:t>
            </a:r>
            <a:r>
              <a:rPr lang="vi-VN" sz="2000">
                <a:solidFill>
                  <a:srgbClr val="5C6166"/>
                </a:solidFill>
                <a:latin typeface="Consolas" panose="020B0609020204030204" pitchFamily="49" charset="0"/>
              </a:rPr>
              <a:t> </a:t>
            </a:r>
            <a:r>
              <a:rPr lang="vi-VN" sz="2000">
                <a:solidFill>
                  <a:srgbClr val="F2AE49"/>
                </a:solidFill>
                <a:latin typeface="Consolas" panose="020B0609020204030204" pitchFamily="49" charset="0"/>
              </a:rPr>
              <a:t>class</a:t>
            </a:r>
            <a:r>
              <a:rPr lang="vi-VN" sz="2000">
                <a:solidFill>
                  <a:srgbClr val="5C6166"/>
                </a:solidFill>
                <a:latin typeface="Consolas" panose="020B0609020204030204" pitchFamily="49" charset="0"/>
              </a:rPr>
              <a:t>=</a:t>
            </a:r>
            <a:r>
              <a:rPr lang="vi-VN" sz="2000">
                <a:solidFill>
                  <a:srgbClr val="86B300"/>
                </a:solidFill>
                <a:latin typeface="Consolas" panose="020B0609020204030204" pitchFamily="49" charset="0"/>
              </a:rPr>
              <a:t>"btn btn-primary"</a:t>
            </a:r>
            <a:r>
              <a:rPr lang="vi-VN" sz="2000">
                <a:solidFill>
                  <a:srgbClr val="55B4D4"/>
                </a:solidFill>
                <a:latin typeface="Consolas" panose="020B0609020204030204" pitchFamily="49" charset="0"/>
              </a:rPr>
              <a:t>&gt;</a:t>
            </a:r>
            <a:r>
              <a:rPr lang="vi-VN" sz="2000">
                <a:solidFill>
                  <a:srgbClr val="5C6166"/>
                </a:solidFill>
                <a:latin typeface="Consolas" panose="020B0609020204030204" pitchFamily="49" charset="0"/>
              </a:rPr>
              <a:t>Primary</a:t>
            </a:r>
            <a:r>
              <a:rPr lang="vi-VN" sz="2000">
                <a:solidFill>
                  <a:srgbClr val="55B4D4"/>
                </a:solidFill>
                <a:latin typeface="Consolas" panose="020B0609020204030204" pitchFamily="49" charset="0"/>
              </a:rPr>
              <a:t>&lt;/button&gt;</a:t>
            </a:r>
            <a:endParaRPr lang="vi-VN" sz="2000">
              <a:solidFill>
                <a:srgbClr val="5C6166"/>
              </a:solidFill>
              <a:latin typeface="Consolas" panose="020B0609020204030204" pitchFamily="49" charset="0"/>
            </a:endParaRPr>
          </a:p>
          <a:p>
            <a:r>
              <a:rPr lang="vi-VN" sz="2000">
                <a:solidFill>
                  <a:srgbClr val="5C6166"/>
                </a:solidFill>
                <a:latin typeface="Consolas" panose="020B0609020204030204" pitchFamily="49" charset="0"/>
              </a:rPr>
              <a:t>  </a:t>
            </a:r>
            <a:r>
              <a:rPr lang="vi-VN" sz="2000">
                <a:solidFill>
                  <a:srgbClr val="55B4D4"/>
                </a:solidFill>
                <a:latin typeface="Consolas" panose="020B0609020204030204" pitchFamily="49" charset="0"/>
              </a:rPr>
              <a:t>&lt;/div&gt;</a:t>
            </a:r>
            <a:endParaRPr lang="vi-VN" sz="2000">
              <a:solidFill>
                <a:srgbClr val="5C6166"/>
              </a:solidFill>
              <a:latin typeface="Consolas" panose="020B0609020204030204" pitchFamily="49" charset="0"/>
            </a:endParaRPr>
          </a:p>
          <a:p>
            <a:r>
              <a:rPr lang="vi-VN" sz="2000">
                <a:solidFill>
                  <a:srgbClr val="55B4D4"/>
                </a:solidFill>
                <a:latin typeface="Consolas" panose="020B0609020204030204" pitchFamily="49" charset="0"/>
              </a:rPr>
              <a:t>&lt;/template&gt;</a:t>
            </a:r>
            <a:endParaRPr lang="vi-VN" sz="2000" b="0">
              <a:solidFill>
                <a:srgbClr val="5C6166"/>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4953000" y="4170828"/>
            <a:ext cx="6205397" cy="1696572"/>
          </a:xfrm>
          <a:prstGeom prst="rect">
            <a:avLst/>
          </a:prstGeom>
          <a:ln>
            <a:solidFill>
              <a:schemeClr val="bg1">
                <a:lumMod val="50000"/>
              </a:schemeClr>
            </a:solidFill>
          </a:ln>
        </p:spPr>
      </p:pic>
    </p:spTree>
    <p:extLst>
      <p:ext uri="{BB962C8B-B14F-4D97-AF65-F5344CB8AC3E}">
        <p14:creationId xmlns:p14="http://schemas.microsoft.com/office/powerpoint/2010/main" val="31930230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62200" y="3886200"/>
            <a:ext cx="7315200" cy="1143000"/>
          </a:xfrm>
        </p:spPr>
        <p:txBody>
          <a:bodyPr>
            <a:noAutofit/>
          </a:bodyPr>
          <a:lstStyle/>
          <a:p>
            <a:pPr algn="l"/>
            <a:r>
              <a:rPr lang="en-US" sz="2400">
                <a:solidFill>
                  <a:srgbClr val="FF0000"/>
                </a:solidFill>
              </a:rPr>
              <a:t>Tái hiện demo kết hợp Bootstrap + Vue</a:t>
            </a:r>
            <a:endParaRPr lang="en-US" sz="2400"/>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8198140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8343375" y="2990273"/>
            <a:ext cx="2324624" cy="391390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ea typeface="Roboto"/>
              </a:rPr>
              <a:t>TỔNG KẾT NỘI DUNG BÀI HỌC</a:t>
            </a:r>
            <a:endParaRPr lang="en-US" dirty="0"/>
          </a:p>
        </p:txBody>
      </p:sp>
      <p:sp>
        <p:nvSpPr>
          <p:cNvPr id="8" name="Content Placeholder 2"/>
          <p:cNvSpPr>
            <a:spLocks noGrp="1"/>
          </p:cNvSpPr>
          <p:nvPr>
            <p:ph idx="1"/>
          </p:nvPr>
        </p:nvSpPr>
        <p:spPr>
          <a:xfrm>
            <a:off x="609600" y="1066800"/>
            <a:ext cx="10972800" cy="5257800"/>
          </a:xfrm>
        </p:spPr>
        <p:txBody>
          <a:bodyPr>
            <a:normAutofit/>
          </a:bodyPr>
          <a:lstStyle/>
          <a:p>
            <a:pPr>
              <a:lnSpc>
                <a:spcPct val="150000"/>
              </a:lnSpc>
              <a:buFont typeface="Wingdings" pitchFamily="2" charset="2"/>
              <a:buChar char="þ"/>
            </a:pPr>
            <a:r>
              <a:rPr lang="en-US" sz="2400"/>
              <a:t>Hiểu về VueJS, ưu nhược điểm</a:t>
            </a:r>
          </a:p>
          <a:p>
            <a:pPr>
              <a:lnSpc>
                <a:spcPct val="150000"/>
              </a:lnSpc>
              <a:buFont typeface="Wingdings" pitchFamily="2" charset="2"/>
              <a:buChar char="þ"/>
            </a:pPr>
            <a:r>
              <a:rPr lang="en-US" sz="2400"/>
              <a:t>Cài đặt môi trường</a:t>
            </a:r>
            <a:endParaRPr lang="vi-VN" sz="2400"/>
          </a:p>
          <a:p>
            <a:pPr lvl="1">
              <a:lnSpc>
                <a:spcPct val="150000"/>
              </a:lnSpc>
              <a:buFont typeface="Wingdings" pitchFamily="2" charset="2"/>
              <a:buChar char="þ"/>
            </a:pPr>
            <a:r>
              <a:rPr lang="en-US"/>
              <a:t>Công cụ cài đặt</a:t>
            </a:r>
            <a:endParaRPr lang="vi-VN"/>
          </a:p>
          <a:p>
            <a:pPr lvl="1">
              <a:lnSpc>
                <a:spcPct val="150000"/>
              </a:lnSpc>
              <a:buFont typeface="Wingdings" pitchFamily="2" charset="2"/>
              <a:buChar char="þ"/>
            </a:pPr>
            <a:r>
              <a:rPr lang="en-US"/>
              <a:t>Môi trường</a:t>
            </a:r>
            <a:endParaRPr lang="vi-VN"/>
          </a:p>
          <a:p>
            <a:pPr lvl="1">
              <a:lnSpc>
                <a:spcPct val="150000"/>
              </a:lnSpc>
              <a:buFont typeface="Wingdings" pitchFamily="2" charset="2"/>
              <a:buChar char="þ"/>
            </a:pPr>
            <a:r>
              <a:rPr lang="en-US"/>
              <a:t>Khởi tạo dự án</a:t>
            </a:r>
            <a:endParaRPr lang="vi-VN"/>
          </a:p>
          <a:p>
            <a:pPr>
              <a:lnSpc>
                <a:spcPct val="150000"/>
              </a:lnSpc>
              <a:buFont typeface="Wingdings" pitchFamily="2" charset="2"/>
              <a:buChar char="þ"/>
            </a:pPr>
            <a:r>
              <a:rPr lang="en-US" sz="2400"/>
              <a:t>Hiểu cơ bản về nội suy, cú pháp template </a:t>
            </a:r>
          </a:p>
          <a:p>
            <a:pPr>
              <a:lnSpc>
                <a:spcPct val="150000"/>
              </a:lnSpc>
              <a:buFont typeface="Wingdings" pitchFamily="2" charset="2"/>
              <a:buChar char="þ"/>
            </a:pPr>
            <a:r>
              <a:rPr lang="en-US" sz="2400"/>
              <a:t>Kết hợp được Bootstrap và VueJS</a:t>
            </a:r>
          </a:p>
          <a:p>
            <a:endParaRPr lang="en-GB" altLang="en-US" sz="2400"/>
          </a:p>
          <a:p>
            <a:pPr marL="0" indent="0">
              <a:buNone/>
            </a:pPr>
            <a:endParaRPr lang="en-US" altLang="en-US" sz="2400" dirty="0"/>
          </a:p>
          <a:p>
            <a:pPr marL="0" indent="0">
              <a:buNone/>
            </a:pPr>
            <a:endParaRPr lang="vi-VN" altLang="en-US" sz="2400" dirty="0"/>
          </a:p>
        </p:txBody>
      </p:sp>
    </p:spTree>
    <p:extLst>
      <p:ext uri="{BB962C8B-B14F-4D97-AF65-F5344CB8AC3E}">
        <p14:creationId xmlns:p14="http://schemas.microsoft.com/office/powerpoint/2010/main" val="14853466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4"/>
          <p:cNvSpPr txBox="1"/>
          <p:nvPr/>
        </p:nvSpPr>
        <p:spPr>
          <a:xfrm>
            <a:off x="1569718" y="373566"/>
            <a:ext cx="9052564" cy="764539"/>
          </a:xfrm>
          <a:prstGeom prst="rect">
            <a:avLst/>
          </a:prstGeom>
          <a:ln w="12700">
            <a:miter lim="400000"/>
          </a:ln>
        </p:spPr>
        <p:txBody>
          <a:bodyPr lIns="45718" tIns="45718" rIns="45718" bIns="45718">
            <a:spAutoFit/>
          </a:bodyPr>
          <a:lstStyle>
            <a:lvl1pPr indent="914400" algn="just">
              <a:spcBef>
                <a:spcPts val="1800"/>
              </a:spcBef>
              <a:defRPr sz="4400" b="1">
                <a:solidFill>
                  <a:srgbClr val="585915"/>
                </a:solidFill>
                <a:latin typeface="Segoe UI"/>
                <a:ea typeface="Segoe UI"/>
                <a:cs typeface="Segoe UI"/>
                <a:sym typeface="Segoe UI"/>
              </a:defRPr>
            </a:lvl1pPr>
          </a:lstStyle>
          <a:p>
            <a:r>
              <a:t>       TỔNG KẾT BÀI HỌC</a:t>
            </a:r>
          </a:p>
        </p:txBody>
      </p:sp>
      <p:pic>
        <p:nvPicPr>
          <p:cNvPr id="226" name="Picture 1" descr="Picture 1"/>
          <p:cNvPicPr>
            <a:picLocks noChangeAspect="1"/>
          </p:cNvPicPr>
          <p:nvPr/>
        </p:nvPicPr>
        <p:blipFill>
          <a:blip r:embed="rId2"/>
          <a:stretch>
            <a:fillRect/>
          </a:stretch>
        </p:blipFill>
        <p:spPr>
          <a:xfrm>
            <a:off x="0" y="-761999"/>
            <a:ext cx="12192000" cy="7620001"/>
          </a:xfrm>
          <a:prstGeom prst="rect">
            <a:avLst/>
          </a:prstGeom>
          <a:ln w="12700">
            <a:miter lim="400000"/>
            <a:headEnd/>
            <a:tailEnd/>
          </a:ln>
        </p:spPr>
      </p:pic>
    </p:spTree>
    <p:extLst>
      <p:ext uri="{BB962C8B-B14F-4D97-AF65-F5344CB8AC3E}">
        <p14:creationId xmlns:p14="http://schemas.microsoft.com/office/powerpoint/2010/main" val="23535464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GIỚI THIỆU VUEJS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a:t>VueJS là gì?</a:t>
            </a: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a:lnSpc>
                <a:spcPct val="150000"/>
              </a:lnSpc>
            </a:pPr>
            <a:r>
              <a:rPr lang="en-US" sz="2000"/>
              <a:t>VueJS</a:t>
            </a:r>
            <a:r>
              <a:rPr lang="en-US" sz="2000">
                <a:solidFill>
                  <a:srgbClr val="FF0000"/>
                </a:solidFill>
              </a:rPr>
              <a:t> </a:t>
            </a:r>
            <a:r>
              <a:rPr lang="vi-VN" sz="2000"/>
              <a:t>là một Framework</a:t>
            </a:r>
            <a:r>
              <a:rPr lang="en-US" sz="2000"/>
              <a:t> JavaScript linh động được sử dụng để xây dựng giao diện người dùng (UI).</a:t>
            </a:r>
          </a:p>
          <a:p>
            <a:pPr>
              <a:lnSpc>
                <a:spcPct val="150000"/>
              </a:lnSpc>
            </a:pPr>
            <a:r>
              <a:rPr lang="en-US" sz="2000"/>
              <a:t>VueJS được xây dựng dựa trên HTML, CSS và JavaScript tiêu chuẩn</a:t>
            </a:r>
          </a:p>
          <a:p>
            <a:pPr>
              <a:lnSpc>
                <a:spcPct val="150000"/>
              </a:lnSpc>
            </a:pPr>
            <a:r>
              <a:rPr lang="en-US" sz="2000"/>
              <a:t>VueJS dễ dàng </a:t>
            </a:r>
            <a:r>
              <a:rPr lang="vi-VN" sz="2000"/>
              <a:t>đáp ứng được nhu cầu </a:t>
            </a:r>
            <a:r>
              <a:rPr lang="en-US" sz="2000"/>
              <a:t>tổ chức</a:t>
            </a:r>
            <a:r>
              <a:rPr lang="vi-VN" sz="2000"/>
              <a:t> ứng dụng một trang SPA</a:t>
            </a:r>
            <a:r>
              <a:rPr lang="en-US" sz="2000"/>
              <a:t> (</a:t>
            </a:r>
            <a:r>
              <a:rPr lang="vi-VN" sz="2000"/>
              <a:t>Single-Page Applications) với độ phức tạp cao</a:t>
            </a:r>
            <a:r>
              <a:rPr lang="en-US" sz="2000"/>
              <a:t>.</a:t>
            </a:r>
          </a:p>
          <a:p>
            <a:pPr>
              <a:lnSpc>
                <a:spcPct val="150000"/>
              </a:lnSpc>
            </a:pPr>
            <a:r>
              <a:rPr lang="en-US" sz="2000"/>
              <a:t>VueJS hoạt động theo cơ chế tái sử dụng các component và kiến trúc linh hoạt, đơn giản hóa việc phát triển web</a:t>
            </a:r>
            <a:endParaRPr lang="en-US" sz="2000" dirty="0"/>
          </a:p>
        </p:txBody>
      </p:sp>
      <p:pic>
        <p:nvPicPr>
          <p:cNvPr id="2" name="Picture 1"/>
          <p:cNvPicPr>
            <a:picLocks noChangeAspect="1"/>
          </p:cNvPicPr>
          <p:nvPr/>
        </p:nvPicPr>
        <p:blipFill>
          <a:blip r:embed="rId2"/>
          <a:stretch>
            <a:fillRect/>
          </a:stretch>
        </p:blipFill>
        <p:spPr>
          <a:xfrm>
            <a:off x="5105400" y="1066800"/>
            <a:ext cx="1698330" cy="1523998"/>
          </a:xfrm>
          <a:prstGeom prst="rect">
            <a:avLst/>
          </a:prstGeom>
        </p:spPr>
      </p:pic>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1044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LỊCH SỬ HÌNH THÀNH VUEJS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a:t>Lịch sử hình thành</a:t>
            </a:r>
          </a:p>
          <a:p>
            <a:pPr marL="0" indent="0">
              <a:buNone/>
            </a:pPr>
            <a:endParaRPr lang="en-US" sz="2400">
              <a:solidFill>
                <a:srgbClr val="FF0000"/>
              </a:solidFill>
            </a:endParaRPr>
          </a:p>
        </p:txBody>
      </p:sp>
      <p:pic>
        <p:nvPicPr>
          <p:cNvPr id="2" name="Picture 1"/>
          <p:cNvPicPr>
            <a:picLocks noChangeAspect="1"/>
          </p:cNvPicPr>
          <p:nvPr/>
        </p:nvPicPr>
        <p:blipFill>
          <a:blip r:embed="rId2"/>
          <a:stretch>
            <a:fillRect/>
          </a:stretch>
        </p:blipFill>
        <p:spPr>
          <a:xfrm>
            <a:off x="9144000" y="4926968"/>
            <a:ext cx="538822" cy="483513"/>
          </a:xfrm>
          <a:prstGeom prst="rect">
            <a:avLst/>
          </a:prstGeom>
        </p:spPr>
      </p:pic>
      <p:sp>
        <p:nvSpPr>
          <p:cNvPr id="5" name="Content Placeholder 7"/>
          <p:cNvSpPr>
            <a:spLocks noGrp="1"/>
          </p:cNvSpPr>
          <p:nvPr>
            <p:ph sz="half" idx="1"/>
          </p:nvPr>
        </p:nvSpPr>
        <p:spPr>
          <a:xfrm>
            <a:off x="609600" y="1604818"/>
            <a:ext cx="7314452" cy="4525963"/>
          </a:xfrm>
        </p:spPr>
        <p:txBody>
          <a:bodyPr>
            <a:noAutofit/>
          </a:bodyPr>
          <a:lstStyle/>
          <a:p>
            <a:pPr algn="just">
              <a:lnSpc>
                <a:spcPct val="150000"/>
              </a:lnSpc>
              <a:buClr>
                <a:srgbClr val="FF5A33"/>
              </a:buClr>
              <a:buFont typeface="Wingdings" pitchFamily="2" charset="2"/>
              <a:buChar char="q"/>
            </a:pPr>
            <a:r>
              <a:rPr lang="vi-VN" sz="2000"/>
              <a:t>VueJS được tạo ra bởi </a:t>
            </a:r>
            <a:r>
              <a:rPr lang="vi-VN" sz="2000" b="1"/>
              <a:t>Evan You</a:t>
            </a:r>
            <a:r>
              <a:rPr lang="vi-VN" sz="2000"/>
              <a:t>, một cựu nhân viên và lập trình viên của Google. Phiên bản đầu tiên của VueJS được phát hành vào tháng 2 năm 2014. </a:t>
            </a:r>
            <a:endParaRPr lang="en-US" sz="2000"/>
          </a:p>
          <a:p>
            <a:pPr algn="just">
              <a:lnSpc>
                <a:spcPct val="150000"/>
              </a:lnSpc>
            </a:pPr>
            <a:r>
              <a:rPr lang="vi-VN" sz="2000"/>
              <a:t>Với ý tưởng tạo ra một framework nhẹ và dễ sử dụng hơn, Evan đã phát triển Vue.js bằng cách kết hợp các tính năng tốt nhất từ các framework khác. </a:t>
            </a:r>
            <a:endParaRPr lang="en-US" sz="2000"/>
          </a:p>
        </p:txBody>
      </p:sp>
      <p:pic>
        <p:nvPicPr>
          <p:cNvPr id="7" name="Picture 2" descr="vue js là gì"/>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1634" y="1575081"/>
            <a:ext cx="3043381" cy="30433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9678204" y="4923263"/>
            <a:ext cx="1224566" cy="430887"/>
          </a:xfrm>
          <a:prstGeom prst="rect">
            <a:avLst/>
          </a:prstGeom>
          <a:noFill/>
        </p:spPr>
        <p:txBody>
          <a:bodyPr wrap="none" rtlCol="0">
            <a:spAutoFit/>
          </a:bodyPr>
          <a:lstStyle/>
          <a:p>
            <a:r>
              <a:rPr lang="en-US" sz="2200" b="1">
                <a:solidFill>
                  <a:srgbClr val="FF5A33"/>
                </a:solidFill>
              </a:rPr>
              <a:t>Evan You</a:t>
            </a:r>
          </a:p>
        </p:txBody>
      </p:sp>
      <p:grpSp>
        <p:nvGrpSpPr>
          <p:cNvPr id="9" name="Google Shape;172;p6"/>
          <p:cNvGrpSpPr/>
          <p:nvPr/>
        </p:nvGrpSpPr>
        <p:grpSpPr>
          <a:xfrm>
            <a:off x="0" y="6344235"/>
            <a:ext cx="12192000" cy="513793"/>
            <a:chOff x="0" y="0"/>
            <a:chExt cx="24384000" cy="1027585"/>
          </a:xfrm>
        </p:grpSpPr>
        <p:sp>
          <p:nvSpPr>
            <p:cNvPr id="10"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1"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67425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Diagram 12"/>
          <p:cNvGraphicFramePr/>
          <p:nvPr>
            <p:extLst>
              <p:ext uri="{D42A27DB-BD31-4B8C-83A1-F6EECF244321}">
                <p14:modId xmlns:p14="http://schemas.microsoft.com/office/powerpoint/2010/main" val="2951731877"/>
              </p:ext>
            </p:extLst>
          </p:nvPr>
        </p:nvGraphicFramePr>
        <p:xfrm>
          <a:off x="1752600" y="1051932"/>
          <a:ext cx="7315200" cy="51799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18" name="Rectangle 2"/>
          <p:cNvSpPr>
            <a:spLocks noGrp="1" noChangeArrowheads="1"/>
          </p:cNvSpPr>
          <p:nvPr>
            <p:ph type="title"/>
          </p:nvPr>
        </p:nvSpPr>
        <p:spPr/>
        <p:txBody>
          <a:bodyPr/>
          <a:lstStyle/>
          <a:p>
            <a:r>
              <a:rPr lang="en-US"/>
              <a:t>LỊCH SỬ HÌNH THÀNH VUEJS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a:t>Các phiên bản VueJS</a:t>
            </a:r>
          </a:p>
          <a:p>
            <a:pPr marL="0" indent="0">
              <a:buNone/>
            </a:pPr>
            <a:endParaRPr lang="en-US" sz="2400">
              <a:solidFill>
                <a:srgbClr val="FF0000"/>
              </a:solidFill>
            </a:endParaRPr>
          </a:p>
        </p:txBody>
      </p:sp>
      <p:grpSp>
        <p:nvGrpSpPr>
          <p:cNvPr id="9" name="Google Shape;172;p6"/>
          <p:cNvGrpSpPr/>
          <p:nvPr/>
        </p:nvGrpSpPr>
        <p:grpSpPr>
          <a:xfrm>
            <a:off x="0" y="6344235"/>
            <a:ext cx="12192000" cy="513793"/>
            <a:chOff x="0" y="0"/>
            <a:chExt cx="24384000" cy="1027585"/>
          </a:xfrm>
        </p:grpSpPr>
        <p:sp>
          <p:nvSpPr>
            <p:cNvPr id="10"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1"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grpSp>
        <p:nvGrpSpPr>
          <p:cNvPr id="26" name="Group 25"/>
          <p:cNvGrpSpPr/>
          <p:nvPr/>
        </p:nvGrpSpPr>
        <p:grpSpPr>
          <a:xfrm>
            <a:off x="6781800" y="1524000"/>
            <a:ext cx="781662" cy="398168"/>
            <a:chOff x="7112000" y="2895599"/>
            <a:chExt cx="801324" cy="483691"/>
          </a:xfrm>
        </p:grpSpPr>
        <p:cxnSp>
          <p:nvCxnSpPr>
            <p:cNvPr id="22" name="Straight Connector 21"/>
            <p:cNvCxnSpPr/>
            <p:nvPr/>
          </p:nvCxnSpPr>
          <p:spPr>
            <a:xfrm flipV="1">
              <a:off x="7112000" y="3068920"/>
              <a:ext cx="584200" cy="310370"/>
            </a:xfrm>
            <a:prstGeom prst="line">
              <a:avLst/>
            </a:prstGeom>
            <a:ln>
              <a:solidFill>
                <a:srgbClr val="92D050"/>
              </a:solidFill>
            </a:ln>
            <a:scene3d>
              <a:camera prst="perspectiveLeft"/>
              <a:lightRig rig="threePt" dir="t"/>
            </a:scene3d>
          </p:spPr>
          <p:style>
            <a:lnRef idx="3">
              <a:schemeClr val="accent1"/>
            </a:lnRef>
            <a:fillRef idx="0">
              <a:schemeClr val="accent1"/>
            </a:fillRef>
            <a:effectRef idx="2">
              <a:schemeClr val="accent1"/>
            </a:effectRef>
            <a:fontRef idx="minor">
              <a:schemeClr val="tx1"/>
            </a:fontRef>
          </p:style>
        </p:cxnSp>
        <p:sp>
          <p:nvSpPr>
            <p:cNvPr id="21" name="Oval 20"/>
            <p:cNvSpPr/>
            <p:nvPr/>
          </p:nvSpPr>
          <p:spPr>
            <a:xfrm>
              <a:off x="7671621" y="2895599"/>
              <a:ext cx="241703" cy="288809"/>
            </a:xfrm>
            <a:prstGeom prst="ellipse">
              <a:avLst/>
            </a:prstGeom>
            <a:solidFill>
              <a:srgbClr val="92D050"/>
            </a:solidFill>
            <a:ln>
              <a:solidFill>
                <a:srgbClr val="92D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28" name="Folded Corner 27"/>
          <p:cNvSpPr/>
          <p:nvPr/>
        </p:nvSpPr>
        <p:spPr>
          <a:xfrm>
            <a:off x="7563462" y="1047165"/>
            <a:ext cx="4018938" cy="2216803"/>
          </a:xfrm>
          <a:prstGeom prst="foldedCorner">
            <a:avLst/>
          </a:prstGeom>
          <a:noFill/>
          <a:ln>
            <a:solidFill>
              <a:srgbClr val="4CA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FF0000"/>
              </a:buClr>
              <a:buFont typeface="Wingdings" panose="05000000000000000000" pitchFamily="2" charset="2"/>
              <a:buChar char="Ø"/>
            </a:pPr>
            <a:r>
              <a:rPr lang="vi-VN" sz="1600" b="1">
                <a:solidFill>
                  <a:schemeClr val="tx1"/>
                </a:solidFill>
                <a:latin typeface="Calibri" panose="020F0502020204030204" pitchFamily="34" charset="0"/>
                <a:cs typeface="Calibri" panose="020F0502020204030204" pitchFamily="34" charset="0"/>
              </a:rPr>
              <a:t>Ra mắt</a:t>
            </a:r>
            <a:r>
              <a:rPr lang="vi-VN" sz="1600">
                <a:solidFill>
                  <a:schemeClr val="tx1"/>
                </a:solidFill>
                <a:latin typeface="Calibri" panose="020F0502020204030204" pitchFamily="34" charset="0"/>
                <a:cs typeface="Calibri" panose="020F0502020204030204" pitchFamily="34" charset="0"/>
              </a:rPr>
              <a:t>: Tháng 2 năm 2014</a:t>
            </a:r>
            <a:r>
              <a:rPr lang="en-US" sz="1600">
                <a:solidFill>
                  <a:schemeClr val="tx1"/>
                </a:solidFill>
                <a:latin typeface="Calibri" panose="020F0502020204030204" pitchFamily="34" charset="0"/>
                <a:cs typeface="Calibri" panose="020F0502020204030204" pitchFamily="34" charset="0"/>
              </a:rPr>
              <a:t> – </a:t>
            </a:r>
            <a:r>
              <a:rPr lang="en-US" sz="1600">
                <a:solidFill>
                  <a:srgbClr val="FF0000"/>
                </a:solidFill>
                <a:latin typeface="Calibri" panose="020F0502020204030204" pitchFamily="34" charset="0"/>
                <a:cs typeface="Calibri" panose="020F0502020204030204" pitchFamily="34" charset="0"/>
              </a:rPr>
              <a:t>Phiên bản VueJS đầu tiên</a:t>
            </a:r>
          </a:p>
          <a:p>
            <a:pPr marL="285750" indent="-285750">
              <a:buClr>
                <a:srgbClr val="FF0000"/>
              </a:buClr>
              <a:buFont typeface="Wingdings" panose="05000000000000000000" pitchFamily="2" charset="2"/>
              <a:buChar char="Ø"/>
            </a:pPr>
            <a:r>
              <a:rPr lang="vi-VN" sz="1600" b="1">
                <a:solidFill>
                  <a:schemeClr val="tx1"/>
                </a:solidFill>
                <a:latin typeface="Calibri" panose="020F0502020204030204" pitchFamily="34" charset="0"/>
                <a:cs typeface="Calibri" panose="020F0502020204030204" pitchFamily="34" charset="0"/>
              </a:rPr>
              <a:t>Đặc điểm chính</a:t>
            </a:r>
            <a:r>
              <a:rPr lang="en-US" sz="1600">
                <a:solidFill>
                  <a:schemeClr val="tx1"/>
                </a:solidFill>
                <a:latin typeface="Calibri" panose="020F0502020204030204" pitchFamily="34" charset="0"/>
                <a:cs typeface="Calibri" panose="020F0502020204030204" pitchFamily="34" charset="0"/>
              </a:rPr>
              <a:t>: C</a:t>
            </a:r>
            <a:r>
              <a:rPr lang="vi-VN" sz="1600">
                <a:solidFill>
                  <a:schemeClr val="tx1"/>
                </a:solidFill>
                <a:latin typeface="Calibri" panose="020F0502020204030204" pitchFamily="34" charset="0"/>
                <a:cs typeface="Calibri" panose="020F0502020204030204" pitchFamily="34" charset="0"/>
              </a:rPr>
              <a:t>hủ yếu tập trung vào khả năng dễ học, dễ tích hợp vào các dự án hiện có và cung cấp một API đơn giản cho việc quản lý trạng thái và tạo ra các thành phần tái sử dụng.</a:t>
            </a:r>
            <a:endParaRPr lang="en-US" sz="1600">
              <a:solidFill>
                <a:schemeClr val="tx1"/>
              </a:solidFill>
              <a:latin typeface="Calibri" panose="020F0502020204030204" pitchFamily="34" charset="0"/>
              <a:cs typeface="Calibri" panose="020F0502020204030204" pitchFamily="34" charset="0"/>
            </a:endParaRPr>
          </a:p>
        </p:txBody>
      </p:sp>
      <p:grpSp>
        <p:nvGrpSpPr>
          <p:cNvPr id="60" name="Group 59"/>
          <p:cNvGrpSpPr/>
          <p:nvPr/>
        </p:nvGrpSpPr>
        <p:grpSpPr>
          <a:xfrm>
            <a:off x="3365904" y="2667000"/>
            <a:ext cx="748896" cy="533400"/>
            <a:chOff x="3365904" y="2667000"/>
            <a:chExt cx="748896" cy="533400"/>
          </a:xfrm>
        </p:grpSpPr>
        <p:cxnSp>
          <p:nvCxnSpPr>
            <p:cNvPr id="31" name="Straight Connector 30"/>
            <p:cNvCxnSpPr>
              <a:endCxn id="32" idx="5"/>
            </p:cNvCxnSpPr>
            <p:nvPr/>
          </p:nvCxnSpPr>
          <p:spPr>
            <a:xfrm flipH="1" flipV="1">
              <a:off x="3561026" y="2862122"/>
              <a:ext cx="553774" cy="338278"/>
            </a:xfrm>
            <a:prstGeom prst="line">
              <a:avLst/>
            </a:prstGeom>
            <a:ln>
              <a:solidFill>
                <a:srgbClr val="92D050"/>
              </a:solidFill>
            </a:ln>
            <a:scene3d>
              <a:camera prst="perspectiveLeft"/>
              <a:lightRig rig="threePt" dir="t"/>
            </a:scene3d>
          </p:spPr>
          <p:style>
            <a:lnRef idx="3">
              <a:schemeClr val="accent1"/>
            </a:lnRef>
            <a:fillRef idx="0">
              <a:schemeClr val="accent1"/>
            </a:fillRef>
            <a:effectRef idx="2">
              <a:schemeClr val="accent1"/>
            </a:effectRef>
            <a:fontRef idx="minor">
              <a:schemeClr val="tx1"/>
            </a:fontRef>
          </p:style>
        </p:cxnSp>
        <p:sp>
          <p:nvSpPr>
            <p:cNvPr id="32" name="Oval 31"/>
            <p:cNvSpPr/>
            <p:nvPr/>
          </p:nvSpPr>
          <p:spPr>
            <a:xfrm>
              <a:off x="3365904" y="2667000"/>
              <a:ext cx="228600" cy="228600"/>
            </a:xfrm>
            <a:prstGeom prst="ellipse">
              <a:avLst/>
            </a:prstGeom>
            <a:solidFill>
              <a:srgbClr val="92D050"/>
            </a:solidFill>
            <a:ln>
              <a:solidFill>
                <a:srgbClr val="92D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sp>
        <p:nvSpPr>
          <p:cNvPr id="33" name="Folded Corner 32"/>
          <p:cNvSpPr/>
          <p:nvPr/>
        </p:nvSpPr>
        <p:spPr>
          <a:xfrm>
            <a:off x="609601" y="1922167"/>
            <a:ext cx="2743200" cy="2954633"/>
          </a:xfrm>
          <a:prstGeom prst="foldedCorner">
            <a:avLst/>
          </a:prstGeom>
          <a:noFill/>
          <a:ln>
            <a:solidFill>
              <a:srgbClr val="4CA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FF0000"/>
              </a:buClr>
              <a:buFont typeface="Wingdings" panose="05000000000000000000" pitchFamily="2" charset="2"/>
              <a:buChar char="Ø"/>
            </a:pPr>
            <a:r>
              <a:rPr lang="vi-VN" sz="1600" b="1">
                <a:solidFill>
                  <a:schemeClr val="tx1"/>
                </a:solidFill>
                <a:latin typeface="Calibri" panose="020F0502020204030204" pitchFamily="34" charset="0"/>
                <a:cs typeface="Calibri" panose="020F0502020204030204" pitchFamily="34" charset="0"/>
              </a:rPr>
              <a:t>Ra mắt</a:t>
            </a:r>
            <a:r>
              <a:rPr lang="vi-VN" sz="1600">
                <a:solidFill>
                  <a:schemeClr val="tx1"/>
                </a:solidFill>
                <a:latin typeface="Calibri" panose="020F0502020204030204" pitchFamily="34" charset="0"/>
                <a:cs typeface="Calibri" panose="020F0502020204030204" pitchFamily="34" charset="0"/>
              </a:rPr>
              <a:t>: Tháng </a:t>
            </a:r>
            <a:r>
              <a:rPr lang="en-US" sz="1600">
                <a:solidFill>
                  <a:schemeClr val="tx1"/>
                </a:solidFill>
                <a:latin typeface="Calibri" panose="020F0502020204030204" pitchFamily="34" charset="0"/>
                <a:cs typeface="Calibri" panose="020F0502020204030204" pitchFamily="34" charset="0"/>
              </a:rPr>
              <a:t>10</a:t>
            </a:r>
            <a:r>
              <a:rPr lang="vi-VN" sz="1600">
                <a:solidFill>
                  <a:schemeClr val="tx1"/>
                </a:solidFill>
                <a:latin typeface="Calibri" panose="020F0502020204030204" pitchFamily="34" charset="0"/>
                <a:cs typeface="Calibri" panose="020F0502020204030204" pitchFamily="34" charset="0"/>
              </a:rPr>
              <a:t> năm </a:t>
            </a:r>
            <a:r>
              <a:rPr lang="en-US" sz="1600">
                <a:solidFill>
                  <a:schemeClr val="tx1"/>
                </a:solidFill>
                <a:latin typeface="Calibri" panose="020F0502020204030204" pitchFamily="34" charset="0"/>
                <a:cs typeface="Calibri" panose="020F0502020204030204" pitchFamily="34" charset="0"/>
              </a:rPr>
              <a:t>2016</a:t>
            </a:r>
          </a:p>
          <a:p>
            <a:pPr marL="285750" indent="-285750">
              <a:buClr>
                <a:srgbClr val="FF0000"/>
              </a:buClr>
              <a:buFont typeface="Wingdings" panose="05000000000000000000" pitchFamily="2" charset="2"/>
              <a:buChar char="Ø"/>
            </a:pPr>
            <a:r>
              <a:rPr lang="en-US" sz="1600" b="1">
                <a:solidFill>
                  <a:schemeClr val="tx1"/>
                </a:solidFill>
                <a:latin typeface="Calibri" panose="020F0502020204030204" pitchFamily="34" charset="0"/>
                <a:cs typeface="Calibri" panose="020F0502020204030204" pitchFamily="34" charset="0"/>
              </a:rPr>
              <a:t>Đặc điểm chính</a:t>
            </a:r>
            <a:r>
              <a:rPr lang="en-US" sz="1600">
                <a:solidFill>
                  <a:schemeClr val="tx1"/>
                </a:solidFill>
                <a:latin typeface="Calibri" panose="020F0502020204030204" pitchFamily="34" charset="0"/>
                <a:cs typeface="Calibri" panose="020F0502020204030204" pitchFamily="34" charset="0"/>
              </a:rPr>
              <a:t>:</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Virtual DOM</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Nâng cấp hệ thống Components</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Transition/Animation</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Hệ sinh thái mở rộng với Vue Router, Vuex…</a:t>
            </a:r>
          </a:p>
        </p:txBody>
      </p:sp>
      <p:sp>
        <p:nvSpPr>
          <p:cNvPr id="54" name="Folded Corner 53"/>
          <p:cNvSpPr/>
          <p:nvPr/>
        </p:nvSpPr>
        <p:spPr>
          <a:xfrm>
            <a:off x="7563462" y="3915345"/>
            <a:ext cx="4018938" cy="2333055"/>
          </a:xfrm>
          <a:prstGeom prst="foldedCorner">
            <a:avLst/>
          </a:prstGeom>
          <a:noFill/>
          <a:ln>
            <a:solidFill>
              <a:srgbClr val="4CA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Clr>
                <a:srgbClr val="FF0000"/>
              </a:buClr>
              <a:buFont typeface="Wingdings" panose="05000000000000000000" pitchFamily="2" charset="2"/>
              <a:buChar char="Ø"/>
            </a:pPr>
            <a:r>
              <a:rPr lang="vi-VN" sz="1600" b="1">
                <a:solidFill>
                  <a:schemeClr val="tx1"/>
                </a:solidFill>
                <a:latin typeface="Calibri" panose="020F0502020204030204" pitchFamily="34" charset="0"/>
                <a:cs typeface="Calibri" panose="020F0502020204030204" pitchFamily="34" charset="0"/>
              </a:rPr>
              <a:t>Ra mắt</a:t>
            </a:r>
            <a:r>
              <a:rPr lang="vi-VN" sz="1600">
                <a:solidFill>
                  <a:schemeClr val="tx1"/>
                </a:solidFill>
                <a:latin typeface="Calibri" panose="020F0502020204030204" pitchFamily="34" charset="0"/>
                <a:cs typeface="Calibri" panose="020F0502020204030204" pitchFamily="34" charset="0"/>
              </a:rPr>
              <a:t>: Tháng </a:t>
            </a:r>
            <a:r>
              <a:rPr lang="en-US" sz="1600">
                <a:solidFill>
                  <a:schemeClr val="tx1"/>
                </a:solidFill>
                <a:latin typeface="Calibri" panose="020F0502020204030204" pitchFamily="34" charset="0"/>
                <a:cs typeface="Calibri" panose="020F0502020204030204" pitchFamily="34" charset="0"/>
              </a:rPr>
              <a:t>9</a:t>
            </a:r>
            <a:r>
              <a:rPr lang="vi-VN" sz="1600">
                <a:solidFill>
                  <a:schemeClr val="tx1"/>
                </a:solidFill>
                <a:latin typeface="Calibri" panose="020F0502020204030204" pitchFamily="34" charset="0"/>
                <a:cs typeface="Calibri" panose="020F0502020204030204" pitchFamily="34" charset="0"/>
              </a:rPr>
              <a:t> năm </a:t>
            </a:r>
            <a:r>
              <a:rPr lang="en-US" sz="1600">
                <a:solidFill>
                  <a:schemeClr val="tx1"/>
                </a:solidFill>
                <a:latin typeface="Calibri" panose="020F0502020204030204" pitchFamily="34" charset="0"/>
                <a:cs typeface="Calibri" panose="020F0502020204030204" pitchFamily="34" charset="0"/>
              </a:rPr>
              <a:t>2020</a:t>
            </a:r>
          </a:p>
          <a:p>
            <a:pPr marL="285750" indent="-285750">
              <a:buClr>
                <a:srgbClr val="FF0000"/>
              </a:buClr>
              <a:buFont typeface="Wingdings" panose="05000000000000000000" pitchFamily="2" charset="2"/>
              <a:buChar char="Ø"/>
            </a:pPr>
            <a:r>
              <a:rPr lang="en-US" sz="1600" b="1">
                <a:solidFill>
                  <a:schemeClr val="tx1"/>
                </a:solidFill>
                <a:latin typeface="Calibri" panose="020F0502020204030204" pitchFamily="34" charset="0"/>
                <a:cs typeface="Calibri" panose="020F0502020204030204" pitchFamily="34" charset="0"/>
              </a:rPr>
              <a:t>Đặc điểm chính</a:t>
            </a:r>
            <a:r>
              <a:rPr lang="en-US" sz="1600">
                <a:solidFill>
                  <a:schemeClr val="tx1"/>
                </a:solidFill>
                <a:latin typeface="Calibri" panose="020F0502020204030204" pitchFamily="34" charset="0"/>
                <a:cs typeface="Calibri" panose="020F0502020204030204" pitchFamily="34" charset="0"/>
              </a:rPr>
              <a:t>:</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Tổ chức mã lệnh theo chức năng</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Hiệu suất cao hơn bản 2.x</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Hỗ trợ TypeScript</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Kích thước gói nhỏ hơn</a:t>
            </a:r>
          </a:p>
          <a:p>
            <a:pPr lvl="1" indent="-169863">
              <a:buClr>
                <a:srgbClr val="FF0000"/>
              </a:buClr>
              <a:buFont typeface="Arial" panose="020B0604020202020204" pitchFamily="34" charset="0"/>
              <a:buChar char="•"/>
            </a:pPr>
            <a:r>
              <a:rPr lang="en-US" sz="1600">
                <a:solidFill>
                  <a:schemeClr val="tx1"/>
                </a:solidFill>
                <a:latin typeface="Calibri" panose="020F0502020204030204" pitchFamily="34" charset="0"/>
                <a:cs typeface="Calibri" panose="020F0502020204030204" pitchFamily="34" charset="0"/>
              </a:rPr>
              <a:t>Cho phép tạo các trình kết xuất tùy chỉnh</a:t>
            </a:r>
          </a:p>
        </p:txBody>
      </p:sp>
      <p:sp>
        <p:nvSpPr>
          <p:cNvPr id="47" name="Oval 46"/>
          <p:cNvSpPr/>
          <p:nvPr/>
        </p:nvSpPr>
        <p:spPr>
          <a:xfrm>
            <a:off x="7346338" y="4502803"/>
            <a:ext cx="228600" cy="228600"/>
          </a:xfrm>
          <a:prstGeom prst="ellipse">
            <a:avLst/>
          </a:prstGeom>
          <a:solidFill>
            <a:srgbClr val="92D050"/>
          </a:solidFill>
          <a:ln>
            <a:solidFill>
              <a:srgbClr val="92D050"/>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50" name="Straight Connector 49"/>
          <p:cNvCxnSpPr>
            <a:endCxn id="47" idx="3"/>
          </p:cNvCxnSpPr>
          <p:nvPr/>
        </p:nvCxnSpPr>
        <p:spPr>
          <a:xfrm flipV="1">
            <a:off x="6858000" y="4697925"/>
            <a:ext cx="521816" cy="323410"/>
          </a:xfrm>
          <a:prstGeom prst="line">
            <a:avLst/>
          </a:prstGeom>
          <a:ln>
            <a:solidFill>
              <a:srgbClr val="92D050"/>
            </a:solidFill>
          </a:ln>
          <a:scene3d>
            <a:camera prst="perspectiveLeft"/>
            <a:lightRig rig="threePt" dir="t"/>
          </a:scene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1208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CÁC THÀNH PHẦN CỦA VUEJS</a:t>
            </a:r>
            <a:endParaRPr lang="en-US" dirty="0"/>
          </a:p>
        </p:txBody>
      </p:sp>
      <p:sp>
        <p:nvSpPr>
          <p:cNvPr id="6" name="Rectangle 3"/>
          <p:cNvSpPr txBox="1">
            <a:spLocks noChangeArrowheads="1"/>
          </p:cNvSpPr>
          <p:nvPr/>
        </p:nvSpPr>
        <p:spPr>
          <a:xfrm>
            <a:off x="1981200" y="1066800"/>
            <a:ext cx="82296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a:p>
            <a:pPr marL="0" indent="0">
              <a:buNone/>
            </a:pPr>
            <a:endParaRPr lang="en-US" sz="2400">
              <a:solidFill>
                <a:srgbClr val="FF0000"/>
              </a:solidFill>
            </a:endParaRPr>
          </a:p>
        </p:txBody>
      </p:sp>
      <p:graphicFrame>
        <p:nvGraphicFramePr>
          <p:cNvPr id="7" name="Diagram 6"/>
          <p:cNvGraphicFramePr/>
          <p:nvPr>
            <p:extLst>
              <p:ext uri="{D42A27DB-BD31-4B8C-83A1-F6EECF244321}">
                <p14:modId xmlns:p14="http://schemas.microsoft.com/office/powerpoint/2010/main" val="2282504030"/>
              </p:ext>
            </p:extLst>
          </p:nvPr>
        </p:nvGraphicFramePr>
        <p:xfrm>
          <a:off x="2005263" y="990600"/>
          <a:ext cx="8205537" cy="5257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5"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611196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ƯU ĐIỂM CỦA VUEJS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a:t>Ưu điểm của VueJS</a:t>
            </a:r>
          </a:p>
          <a:p>
            <a:pPr marL="0" indent="0">
              <a:buNone/>
            </a:pPr>
            <a:endParaRPr lang="en-US" sz="2400">
              <a:solidFill>
                <a:srgbClr val="FF0000"/>
              </a:solidFill>
            </a:endParaRPr>
          </a:p>
          <a:p>
            <a:pPr marL="0" indent="0">
              <a:buNone/>
            </a:pPr>
            <a:endParaRPr lang="en-US" sz="2400" dirty="0"/>
          </a:p>
        </p:txBody>
      </p:sp>
      <p:pic>
        <p:nvPicPr>
          <p:cNvPr id="2" name="Picture 1"/>
          <p:cNvPicPr>
            <a:picLocks noChangeAspect="1"/>
          </p:cNvPicPr>
          <p:nvPr/>
        </p:nvPicPr>
        <p:blipFill>
          <a:blip r:embed="rId2"/>
          <a:stretch>
            <a:fillRect/>
          </a:stretch>
        </p:blipFill>
        <p:spPr>
          <a:xfrm>
            <a:off x="5343331" y="3251200"/>
            <a:ext cx="1505338" cy="1350818"/>
          </a:xfrm>
          <a:prstGeom prst="rect">
            <a:avLst/>
          </a:prstGeom>
        </p:spPr>
      </p:pic>
      <p:graphicFrame>
        <p:nvGraphicFramePr>
          <p:cNvPr id="5" name="Diagram 4"/>
          <p:cNvGraphicFramePr/>
          <p:nvPr>
            <p:extLst>
              <p:ext uri="{D42A27DB-BD31-4B8C-83A1-F6EECF244321}">
                <p14:modId xmlns:p14="http://schemas.microsoft.com/office/powerpoint/2010/main" val="619263949"/>
              </p:ext>
            </p:extLst>
          </p:nvPr>
        </p:nvGraphicFramePr>
        <p:xfrm>
          <a:off x="3048000" y="1803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Communication Flat Circular Flat icon"/>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15000" y="1754621"/>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334000" y="1344354"/>
            <a:ext cx="1553630" cy="369332"/>
          </a:xfrm>
          <a:prstGeom prst="rect">
            <a:avLst/>
          </a:prstGeom>
          <a:noFill/>
        </p:spPr>
        <p:txBody>
          <a:bodyPr wrap="none" rtlCol="0">
            <a:spAutoFit/>
          </a:bodyPr>
          <a:lstStyle/>
          <a:p>
            <a:r>
              <a:rPr lang="en-US"/>
              <a:t>Cộng đồng lớn</a:t>
            </a:r>
          </a:p>
        </p:txBody>
      </p:sp>
      <p:pic>
        <p:nvPicPr>
          <p:cNvPr id="2052" name="Picture 4" descr="Code Icon Flat - Icon Shop - Download free icons for commercial us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520643" y="2239242"/>
            <a:ext cx="765175" cy="7651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2438401" y="2413000"/>
            <a:ext cx="1994457" cy="369332"/>
          </a:xfrm>
          <a:prstGeom prst="rect">
            <a:avLst/>
          </a:prstGeom>
          <a:noFill/>
        </p:spPr>
        <p:txBody>
          <a:bodyPr wrap="none" rtlCol="0">
            <a:spAutoFit/>
          </a:bodyPr>
          <a:lstStyle/>
          <a:p>
            <a:r>
              <a:rPr lang="en-US"/>
              <a:t>Dễ học, dễ sử dụng</a:t>
            </a:r>
          </a:p>
        </p:txBody>
      </p:sp>
      <p:pic>
        <p:nvPicPr>
          <p:cNvPr id="2054" name="Picture 6" descr="Performance - Free seo and web icon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908231" y="3431659"/>
            <a:ext cx="901700" cy="9017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2359796" y="3720068"/>
            <a:ext cx="1450205" cy="369332"/>
          </a:xfrm>
          <a:prstGeom prst="rect">
            <a:avLst/>
          </a:prstGeom>
          <a:noFill/>
        </p:spPr>
        <p:txBody>
          <a:bodyPr wrap="none" rtlCol="0">
            <a:spAutoFit/>
          </a:bodyPr>
          <a:lstStyle/>
          <a:p>
            <a:r>
              <a:rPr lang="en-US"/>
              <a:t>Hiệu suất cao</a:t>
            </a:r>
          </a:p>
        </p:txBody>
      </p:sp>
      <p:pic>
        <p:nvPicPr>
          <p:cNvPr id="2056" name="Picture 8" descr="Document Flat Circular Flat icon"/>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531880" y="4739244"/>
            <a:ext cx="765175" cy="76517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589894" y="4990768"/>
            <a:ext cx="1905906" cy="369332"/>
          </a:xfrm>
          <a:prstGeom prst="rect">
            <a:avLst/>
          </a:prstGeom>
          <a:noFill/>
        </p:spPr>
        <p:txBody>
          <a:bodyPr wrap="none" rtlCol="0">
            <a:spAutoFit/>
          </a:bodyPr>
          <a:lstStyle/>
          <a:p>
            <a:r>
              <a:rPr lang="en-US"/>
              <a:t>Tài liệu phong phú</a:t>
            </a:r>
          </a:p>
        </p:txBody>
      </p:sp>
      <p:pic>
        <p:nvPicPr>
          <p:cNvPr id="2058" name="Picture 10" descr="Data binding tutorial for Android | en.proft.m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902510" y="2208260"/>
            <a:ext cx="778812" cy="77881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7765226" y="2413000"/>
            <a:ext cx="1378775" cy="369332"/>
          </a:xfrm>
          <a:prstGeom prst="rect">
            <a:avLst/>
          </a:prstGeom>
          <a:noFill/>
        </p:spPr>
        <p:txBody>
          <a:bodyPr wrap="none" rtlCol="0">
            <a:spAutoFit/>
          </a:bodyPr>
          <a:lstStyle/>
          <a:p>
            <a:r>
              <a:rPr lang="en-US"/>
              <a:t>Data Binding</a:t>
            </a:r>
          </a:p>
        </p:txBody>
      </p:sp>
      <p:pic>
        <p:nvPicPr>
          <p:cNvPr id="2062" name="Picture 14" descr="Setting Round Icon PNG &amp; SVG Design For T-Shirt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896101" y="4657587"/>
            <a:ext cx="997227" cy="99722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7765226" y="4990768"/>
            <a:ext cx="1978427" cy="369332"/>
          </a:xfrm>
          <a:prstGeom prst="rect">
            <a:avLst/>
          </a:prstGeom>
          <a:noFill/>
        </p:spPr>
        <p:txBody>
          <a:bodyPr wrap="none" rtlCol="0">
            <a:spAutoFit/>
          </a:bodyPr>
          <a:lstStyle/>
          <a:p>
            <a:r>
              <a:rPr lang="en-US"/>
              <a:t>Khả năng tùy chỉnh</a:t>
            </a:r>
          </a:p>
        </p:txBody>
      </p:sp>
      <p:sp>
        <p:nvSpPr>
          <p:cNvPr id="21" name="TextBox 20"/>
          <p:cNvSpPr txBox="1"/>
          <p:nvPr/>
        </p:nvSpPr>
        <p:spPr>
          <a:xfrm>
            <a:off x="4710023" y="5955268"/>
            <a:ext cx="2812565" cy="369332"/>
          </a:xfrm>
          <a:prstGeom prst="rect">
            <a:avLst/>
          </a:prstGeom>
          <a:noFill/>
        </p:spPr>
        <p:txBody>
          <a:bodyPr wrap="none" rtlCol="0">
            <a:spAutoFit/>
          </a:bodyPr>
          <a:lstStyle>
            <a:defPPr>
              <a:defRPr lang="en-US"/>
            </a:defPPr>
          </a:lstStyle>
          <a:p>
            <a:r>
              <a:rPr lang="vi-VN">
                <a:latin typeface="Calibri" panose="020F0502020204030204" pitchFamily="34" charset="0"/>
                <a:cs typeface="Calibri" panose="020F0502020204030204" pitchFamily="34" charset="0"/>
              </a:rPr>
              <a:t>Hỗ trợ điều hướng (routing)</a:t>
            </a:r>
            <a:endParaRPr lang="en-US">
              <a:latin typeface="Calibri" panose="020F0502020204030204" pitchFamily="34" charset="0"/>
              <a:cs typeface="Calibri" panose="020F0502020204030204" pitchFamily="34" charset="0"/>
            </a:endParaRPr>
          </a:p>
        </p:txBody>
      </p:sp>
      <p:pic>
        <p:nvPicPr>
          <p:cNvPr id="2064" name="Picture 16" descr="Routing Icon #244944 - Free Icons Library"/>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716637" y="5155244"/>
            <a:ext cx="788357" cy="788357"/>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Flexibility icons for free download | Freepik"/>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467600" y="3562852"/>
            <a:ext cx="770420" cy="77042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p:cNvSpPr txBox="1"/>
          <p:nvPr/>
        </p:nvSpPr>
        <p:spPr>
          <a:xfrm>
            <a:off x="8298626" y="3720068"/>
            <a:ext cx="1477777" cy="369332"/>
          </a:xfrm>
          <a:prstGeom prst="rect">
            <a:avLst/>
          </a:prstGeom>
          <a:noFill/>
        </p:spPr>
        <p:txBody>
          <a:bodyPr wrap="none" rtlCol="0">
            <a:spAutoFit/>
          </a:bodyPr>
          <a:lstStyle/>
          <a:p>
            <a:r>
              <a:rPr lang="en-US"/>
              <a:t>Tính linh hoạt</a:t>
            </a:r>
          </a:p>
        </p:txBody>
      </p:sp>
      <p:grpSp>
        <p:nvGrpSpPr>
          <p:cNvPr id="22" name="Google Shape;172;p6"/>
          <p:cNvGrpSpPr/>
          <p:nvPr/>
        </p:nvGrpSpPr>
        <p:grpSpPr>
          <a:xfrm>
            <a:off x="0" y="6344235"/>
            <a:ext cx="12192000" cy="513793"/>
            <a:chOff x="0" y="0"/>
            <a:chExt cx="24384000" cy="1027585"/>
          </a:xfrm>
        </p:grpSpPr>
        <p:sp>
          <p:nvSpPr>
            <p:cNvPr id="23"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24"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124469955"/>
      </p:ext>
    </p:extLst>
  </p:cSld>
  <p:clrMapOvr>
    <a:masterClrMapping/>
  </p:clrMapOvr>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12980</TotalTime>
  <Words>3745</Words>
  <Application>Microsoft Macintosh PowerPoint</Application>
  <PresentationFormat>Widescreen</PresentationFormat>
  <Paragraphs>485</Paragraphs>
  <Slides>48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Arial (Body)</vt:lpstr>
      <vt:lpstr>Arimo</vt:lpstr>
      <vt:lpstr>Calibri</vt:lpstr>
      <vt:lpstr>Consolas</vt:lpstr>
      <vt:lpstr>Segoe UI</vt:lpstr>
      <vt:lpstr>Wingdings</vt:lpstr>
      <vt:lpstr>Custom Design</vt:lpstr>
      <vt:lpstr>XÂY DỰNG GIAO DIỆN TƯƠNG TÁC BACKEND</vt:lpstr>
      <vt:lpstr>MỤC TIÊU</vt:lpstr>
      <vt:lpstr>NỘI DUNG</vt:lpstr>
      <vt:lpstr>PowerPoint Presentation</vt:lpstr>
      <vt:lpstr>GIỚI THIỆU VUEJS</vt:lpstr>
      <vt:lpstr>LỊCH SỬ HÌNH THÀNH VUEJS</vt:lpstr>
      <vt:lpstr>LỊCH SỬ HÌNH THÀNH VUEJS</vt:lpstr>
      <vt:lpstr>CÁC THÀNH PHẦN CỦA VUEJS</vt:lpstr>
      <vt:lpstr>ƯU ĐIỂM CỦA VUEJS</vt:lpstr>
      <vt:lpstr>NHƯỢC ĐIỂM CỦA VUEJS</vt:lpstr>
      <vt:lpstr>CHUẨN BỊ TRƯỚC KHI HỌC</vt:lpstr>
      <vt:lpstr>CÔNG CỤ LẬP TRÌNH</vt:lpstr>
      <vt:lpstr>CÔNG CỤ LẬP TRÌNH</vt:lpstr>
      <vt:lpstr>CÀI ĐẶT MÔI TRƯỜNG</vt:lpstr>
      <vt:lpstr>CÀI ĐẶT MÔI TRƯỜNG</vt:lpstr>
      <vt:lpstr>CÀI ĐẶT MÔI TRƯỜNG</vt:lpstr>
      <vt:lpstr>CÀI ĐẶT MÔI TRƯỜNG</vt:lpstr>
      <vt:lpstr>KHỞI CHẠY DỰ ÁN</vt:lpstr>
      <vt:lpstr>CÀI ĐẶT MÔI TRƯỜNG</vt:lpstr>
      <vt:lpstr>CẤU TRÚC TỔ CHỨC CODE VUEJS</vt:lpstr>
      <vt:lpstr>CHƯƠNG TRÌNH VUEJS ĐẦU TIÊN</vt:lpstr>
      <vt:lpstr>CHƯƠNG TRÌNH VUEJS ĐẦU TIÊN</vt:lpstr>
      <vt:lpstr>Tái hiện demo cài đặt môi trường và tạo dự án Vue đầu tiên</vt:lpstr>
      <vt:lpstr>PowerPoint Presentation</vt:lpstr>
      <vt:lpstr>KHAI BÁO BIẾN VÀ PHƯƠNG THỨC </vt:lpstr>
      <vt:lpstr>KHAI BÁO BIẾN VÀ PHƯƠNG THỨC </vt:lpstr>
      <vt:lpstr>CÚ PHÁP TEMPLATE</vt:lpstr>
      <vt:lpstr>INTERPOLATION</vt:lpstr>
      <vt:lpstr>INTERPOLATION</vt:lpstr>
      <vt:lpstr>RAW HTML</vt:lpstr>
      <vt:lpstr>RAW HTML</vt:lpstr>
      <vt:lpstr>ATTRIBUTES</vt:lpstr>
      <vt:lpstr>ATTRIBUTES</vt:lpstr>
      <vt:lpstr>SỬ DỤNG JAVASCRIPT EXPRESSIONS</vt:lpstr>
      <vt:lpstr>SỬ DỤNG JAVASCRIPT EXPRESSIONS</vt:lpstr>
      <vt:lpstr>DIRECTIVES</vt:lpstr>
      <vt:lpstr>DIRECTIVES</vt:lpstr>
      <vt:lpstr>DIRECTIVES</vt:lpstr>
      <vt:lpstr>DIRECTIVES</vt:lpstr>
      <vt:lpstr>DIRECTIVES</vt:lpstr>
      <vt:lpstr>DIRECTIVES</vt:lpstr>
      <vt:lpstr>KẾT HỢP BOOTSTRAP VÀ VUEJS </vt:lpstr>
      <vt:lpstr>KẾT HỢP BOOTSTRAP VÀ VUEJS </vt:lpstr>
      <vt:lpstr>KẾT HỢP BOOTSTRAP VÀ VUEJS </vt:lpstr>
      <vt:lpstr>KẾT HỢP BOOTSTRAP VÀ VUEJS </vt:lpstr>
      <vt:lpstr>Tái hiện demo kết hợp Bootstrap + Vue</vt:lpstr>
      <vt:lpstr>TỔNG KẾT NỘI DUNG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3205</cp:revision>
  <dcterms:created xsi:type="dcterms:W3CDTF">2013-04-23T08:05:33Z</dcterms:created>
  <dcterms:modified xsi:type="dcterms:W3CDTF">2025-04-03T06:22:21Z</dcterms:modified>
</cp:coreProperties>
</file>