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1"/>
  </p:notesMasterIdLst>
  <p:sldIdLst>
    <p:sldId id="541" r:id="rId2"/>
    <p:sldId id="711" r:id="rId3"/>
    <p:sldId id="712" r:id="rId4"/>
    <p:sldId id="662" r:id="rId5"/>
    <p:sldId id="795" r:id="rId6"/>
    <p:sldId id="844" r:id="rId7"/>
    <p:sldId id="842" r:id="rId8"/>
    <p:sldId id="878" r:id="rId9"/>
    <p:sldId id="877" r:id="rId10"/>
    <p:sldId id="843" r:id="rId11"/>
    <p:sldId id="846" r:id="rId12"/>
    <p:sldId id="853" r:id="rId13"/>
    <p:sldId id="876" r:id="rId14"/>
    <p:sldId id="856" r:id="rId15"/>
    <p:sldId id="857" r:id="rId16"/>
    <p:sldId id="858" r:id="rId17"/>
    <p:sldId id="859" r:id="rId18"/>
    <p:sldId id="855" r:id="rId19"/>
    <p:sldId id="860" r:id="rId20"/>
    <p:sldId id="861" r:id="rId21"/>
    <p:sldId id="862" r:id="rId22"/>
    <p:sldId id="863" r:id="rId23"/>
    <p:sldId id="741" r:id="rId24"/>
    <p:sldId id="864" r:id="rId25"/>
    <p:sldId id="865" r:id="rId26"/>
    <p:sldId id="725" r:id="rId27"/>
    <p:sldId id="838" r:id="rId28"/>
    <p:sldId id="866" r:id="rId29"/>
    <p:sldId id="870" r:id="rId30"/>
    <p:sldId id="867" r:id="rId31"/>
    <p:sldId id="872" r:id="rId32"/>
    <p:sldId id="868" r:id="rId33"/>
    <p:sldId id="873" r:id="rId34"/>
    <p:sldId id="869" r:id="rId35"/>
    <p:sldId id="874" r:id="rId36"/>
    <p:sldId id="817" r:id="rId37"/>
    <p:sldId id="875" r:id="rId38"/>
    <p:sldId id="743" r:id="rId39"/>
    <p:sldId id="8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6507"/>
    <a:srgbClr val="FFFF99"/>
    <a:srgbClr val="4CAF50"/>
    <a:srgbClr val="FFD1D1"/>
    <a:srgbClr val="FF5A33"/>
    <a:srgbClr val="0000FF"/>
    <a:srgbClr val="FF9900"/>
    <a:srgbClr val="FC5F3A"/>
    <a:srgbClr val="FF3300"/>
    <a:srgbClr val="5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7949" autoAdjust="0"/>
  </p:normalViewPr>
  <p:slideViewPr>
    <p:cSldViewPr>
      <p:cViewPr varScale="1">
        <p:scale>
          <a:sx n="110" d="100"/>
          <a:sy n="110" d="100"/>
        </p:scale>
        <p:origin x="1112" y="176"/>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4/3/25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110421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36</a:t>
            </a:fld>
            <a:endParaRPr lang="en-US"/>
          </a:p>
        </p:txBody>
      </p:sp>
    </p:spTree>
    <p:extLst>
      <p:ext uri="{BB962C8B-B14F-4D97-AF65-F5344CB8AC3E}">
        <p14:creationId xmlns:p14="http://schemas.microsoft.com/office/powerpoint/2010/main" val="36016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38</a:t>
            </a:fld>
            <a:endParaRPr lang="en-US"/>
          </a:p>
        </p:txBody>
      </p:sp>
    </p:spTree>
    <p:extLst>
      <p:ext uri="{BB962C8B-B14F-4D97-AF65-F5344CB8AC3E}">
        <p14:creationId xmlns:p14="http://schemas.microsoft.com/office/powerpoint/2010/main" val="1900455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D1E4781-591E-D747-9215-6777AEF5F5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2286000"/>
            <a:ext cx="12192000" cy="9144000"/>
          </a:xfrm>
          <a:prstGeom prst="rect">
            <a:avLst/>
          </a:prstGeom>
        </p:spPr>
      </p:pic>
      <p:pic>
        <p:nvPicPr>
          <p:cNvPr id="11" name="Picture 10">
            <a:extLst>
              <a:ext uri="{FF2B5EF4-FFF2-40B4-BE49-F238E27FC236}">
                <a16:creationId xmlns:a16="http://schemas.microsoft.com/office/drawing/2014/main" id="{9AB5CA67-3555-4D45-875B-4CF72239F5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5248" y="32084"/>
            <a:ext cx="3509552" cy="1527305"/>
          </a:xfrm>
          <a:prstGeom prst="rect">
            <a:avLst/>
          </a:prstGeom>
        </p:spPr>
      </p:pic>
      <p:sp>
        <p:nvSpPr>
          <p:cNvPr id="2" name="Title 1"/>
          <p:cNvSpPr>
            <a:spLocks noGrp="1"/>
          </p:cNvSpPr>
          <p:nvPr>
            <p:ph type="ctrTitle" hasCustomPrompt="1"/>
          </p:nvPr>
        </p:nvSpPr>
        <p:spPr>
          <a:xfrm>
            <a:off x="5486400" y="4038600"/>
            <a:ext cx="67056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5486400" y="47244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930400" y="6188076"/>
            <a:ext cx="28448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F5240-26A4-E547-85CC-ADDB159DB5AE}"/>
              </a:ext>
            </a:extLst>
          </p:cNvPr>
          <p:cNvSpPr/>
          <p:nvPr userDrawn="1"/>
        </p:nvSpPr>
        <p:spPr>
          <a:xfrm>
            <a:off x="0" y="0"/>
            <a:ext cx="12192000" cy="868686"/>
          </a:xfrm>
          <a:prstGeom prst="rect">
            <a:avLst/>
          </a:prstGeom>
          <a:solidFill>
            <a:srgbClr val="D7D7D7"/>
          </a:solidFill>
          <a:ln w="25400" cap="flat">
            <a:noFill/>
            <a:prstDash val="solid"/>
            <a:round/>
          </a:ln>
          <a:effectLst>
            <a:outerShdw blurRad="38100" dist="23000" dir="5400000" rotWithShape="0">
              <a:srgbClr val="000000">
                <a:alpha val="35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4" name="Tiêu đề slide"/>
          <p:cNvSpPr txBox="1">
            <a:spLocks noGrp="1"/>
          </p:cNvSpPr>
          <p:nvPr>
            <p:ph type="title" hasCustomPrompt="1"/>
          </p:nvPr>
        </p:nvSpPr>
        <p:spPr>
          <a:prstGeom prst="rect">
            <a:avLst/>
          </a:prstGeom>
        </p:spPr>
        <p:txBody>
          <a:bodyPr/>
          <a:lstStyle/>
          <a:p>
            <a:r>
              <a:t>Tiêu đề slide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7810752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F4C622F-C7D3-D84F-9C8E-81E4C3B005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494" y="152400"/>
            <a:ext cx="1532106" cy="666750"/>
          </a:xfrm>
          <a:prstGeom prst="rect">
            <a:avLst/>
          </a:prstGeom>
        </p:spPr>
      </p:pic>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4/3/25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4/3/25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4/3/25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4/3/25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67" r:id="rId14"/>
    <p:sldLayoutId id="2147483685" r:id="rId15"/>
    <p:sldLayoutId id="214748368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638800" y="3588716"/>
            <a:ext cx="6248400" cy="830884"/>
          </a:xfrm>
        </p:spPr>
        <p:txBody>
          <a:bodyPr>
            <a:noAutofit/>
          </a:bodyPr>
          <a:lstStyle/>
          <a:p>
            <a:pPr algn="ctr"/>
            <a:r>
              <a:rPr lang="en-US" sz="2800">
                <a:effectLst/>
              </a:rPr>
              <a:t>XÂY DỰNG GIAO DIỆN TƯƠNG TÁC BACKEND</a:t>
            </a:r>
            <a:endParaRPr lang="en-US" sz="2800" dirty="0"/>
          </a:p>
        </p:txBody>
      </p:sp>
      <p:sp>
        <p:nvSpPr>
          <p:cNvPr id="3" name="Subtitle 2"/>
          <p:cNvSpPr>
            <a:spLocks noGrp="1"/>
          </p:cNvSpPr>
          <p:nvPr>
            <p:ph type="subTitle" idx="1"/>
          </p:nvPr>
        </p:nvSpPr>
        <p:spPr>
          <a:xfrm>
            <a:off x="5486400" y="4572000"/>
            <a:ext cx="6324600" cy="1524000"/>
          </a:xfrm>
        </p:spPr>
        <p:txBody>
          <a:bodyPr vert="horz" lIns="91440" tIns="45720" rIns="91440" bIns="45720" rtlCol="0" anchor="ctr">
            <a:noAutofit/>
          </a:bodyPr>
          <a:lstStyle/>
          <a:p>
            <a:pPr algn="ctr">
              <a:lnSpc>
                <a:spcPct val="120000"/>
              </a:lnSpc>
              <a:spcBef>
                <a:spcPct val="0"/>
              </a:spcBef>
            </a:pPr>
            <a:r>
              <a:rPr lang="en-US" sz="2600" u="sng">
                <a:solidFill>
                  <a:srgbClr val="0070C0"/>
                </a:solidFill>
                <a:ea typeface="+mj-ea"/>
              </a:rPr>
              <a:t>BÀI 5:</a:t>
            </a:r>
            <a:r>
              <a:rPr lang="en-US" sz="2600">
                <a:solidFill>
                  <a:srgbClr val="0070C0"/>
                </a:solidFill>
                <a:ea typeface="+mj-ea"/>
              </a:rPr>
              <a:t> </a:t>
            </a:r>
            <a:endParaRPr lang="en-US" sz="2600" dirty="0">
              <a:solidFill>
                <a:srgbClr val="0070C0"/>
              </a:solidFill>
              <a:ea typeface="+mj-ea"/>
            </a:endParaRPr>
          </a:p>
          <a:p>
            <a:pPr algn="ctr">
              <a:lnSpc>
                <a:spcPct val="120000"/>
              </a:lnSpc>
              <a:spcBef>
                <a:spcPct val="0"/>
              </a:spcBef>
            </a:pPr>
            <a:r>
              <a:rPr lang="en-US" altLang="en-US" sz="2600">
                <a:solidFill>
                  <a:srgbClr val="0070C0"/>
                </a:solidFill>
              </a:rPr>
              <a:t>DATA BINDING TRONG VUEJS </a:t>
            </a:r>
            <a:endParaRPr lang="en-US" sz="2600" dirty="0">
              <a:solidFill>
                <a:srgbClr val="0070C0"/>
              </a:solidFill>
            </a:endParaRP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TWO-WAY DATA BINDING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Two-way</a:t>
            </a:r>
            <a:r>
              <a:rPr lang="en-US" sz="2400"/>
              <a:t> </a:t>
            </a:r>
            <a:r>
              <a:rPr lang="en-US" sz="2400" b="1"/>
              <a:t>data binding: </a:t>
            </a:r>
            <a:r>
              <a:rPr lang="en-US" sz="2400"/>
              <a:t>đồng bộ </a:t>
            </a:r>
            <a:r>
              <a:rPr lang="vi-VN" sz="2400"/>
              <a:t>tương tác qua lại giữa view và modal. </a:t>
            </a:r>
            <a:r>
              <a:rPr lang="en-US" sz="2400"/>
              <a:t>Như vậy, trạng thái </a:t>
            </a:r>
            <a:r>
              <a:rPr lang="vi-VN" sz="2400"/>
              <a:t>sẽ được cập nhật bất cứ khi nào template thay đổi và ngược lại</a:t>
            </a:r>
            <a:r>
              <a:rPr lang="en-US" sz="2400"/>
              <a:t>, giúp </a:t>
            </a:r>
            <a:r>
              <a:rPr lang="vi-VN" sz="2400"/>
              <a:t>tăng tốc đáng kể quá trình phát triển. </a:t>
            </a:r>
            <a:endParaRPr lang="en-US" sz="2400" b="1"/>
          </a:p>
          <a:p>
            <a:pPr>
              <a:lnSpc>
                <a:spcPct val="150000"/>
              </a:lnSpc>
            </a:pPr>
            <a:endParaRPr lang="en-US" sz="2400"/>
          </a:p>
          <a:p>
            <a:pPr>
              <a:lnSpc>
                <a:spcPct val="150000"/>
              </a:lnSpc>
            </a:pPr>
            <a:endParaRPr lang="en-US" sz="2400"/>
          </a:p>
          <a:p>
            <a:pPr>
              <a:lnSpc>
                <a:spcPct val="150000"/>
              </a:lnSpc>
            </a:pPr>
            <a:r>
              <a:rPr lang="en-US" sz="2400"/>
              <a:t>Sử dụng directive: </a:t>
            </a:r>
            <a:r>
              <a:rPr lang="en-US" sz="2400" b="1" i="1">
                <a:solidFill>
                  <a:srgbClr val="FF0000"/>
                </a:solidFill>
              </a:rPr>
              <a:t>v-model</a:t>
            </a:r>
            <a:endParaRPr lang="en-US" sz="2400" dirty="0">
              <a:solidFill>
                <a:srgbClr val="FF0000"/>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9" name="Rectangle 8"/>
          <p:cNvSpPr/>
          <p:nvPr/>
        </p:nvSpPr>
        <p:spPr>
          <a:xfrm>
            <a:off x="1371600" y="3048000"/>
            <a:ext cx="845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i="1"/>
              <a:t>Dữ liệu thay đổi =&gt; DOM render lại dữ liệu</a:t>
            </a:r>
            <a:r>
              <a:rPr lang="vi-VN" sz="2000"/>
              <a:t> </a:t>
            </a:r>
            <a:r>
              <a:rPr lang="vi-VN" sz="2000" b="1" i="1"/>
              <a:t>và ngược lại</a:t>
            </a:r>
            <a:endParaRPr lang="en-US" sz="2000"/>
          </a:p>
        </p:txBody>
      </p:sp>
    </p:spTree>
    <p:extLst>
      <p:ext uri="{BB962C8B-B14F-4D97-AF65-F5344CB8AC3E}">
        <p14:creationId xmlns:p14="http://schemas.microsoft.com/office/powerpoint/2010/main" val="206335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TWO-WAY DATA BINDING</a:t>
            </a:r>
            <a:endParaRPr lang="en-US" dirty="0"/>
          </a:p>
        </p:txBody>
      </p:sp>
      <p:sp>
        <p:nvSpPr>
          <p:cNvPr id="6" name="Rectangle 3"/>
          <p:cNvSpPr txBox="1">
            <a:spLocks noChangeArrowheads="1"/>
          </p:cNvSpPr>
          <p:nvPr/>
        </p:nvSpPr>
        <p:spPr>
          <a:xfrm>
            <a:off x="646575" y="1055955"/>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v-model: </a:t>
            </a:r>
            <a:r>
              <a:rPr lang="vi-VN" sz="2400"/>
              <a:t>Vue đã </a:t>
            </a:r>
            <a:r>
              <a:rPr lang="en-US" sz="2400"/>
              <a:t>dựng</a:t>
            </a:r>
            <a:r>
              <a:rPr lang="vi-VN" sz="2400"/>
              <a:t> sẵn các hàm </a:t>
            </a:r>
            <a:r>
              <a:rPr lang="en-US" sz="2400"/>
              <a:t>API</a:t>
            </a:r>
            <a:r>
              <a:rPr lang="vi-VN" sz="2400"/>
              <a:t> tương ứng. Khi thực hiện chỉ cần truyền data vào v-model của input đó</a:t>
            </a:r>
            <a:r>
              <a:rPr lang="en-US" sz="2400"/>
              <a:t>.</a:t>
            </a:r>
          </a:p>
          <a:p>
            <a:pPr marL="0" indent="0">
              <a:lnSpc>
                <a:spcPct val="150000"/>
              </a:lnSpc>
              <a:buNone/>
            </a:pPr>
            <a:endParaRPr lang="en-US" sz="2600"/>
          </a:p>
          <a:p>
            <a:pPr marL="0" indent="0">
              <a:lnSpc>
                <a:spcPct val="150000"/>
              </a:lnSpc>
              <a:buNone/>
            </a:pPr>
            <a:endParaRPr lang="en-US" sz="2600"/>
          </a:p>
          <a:p>
            <a:pPr marL="0" indent="0">
              <a:lnSpc>
                <a:spcPct val="150000"/>
              </a:lnSpc>
              <a:buNone/>
            </a:pPr>
            <a:endParaRPr lang="en-US" sz="2600"/>
          </a:p>
          <a:p>
            <a:pPr marL="0" indent="0">
              <a:lnSpc>
                <a:spcPct val="150000"/>
              </a:lnSpc>
              <a:buNone/>
            </a:pPr>
            <a:endParaRPr lang="en-US" sz="2600"/>
          </a:p>
          <a:p>
            <a:pPr marL="0" indent="0">
              <a:lnSpc>
                <a:spcPct val="150000"/>
              </a:lnSpc>
              <a:buNone/>
            </a:pPr>
            <a:endParaRPr lang="en-US" sz="2600"/>
          </a:p>
          <a:p>
            <a:pPr marL="0" indent="0">
              <a:lnSpc>
                <a:spcPct val="150000"/>
              </a:lnSpc>
              <a:buNone/>
            </a:pPr>
            <a:r>
              <a:rPr lang="en-US" sz="2200" i="1">
                <a:solidFill>
                  <a:srgbClr val="FF0000"/>
                </a:solidFill>
              </a:rPr>
              <a:t>V-model sẽ được học kỹ hơn ở những bài học sau</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2"/>
          <a:stretch>
            <a:fillRect/>
          </a:stretch>
        </p:blipFill>
        <p:spPr>
          <a:xfrm>
            <a:off x="8391524" y="1846615"/>
            <a:ext cx="3152775" cy="1038561"/>
          </a:xfrm>
          <a:prstGeom prst="rect">
            <a:avLst/>
          </a:prstGeom>
          <a:ln>
            <a:solidFill>
              <a:schemeClr val="bg1">
                <a:lumMod val="50000"/>
              </a:schemeClr>
            </a:solidFill>
          </a:ln>
        </p:spPr>
      </p:pic>
      <p:pic>
        <p:nvPicPr>
          <p:cNvPr id="3" name="Picture 2"/>
          <p:cNvPicPr>
            <a:picLocks noChangeAspect="1"/>
          </p:cNvPicPr>
          <p:nvPr/>
        </p:nvPicPr>
        <p:blipFill>
          <a:blip r:embed="rId3"/>
          <a:stretch>
            <a:fillRect/>
          </a:stretch>
        </p:blipFill>
        <p:spPr>
          <a:xfrm>
            <a:off x="8391525" y="3542190"/>
            <a:ext cx="3190875" cy="1057275"/>
          </a:xfrm>
          <a:prstGeom prst="rect">
            <a:avLst/>
          </a:prstGeom>
          <a:ln>
            <a:solidFill>
              <a:schemeClr val="bg1">
                <a:lumMod val="50000"/>
              </a:schemeClr>
            </a:solidFill>
          </a:ln>
        </p:spPr>
      </p:pic>
      <p:cxnSp>
        <p:nvCxnSpPr>
          <p:cNvPr id="12" name="Straight Arrow Connector 11"/>
          <p:cNvCxnSpPr>
            <a:endCxn id="3" idx="0"/>
          </p:cNvCxnSpPr>
          <p:nvPr/>
        </p:nvCxnSpPr>
        <p:spPr>
          <a:xfrm>
            <a:off x="9906000" y="2885177"/>
            <a:ext cx="80963" cy="6570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663112" y="2249528"/>
            <a:ext cx="6499688" cy="2862322"/>
          </a:xfrm>
          <a:prstGeom prst="rect">
            <a:avLst/>
          </a:prstGeom>
          <a:ln>
            <a:solidFill>
              <a:schemeClr val="bg1">
                <a:lumMod val="75000"/>
              </a:schemeClr>
            </a:solidFill>
          </a:ln>
        </p:spPr>
        <p:txBody>
          <a:bodyPr wrap="square">
            <a:spAutoFit/>
          </a:bodyPr>
          <a:lstStyle/>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&lt;input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type</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"text"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v-model</a:t>
            </a:r>
            <a:r>
              <a:rPr lang="en-US" sz="2000">
                <a:solidFill>
                  <a:srgbClr val="5C6166"/>
                </a:solidFill>
                <a:latin typeface="Consolas" panose="020B0609020204030204" pitchFamily="49" charset="0"/>
              </a:rPr>
              <a:t>="text"</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&lt;p&gt;</a:t>
            </a:r>
            <a:r>
              <a:rPr lang="en-US" sz="2000">
                <a:solidFill>
                  <a:srgbClr val="5C6166"/>
                </a:solidFill>
                <a:latin typeface="Consolas" panose="020B0609020204030204" pitchFamily="49" charset="0"/>
              </a:rPr>
              <a:t>Xin chào {{ text }}</a:t>
            </a:r>
            <a:r>
              <a:rPr lang="en-US" sz="2000">
                <a:solidFill>
                  <a:srgbClr val="55B4D4"/>
                </a:solidFill>
                <a:latin typeface="Consolas" panose="020B0609020204030204" pitchFamily="49" charset="0"/>
              </a:rPr>
              <a:t>&lt;/p&gt;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br>
              <a:rPr lang="en-US" sz="2000">
                <a:solidFill>
                  <a:srgbClr val="5C6166"/>
                </a:solidFill>
                <a:latin typeface="Consolas" panose="020B0609020204030204" pitchFamily="49" charset="0"/>
              </a:rPr>
            </a:br>
            <a:r>
              <a:rPr lang="en-US" sz="2000">
                <a:solidFill>
                  <a:srgbClr val="55B4D4"/>
                </a:solidFill>
                <a:latin typeface="Consolas" panose="020B0609020204030204" pitchFamily="49" charset="0"/>
              </a:rPr>
              <a:t>&lt;script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 ref } </a:t>
            </a:r>
            <a:r>
              <a:rPr lang="en-US" sz="2000">
                <a:solidFill>
                  <a:srgbClr val="FA8D3E"/>
                </a:solidFill>
                <a:latin typeface="Consolas" panose="020B0609020204030204" pitchFamily="49" charset="0"/>
              </a:rPr>
              <a:t>from</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'vue'</a:t>
            </a:r>
            <a:r>
              <a:rPr lang="en-US" sz="2000">
                <a:solidFill>
                  <a:srgbClr val="5C6166"/>
                </a:solidFill>
                <a:latin typeface="Consolas" panose="020B0609020204030204" pitchFamily="49" charset="0"/>
              </a:rPr>
              <a:t>;</a:t>
            </a: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text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ref</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'VueJS'</a:t>
            </a:r>
            <a:r>
              <a:rPr lang="en-US" sz="2000">
                <a:solidFill>
                  <a:srgbClr val="5C6166"/>
                </a:solidFill>
                <a:latin typeface="Consolas" panose="020B0609020204030204" pitchFamily="49" charset="0"/>
              </a:rPr>
              <a:t>);</a:t>
            </a:r>
          </a:p>
          <a:p>
            <a:r>
              <a:rPr lang="en-US" sz="2000">
                <a:solidFill>
                  <a:srgbClr val="55B4D4"/>
                </a:solidFill>
                <a:latin typeface="Consolas" panose="020B0609020204030204" pitchFamily="49" charset="0"/>
              </a:rPr>
              <a:t>&lt;/script&gt;</a:t>
            </a:r>
            <a:endParaRPr lang="en-US" sz="2000" b="0">
              <a:solidFill>
                <a:srgbClr val="5C6166"/>
              </a:solidFill>
              <a:effectLst/>
              <a:latin typeface="Consolas" panose="020B0609020204030204" pitchFamily="49" charset="0"/>
            </a:endParaRPr>
          </a:p>
        </p:txBody>
      </p:sp>
      <p:sp>
        <p:nvSpPr>
          <p:cNvPr id="4" name="Rectangular Callout 3"/>
          <p:cNvSpPr/>
          <p:nvPr/>
        </p:nvSpPr>
        <p:spPr>
          <a:xfrm>
            <a:off x="5562600" y="3234868"/>
            <a:ext cx="2468046" cy="1364598"/>
          </a:xfrm>
          <a:prstGeom prst="wedgeRectCallout">
            <a:avLst>
              <a:gd name="adj1" fmla="val 64689"/>
              <a:gd name="adj2" fmla="val -37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Nội dung trong </a:t>
            </a:r>
            <a:r>
              <a:rPr lang="en-US" sz="2000">
                <a:solidFill>
                  <a:schemeClr val="tx1"/>
                </a:solidFill>
              </a:rPr>
              <a:t>input</a:t>
            </a:r>
            <a:r>
              <a:rPr lang="en-US" sz="2000"/>
              <a:t> thay đổi dẫn đến nội dung trong phần tử </a:t>
            </a:r>
            <a:r>
              <a:rPr lang="en-US" sz="2000">
                <a:solidFill>
                  <a:schemeClr val="tx1"/>
                </a:solidFill>
              </a:rPr>
              <a:t>p</a:t>
            </a:r>
            <a:r>
              <a:rPr lang="en-US" sz="2000"/>
              <a:t> cũng thay đổi theo</a:t>
            </a:r>
          </a:p>
        </p:txBody>
      </p:sp>
    </p:spTree>
    <p:extLst>
      <p:ext uri="{BB962C8B-B14F-4D97-AF65-F5344CB8AC3E}">
        <p14:creationId xmlns:p14="http://schemas.microsoft.com/office/powerpoint/2010/main" val="108533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COMPOSITION API</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200"/>
              <a:t>Trước khi đi vào phần </a:t>
            </a:r>
            <a:r>
              <a:rPr lang="en-US" sz="2200" b="1"/>
              <a:t>Reactivity</a:t>
            </a:r>
            <a:r>
              <a:rPr lang="en-US" sz="2200"/>
              <a:t>, chúng ta cần nắm được khái niệm </a:t>
            </a:r>
            <a:r>
              <a:rPr lang="en-US" sz="2200" b="1"/>
              <a:t>Composition API</a:t>
            </a:r>
          </a:p>
          <a:p>
            <a:pPr>
              <a:lnSpc>
                <a:spcPct val="150000"/>
              </a:lnSpc>
            </a:pPr>
            <a:r>
              <a:rPr lang="vi-VN" sz="2200" b="1"/>
              <a:t>Composition API</a:t>
            </a:r>
            <a:r>
              <a:rPr lang="vi-VN" sz="2200"/>
              <a:t> là một cách tiếp cận mới trong Vue.js 3 để xây dựng các component, cung cấp một giải pháp linh hoạt hơn so với Options API (cách truyền thống). Nó cho phép tổ chức và tái sử dụng logic một cách rõ ràng và có tổ chức hơn, đặc biệt là khi làm việc với các component phức tạp.</a:t>
            </a:r>
            <a:endParaRPr lang="en-US" sz="2200"/>
          </a:p>
          <a:p>
            <a:pPr>
              <a:lnSpc>
                <a:spcPct val="150000"/>
              </a:lnSpc>
            </a:pPr>
            <a:r>
              <a:rPr lang="en-US" sz="2200"/>
              <a:t>Các API chính trong Composition API:</a:t>
            </a:r>
          </a:p>
          <a:p>
            <a:pPr marL="914400" indent="-568325">
              <a:lnSpc>
                <a:spcPct val="150000"/>
              </a:lnSpc>
              <a:buFont typeface="Wingdings" panose="05000000000000000000" pitchFamily="2" charset="2"/>
              <a:buChar char="v"/>
            </a:pPr>
            <a:r>
              <a:rPr lang="en-US" sz="2000">
                <a:solidFill>
                  <a:srgbClr val="FF0000"/>
                </a:solidFill>
              </a:rPr>
              <a:t>setup</a:t>
            </a:r>
            <a:r>
              <a:rPr lang="vi-VN" sz="2000"/>
              <a:t>: là một hàm đặc biệt được gọi trước khi component được khởi tạo</a:t>
            </a:r>
            <a:r>
              <a:rPr lang="en-US" sz="2000"/>
              <a:t>. </a:t>
            </a:r>
            <a:r>
              <a:rPr lang="vi-VN" sz="2000"/>
              <a:t>Dữ liệu và logic khai báo trong setup sẽ được trả về và có thể được sử dụng trong template.</a:t>
            </a:r>
            <a:endParaRPr lang="en-US" sz="2000"/>
          </a:p>
          <a:p>
            <a:pPr marL="914400" indent="-568325">
              <a:lnSpc>
                <a:spcPct val="150000"/>
              </a:lnSpc>
              <a:buFont typeface="Wingdings" panose="05000000000000000000" pitchFamily="2" charset="2"/>
              <a:buChar char="v"/>
            </a:pPr>
            <a:r>
              <a:rPr lang="en-US" sz="2000">
                <a:solidFill>
                  <a:srgbClr val="FF0000"/>
                </a:solidFill>
              </a:rPr>
              <a:t>ref</a:t>
            </a:r>
            <a:r>
              <a:rPr lang="en-US" sz="2000"/>
              <a:t> và </a:t>
            </a:r>
            <a:r>
              <a:rPr lang="en-US" sz="2000">
                <a:solidFill>
                  <a:srgbClr val="FF0000"/>
                </a:solidFill>
              </a:rPr>
              <a:t>reactive</a:t>
            </a:r>
            <a:r>
              <a:rPr lang="en-US" sz="2000"/>
              <a:t>: tạo các đối tượng phản ứng </a:t>
            </a:r>
            <a:r>
              <a:rPr lang="en-US" sz="2000">
                <a:solidFill>
                  <a:srgbClr val="0070C0"/>
                </a:solidFill>
              </a:rPr>
              <a:t>(được giới thiệu chi tiết trong bài học này)</a:t>
            </a:r>
          </a:p>
          <a:p>
            <a:pPr marL="914400" indent="-568325">
              <a:lnSpc>
                <a:spcPct val="150000"/>
              </a:lnSpc>
              <a:buFont typeface="Wingdings" panose="05000000000000000000" pitchFamily="2" charset="2"/>
              <a:buChar char="v"/>
            </a:pPr>
            <a:r>
              <a:rPr lang="en-US" sz="2000">
                <a:solidFill>
                  <a:srgbClr val="FF0000"/>
                </a:solidFill>
              </a:rPr>
              <a:t>computed:</a:t>
            </a:r>
            <a:r>
              <a:rPr lang="en-US" sz="2000"/>
              <a:t> tạo ra các giá trị phụ thuộc dựa trên các giá trị reactive khác. </a:t>
            </a:r>
            <a:endParaRPr lang="en-US" sz="2000">
              <a:solidFill>
                <a:srgbClr val="FF0000"/>
              </a:solidFill>
            </a:endParaRPr>
          </a:p>
          <a:p>
            <a:pPr marL="914400" indent="-568325">
              <a:lnSpc>
                <a:spcPct val="150000"/>
              </a:lnSpc>
              <a:buFont typeface="Wingdings" panose="05000000000000000000" pitchFamily="2" charset="2"/>
              <a:buChar char="v"/>
            </a:pPr>
            <a:r>
              <a:rPr lang="en-US" sz="2000">
                <a:solidFill>
                  <a:srgbClr val="FF0000"/>
                </a:solidFill>
              </a:rPr>
              <a:t>watch: </a:t>
            </a:r>
            <a:r>
              <a:rPr lang="vi-VN" sz="2000"/>
              <a:t>theo dõi sự thay đổi của các reactive state và thực thi một hàm khi thay đổi được phát hiện.</a:t>
            </a:r>
            <a:endParaRPr lang="en-US" sz="2000"/>
          </a:p>
          <a:p>
            <a:pPr marL="914400" indent="-568325">
              <a:lnSpc>
                <a:spcPct val="150000"/>
              </a:lnSpc>
              <a:buFont typeface="Wingdings" panose="05000000000000000000" pitchFamily="2" charset="2"/>
              <a:buChar char="v"/>
            </a:pP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9837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t>Reactivity</a:t>
            </a:r>
            <a:r>
              <a:rPr lang="en-US" sz="2400"/>
              <a:t>: Tính phản ứng</a:t>
            </a:r>
          </a:p>
          <a:p>
            <a:pPr marL="0" indent="0">
              <a:lnSpc>
                <a:spcPct val="150000"/>
              </a:lnSpc>
              <a:buNone/>
            </a:pPr>
            <a:r>
              <a:rPr lang="vi-VN" sz="2400"/>
              <a:t>Vue.js sử dụng Proxy API để tạo ra các đối tượng </a:t>
            </a:r>
            <a:r>
              <a:rPr lang="en-US" sz="2400"/>
              <a:t>phản ứng</a:t>
            </a:r>
            <a:r>
              <a:rPr lang="vi-VN" sz="2400"/>
              <a:t>, cho phép theo dõi sự thay đổi trong dữ liệu và tự động cập nhật giao diện người dùng.</a:t>
            </a:r>
            <a:r>
              <a:rPr lang="en-US" sz="2400"/>
              <a:t> </a:t>
            </a:r>
          </a:p>
          <a:p>
            <a:pPr>
              <a:lnSpc>
                <a:spcPct val="150000"/>
              </a:lnSpc>
            </a:pPr>
            <a:r>
              <a:rPr lang="en-US" sz="2400"/>
              <a:t>Có 2 Reactivity API:</a:t>
            </a:r>
          </a:p>
          <a:p>
            <a:pPr marL="747713" indent="-401638">
              <a:lnSpc>
                <a:spcPct val="150000"/>
              </a:lnSpc>
              <a:buFont typeface="Wingdings" panose="05000000000000000000" pitchFamily="2" charset="2"/>
              <a:buChar char="v"/>
            </a:pPr>
            <a:r>
              <a:rPr lang="vi-VN" sz="2400" b="1"/>
              <a:t>ref</a:t>
            </a:r>
            <a:r>
              <a:rPr lang="vi-VN" sz="2400"/>
              <a:t>: Được sử dụng để tạo một đối tượng reactive đơn giản cho các </a:t>
            </a:r>
            <a:r>
              <a:rPr lang="vi-VN" sz="2400">
                <a:solidFill>
                  <a:srgbClr val="FF0000"/>
                </a:solidFill>
              </a:rPr>
              <a:t>giá trị </a:t>
            </a:r>
            <a:r>
              <a:rPr lang="vi-VN" sz="2400"/>
              <a:t>cơ bản.</a:t>
            </a:r>
            <a:endParaRPr lang="en-US" sz="2400"/>
          </a:p>
          <a:p>
            <a:pPr marL="747713" indent="-401638">
              <a:lnSpc>
                <a:spcPct val="150000"/>
              </a:lnSpc>
              <a:buFont typeface="Wingdings" panose="05000000000000000000" pitchFamily="2" charset="2"/>
              <a:buChar char="v"/>
            </a:pPr>
            <a:r>
              <a:rPr lang="vi-VN" sz="2400" b="1"/>
              <a:t>reactive</a:t>
            </a:r>
            <a:r>
              <a:rPr lang="vi-VN" sz="2400"/>
              <a:t>: Tạo một đối tượng reactive từ một </a:t>
            </a:r>
            <a:r>
              <a:rPr lang="vi-VN" sz="2400">
                <a:solidFill>
                  <a:srgbClr val="FF0000"/>
                </a:solidFill>
              </a:rPr>
              <a:t>đối tượng </a:t>
            </a:r>
            <a:r>
              <a:rPr lang="vi-VN" sz="2400"/>
              <a:t>JavaScript thông thường</a:t>
            </a:r>
            <a:endParaRPr lang="en-US" sz="2400"/>
          </a:p>
          <a:p>
            <a:pPr marL="914400" indent="-568325">
              <a:lnSpc>
                <a:spcPct val="150000"/>
              </a:lnSpc>
              <a:buFont typeface="Wingdings" panose="05000000000000000000" pitchFamily="2" charset="2"/>
              <a:buChar char="v"/>
            </a:pP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7814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a:t>Bảng so sánh </a:t>
            </a:r>
            <a:r>
              <a:rPr lang="en-US" sz="2400" b="1"/>
              <a:t>Ref</a:t>
            </a:r>
            <a:r>
              <a:rPr lang="en-US" sz="2400"/>
              <a:t> và </a:t>
            </a:r>
            <a:r>
              <a:rPr lang="en-US" sz="2400" b="1"/>
              <a:t>Reactive</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graphicFrame>
        <p:nvGraphicFramePr>
          <p:cNvPr id="15" name="Table 14"/>
          <p:cNvGraphicFramePr>
            <a:graphicFrameLocks noGrp="1"/>
          </p:cNvGraphicFramePr>
          <p:nvPr>
            <p:extLst>
              <p:ext uri="{D42A27DB-BD31-4B8C-83A1-F6EECF244321}">
                <p14:modId xmlns:p14="http://schemas.microsoft.com/office/powerpoint/2010/main" val="2413196797"/>
              </p:ext>
            </p:extLst>
          </p:nvPr>
        </p:nvGraphicFramePr>
        <p:xfrm>
          <a:off x="914400" y="1752600"/>
          <a:ext cx="10515600" cy="4283118"/>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65083020"/>
                    </a:ext>
                  </a:extLst>
                </a:gridCol>
                <a:gridCol w="4267200">
                  <a:extLst>
                    <a:ext uri="{9D8B030D-6E8A-4147-A177-3AD203B41FA5}">
                      <a16:colId xmlns:a16="http://schemas.microsoft.com/office/drawing/2014/main" val="4267285549"/>
                    </a:ext>
                  </a:extLst>
                </a:gridCol>
                <a:gridCol w="3886200">
                  <a:extLst>
                    <a:ext uri="{9D8B030D-6E8A-4147-A177-3AD203B41FA5}">
                      <a16:colId xmlns:a16="http://schemas.microsoft.com/office/drawing/2014/main" val="2861410180"/>
                    </a:ext>
                  </a:extLst>
                </a:gridCol>
              </a:tblGrid>
              <a:tr h="435254">
                <a:tc>
                  <a:txBody>
                    <a:bodyPr/>
                    <a:lstStyle/>
                    <a:p>
                      <a:r>
                        <a:rPr lang="en-US" sz="2000"/>
                        <a:t>Tiêu</a:t>
                      </a:r>
                      <a:r>
                        <a:rPr lang="en-US" sz="2000" baseline="0"/>
                        <a:t> chí</a:t>
                      </a:r>
                      <a:endParaRPr lang="en-US" sz="2000"/>
                    </a:p>
                  </a:txBody>
                  <a:tcPr/>
                </a:tc>
                <a:tc>
                  <a:txBody>
                    <a:bodyPr/>
                    <a:lstStyle/>
                    <a:p>
                      <a:pPr algn="ctr"/>
                      <a:r>
                        <a:rPr lang="en-US" sz="2000"/>
                        <a:t>Ref</a:t>
                      </a:r>
                    </a:p>
                  </a:txBody>
                  <a:tcPr/>
                </a:tc>
                <a:tc>
                  <a:txBody>
                    <a:bodyPr/>
                    <a:lstStyle/>
                    <a:p>
                      <a:pPr algn="ctr"/>
                      <a:r>
                        <a:rPr lang="en-US" sz="2000"/>
                        <a:t>Reactive</a:t>
                      </a:r>
                    </a:p>
                  </a:txBody>
                  <a:tcPr/>
                </a:tc>
                <a:extLst>
                  <a:ext uri="{0D108BD9-81ED-4DB2-BD59-A6C34878D82A}">
                    <a16:rowId xmlns:a16="http://schemas.microsoft.com/office/drawing/2014/main" val="925403769"/>
                  </a:ext>
                </a:extLst>
              </a:tr>
              <a:tr h="710573">
                <a:tc>
                  <a:txBody>
                    <a:bodyPr/>
                    <a:lstStyle/>
                    <a:p>
                      <a:r>
                        <a:rPr lang="en-US" sz="2000" b="1"/>
                        <a:t>Mục</a:t>
                      </a:r>
                      <a:r>
                        <a:rPr lang="en-US" sz="2000" b="1" baseline="0"/>
                        <a:t> đích sử dụng</a:t>
                      </a:r>
                      <a:endParaRPr lang="en-US" sz="2000" b="1"/>
                    </a:p>
                  </a:txBody>
                  <a:tcPr/>
                </a:tc>
                <a:tc>
                  <a:txBody>
                    <a:bodyPr/>
                    <a:lstStyle/>
                    <a:p>
                      <a:r>
                        <a:rPr lang="vi-VN" sz="2000">
                          <a:latin typeface="Calibri" panose="020F0502020204030204" pitchFamily="34" charset="0"/>
                          <a:cs typeface="Calibri" panose="020F0502020204030204" pitchFamily="34" charset="0"/>
                        </a:rPr>
                        <a:t>Sử dụng để tạo reactive value đơn giản hoặc primitive value.</a:t>
                      </a:r>
                      <a:endParaRPr lang="en-US" sz="2000">
                        <a:latin typeface="Calibri" panose="020F0502020204030204" pitchFamily="34" charset="0"/>
                        <a:cs typeface="Calibri" panose="020F0502020204030204" pitchFamily="34" charset="0"/>
                      </a:endParaRPr>
                    </a:p>
                  </a:txBody>
                  <a:tcPr/>
                </a:tc>
                <a:tc>
                  <a:txBody>
                    <a:bodyPr/>
                    <a:lstStyle/>
                    <a:p>
                      <a:r>
                        <a:rPr lang="en-US" sz="2000">
                          <a:latin typeface="Calibri" panose="020F0502020204030204" pitchFamily="34" charset="0"/>
                          <a:cs typeface="Calibri" panose="020F0502020204030204" pitchFamily="34" charset="0"/>
                        </a:rPr>
                        <a:t>Sử dụng để tạo reactive object hoặc array.</a:t>
                      </a:r>
                    </a:p>
                  </a:txBody>
                  <a:tcPr/>
                </a:tc>
                <a:extLst>
                  <a:ext uri="{0D108BD9-81ED-4DB2-BD59-A6C34878D82A}">
                    <a16:rowId xmlns:a16="http://schemas.microsoft.com/office/drawing/2014/main" val="2783852037"/>
                  </a:ext>
                </a:extLst>
              </a:tr>
              <a:tr h="549216">
                <a:tc>
                  <a:txBody>
                    <a:bodyPr/>
                    <a:lstStyle/>
                    <a:p>
                      <a:r>
                        <a:rPr lang="en-US" sz="2000" b="1"/>
                        <a:t>Kiểu</a:t>
                      </a:r>
                      <a:r>
                        <a:rPr lang="en-US" sz="2000" b="1" baseline="0"/>
                        <a:t> dữ liệu</a:t>
                      </a:r>
                      <a:endParaRPr lang="en-US" sz="2000" b="1"/>
                    </a:p>
                  </a:txBody>
                  <a:tcPr/>
                </a:tc>
                <a:tc>
                  <a:txBody>
                    <a:bodyPr/>
                    <a:lstStyle/>
                    <a:p>
                      <a:r>
                        <a:rPr lang="en-US" sz="2000">
                          <a:latin typeface="Calibri" panose="020F0502020204030204" pitchFamily="34" charset="0"/>
                          <a:cs typeface="Calibri" panose="020F0502020204030204" pitchFamily="34" charset="0"/>
                        </a:rPr>
                        <a:t>Bất kỳ kiểu dữ liệu nào (primitive hoặc object).</a:t>
                      </a:r>
                    </a:p>
                  </a:txBody>
                  <a:tcPr/>
                </a:tc>
                <a:tc>
                  <a:txBody>
                    <a:bodyPr/>
                    <a:lstStyle/>
                    <a:p>
                      <a:r>
                        <a:rPr lang="en-US" sz="2000">
                          <a:latin typeface="Calibri" panose="020F0502020204030204" pitchFamily="34" charset="0"/>
                          <a:cs typeface="Calibri" panose="020F0502020204030204" pitchFamily="34" charset="0"/>
                        </a:rPr>
                        <a:t>Object hoặc Array.</a:t>
                      </a:r>
                    </a:p>
                  </a:txBody>
                  <a:tcPr/>
                </a:tc>
                <a:extLst>
                  <a:ext uri="{0D108BD9-81ED-4DB2-BD59-A6C34878D82A}">
                    <a16:rowId xmlns:a16="http://schemas.microsoft.com/office/drawing/2014/main" val="1979834691"/>
                  </a:ext>
                </a:extLst>
              </a:tr>
              <a:tr h="710573">
                <a:tc>
                  <a:txBody>
                    <a:bodyPr/>
                    <a:lstStyle/>
                    <a:p>
                      <a:r>
                        <a:rPr lang="en-US" sz="2000" b="1"/>
                        <a:t>Kiể</a:t>
                      </a:r>
                      <a:r>
                        <a:rPr lang="en-US" sz="2000" b="1" baseline="0"/>
                        <a:t>u trả về</a:t>
                      </a:r>
                      <a:endParaRPr lang="en-US" sz="2000" b="1"/>
                    </a:p>
                  </a:txBody>
                  <a:tcPr/>
                </a:tc>
                <a:tc>
                  <a:txBody>
                    <a:bodyPr/>
                    <a:lstStyle/>
                    <a:p>
                      <a:r>
                        <a:rPr lang="vi-VN" sz="2000">
                          <a:latin typeface="Calibri" panose="020F0502020204030204" pitchFamily="34" charset="0"/>
                          <a:cs typeface="Calibri" panose="020F0502020204030204" pitchFamily="34" charset="0"/>
                        </a:rPr>
                        <a:t>Trả về một object với thuộc tính </a:t>
                      </a:r>
                      <a:r>
                        <a:rPr lang="vi-VN" sz="2000">
                          <a:solidFill>
                            <a:srgbClr val="FF0000"/>
                          </a:solidFill>
                          <a:latin typeface="Calibri" panose="020F0502020204030204" pitchFamily="34" charset="0"/>
                          <a:cs typeface="Calibri" panose="020F0502020204030204" pitchFamily="34" charset="0"/>
                        </a:rPr>
                        <a:t>.value </a:t>
                      </a:r>
                      <a:r>
                        <a:rPr lang="vi-VN" sz="2000">
                          <a:latin typeface="Calibri" panose="020F0502020204030204" pitchFamily="34" charset="0"/>
                          <a:cs typeface="Calibri" panose="020F0502020204030204" pitchFamily="34" charset="0"/>
                        </a:rPr>
                        <a:t>lưu trữ giá trị thực.</a:t>
                      </a:r>
                      <a:endParaRPr lang="en-US" sz="2000">
                        <a:latin typeface="Calibri" panose="020F0502020204030204" pitchFamily="34" charset="0"/>
                        <a:cs typeface="Calibri" panose="020F0502020204030204" pitchFamily="34" charset="0"/>
                      </a:endParaRPr>
                    </a:p>
                  </a:txBody>
                  <a:tcPr/>
                </a:tc>
                <a:tc>
                  <a:txBody>
                    <a:bodyPr/>
                    <a:lstStyle/>
                    <a:p>
                      <a:r>
                        <a:rPr lang="en-US" sz="2000">
                          <a:latin typeface="Calibri" panose="020F0502020204030204" pitchFamily="34" charset="0"/>
                          <a:cs typeface="Calibri" panose="020F0502020204030204" pitchFamily="34" charset="0"/>
                        </a:rPr>
                        <a:t>Trả về một reactive proxy của object/array.</a:t>
                      </a:r>
                    </a:p>
                  </a:txBody>
                  <a:tcPr/>
                </a:tc>
                <a:extLst>
                  <a:ext uri="{0D108BD9-81ED-4DB2-BD59-A6C34878D82A}">
                    <a16:rowId xmlns:a16="http://schemas.microsoft.com/office/drawing/2014/main" val="2802429305"/>
                  </a:ext>
                </a:extLst>
              </a:tr>
              <a:tr h="710573">
                <a:tc>
                  <a:txBody>
                    <a:bodyPr/>
                    <a:lstStyle/>
                    <a:p>
                      <a:r>
                        <a:rPr lang="en-US" sz="2000" b="1"/>
                        <a:t>Cách</a:t>
                      </a:r>
                      <a:r>
                        <a:rPr lang="en-US" sz="2000" b="1" baseline="0"/>
                        <a:t> truy cập giá trị</a:t>
                      </a:r>
                      <a:endParaRPr lang="en-US" sz="2000" b="1"/>
                    </a:p>
                  </a:txBody>
                  <a:tcPr/>
                </a:tc>
                <a:tc>
                  <a:txBody>
                    <a:bodyPr/>
                    <a:lstStyle/>
                    <a:p>
                      <a:r>
                        <a:rPr lang="en-US" sz="2000">
                          <a:latin typeface="Calibri" panose="020F0502020204030204" pitchFamily="34" charset="0"/>
                          <a:cs typeface="Calibri" panose="020F0502020204030204" pitchFamily="34" charset="0"/>
                        </a:rPr>
                        <a:t>Truy cập giá trị thông qua </a:t>
                      </a:r>
                      <a:r>
                        <a:rPr lang="en-US" sz="2000">
                          <a:solidFill>
                            <a:srgbClr val="FF0000"/>
                          </a:solidFill>
                          <a:latin typeface="Calibri" panose="020F0502020204030204" pitchFamily="34" charset="0"/>
                          <a:cs typeface="Calibri" panose="020F0502020204030204" pitchFamily="34" charset="0"/>
                        </a:rPr>
                        <a:t>.value</a:t>
                      </a:r>
                      <a:r>
                        <a:rPr lang="en-US" sz="2000">
                          <a:latin typeface="Calibri" panose="020F0502020204030204" pitchFamily="34" charset="0"/>
                          <a:cs typeface="Calibri" panose="020F0502020204030204" pitchFamily="34" charset="0"/>
                        </a:rPr>
                        <a:t>.</a:t>
                      </a:r>
                    </a:p>
                  </a:txBody>
                  <a:tcPr anchor="ctr"/>
                </a:tc>
                <a:tc>
                  <a:txBody>
                    <a:bodyPr/>
                    <a:lstStyle/>
                    <a:p>
                      <a:r>
                        <a:rPr lang="en-US" sz="2000">
                          <a:latin typeface="Calibri" panose="020F0502020204030204" pitchFamily="34" charset="0"/>
                          <a:cs typeface="Calibri" panose="020F0502020204030204" pitchFamily="34" charset="0"/>
                        </a:rPr>
                        <a:t>Truy cập trực tiếp các thuộc tính của object/array</a:t>
                      </a:r>
                    </a:p>
                  </a:txBody>
                  <a:tcPr/>
                </a:tc>
                <a:extLst>
                  <a:ext uri="{0D108BD9-81ED-4DB2-BD59-A6C34878D82A}">
                    <a16:rowId xmlns:a16="http://schemas.microsoft.com/office/drawing/2014/main" val="11784368"/>
                  </a:ext>
                </a:extLst>
              </a:tr>
              <a:tr h="1015105">
                <a:tc>
                  <a:txBody>
                    <a:bodyPr/>
                    <a:lstStyle/>
                    <a:p>
                      <a:r>
                        <a:rPr lang="en-US" sz="2000" b="1"/>
                        <a:t>Hạn</a:t>
                      </a:r>
                      <a:r>
                        <a:rPr lang="en-US" sz="2000" b="1" baseline="0"/>
                        <a:t> chế</a:t>
                      </a:r>
                      <a:endParaRPr lang="en-US" sz="2000" b="1"/>
                    </a:p>
                  </a:txBody>
                  <a:tcPr/>
                </a:tc>
                <a:tc>
                  <a:txBody>
                    <a:bodyPr/>
                    <a:lstStyle/>
                    <a:p>
                      <a:r>
                        <a:rPr lang="vi-VN" sz="2000">
                          <a:latin typeface="Calibri" panose="020F0502020204030204" pitchFamily="34" charset="0"/>
                          <a:cs typeface="Calibri" panose="020F0502020204030204" pitchFamily="34" charset="0"/>
                        </a:rPr>
                        <a:t>Cần truy cập giá trị thông qua </a:t>
                      </a:r>
                      <a:r>
                        <a:rPr lang="vi-VN" sz="2000">
                          <a:solidFill>
                            <a:srgbClr val="FF0000"/>
                          </a:solidFill>
                          <a:latin typeface="Calibri" panose="020F0502020204030204" pitchFamily="34" charset="0"/>
                          <a:cs typeface="Calibri" panose="020F0502020204030204" pitchFamily="34" charset="0"/>
                        </a:rPr>
                        <a:t>.value</a:t>
                      </a:r>
                      <a:r>
                        <a:rPr lang="vi-VN" sz="2000">
                          <a:latin typeface="Calibri" panose="020F0502020204030204" pitchFamily="34" charset="0"/>
                          <a:cs typeface="Calibri" panose="020F0502020204030204" pitchFamily="34" charset="0"/>
                        </a:rPr>
                        <a:t>, có thể hơi phức tạp nếu bạn quen với việc sử dụng trực tiếp.</a:t>
                      </a:r>
                      <a:endParaRPr lang="en-US" sz="2000">
                        <a:latin typeface="Calibri" panose="020F0502020204030204" pitchFamily="34" charset="0"/>
                        <a:cs typeface="Calibri" panose="020F0502020204030204" pitchFamily="34" charset="0"/>
                      </a:endParaRPr>
                    </a:p>
                  </a:txBody>
                  <a:tcPr/>
                </a:tc>
                <a:tc>
                  <a:txBody>
                    <a:bodyPr/>
                    <a:lstStyle/>
                    <a:p>
                      <a:r>
                        <a:rPr lang="en-US" sz="2000">
                          <a:latin typeface="Calibri" panose="020F0502020204030204" pitchFamily="34" charset="0"/>
                          <a:cs typeface="Calibri" panose="020F0502020204030204" pitchFamily="34" charset="0"/>
                        </a:rPr>
                        <a:t>Khó khăn trong việc theo dõi và debug các thay đổi nếu object quá lớn.</a:t>
                      </a:r>
                    </a:p>
                  </a:txBody>
                  <a:tcPr/>
                </a:tc>
                <a:extLst>
                  <a:ext uri="{0D108BD9-81ED-4DB2-BD59-A6C34878D82A}">
                    <a16:rowId xmlns:a16="http://schemas.microsoft.com/office/drawing/2014/main" val="2315699941"/>
                  </a:ext>
                </a:extLst>
              </a:tr>
            </a:tbl>
          </a:graphicData>
        </a:graphic>
      </p:graphicFrame>
    </p:spTree>
    <p:extLst>
      <p:ext uri="{BB962C8B-B14F-4D97-AF65-F5344CB8AC3E}">
        <p14:creationId xmlns:p14="http://schemas.microsoft.com/office/powerpoint/2010/main" val="3779071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200" b="1"/>
              <a:t>Ref: </a:t>
            </a:r>
            <a:r>
              <a:rPr lang="vi-VN" sz="2000"/>
              <a:t>là một trong những API cơ bản trong Vue để tạo </a:t>
            </a:r>
            <a:r>
              <a:rPr lang="en-US" sz="2000"/>
              <a:t>phản ứng tĩnh</a:t>
            </a:r>
            <a:r>
              <a:rPr lang="vi-VN" sz="2000"/>
              <a:t>. Vue sẽ tạo ra một object có thuộc tính </a:t>
            </a:r>
            <a:r>
              <a:rPr lang="vi-VN" sz="2000">
                <a:solidFill>
                  <a:srgbClr val="FF0000"/>
                </a:solidFill>
              </a:rPr>
              <a:t>.value</a:t>
            </a:r>
            <a:r>
              <a:rPr lang="vi-VN" sz="2000"/>
              <a:t> để lưu trữ giá trị thực. Bất cứ khi nào giá trị </a:t>
            </a:r>
            <a:r>
              <a:rPr lang="vi-VN" sz="2000">
                <a:solidFill>
                  <a:srgbClr val="FF0000"/>
                </a:solidFill>
              </a:rPr>
              <a:t>.value</a:t>
            </a:r>
            <a:r>
              <a:rPr lang="vi-VN" sz="2000"/>
              <a:t> thay đổi, Vue sẽ tự động cập nhật DOM nếu giá trị đó được sử dụng trong template.</a:t>
            </a:r>
            <a:r>
              <a:rPr lang="en-US" sz="2000"/>
              <a:t> </a:t>
            </a:r>
            <a:r>
              <a:rPr lang="vi-VN" sz="2000"/>
              <a:t>Trong </a:t>
            </a:r>
            <a:r>
              <a:rPr lang="vi-VN" sz="2000" b="1"/>
              <a:t>Composition API</a:t>
            </a:r>
            <a:r>
              <a:rPr lang="vi-VN" sz="2000"/>
              <a:t>, cách được khuyến nghị để khai báo trạng thái phản ứng là sử dụng </a:t>
            </a:r>
            <a:r>
              <a:rPr lang="en-US" sz="2000" b="1"/>
              <a:t>Ref.</a:t>
            </a:r>
          </a:p>
          <a:p>
            <a:pPr>
              <a:lnSpc>
                <a:spcPct val="150000"/>
              </a:lnSpc>
            </a:pPr>
            <a:r>
              <a:rPr lang="en-US" sz="2200" b="1"/>
              <a:t>Cách sử dụng Ref:</a:t>
            </a:r>
          </a:p>
          <a:p>
            <a:pPr marL="0" indent="0">
              <a:lnSpc>
                <a:spcPct val="150000"/>
              </a:lnSpc>
              <a:buNone/>
            </a:pPr>
            <a:r>
              <a:rPr lang="en-US" sz="2000" b="1">
                <a:solidFill>
                  <a:srgbClr val="FF0000"/>
                </a:solidFill>
              </a:rPr>
              <a:t>1. </a:t>
            </a:r>
            <a:r>
              <a:rPr lang="en-US" sz="2000"/>
              <a:t>Import ref từ Vue:</a:t>
            </a:r>
          </a:p>
          <a:p>
            <a:pPr marL="0" indent="0">
              <a:lnSpc>
                <a:spcPct val="250000"/>
              </a:lnSpc>
              <a:buNone/>
            </a:pPr>
            <a:r>
              <a:rPr lang="en-US" sz="2000" b="1">
                <a:solidFill>
                  <a:srgbClr val="FF0000"/>
                </a:solidFill>
              </a:rPr>
              <a:t>2. </a:t>
            </a:r>
            <a:r>
              <a:rPr lang="en-US" sz="2000"/>
              <a:t>Tạo một biến reactive với ref:</a:t>
            </a:r>
          </a:p>
          <a:p>
            <a:pPr>
              <a:lnSpc>
                <a:spcPct val="150000"/>
              </a:lnSpc>
            </a:pPr>
            <a:endParaRPr lang="en-US" sz="22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10" name="Picture 9"/>
          <p:cNvPicPr>
            <a:picLocks noChangeAspect="1"/>
          </p:cNvPicPr>
          <p:nvPr/>
        </p:nvPicPr>
        <p:blipFill>
          <a:blip r:embed="rId2"/>
          <a:stretch>
            <a:fillRect/>
          </a:stretch>
        </p:blipFill>
        <p:spPr>
          <a:xfrm>
            <a:off x="3276600" y="3581400"/>
            <a:ext cx="3733800" cy="631874"/>
          </a:xfrm>
          <a:prstGeom prst="rect">
            <a:avLst/>
          </a:prstGeom>
        </p:spPr>
      </p:pic>
      <p:pic>
        <p:nvPicPr>
          <p:cNvPr id="11" name="Picture 10"/>
          <p:cNvPicPr>
            <a:picLocks noChangeAspect="1"/>
          </p:cNvPicPr>
          <p:nvPr/>
        </p:nvPicPr>
        <p:blipFill>
          <a:blip r:embed="rId3"/>
          <a:stretch>
            <a:fillRect/>
          </a:stretch>
        </p:blipFill>
        <p:spPr>
          <a:xfrm>
            <a:off x="990600" y="5083034"/>
            <a:ext cx="2945650" cy="591320"/>
          </a:xfrm>
          <a:prstGeom prst="rect">
            <a:avLst/>
          </a:prstGeom>
        </p:spPr>
      </p:pic>
      <p:sp>
        <p:nvSpPr>
          <p:cNvPr id="12" name="Rectangle 4"/>
          <p:cNvSpPr>
            <a:spLocks noChangeArrowheads="1"/>
          </p:cNvSpPr>
          <p:nvPr/>
        </p:nvSpPr>
        <p:spPr bwMode="auto">
          <a:xfrm>
            <a:off x="5105400" y="5029200"/>
            <a:ext cx="4648200"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a:solidFill>
                  <a:srgbClr val="FF0000"/>
                </a:solidFill>
              </a:rPr>
              <a:t>count </a:t>
            </a:r>
            <a:r>
              <a:rPr lang="en-US" altLang="en-US" sz="2000"/>
              <a:t>là một object, và giá trị thực của nó được lưu trữ trong thuộc tính </a:t>
            </a:r>
            <a:r>
              <a:rPr lang="en-US" altLang="en-US" sz="2000">
                <a:solidFill>
                  <a:srgbClr val="FF0000"/>
                </a:solidFill>
              </a:rPr>
              <a:t>.value</a:t>
            </a:r>
          </a:p>
        </p:txBody>
      </p:sp>
      <p:sp>
        <p:nvSpPr>
          <p:cNvPr id="13" name="Notched Right Arrow 12"/>
          <p:cNvSpPr/>
          <p:nvPr/>
        </p:nvSpPr>
        <p:spPr>
          <a:xfrm>
            <a:off x="4267200" y="5279886"/>
            <a:ext cx="685800" cy="22860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62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t>Cách sử dụng Ref (tiếp theo):</a:t>
            </a:r>
          </a:p>
          <a:p>
            <a:pPr marL="0" indent="0">
              <a:lnSpc>
                <a:spcPct val="150000"/>
              </a:lnSpc>
              <a:buNone/>
            </a:pPr>
            <a:r>
              <a:rPr lang="en-US" sz="2000" b="1">
                <a:solidFill>
                  <a:srgbClr val="FF0000"/>
                </a:solidFill>
              </a:rPr>
              <a:t>3. </a:t>
            </a:r>
            <a:r>
              <a:rPr lang="en-US" sz="2000"/>
              <a:t>Truy cập và cập nhật giá trị:</a:t>
            </a:r>
          </a:p>
          <a:p>
            <a:pPr>
              <a:lnSpc>
                <a:spcPct val="150000"/>
              </a:lnSpc>
              <a:buFont typeface="Wingdings" panose="05000000000000000000" pitchFamily="2" charset="2"/>
              <a:buChar char="v"/>
            </a:pPr>
            <a:endParaRPr lang="en-US" sz="2200"/>
          </a:p>
          <a:p>
            <a:pPr>
              <a:lnSpc>
                <a:spcPct val="150000"/>
              </a:lnSpc>
              <a:buFont typeface="Wingdings" panose="05000000000000000000" pitchFamily="2" charset="2"/>
              <a:buChar char="v"/>
            </a:pPr>
            <a:endParaRPr lang="en-US" sz="2200"/>
          </a:p>
          <a:p>
            <a:pPr marL="0" indent="0">
              <a:lnSpc>
                <a:spcPct val="200000"/>
              </a:lnSpc>
              <a:buNone/>
            </a:pPr>
            <a:r>
              <a:rPr lang="en-US" sz="2000" b="1">
                <a:solidFill>
                  <a:srgbClr val="FF0000"/>
                </a:solidFill>
              </a:rPr>
              <a:t>4. </a:t>
            </a:r>
            <a:r>
              <a:rPr lang="en-US" sz="2000"/>
              <a:t>Sử dụng trong template:</a:t>
            </a:r>
          </a:p>
          <a:p>
            <a:pPr>
              <a:lnSpc>
                <a:spcPct val="150000"/>
              </a:lnSpc>
            </a:pPr>
            <a:endParaRPr lang="en-US" sz="22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2"/>
          <a:stretch>
            <a:fillRect/>
          </a:stretch>
        </p:blipFill>
        <p:spPr>
          <a:xfrm>
            <a:off x="1325544" y="2285999"/>
            <a:ext cx="3763992" cy="1066800"/>
          </a:xfrm>
          <a:prstGeom prst="rect">
            <a:avLst/>
          </a:prstGeom>
        </p:spPr>
      </p:pic>
      <p:pic>
        <p:nvPicPr>
          <p:cNvPr id="3" name="Picture 2"/>
          <p:cNvPicPr>
            <a:picLocks noChangeAspect="1"/>
          </p:cNvPicPr>
          <p:nvPr/>
        </p:nvPicPr>
        <p:blipFill>
          <a:blip r:embed="rId3"/>
          <a:stretch>
            <a:fillRect/>
          </a:stretch>
        </p:blipFill>
        <p:spPr>
          <a:xfrm>
            <a:off x="1290232" y="4166889"/>
            <a:ext cx="5295900" cy="1133475"/>
          </a:xfrm>
          <a:prstGeom prst="rect">
            <a:avLst/>
          </a:prstGeom>
        </p:spPr>
      </p:pic>
      <p:pic>
        <p:nvPicPr>
          <p:cNvPr id="4" name="Picture 3"/>
          <p:cNvPicPr>
            <a:picLocks noChangeAspect="1"/>
          </p:cNvPicPr>
          <p:nvPr/>
        </p:nvPicPr>
        <p:blipFill>
          <a:blip r:embed="rId4"/>
          <a:stretch>
            <a:fillRect/>
          </a:stretch>
        </p:blipFill>
        <p:spPr>
          <a:xfrm>
            <a:off x="7772400" y="1958477"/>
            <a:ext cx="3810000" cy="4289923"/>
          </a:xfrm>
          <a:prstGeom prst="rect">
            <a:avLst/>
          </a:prstGeom>
        </p:spPr>
      </p:pic>
      <p:sp>
        <p:nvSpPr>
          <p:cNvPr id="14" name="TextBox 13"/>
          <p:cNvSpPr txBox="1"/>
          <p:nvPr/>
        </p:nvSpPr>
        <p:spPr>
          <a:xfrm>
            <a:off x="6914610" y="4377034"/>
            <a:ext cx="529312" cy="923330"/>
          </a:xfrm>
          <a:prstGeom prst="rect">
            <a:avLst/>
          </a:prstGeom>
          <a:noFill/>
        </p:spPr>
        <p:txBody>
          <a:bodyPr wrap="none" rtlCol="0">
            <a:spAutoFit/>
          </a:bodyPr>
          <a:lstStyle/>
          <a:p>
            <a:r>
              <a:rPr lang="en-US" sz="5400">
                <a:solidFill>
                  <a:srgbClr val="FF0000"/>
                </a:solidFill>
              </a:rPr>
              <a:t>+</a:t>
            </a:r>
          </a:p>
        </p:txBody>
      </p:sp>
      <p:pic>
        <p:nvPicPr>
          <p:cNvPr id="15" name="Picture 14"/>
          <p:cNvPicPr>
            <a:picLocks noChangeAspect="1"/>
          </p:cNvPicPr>
          <p:nvPr/>
        </p:nvPicPr>
        <p:blipFill>
          <a:blip r:embed="rId5"/>
          <a:stretch>
            <a:fillRect/>
          </a:stretch>
        </p:blipFill>
        <p:spPr>
          <a:xfrm>
            <a:off x="7772400" y="983139"/>
            <a:ext cx="1209473" cy="757742"/>
          </a:xfrm>
          <a:prstGeom prst="rect">
            <a:avLst/>
          </a:prstGeom>
          <a:ln>
            <a:solidFill>
              <a:srgbClr val="4CAF50"/>
            </a:solidFill>
          </a:ln>
        </p:spPr>
      </p:pic>
      <p:pic>
        <p:nvPicPr>
          <p:cNvPr id="16" name="Picture 15"/>
          <p:cNvPicPr>
            <a:picLocks noChangeAspect="1"/>
          </p:cNvPicPr>
          <p:nvPr/>
        </p:nvPicPr>
        <p:blipFill>
          <a:blip r:embed="rId6"/>
          <a:stretch>
            <a:fillRect/>
          </a:stretch>
        </p:blipFill>
        <p:spPr>
          <a:xfrm>
            <a:off x="10221603" y="944820"/>
            <a:ext cx="1347787" cy="796061"/>
          </a:xfrm>
          <a:prstGeom prst="rect">
            <a:avLst/>
          </a:prstGeom>
          <a:ln>
            <a:solidFill>
              <a:srgbClr val="4CAF50"/>
            </a:solidFill>
          </a:ln>
        </p:spPr>
      </p:pic>
      <p:sp>
        <p:nvSpPr>
          <p:cNvPr id="17" name="Notched Right Arrow 16"/>
          <p:cNvSpPr/>
          <p:nvPr/>
        </p:nvSpPr>
        <p:spPr>
          <a:xfrm>
            <a:off x="9025374" y="1213200"/>
            <a:ext cx="1152727" cy="445481"/>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click</a:t>
            </a:r>
          </a:p>
        </p:txBody>
      </p:sp>
    </p:spTree>
    <p:extLst>
      <p:ext uri="{BB962C8B-B14F-4D97-AF65-F5344CB8AC3E}">
        <p14:creationId xmlns:p14="http://schemas.microsoft.com/office/powerpoint/2010/main" val="4255203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t>Dùng Ref với các kiểu dữ liệu:</a:t>
            </a:r>
          </a:p>
          <a:p>
            <a:pPr>
              <a:lnSpc>
                <a:spcPct val="150000"/>
              </a:lnSpc>
              <a:buFont typeface="Wingdings" panose="05000000000000000000" pitchFamily="2" charset="2"/>
              <a:buChar char="v"/>
            </a:pPr>
            <a:r>
              <a:rPr lang="en-US" sz="2400" b="1"/>
              <a:t>Primitive values:</a:t>
            </a:r>
            <a:r>
              <a:rPr lang="en-US" sz="2400"/>
              <a:t> (Số, chuỗi, boolean)</a:t>
            </a:r>
          </a:p>
          <a:p>
            <a:pPr>
              <a:lnSpc>
                <a:spcPct val="150000"/>
              </a:lnSpc>
              <a:buFont typeface="Wingdings" panose="05000000000000000000" pitchFamily="2" charset="2"/>
              <a:buChar char="v"/>
            </a:pPr>
            <a:endParaRPr lang="en-US" sz="2400"/>
          </a:p>
          <a:p>
            <a:pPr>
              <a:lnSpc>
                <a:spcPct val="150000"/>
              </a:lnSpc>
              <a:buFont typeface="Wingdings" panose="05000000000000000000" pitchFamily="2" charset="2"/>
              <a:buChar char="v"/>
            </a:pPr>
            <a:r>
              <a:rPr lang="en-US" sz="2400" b="1"/>
              <a:t>Objects/Arrays: </a:t>
            </a:r>
            <a:r>
              <a:rPr lang="en-US" sz="2400"/>
              <a:t>Nếu object hoặc array không cần phản ứng ở từng thuộc tính riêng lẻ, </a:t>
            </a:r>
            <a:r>
              <a:rPr lang="en-US" sz="2400" b="1"/>
              <a:t>ref</a:t>
            </a:r>
            <a:r>
              <a:rPr lang="en-US" sz="2400"/>
              <a:t> vẫn là lựa chọn tốt.</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13" name="Picture 12"/>
          <p:cNvPicPr>
            <a:picLocks noChangeAspect="1"/>
          </p:cNvPicPr>
          <p:nvPr/>
        </p:nvPicPr>
        <p:blipFill>
          <a:blip r:embed="rId2"/>
          <a:stretch>
            <a:fillRect/>
          </a:stretch>
        </p:blipFill>
        <p:spPr>
          <a:xfrm>
            <a:off x="1066800" y="4212736"/>
            <a:ext cx="7738317" cy="2014384"/>
          </a:xfrm>
          <a:prstGeom prst="rect">
            <a:avLst/>
          </a:prstGeom>
        </p:spPr>
      </p:pic>
      <p:pic>
        <p:nvPicPr>
          <p:cNvPr id="15" name="Picture 14"/>
          <p:cNvPicPr>
            <a:picLocks noChangeAspect="1"/>
          </p:cNvPicPr>
          <p:nvPr/>
        </p:nvPicPr>
        <p:blipFill>
          <a:blip r:embed="rId3"/>
          <a:stretch>
            <a:fillRect/>
          </a:stretch>
        </p:blipFill>
        <p:spPr>
          <a:xfrm>
            <a:off x="6553200" y="1268750"/>
            <a:ext cx="3943210" cy="1492949"/>
          </a:xfrm>
          <a:prstGeom prst="rect">
            <a:avLst/>
          </a:prstGeom>
        </p:spPr>
      </p:pic>
    </p:spTree>
    <p:extLst>
      <p:ext uri="{BB962C8B-B14F-4D97-AF65-F5344CB8AC3E}">
        <p14:creationId xmlns:p14="http://schemas.microsoft.com/office/powerpoint/2010/main" val="4215389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t>Reactive(): </a:t>
            </a:r>
            <a:r>
              <a:rPr lang="en-US" sz="2000"/>
              <a:t>là một API quan trọng cho phép tạo reactive state cho các object hoặc array. </a:t>
            </a:r>
            <a:r>
              <a:rPr lang="vi-VN" sz="2000"/>
              <a:t>Khi một object được bọc bởi reactive, tất cả các thuộc tính của object đó sẽ trở thành reactive, nghĩa là Vue sẽ theo dõi các thay đổi và tự động cập nhật giao diện người dùng khi các thuộc tính đó thay đổi.</a:t>
            </a:r>
            <a:endParaRPr lang="en-US" sz="2000"/>
          </a:p>
          <a:p>
            <a:pPr>
              <a:lnSpc>
                <a:spcPct val="150000"/>
              </a:lnSpc>
            </a:pPr>
            <a:r>
              <a:rPr lang="en-US" sz="2400" b="1"/>
              <a:t>Cách sử dụng Reactive():</a:t>
            </a:r>
          </a:p>
          <a:p>
            <a:pPr marL="0" indent="0">
              <a:lnSpc>
                <a:spcPct val="150000"/>
              </a:lnSpc>
              <a:buNone/>
            </a:pPr>
            <a:r>
              <a:rPr lang="en-US" sz="2400" b="1">
                <a:solidFill>
                  <a:srgbClr val="FF0000"/>
                </a:solidFill>
              </a:rPr>
              <a:t>1</a:t>
            </a:r>
            <a:r>
              <a:rPr lang="en-US" sz="2000" b="1">
                <a:solidFill>
                  <a:srgbClr val="FF0000"/>
                </a:solidFill>
              </a:rPr>
              <a:t>.</a:t>
            </a:r>
            <a:r>
              <a:rPr lang="en-US" sz="2000" b="1"/>
              <a:t> </a:t>
            </a:r>
            <a:r>
              <a:rPr lang="en-US" sz="2400"/>
              <a:t>Import reactive từ Vue:</a:t>
            </a:r>
          </a:p>
          <a:p>
            <a:pPr>
              <a:lnSpc>
                <a:spcPct val="150000"/>
              </a:lnSpc>
              <a:buFont typeface="Wingdings" panose="05000000000000000000" pitchFamily="2" charset="2"/>
              <a:buChar char="v"/>
            </a:pPr>
            <a:endParaRPr lang="en-US" sz="2400"/>
          </a:p>
          <a:p>
            <a:pPr>
              <a:lnSpc>
                <a:spcPct val="150000"/>
              </a:lnSpc>
              <a:buFont typeface="Wingdings" panose="05000000000000000000" pitchFamily="2" charset="2"/>
              <a:buChar char="v"/>
            </a:pPr>
            <a:endParaRPr lang="en-US" sz="2400"/>
          </a:p>
          <a:p>
            <a:pPr marL="0" indent="0">
              <a:lnSpc>
                <a:spcPct val="200000"/>
              </a:lnSpc>
              <a:buNone/>
            </a:pPr>
            <a:r>
              <a:rPr lang="en-US" sz="2400" b="1">
                <a:solidFill>
                  <a:srgbClr val="FF0000"/>
                </a:solidFill>
              </a:rPr>
              <a:t>2</a:t>
            </a:r>
            <a:r>
              <a:rPr lang="en-US" sz="2400">
                <a:solidFill>
                  <a:srgbClr val="FF0000"/>
                </a:solidFill>
              </a:rPr>
              <a:t>.</a:t>
            </a:r>
            <a:r>
              <a:rPr lang="en-US" sz="2400"/>
              <a:t> Tạo một reactive object:</a:t>
            </a:r>
          </a:p>
          <a:p>
            <a:pPr marL="0" indent="0">
              <a:lnSpc>
                <a:spcPct val="200000"/>
              </a:lnSpc>
              <a:buNone/>
            </a:pP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9" name="Picture 8"/>
          <p:cNvPicPr>
            <a:picLocks noChangeAspect="1"/>
          </p:cNvPicPr>
          <p:nvPr/>
        </p:nvPicPr>
        <p:blipFill>
          <a:blip r:embed="rId2"/>
          <a:stretch>
            <a:fillRect/>
          </a:stretch>
        </p:blipFill>
        <p:spPr>
          <a:xfrm>
            <a:off x="1066800" y="4501115"/>
            <a:ext cx="4343400" cy="579878"/>
          </a:xfrm>
          <a:prstGeom prst="rect">
            <a:avLst/>
          </a:prstGeom>
        </p:spPr>
      </p:pic>
      <p:pic>
        <p:nvPicPr>
          <p:cNvPr id="10" name="Picture 9"/>
          <p:cNvPicPr>
            <a:picLocks noChangeAspect="1"/>
          </p:cNvPicPr>
          <p:nvPr/>
        </p:nvPicPr>
        <p:blipFill>
          <a:blip r:embed="rId3"/>
          <a:stretch>
            <a:fillRect/>
          </a:stretch>
        </p:blipFill>
        <p:spPr>
          <a:xfrm>
            <a:off x="7391400" y="3377290"/>
            <a:ext cx="3352800" cy="2827528"/>
          </a:xfrm>
          <a:prstGeom prst="rect">
            <a:avLst/>
          </a:prstGeom>
        </p:spPr>
      </p:pic>
      <p:cxnSp>
        <p:nvCxnSpPr>
          <p:cNvPr id="12" name="Straight Arrow Connector 11"/>
          <p:cNvCxnSpPr>
            <a:endCxn id="10" idx="1"/>
          </p:cNvCxnSpPr>
          <p:nvPr/>
        </p:nvCxnSpPr>
        <p:spPr>
          <a:xfrm flipV="1">
            <a:off x="4495800" y="4791054"/>
            <a:ext cx="2895600" cy="9239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7700380" y="2974619"/>
            <a:ext cx="2739020" cy="369332"/>
          </a:xfrm>
          <a:prstGeom prst="rect">
            <a:avLst/>
          </a:prstGeom>
          <a:noFill/>
          <a:ln>
            <a:solidFill>
              <a:srgbClr val="4CAF50"/>
            </a:solidFill>
          </a:ln>
        </p:spPr>
        <p:txBody>
          <a:bodyPr wrap="none" rtlCol="0">
            <a:spAutoFit/>
          </a:bodyPr>
          <a:lstStyle/>
          <a:p>
            <a:r>
              <a:rPr lang="en-US">
                <a:solidFill>
                  <a:srgbClr val="FF0000"/>
                </a:solidFill>
              </a:rPr>
              <a:t>state </a:t>
            </a:r>
            <a:r>
              <a:rPr lang="en-US"/>
              <a:t>là một object reactive</a:t>
            </a:r>
          </a:p>
        </p:txBody>
      </p:sp>
    </p:spTree>
    <p:extLst>
      <p:ext uri="{BB962C8B-B14F-4D97-AF65-F5344CB8AC3E}">
        <p14:creationId xmlns:p14="http://schemas.microsoft.com/office/powerpoint/2010/main" val="282396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t>Cách sử dụng Reactive (tiếp theo):</a:t>
            </a:r>
          </a:p>
          <a:p>
            <a:pPr marL="0" indent="0">
              <a:lnSpc>
                <a:spcPct val="150000"/>
              </a:lnSpc>
              <a:buNone/>
            </a:pPr>
            <a:r>
              <a:rPr lang="en-US" sz="2400" b="1">
                <a:solidFill>
                  <a:srgbClr val="FF0000"/>
                </a:solidFill>
              </a:rPr>
              <a:t>3.</a:t>
            </a:r>
            <a:r>
              <a:rPr lang="en-US" sz="2400" b="1"/>
              <a:t> </a:t>
            </a:r>
            <a:r>
              <a:rPr lang="en-US" sz="2400"/>
              <a:t>Truy cập và cập nhật giá trị:</a:t>
            </a:r>
          </a:p>
          <a:p>
            <a:pPr>
              <a:lnSpc>
                <a:spcPct val="150000"/>
              </a:lnSpc>
              <a:buFont typeface="Wingdings" panose="05000000000000000000" pitchFamily="2" charset="2"/>
              <a:buChar char="v"/>
            </a:pPr>
            <a:endParaRPr lang="en-US" sz="2000"/>
          </a:p>
          <a:p>
            <a:pPr>
              <a:lnSpc>
                <a:spcPct val="150000"/>
              </a:lnSpc>
              <a:buFont typeface="Wingdings" panose="05000000000000000000" pitchFamily="2" charset="2"/>
              <a:buChar char="v"/>
            </a:pPr>
            <a:endParaRPr lang="en-US" sz="2000"/>
          </a:p>
          <a:p>
            <a:pPr marL="0" indent="0">
              <a:lnSpc>
                <a:spcPct val="250000"/>
              </a:lnSpc>
              <a:buNone/>
            </a:pPr>
            <a:r>
              <a:rPr lang="en-US" sz="2400" b="1">
                <a:solidFill>
                  <a:srgbClr val="FF0000"/>
                </a:solidFill>
              </a:rPr>
              <a:t>4</a:t>
            </a:r>
            <a:r>
              <a:rPr lang="en-US" sz="2400">
                <a:solidFill>
                  <a:srgbClr val="FF0000"/>
                </a:solidFill>
              </a:rPr>
              <a:t>.</a:t>
            </a:r>
            <a:r>
              <a:rPr lang="en-US" sz="2400"/>
              <a:t> Sử dụng trong template:</a:t>
            </a:r>
          </a:p>
          <a:p>
            <a:pPr>
              <a:lnSpc>
                <a:spcPct val="150000"/>
              </a:lnSpc>
            </a:pPr>
            <a:endParaRPr lang="en-US" sz="22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9" name="Picture 8"/>
          <p:cNvPicPr>
            <a:picLocks noChangeAspect="1"/>
          </p:cNvPicPr>
          <p:nvPr/>
        </p:nvPicPr>
        <p:blipFill>
          <a:blip r:embed="rId2"/>
          <a:stretch>
            <a:fillRect/>
          </a:stretch>
        </p:blipFill>
        <p:spPr>
          <a:xfrm>
            <a:off x="1295400" y="2286000"/>
            <a:ext cx="4064876" cy="1295400"/>
          </a:xfrm>
          <a:prstGeom prst="rect">
            <a:avLst/>
          </a:prstGeom>
        </p:spPr>
      </p:pic>
      <p:pic>
        <p:nvPicPr>
          <p:cNvPr id="10" name="Picture 9"/>
          <p:cNvPicPr>
            <a:picLocks noChangeAspect="1"/>
          </p:cNvPicPr>
          <p:nvPr/>
        </p:nvPicPr>
        <p:blipFill>
          <a:blip r:embed="rId3"/>
          <a:stretch>
            <a:fillRect/>
          </a:stretch>
        </p:blipFill>
        <p:spPr>
          <a:xfrm>
            <a:off x="1295400" y="4224862"/>
            <a:ext cx="5636168" cy="1490138"/>
          </a:xfrm>
          <a:prstGeom prst="rect">
            <a:avLst/>
          </a:prstGeom>
        </p:spPr>
      </p:pic>
      <p:pic>
        <p:nvPicPr>
          <p:cNvPr id="11" name="Picture 10"/>
          <p:cNvPicPr>
            <a:picLocks noChangeAspect="1"/>
          </p:cNvPicPr>
          <p:nvPr/>
        </p:nvPicPr>
        <p:blipFill>
          <a:blip r:embed="rId4"/>
          <a:stretch>
            <a:fillRect/>
          </a:stretch>
        </p:blipFill>
        <p:spPr>
          <a:xfrm>
            <a:off x="8077201" y="1072502"/>
            <a:ext cx="3505200" cy="5181209"/>
          </a:xfrm>
          <a:prstGeom prst="rect">
            <a:avLst/>
          </a:prstGeom>
        </p:spPr>
      </p:pic>
      <p:sp>
        <p:nvSpPr>
          <p:cNvPr id="15" name="TextBox 14"/>
          <p:cNvSpPr txBox="1"/>
          <p:nvPr/>
        </p:nvSpPr>
        <p:spPr>
          <a:xfrm>
            <a:off x="7239728" y="4486870"/>
            <a:ext cx="529312" cy="923330"/>
          </a:xfrm>
          <a:prstGeom prst="rect">
            <a:avLst/>
          </a:prstGeom>
          <a:noFill/>
        </p:spPr>
        <p:txBody>
          <a:bodyPr wrap="none" rtlCol="0">
            <a:spAutoFit/>
          </a:bodyPr>
          <a:lstStyle/>
          <a:p>
            <a:r>
              <a:rPr lang="en-US" sz="5400">
                <a:solidFill>
                  <a:srgbClr val="FF0000"/>
                </a:solidFill>
              </a:rPr>
              <a:t>+</a:t>
            </a:r>
          </a:p>
        </p:txBody>
      </p:sp>
      <p:pic>
        <p:nvPicPr>
          <p:cNvPr id="12" name="Picture 11"/>
          <p:cNvPicPr>
            <a:picLocks noChangeAspect="1"/>
          </p:cNvPicPr>
          <p:nvPr/>
        </p:nvPicPr>
        <p:blipFill>
          <a:blip r:embed="rId5"/>
          <a:stretch>
            <a:fillRect/>
          </a:stretch>
        </p:blipFill>
        <p:spPr>
          <a:xfrm>
            <a:off x="6686351" y="1084446"/>
            <a:ext cx="1324851" cy="1120399"/>
          </a:xfrm>
          <a:prstGeom prst="rect">
            <a:avLst/>
          </a:prstGeom>
          <a:ln>
            <a:solidFill>
              <a:srgbClr val="4CAF50"/>
            </a:solidFill>
          </a:ln>
        </p:spPr>
      </p:pic>
      <p:pic>
        <p:nvPicPr>
          <p:cNvPr id="13" name="Picture 12"/>
          <p:cNvPicPr>
            <a:picLocks noChangeAspect="1"/>
          </p:cNvPicPr>
          <p:nvPr/>
        </p:nvPicPr>
        <p:blipFill>
          <a:blip r:embed="rId6"/>
          <a:stretch>
            <a:fillRect/>
          </a:stretch>
        </p:blipFill>
        <p:spPr>
          <a:xfrm>
            <a:off x="6702839" y="2895600"/>
            <a:ext cx="1380666" cy="1163580"/>
          </a:xfrm>
          <a:prstGeom prst="rect">
            <a:avLst/>
          </a:prstGeom>
          <a:ln>
            <a:solidFill>
              <a:srgbClr val="4CAF50"/>
            </a:solidFill>
          </a:ln>
        </p:spPr>
      </p:pic>
      <p:sp>
        <p:nvSpPr>
          <p:cNvPr id="17" name="Notched Right Arrow 16"/>
          <p:cNvSpPr/>
          <p:nvPr/>
        </p:nvSpPr>
        <p:spPr>
          <a:xfrm rot="5400000">
            <a:off x="6892878" y="2304645"/>
            <a:ext cx="952601" cy="445481"/>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click</a:t>
            </a:r>
          </a:p>
        </p:txBody>
      </p:sp>
    </p:spTree>
    <p:extLst>
      <p:ext uri="{BB962C8B-B14F-4D97-AF65-F5344CB8AC3E}">
        <p14:creationId xmlns:p14="http://schemas.microsoft.com/office/powerpoint/2010/main" val="215385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601200" y="1632404"/>
            <a:ext cx="1657472" cy="38377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MỤC TIÊU</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err="1"/>
              <a:t>Kết</a:t>
            </a:r>
            <a:r>
              <a:rPr lang="en-US" sz="2400" dirty="0"/>
              <a:t> </a:t>
            </a:r>
            <a:r>
              <a:rPr lang="en-US" sz="2400" dirty="0" err="1"/>
              <a:t>thúc</a:t>
            </a:r>
            <a:r>
              <a:rPr lang="en-US" sz="2400" dirty="0"/>
              <a:t> </a:t>
            </a:r>
            <a:r>
              <a:rPr lang="en-US" sz="2400" dirty="0" err="1"/>
              <a:t>bài</a:t>
            </a:r>
            <a:r>
              <a:rPr lang="en-US" sz="2400" dirty="0"/>
              <a:t> </a:t>
            </a:r>
            <a:r>
              <a:rPr lang="en-US" sz="2400" dirty="0" err="1"/>
              <a:t>học</a:t>
            </a:r>
            <a:r>
              <a:rPr lang="en-US" sz="2400" dirty="0"/>
              <a:t> </a:t>
            </a:r>
            <a:r>
              <a:rPr lang="en-US" sz="2400" dirty="0" err="1"/>
              <a:t>này</a:t>
            </a:r>
            <a:r>
              <a:rPr lang="en-US" sz="2400" dirty="0"/>
              <a:t> </a:t>
            </a:r>
            <a:r>
              <a:rPr lang="en-US" sz="2400" dirty="0" err="1"/>
              <a:t>bạn</a:t>
            </a:r>
            <a:r>
              <a:rPr lang="en-US" sz="2400" dirty="0"/>
              <a:t> </a:t>
            </a:r>
            <a:r>
              <a:rPr lang="en-US" sz="2400" dirty="0" err="1"/>
              <a:t>có</a:t>
            </a:r>
            <a:r>
              <a:rPr lang="en-US" sz="2400" dirty="0"/>
              <a:t> </a:t>
            </a:r>
            <a:r>
              <a:rPr lang="en-US" sz="2400" dirty="0" err="1"/>
              <a:t>khả</a:t>
            </a:r>
            <a:r>
              <a:rPr lang="en-US" sz="2400" dirty="0"/>
              <a:t> </a:t>
            </a:r>
            <a:r>
              <a:rPr lang="en-US" sz="2400" dirty="0" err="1"/>
              <a:t>năng</a:t>
            </a:r>
            <a:endParaRPr lang="en-US" sz="2400" dirty="0"/>
          </a:p>
          <a:p>
            <a:pPr lvl="1">
              <a:buFont typeface="Wingdings" panose="05000000000000000000" pitchFamily="2" charset="2"/>
              <a:buChar char="Ø"/>
            </a:pPr>
            <a:r>
              <a:rPr lang="en-US"/>
              <a:t>Tìm hiểu Data binding</a:t>
            </a:r>
          </a:p>
          <a:p>
            <a:pPr lvl="1">
              <a:buFont typeface="Wingdings" panose="05000000000000000000" pitchFamily="2" charset="2"/>
              <a:buChar char="Ø"/>
            </a:pPr>
            <a:r>
              <a:rPr lang="en-US"/>
              <a:t>Nắm được khái niệm Reactivity</a:t>
            </a:r>
          </a:p>
          <a:p>
            <a:pPr lvl="1">
              <a:buFont typeface="Wingdings" panose="05000000000000000000" pitchFamily="2" charset="2"/>
              <a:buChar char="Ø"/>
            </a:pPr>
            <a:r>
              <a:rPr lang="en-US"/>
              <a:t>Hiểu được Class và Style binding</a:t>
            </a:r>
          </a:p>
          <a:p>
            <a:pPr lvl="1">
              <a:buFont typeface="Wingdings" panose="05000000000000000000" pitchFamily="2" charset="2"/>
              <a:buChar char="Ø"/>
            </a:pPr>
            <a:endParaRPr lang="en-US" dirty="0"/>
          </a:p>
          <a:p>
            <a:pPr lvl="1">
              <a:buFont typeface="Wingdings" panose="05000000000000000000" pitchFamily="2" charset="2"/>
              <a:buChar char="Ø"/>
            </a:pPr>
            <a:endParaRPr lang="vi-VN" dirty="0"/>
          </a:p>
        </p:txBody>
      </p:sp>
      <p:sp>
        <p:nvSpPr>
          <p:cNvPr id="10" name="Google Shape;93;p1"/>
          <p:cNvSpPr txBox="1"/>
          <p:nvPr/>
        </p:nvSpPr>
        <p:spPr>
          <a:xfrm>
            <a:off x="4217082" y="5085439"/>
            <a:ext cx="5675202" cy="839887"/>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000" b="1" i="0" u="none" strike="noStrike" cap="none" dirty="0">
                <a:solidFill>
                  <a:srgbClr val="FFFFFF"/>
                </a:solidFill>
                <a:latin typeface="Arimo"/>
                <a:ea typeface="Arimo"/>
                <a:cs typeface="Arimo"/>
                <a:sym typeface="Arimo"/>
              </a:rPr>
              <a:t>Copyright ©</a:t>
            </a:r>
            <a:r>
              <a:rPr lang="en-US" sz="2000" b="0" i="0" u="none" strike="noStrike" cap="none" dirty="0">
                <a:solidFill>
                  <a:srgbClr val="FFFFFF"/>
                </a:solidFill>
                <a:latin typeface="Arimo"/>
                <a:ea typeface="Arimo"/>
                <a:cs typeface="Arimo"/>
                <a:sym typeface="Arimo"/>
              </a:rPr>
              <a:t> </a:t>
            </a:r>
            <a:r>
              <a:rPr lang="en-US" sz="2000" b="1" i="0" u="none" strike="noStrike" cap="none" dirty="0" err="1">
                <a:solidFill>
                  <a:srgbClr val="FFFFFF"/>
                </a:solidFill>
                <a:latin typeface="Arimo"/>
                <a:ea typeface="Arimo"/>
                <a:cs typeface="Arimo"/>
                <a:sym typeface="Arimo"/>
              </a:rPr>
              <a:t>Trường</a:t>
            </a:r>
            <a:r>
              <a:rPr lang="en-US" sz="2000" b="1" i="0" u="none" strike="noStrike" cap="none" dirty="0">
                <a:solidFill>
                  <a:srgbClr val="FFFFFF"/>
                </a:solidFill>
                <a:latin typeface="Arimo"/>
                <a:ea typeface="Arimo"/>
                <a:cs typeface="Arimo"/>
                <a:sym typeface="Arimo"/>
              </a:rPr>
              <a:t> Cao </a:t>
            </a:r>
            <a:r>
              <a:rPr lang="en-US" sz="2000" b="1" i="0" u="none" strike="noStrike" cap="none" dirty="0" err="1">
                <a:solidFill>
                  <a:srgbClr val="FFFFFF"/>
                </a:solidFill>
                <a:latin typeface="Arimo"/>
                <a:ea typeface="Arimo"/>
                <a:cs typeface="Arimo"/>
                <a:sym typeface="Arimo"/>
              </a:rPr>
              <a:t>đẳng</a:t>
            </a:r>
            <a:r>
              <a:rPr lang="en-US" sz="2000" b="1" i="0" u="none" strike="noStrike" cap="none" dirty="0">
                <a:solidFill>
                  <a:srgbClr val="FFFFFF"/>
                </a:solidFill>
                <a:latin typeface="Arimo"/>
                <a:ea typeface="Arimo"/>
                <a:cs typeface="Arimo"/>
                <a:sym typeface="Arimo"/>
              </a:rPr>
              <a:t> FPT Polytechnic</a:t>
            </a:r>
            <a:endParaRPr dirty="0"/>
          </a:p>
        </p:txBody>
      </p:sp>
      <p:grpSp>
        <p:nvGrpSpPr>
          <p:cNvPr id="11" name="Google Shape;172;p6"/>
          <p:cNvGrpSpPr/>
          <p:nvPr/>
        </p:nvGrpSpPr>
        <p:grpSpPr>
          <a:xfrm>
            <a:off x="0" y="6344235"/>
            <a:ext cx="12192000" cy="513793"/>
            <a:chOff x="0" y="0"/>
            <a:chExt cx="24384000" cy="1027585"/>
          </a:xfrm>
        </p:grpSpPr>
        <p:sp>
          <p:nvSpPr>
            <p:cNvPr id="12"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3"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300053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t>Reactive: Các tính năng nâng cao</a:t>
            </a:r>
          </a:p>
          <a:p>
            <a:pPr>
              <a:lnSpc>
                <a:spcPct val="150000"/>
              </a:lnSpc>
              <a:buFont typeface="Wingdings" panose="05000000000000000000" pitchFamily="2" charset="2"/>
              <a:buChar char="v"/>
            </a:pPr>
            <a:r>
              <a:rPr lang="en-US" sz="2400" b="1"/>
              <a:t>Nested Reactivity</a:t>
            </a:r>
            <a:r>
              <a:rPr lang="en-US" sz="2400"/>
              <a:t> (Tính chất phản ứng lồng nhau): Vue sẽ làm cho toàn bộ object và các object con của nó trở thành reactive. Ví dụ:</a:t>
            </a:r>
            <a:endParaRPr lang="en-US" sz="2400" b="1"/>
          </a:p>
          <a:p>
            <a:pPr marL="0" indent="0">
              <a:lnSpc>
                <a:spcPct val="150000"/>
              </a:lnSpc>
              <a:buNone/>
            </a:pPr>
            <a:endParaRPr lang="en-US" sz="22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3" name="Picture 2"/>
          <p:cNvPicPr>
            <a:picLocks noChangeAspect="1"/>
          </p:cNvPicPr>
          <p:nvPr/>
        </p:nvPicPr>
        <p:blipFill>
          <a:blip r:embed="rId2"/>
          <a:stretch>
            <a:fillRect/>
          </a:stretch>
        </p:blipFill>
        <p:spPr>
          <a:xfrm>
            <a:off x="1066800" y="3114675"/>
            <a:ext cx="8467725" cy="2828925"/>
          </a:xfrm>
          <a:prstGeom prst="rect">
            <a:avLst/>
          </a:prstGeom>
        </p:spPr>
      </p:pic>
    </p:spTree>
    <p:extLst>
      <p:ext uri="{BB962C8B-B14F-4D97-AF65-F5344CB8AC3E}">
        <p14:creationId xmlns:p14="http://schemas.microsoft.com/office/powerpoint/2010/main" val="160996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t>Reactive: Các tính năng nâng cao</a:t>
            </a:r>
          </a:p>
          <a:p>
            <a:pPr>
              <a:lnSpc>
                <a:spcPct val="150000"/>
              </a:lnSpc>
              <a:buFont typeface="Wingdings" panose="05000000000000000000" pitchFamily="2" charset="2"/>
              <a:buChar char="v"/>
            </a:pPr>
            <a:r>
              <a:rPr lang="en-US" sz="2400" b="1"/>
              <a:t>Reactive Arrays:</a:t>
            </a:r>
            <a:r>
              <a:rPr lang="en-US" sz="2400"/>
              <a:t> Khi sử dụng reactive với array, Vue sẽ phản ứng với các thay đổi trong array. Ví dụ:</a:t>
            </a:r>
            <a:endParaRPr lang="en-US" sz="2400" b="1"/>
          </a:p>
          <a:p>
            <a:pPr marL="0" indent="0">
              <a:lnSpc>
                <a:spcPct val="150000"/>
              </a:lnSpc>
              <a:buNone/>
            </a:pPr>
            <a:endParaRPr lang="en-US" sz="22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4" name="Picture 3"/>
          <p:cNvPicPr>
            <a:picLocks noChangeAspect="1"/>
          </p:cNvPicPr>
          <p:nvPr/>
        </p:nvPicPr>
        <p:blipFill>
          <a:blip r:embed="rId2"/>
          <a:stretch>
            <a:fillRect/>
          </a:stretch>
        </p:blipFill>
        <p:spPr>
          <a:xfrm>
            <a:off x="1107325" y="2971800"/>
            <a:ext cx="8109284" cy="1143000"/>
          </a:xfrm>
          <a:prstGeom prst="rect">
            <a:avLst/>
          </a:prstGeom>
        </p:spPr>
      </p:pic>
    </p:spTree>
    <p:extLst>
      <p:ext uri="{BB962C8B-B14F-4D97-AF65-F5344CB8AC3E}">
        <p14:creationId xmlns:p14="http://schemas.microsoft.com/office/powerpoint/2010/main" val="222490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REACTIVITY</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t>Reactive: Các tính năng nâng cao</a:t>
            </a:r>
          </a:p>
          <a:p>
            <a:pPr>
              <a:lnSpc>
                <a:spcPct val="150000"/>
              </a:lnSpc>
              <a:buFont typeface="Wingdings" panose="05000000000000000000" pitchFamily="2" charset="2"/>
              <a:buChar char="v"/>
            </a:pPr>
            <a:r>
              <a:rPr lang="en-US" sz="2400" b="1"/>
              <a:t>Reactive với các thao tác trực tiếp trên Object/Array:</a:t>
            </a:r>
            <a:r>
              <a:rPr lang="en-US" sz="2400"/>
              <a:t> C</a:t>
            </a:r>
            <a:r>
              <a:rPr lang="vi-VN" sz="2400"/>
              <a:t>ó thể sử dụng các phương thức như </a:t>
            </a:r>
            <a:r>
              <a:rPr lang="vi-VN" sz="2400">
                <a:solidFill>
                  <a:srgbClr val="FF0000"/>
                </a:solidFill>
              </a:rPr>
              <a:t>push</a:t>
            </a:r>
            <a:r>
              <a:rPr lang="vi-VN" sz="2400"/>
              <a:t>, </a:t>
            </a:r>
            <a:r>
              <a:rPr lang="vi-VN" sz="2400">
                <a:solidFill>
                  <a:srgbClr val="FF0000"/>
                </a:solidFill>
              </a:rPr>
              <a:t>splice</a:t>
            </a:r>
            <a:r>
              <a:rPr lang="vi-VN" sz="2400"/>
              <a:t>, </a:t>
            </a:r>
            <a:r>
              <a:rPr lang="vi-VN" sz="2400">
                <a:solidFill>
                  <a:srgbClr val="FF0000"/>
                </a:solidFill>
              </a:rPr>
              <a:t>delete</a:t>
            </a:r>
            <a:r>
              <a:rPr lang="vi-VN" sz="2400"/>
              <a:t>, v.v., và Vue sẽ cập nhật giao diện tương ứng.</a:t>
            </a:r>
            <a:r>
              <a:rPr lang="en-US" sz="2400"/>
              <a:t>Ví dụ:</a:t>
            </a:r>
            <a:endParaRPr lang="en-US" sz="2400" b="1"/>
          </a:p>
          <a:p>
            <a:pPr marL="0" indent="0">
              <a:lnSpc>
                <a:spcPct val="150000"/>
              </a:lnSpc>
              <a:buNone/>
            </a:pPr>
            <a:endParaRPr lang="en-US" sz="22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2"/>
          <a:stretch>
            <a:fillRect/>
          </a:stretch>
        </p:blipFill>
        <p:spPr>
          <a:xfrm>
            <a:off x="990600" y="3581400"/>
            <a:ext cx="10591800" cy="591983"/>
          </a:xfrm>
          <a:prstGeom prst="rect">
            <a:avLst/>
          </a:prstGeom>
        </p:spPr>
      </p:pic>
    </p:spTree>
    <p:extLst>
      <p:ext uri="{BB962C8B-B14F-4D97-AF65-F5344CB8AC3E}">
        <p14:creationId xmlns:p14="http://schemas.microsoft.com/office/powerpoint/2010/main" val="87184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1200" y="3581400"/>
            <a:ext cx="10972800" cy="568685"/>
          </a:xfrm>
        </p:spPr>
        <p:txBody>
          <a:bodyPr>
            <a:normAutofit/>
          </a:bodyPr>
          <a:lstStyle/>
          <a:p>
            <a:r>
              <a:rPr lang="en-US" sz="2400">
                <a:solidFill>
                  <a:srgbClr val="FF0000"/>
                </a:solidFill>
              </a:rPr>
              <a:t>Sử dụng kiến thức đã học thực hiện Demo sau:</a:t>
            </a:r>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2"/>
          <a:stretch>
            <a:fillRect/>
          </a:stretch>
        </p:blipFill>
        <p:spPr>
          <a:xfrm>
            <a:off x="2286000" y="4216209"/>
            <a:ext cx="2262555" cy="1518918"/>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7673878" y="4214350"/>
            <a:ext cx="2487400" cy="1510752"/>
          </a:xfrm>
          <a:prstGeom prst="rect">
            <a:avLst/>
          </a:prstGeom>
          <a:ln>
            <a:solidFill>
              <a:schemeClr val="bg1">
                <a:lumMod val="50000"/>
              </a:schemeClr>
            </a:solidFill>
          </a:ln>
        </p:spPr>
      </p:pic>
      <p:sp>
        <p:nvSpPr>
          <p:cNvPr id="8" name="Notched Right Arrow 7"/>
          <p:cNvSpPr/>
          <p:nvPr/>
        </p:nvSpPr>
        <p:spPr>
          <a:xfrm>
            <a:off x="4953000" y="4572000"/>
            <a:ext cx="2171700" cy="85174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Bấm Cập nhật</a:t>
            </a:r>
          </a:p>
        </p:txBody>
      </p:sp>
    </p:spTree>
    <p:extLst>
      <p:ext uri="{BB962C8B-B14F-4D97-AF65-F5344CB8AC3E}">
        <p14:creationId xmlns:p14="http://schemas.microsoft.com/office/powerpoint/2010/main" val="3450222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HƯỚNG DẪN THỰC HIỆN DEMO</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9" name="Rectangle 8"/>
          <p:cNvSpPr/>
          <p:nvPr/>
        </p:nvSpPr>
        <p:spPr>
          <a:xfrm>
            <a:off x="631901" y="1600200"/>
            <a:ext cx="9947175" cy="1754326"/>
          </a:xfrm>
          <a:prstGeom prst="rect">
            <a:avLst/>
          </a:prstGeom>
          <a:ln>
            <a:solidFill>
              <a:schemeClr val="bg1">
                <a:lumMod val="75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&lt;h4&gt;</a:t>
            </a:r>
            <a:r>
              <a:rPr lang="en-US">
                <a:solidFill>
                  <a:srgbClr val="5C6166"/>
                </a:solidFill>
                <a:latin typeface="Consolas" panose="020B0609020204030204" pitchFamily="49" charset="0"/>
              </a:rPr>
              <a:t>Tài khoản: {{ user</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name }}</a:t>
            </a:r>
            <a:r>
              <a:rPr lang="en-US">
                <a:solidFill>
                  <a:srgbClr val="55B4D4"/>
                </a:solidFill>
                <a:latin typeface="Consolas" panose="020B0609020204030204" pitchFamily="49" charset="0"/>
              </a:rPr>
              <a:t>&lt;/h4&gt;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&lt;h4&gt;</a:t>
            </a:r>
            <a:r>
              <a:rPr lang="en-US">
                <a:solidFill>
                  <a:srgbClr val="5C6166"/>
                </a:solidFill>
                <a:latin typeface="Consolas" panose="020B0609020204030204" pitchFamily="49" charset="0"/>
              </a:rPr>
              <a:t>Vai trò: {{ user</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role }}</a:t>
            </a:r>
            <a:r>
              <a:rPr lang="en-US">
                <a:solidFill>
                  <a:srgbClr val="55B4D4"/>
                </a:solidFill>
                <a:latin typeface="Consolas" panose="020B0609020204030204" pitchFamily="49" charset="0"/>
              </a:rPr>
              <a:t>&lt;/h4&gt;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"btn btn-danger"</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click</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updateUser</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Cập nhật</a:t>
            </a:r>
            <a:r>
              <a:rPr lang="en-US">
                <a:solidFill>
                  <a:srgbClr val="55B4D4"/>
                </a:solidFill>
                <a:latin typeface="Consolas" panose="020B0609020204030204" pitchFamily="49" charset="0"/>
              </a:rPr>
              <a:t>&lt;/button&gt;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b="0">
              <a:solidFill>
                <a:srgbClr val="5C6166"/>
              </a:solidFill>
              <a:effectLst/>
              <a:latin typeface="Consolas" panose="020B0609020204030204" pitchFamily="49" charset="0"/>
            </a:endParaRPr>
          </a:p>
        </p:txBody>
      </p:sp>
      <p:sp>
        <p:nvSpPr>
          <p:cNvPr id="11" name="Rectangle 10"/>
          <p:cNvSpPr/>
          <p:nvPr/>
        </p:nvSpPr>
        <p:spPr>
          <a:xfrm>
            <a:off x="609600" y="957608"/>
            <a:ext cx="2310569" cy="577530"/>
          </a:xfrm>
          <a:prstGeom prst="rect">
            <a:avLst/>
          </a:prstGeom>
        </p:spPr>
        <p:txBody>
          <a:bodyPr wrap="none">
            <a:spAutoFit/>
          </a:bodyPr>
          <a:lstStyle/>
          <a:p>
            <a:pPr marL="342900" indent="-342900">
              <a:lnSpc>
                <a:spcPct val="150000"/>
              </a:lnSpc>
              <a:spcBef>
                <a:spcPct val="20000"/>
              </a:spcBef>
              <a:buClr>
                <a:srgbClr val="FF5A33"/>
              </a:buClr>
              <a:buFont typeface="Wingdings" panose="05000000000000000000" pitchFamily="2" charset="2"/>
              <a:buChar char="Ø"/>
            </a:pPr>
            <a:r>
              <a:rPr lang="en-US" sz="2400" b="1">
                <a:latin typeface="Segoe UI" pitchFamily="34" charset="0"/>
                <a:cs typeface="Segoe UI" pitchFamily="34" charset="0"/>
              </a:rPr>
              <a:t>Sử dụng Ref</a:t>
            </a:r>
          </a:p>
        </p:txBody>
      </p:sp>
      <p:grpSp>
        <p:nvGrpSpPr>
          <p:cNvPr id="3" name="Group 2"/>
          <p:cNvGrpSpPr/>
          <p:nvPr/>
        </p:nvGrpSpPr>
        <p:grpSpPr>
          <a:xfrm>
            <a:off x="8319860" y="2787604"/>
            <a:ext cx="3262540" cy="3335228"/>
            <a:chOff x="699860" y="2898270"/>
            <a:chExt cx="3262540" cy="3335228"/>
          </a:xfrm>
        </p:grpSpPr>
        <p:pic>
          <p:nvPicPr>
            <p:cNvPr id="14" name="Picture 13"/>
            <p:cNvPicPr>
              <a:picLocks noChangeAspect="1"/>
            </p:cNvPicPr>
            <p:nvPr/>
          </p:nvPicPr>
          <p:blipFill>
            <a:blip r:embed="rId2"/>
            <a:stretch>
              <a:fillRect/>
            </a:stretch>
          </p:blipFill>
          <p:spPr>
            <a:xfrm>
              <a:off x="2151663" y="2898270"/>
              <a:ext cx="1810737" cy="1215599"/>
            </a:xfrm>
            <a:prstGeom prst="rect">
              <a:avLst/>
            </a:prstGeom>
            <a:ln>
              <a:solidFill>
                <a:schemeClr val="bg1">
                  <a:lumMod val="50000"/>
                </a:schemeClr>
              </a:solidFill>
            </a:ln>
          </p:spPr>
        </p:pic>
        <p:pic>
          <p:nvPicPr>
            <p:cNvPr id="15" name="Picture 14"/>
            <p:cNvPicPr>
              <a:picLocks noChangeAspect="1"/>
            </p:cNvPicPr>
            <p:nvPr/>
          </p:nvPicPr>
          <p:blipFill>
            <a:blip r:embed="rId3"/>
            <a:stretch>
              <a:fillRect/>
            </a:stretch>
          </p:blipFill>
          <p:spPr>
            <a:xfrm>
              <a:off x="699860" y="4992451"/>
              <a:ext cx="2043340" cy="1241047"/>
            </a:xfrm>
            <a:prstGeom prst="rect">
              <a:avLst/>
            </a:prstGeom>
            <a:ln>
              <a:solidFill>
                <a:schemeClr val="bg1">
                  <a:lumMod val="50000"/>
                </a:schemeClr>
              </a:solidFill>
            </a:ln>
          </p:spPr>
        </p:pic>
        <p:cxnSp>
          <p:nvCxnSpPr>
            <p:cNvPr id="17" name="Curved Connector 16"/>
            <p:cNvCxnSpPr>
              <a:stCxn id="14" idx="2"/>
              <a:endCxn id="15" idx="0"/>
            </p:cNvCxnSpPr>
            <p:nvPr/>
          </p:nvCxnSpPr>
          <p:spPr>
            <a:xfrm rot="5400000">
              <a:off x="1949990" y="3885409"/>
              <a:ext cx="878582" cy="1335502"/>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 name="Rectangle 1"/>
          <p:cNvSpPr/>
          <p:nvPr/>
        </p:nvSpPr>
        <p:spPr>
          <a:xfrm>
            <a:off x="637478" y="3429000"/>
            <a:ext cx="7363522" cy="2862322"/>
          </a:xfrm>
          <a:prstGeom prst="rect">
            <a:avLst/>
          </a:prstGeom>
          <a:ln>
            <a:solidFill>
              <a:schemeClr val="bg1">
                <a:lumMod val="75000"/>
              </a:schemeClr>
            </a:solidFill>
          </a:ln>
        </p:spPr>
        <p:txBody>
          <a:bodyPr wrap="square">
            <a:spAutoFit/>
          </a:bodyPr>
          <a:lstStyle/>
          <a:p>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br>
              <a:rPr lang="en-US">
                <a:solidFill>
                  <a:srgbClr val="5C6166"/>
                </a:solidFill>
                <a:latin typeface="Consolas" panose="020B0609020204030204" pitchFamily="49" charset="0"/>
              </a:rPr>
            </a:br>
            <a:r>
              <a:rPr lang="en-US" i="1">
                <a:solidFill>
                  <a:srgbClr val="787B80"/>
                </a:solidFill>
                <a:latin typeface="Consolas" panose="020B0609020204030204" pitchFamily="49" charset="0"/>
              </a:rPr>
              <a:t>// Tạo 1 ref object user</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user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 name: </a:t>
            </a:r>
            <a:r>
              <a:rPr lang="en-US">
                <a:solidFill>
                  <a:srgbClr val="86B300"/>
                </a:solidFill>
                <a:latin typeface="Consolas" panose="020B0609020204030204" pitchFamily="49" charset="0"/>
              </a:rPr>
              <a:t>"Nam"</a:t>
            </a:r>
            <a:r>
              <a:rPr lang="en-US">
                <a:solidFill>
                  <a:srgbClr val="5C6166"/>
                </a:solidFill>
                <a:latin typeface="Consolas" panose="020B0609020204030204" pitchFamily="49" charset="0"/>
              </a:rPr>
              <a:t>, role: </a:t>
            </a:r>
            <a:r>
              <a:rPr lang="en-US">
                <a:solidFill>
                  <a:srgbClr val="86B300"/>
                </a:solidFill>
                <a:latin typeface="Consolas" panose="020B0609020204030204" pitchFamily="49" charset="0"/>
              </a:rPr>
              <a:t>"Admin"</a:t>
            </a:r>
            <a:r>
              <a:rPr lang="en-US">
                <a:solidFill>
                  <a:srgbClr val="5C6166"/>
                </a:solidFill>
                <a:latin typeface="Consolas" panose="020B0609020204030204" pitchFamily="49" charset="0"/>
              </a:rPr>
              <a:t> });</a:t>
            </a:r>
          </a:p>
          <a:p>
            <a:br>
              <a:rPr lang="en-US">
                <a:solidFill>
                  <a:srgbClr val="5C6166"/>
                </a:solidFill>
                <a:latin typeface="Consolas" panose="020B0609020204030204" pitchFamily="49" charset="0"/>
              </a:rPr>
            </a:b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updateUser</a:t>
            </a:r>
            <a:r>
              <a:rPr lang="en-US">
                <a:solidFill>
                  <a:srgbClr val="5C6166"/>
                </a:solidFill>
                <a:latin typeface="Consolas" panose="020B0609020204030204" pitchFamily="49" charset="0"/>
              </a:rPr>
              <a:t>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 </a:t>
            </a:r>
            <a:r>
              <a:rPr lang="en-US">
                <a:solidFill>
                  <a:srgbClr val="FA8D3E"/>
                </a:solidFill>
                <a:latin typeface="Consolas" panose="020B0609020204030204" pitchFamily="49" charset="0"/>
              </a:rPr>
              <a:t>=&gt;</a:t>
            </a:r>
            <a:r>
              <a:rPr lang="en-US">
                <a:solidFill>
                  <a:srgbClr val="5C6166"/>
                </a:solidFill>
                <a:latin typeface="Consolas" panose="020B0609020204030204" pitchFamily="49" charset="0"/>
              </a:rPr>
              <a:t> {</a:t>
            </a:r>
          </a:p>
          <a:p>
            <a:r>
              <a:rPr lang="en-US">
                <a:solidFill>
                  <a:srgbClr val="5C6166"/>
                </a:solidFill>
                <a:latin typeface="Consolas" panose="020B0609020204030204" pitchFamily="49" charset="0"/>
              </a:rPr>
              <a:t>  user</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value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 name: </a:t>
            </a:r>
            <a:r>
              <a:rPr lang="en-US">
                <a:solidFill>
                  <a:srgbClr val="86B300"/>
                </a:solidFill>
                <a:latin typeface="Consolas" panose="020B0609020204030204" pitchFamily="49" charset="0"/>
              </a:rPr>
              <a:t>"NamDN"</a:t>
            </a:r>
            <a:r>
              <a:rPr lang="en-US">
                <a:solidFill>
                  <a:srgbClr val="5C6166"/>
                </a:solidFill>
                <a:latin typeface="Consolas" panose="020B0609020204030204" pitchFamily="49" charset="0"/>
              </a:rPr>
              <a:t>, role: </a:t>
            </a:r>
            <a:r>
              <a:rPr lang="en-US">
                <a:solidFill>
                  <a:srgbClr val="86B300"/>
                </a:solidFill>
                <a:latin typeface="Consolas" panose="020B0609020204030204" pitchFamily="49" charset="0"/>
              </a:rPr>
              <a:t>"Nhân viên"</a:t>
            </a:r>
            <a:r>
              <a:rPr lang="en-US">
                <a:solidFill>
                  <a:srgbClr val="5C6166"/>
                </a:solidFill>
                <a:latin typeface="Consolas" panose="020B0609020204030204" pitchFamily="49" charset="0"/>
              </a:rPr>
              <a:t> };</a:t>
            </a:r>
          </a:p>
          <a:p>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245608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HƯỚNG DẪN THỰC HIỆN DEMO</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9" name="Rectangle 8"/>
          <p:cNvSpPr/>
          <p:nvPr/>
        </p:nvSpPr>
        <p:spPr>
          <a:xfrm>
            <a:off x="631902" y="1600200"/>
            <a:ext cx="9502698" cy="1754326"/>
          </a:xfrm>
          <a:prstGeom prst="rect">
            <a:avLst/>
          </a:prstGeom>
          <a:ln>
            <a:solidFill>
              <a:schemeClr val="bg1">
                <a:lumMod val="75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&lt;h4&gt;</a:t>
            </a:r>
            <a:r>
              <a:rPr lang="en-US">
                <a:solidFill>
                  <a:srgbClr val="5C6166"/>
                </a:solidFill>
                <a:latin typeface="Consolas" panose="020B0609020204030204" pitchFamily="49" charset="0"/>
              </a:rPr>
              <a:t>Tài khoản: {{ user</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name }}</a:t>
            </a:r>
            <a:r>
              <a:rPr lang="en-US">
                <a:solidFill>
                  <a:srgbClr val="55B4D4"/>
                </a:solidFill>
                <a:latin typeface="Consolas" panose="020B0609020204030204" pitchFamily="49" charset="0"/>
              </a:rPr>
              <a:t>&lt;/h4&gt;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&lt;h4&gt;</a:t>
            </a:r>
            <a:r>
              <a:rPr lang="en-US">
                <a:solidFill>
                  <a:srgbClr val="5C6166"/>
                </a:solidFill>
                <a:latin typeface="Consolas" panose="020B0609020204030204" pitchFamily="49" charset="0"/>
              </a:rPr>
              <a:t>Vai trò: {{ user</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role }}</a:t>
            </a:r>
            <a:r>
              <a:rPr lang="en-US">
                <a:solidFill>
                  <a:srgbClr val="55B4D4"/>
                </a:solidFill>
                <a:latin typeface="Consolas" panose="020B0609020204030204" pitchFamily="49" charset="0"/>
              </a:rPr>
              <a:t>&lt;/h4&gt;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"btn btn-danger"</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click</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updateUser</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Cập nhật</a:t>
            </a:r>
            <a:r>
              <a:rPr lang="en-US">
                <a:solidFill>
                  <a:srgbClr val="55B4D4"/>
                </a:solidFill>
                <a:latin typeface="Consolas" panose="020B0609020204030204" pitchFamily="49" charset="0"/>
              </a:rPr>
              <a:t>&lt;/button&gt;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b="0">
              <a:solidFill>
                <a:srgbClr val="5C6166"/>
              </a:solidFill>
              <a:effectLst/>
              <a:latin typeface="Consolas" panose="020B0609020204030204" pitchFamily="49" charset="0"/>
            </a:endParaRPr>
          </a:p>
        </p:txBody>
      </p:sp>
      <p:sp>
        <p:nvSpPr>
          <p:cNvPr id="11" name="Rectangle 10"/>
          <p:cNvSpPr/>
          <p:nvPr/>
        </p:nvSpPr>
        <p:spPr>
          <a:xfrm>
            <a:off x="609600" y="957608"/>
            <a:ext cx="3043334" cy="646331"/>
          </a:xfrm>
          <a:prstGeom prst="rect">
            <a:avLst/>
          </a:prstGeom>
        </p:spPr>
        <p:txBody>
          <a:bodyPr wrap="none">
            <a:spAutoFit/>
          </a:bodyPr>
          <a:lstStyle/>
          <a:p>
            <a:pPr marL="342900" indent="-342900">
              <a:lnSpc>
                <a:spcPct val="150000"/>
              </a:lnSpc>
              <a:spcBef>
                <a:spcPct val="20000"/>
              </a:spcBef>
              <a:buClr>
                <a:srgbClr val="FF5A33"/>
              </a:buClr>
              <a:buFont typeface="Wingdings" panose="05000000000000000000" pitchFamily="2" charset="2"/>
              <a:buChar char="Ø"/>
            </a:pPr>
            <a:r>
              <a:rPr lang="en-US" sz="2400" b="1">
                <a:latin typeface="Segoe UI" pitchFamily="34" charset="0"/>
                <a:cs typeface="Segoe UI" pitchFamily="34" charset="0"/>
              </a:rPr>
              <a:t>Sử dụng Reactive</a:t>
            </a:r>
          </a:p>
        </p:txBody>
      </p:sp>
      <p:sp>
        <p:nvSpPr>
          <p:cNvPr id="4" name="Rectangle 3"/>
          <p:cNvSpPr/>
          <p:nvPr/>
        </p:nvSpPr>
        <p:spPr>
          <a:xfrm>
            <a:off x="631901" y="3566602"/>
            <a:ext cx="7369099" cy="2585323"/>
          </a:xfrm>
          <a:prstGeom prst="rect">
            <a:avLst/>
          </a:prstGeom>
          <a:ln>
            <a:solidFill>
              <a:schemeClr val="bg1">
                <a:lumMod val="75000"/>
              </a:schemeClr>
            </a:solidFill>
          </a:ln>
        </p:spPr>
        <p:txBody>
          <a:bodyPr wrap="square">
            <a:spAutoFit/>
          </a:bodyPr>
          <a:lstStyle/>
          <a:p>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reactive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br>
              <a:rPr lang="en-US">
                <a:solidFill>
                  <a:srgbClr val="5C6166"/>
                </a:solidFill>
                <a:latin typeface="Consolas" panose="020B0609020204030204" pitchFamily="49" charset="0"/>
              </a:rPr>
            </a:b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user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reactive</a:t>
            </a:r>
            <a:r>
              <a:rPr lang="en-US">
                <a:solidFill>
                  <a:srgbClr val="5C6166"/>
                </a:solidFill>
                <a:latin typeface="Consolas" panose="020B0609020204030204" pitchFamily="49" charset="0"/>
              </a:rPr>
              <a:t>({ name: </a:t>
            </a:r>
            <a:r>
              <a:rPr lang="en-US">
                <a:solidFill>
                  <a:srgbClr val="86B300"/>
                </a:solidFill>
                <a:latin typeface="Consolas" panose="020B0609020204030204" pitchFamily="49" charset="0"/>
              </a:rPr>
              <a:t>'Nam'</a:t>
            </a:r>
            <a:r>
              <a:rPr lang="en-US">
                <a:solidFill>
                  <a:srgbClr val="5C6166"/>
                </a:solidFill>
                <a:latin typeface="Consolas" panose="020B0609020204030204" pitchFamily="49" charset="0"/>
              </a:rPr>
              <a:t>, role: </a:t>
            </a:r>
            <a:r>
              <a:rPr lang="en-US">
                <a:solidFill>
                  <a:srgbClr val="86B300"/>
                </a:solidFill>
                <a:latin typeface="Consolas" panose="020B0609020204030204" pitchFamily="49" charset="0"/>
              </a:rPr>
              <a:t>'Admin'</a:t>
            </a:r>
            <a:r>
              <a:rPr lang="en-US">
                <a:solidFill>
                  <a:srgbClr val="5C6166"/>
                </a:solidFill>
                <a:latin typeface="Consolas" panose="020B0609020204030204" pitchFamily="49" charset="0"/>
              </a:rPr>
              <a:t> });</a:t>
            </a:r>
          </a:p>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updateUser</a:t>
            </a:r>
            <a:r>
              <a:rPr lang="en-US">
                <a:solidFill>
                  <a:srgbClr val="5C6166"/>
                </a:solidFill>
                <a:latin typeface="Consolas" panose="020B0609020204030204" pitchFamily="49" charset="0"/>
              </a:rPr>
              <a:t>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 </a:t>
            </a:r>
            <a:r>
              <a:rPr lang="en-US">
                <a:solidFill>
                  <a:srgbClr val="FA8D3E"/>
                </a:solidFill>
                <a:latin typeface="Consolas" panose="020B0609020204030204" pitchFamily="49" charset="0"/>
              </a:rPr>
              <a:t>=&gt;</a:t>
            </a:r>
            <a:r>
              <a:rPr lang="en-US">
                <a:solidFill>
                  <a:srgbClr val="5C6166"/>
                </a:solidFill>
                <a:latin typeface="Consolas" panose="020B0609020204030204" pitchFamily="49" charset="0"/>
              </a:rPr>
              <a:t> {</a:t>
            </a:r>
          </a:p>
          <a:p>
            <a:r>
              <a:rPr lang="en-US">
                <a:solidFill>
                  <a:srgbClr val="5C6166"/>
                </a:solidFill>
                <a:latin typeface="Consolas" panose="020B0609020204030204" pitchFamily="49" charset="0"/>
              </a:rPr>
              <a:t>  user</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name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'NamDN'</a:t>
            </a:r>
            <a:r>
              <a:rPr lang="en-US">
                <a:solidFill>
                  <a:srgbClr val="5C6166"/>
                </a:solidFill>
                <a:latin typeface="Consolas" panose="020B0609020204030204" pitchFamily="49" charset="0"/>
              </a:rPr>
              <a:t>;</a:t>
            </a:r>
          </a:p>
          <a:p>
            <a:r>
              <a:rPr lang="en-US">
                <a:solidFill>
                  <a:srgbClr val="5C6166"/>
                </a:solidFill>
                <a:latin typeface="Consolas" panose="020B0609020204030204" pitchFamily="49" charset="0"/>
              </a:rPr>
              <a:t>  user</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role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'Nhân viên'</a:t>
            </a:r>
            <a:r>
              <a:rPr lang="en-US">
                <a:solidFill>
                  <a:srgbClr val="5C6166"/>
                </a:solidFill>
                <a:latin typeface="Consolas" panose="020B0609020204030204" pitchFamily="49" charset="0"/>
              </a:rPr>
              <a:t>;</a:t>
            </a:r>
          </a:p>
          <a:p>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3982404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638800" y="4953000"/>
            <a:ext cx="61722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600" dirty="0"/>
              <a:t>PHẦN II</a:t>
            </a:r>
            <a:r>
              <a:rPr lang="en-US" sz="2600"/>
              <a:t>: </a:t>
            </a:r>
            <a:r>
              <a:rPr lang="en-US" altLang="en-US" sz="2600"/>
              <a:t>CLASS VÀ STYLE BINDINGS</a:t>
            </a:r>
            <a:endParaRPr lang="en-US" sz="2600"/>
          </a:p>
        </p:txBody>
      </p:sp>
      <p:sp>
        <p:nvSpPr>
          <p:cNvPr id="5" name="Subtitle 2"/>
          <p:cNvSpPr txBox="1">
            <a:spLocks/>
          </p:cNvSpPr>
          <p:nvPr/>
        </p:nvSpPr>
        <p:spPr>
          <a:xfrm>
            <a:off x="5638800" y="2819400"/>
            <a:ext cx="64008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5:</a:t>
            </a:r>
            <a:r>
              <a:rPr lang="en-US" sz="2800">
                <a:solidFill>
                  <a:srgbClr val="0070C0"/>
                </a:solidFill>
              </a:rPr>
              <a:t> </a:t>
            </a:r>
          </a:p>
          <a:p>
            <a:pPr algn="ctr">
              <a:lnSpc>
                <a:spcPct val="120000"/>
              </a:lnSpc>
              <a:spcBef>
                <a:spcPct val="0"/>
              </a:spcBef>
            </a:pPr>
            <a:r>
              <a:rPr lang="en-US" altLang="en-US" sz="2800">
                <a:solidFill>
                  <a:srgbClr val="0070C0"/>
                </a:solidFill>
              </a:rPr>
              <a:t>DATA BINDING TRONG VUEJS </a:t>
            </a:r>
            <a:endParaRPr lang="en-US" sz="2800" dirty="0">
              <a:solidFill>
                <a:srgbClr val="0070C0"/>
              </a:solidFill>
            </a:endParaRPr>
          </a:p>
        </p:txBody>
      </p:sp>
    </p:spTree>
    <p:extLst>
      <p:ext uri="{BB962C8B-B14F-4D97-AF65-F5344CB8AC3E}">
        <p14:creationId xmlns:p14="http://schemas.microsoft.com/office/powerpoint/2010/main" val="4221624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TỔNG QUAN CLASS VÀ STYLE BINDINGS</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0" indent="0">
              <a:lnSpc>
                <a:spcPct val="150000"/>
              </a:lnSpc>
              <a:buNone/>
            </a:pPr>
            <a:r>
              <a:rPr lang="en-US" sz="2400" b="1"/>
              <a:t>Class và style bindings</a:t>
            </a:r>
            <a:r>
              <a:rPr lang="en-US" sz="2400"/>
              <a:t>: </a:t>
            </a:r>
          </a:p>
          <a:p>
            <a:pPr marL="0" indent="0">
              <a:lnSpc>
                <a:spcPct val="150000"/>
              </a:lnSpc>
              <a:buNone/>
            </a:pPr>
            <a:r>
              <a:rPr lang="en-US" sz="2000"/>
              <a:t>Vue.js sử dụng directive </a:t>
            </a:r>
            <a:r>
              <a:rPr lang="en-US" sz="2000" b="1">
                <a:solidFill>
                  <a:srgbClr val="FF0000"/>
                </a:solidFill>
              </a:rPr>
              <a:t>v-bind</a:t>
            </a:r>
            <a:r>
              <a:rPr lang="en-US" sz="2000"/>
              <a:t> để thực hiện bind vào HTML tag các chuỗi chứa tên class và style. Nội dung bao gồm:</a:t>
            </a:r>
          </a:p>
          <a:p>
            <a:pPr>
              <a:lnSpc>
                <a:spcPct val="150000"/>
              </a:lnSpc>
            </a:pPr>
            <a:r>
              <a:rPr lang="en-US" sz="2000" b="1"/>
              <a:t>Classes Binding (Liên kết các lớp)</a:t>
            </a:r>
          </a:p>
          <a:p>
            <a:pPr marL="747713" indent="-401638">
              <a:lnSpc>
                <a:spcPct val="150000"/>
              </a:lnSpc>
              <a:buFont typeface="Wingdings" panose="05000000000000000000" pitchFamily="2" charset="2"/>
              <a:buChar char="v"/>
            </a:pPr>
            <a:r>
              <a:rPr lang="en-US" sz="2000"/>
              <a:t>Cú pháp kiểu Object</a:t>
            </a:r>
          </a:p>
          <a:p>
            <a:pPr marL="747713" indent="-401638">
              <a:lnSpc>
                <a:spcPct val="150000"/>
              </a:lnSpc>
              <a:buFont typeface="Wingdings" panose="05000000000000000000" pitchFamily="2" charset="2"/>
              <a:buChar char="v"/>
            </a:pPr>
            <a:r>
              <a:rPr lang="en-US" sz="2000"/>
              <a:t>Cú pháp kiểu Array</a:t>
            </a:r>
          </a:p>
          <a:p>
            <a:pPr>
              <a:lnSpc>
                <a:spcPct val="150000"/>
              </a:lnSpc>
            </a:pPr>
            <a:r>
              <a:rPr lang="en-US" sz="2000" b="1"/>
              <a:t>Binding inline styles (Ràng buộc kiểu nội tuyến)</a:t>
            </a:r>
          </a:p>
          <a:p>
            <a:pPr marL="747713" indent="-401638">
              <a:lnSpc>
                <a:spcPct val="150000"/>
              </a:lnSpc>
              <a:buFont typeface="Wingdings" panose="05000000000000000000" pitchFamily="2" charset="2"/>
              <a:buChar char="v"/>
            </a:pPr>
            <a:r>
              <a:rPr lang="en-US" sz="2000"/>
              <a:t>Kiểu Object</a:t>
            </a:r>
          </a:p>
          <a:p>
            <a:pPr marL="747713" indent="-401638">
              <a:lnSpc>
                <a:spcPct val="150000"/>
              </a:lnSpc>
              <a:buFont typeface="Wingdings" panose="05000000000000000000" pitchFamily="2" charset="2"/>
              <a:buChar char="v"/>
            </a:pPr>
            <a:r>
              <a:rPr lang="en-US" sz="2000"/>
              <a:t>Kiểu Array</a:t>
            </a:r>
          </a:p>
          <a:p>
            <a:pPr marL="0" indent="0">
              <a:lnSpc>
                <a:spcPct val="150000"/>
              </a:lnSpc>
              <a:buNone/>
            </a:pPr>
            <a:endParaRPr lang="en-US" sz="2600"/>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567654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CLASSES BINDING – LIÊN KẾT CÁC LỚP</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514350" indent="-514350">
              <a:buFont typeface="+mj-lt"/>
              <a:buAutoNum type="arabicPeriod"/>
            </a:pPr>
            <a:r>
              <a:rPr lang="en-US" sz="2400" b="1"/>
              <a:t>Cú pháp kiểu Object: </a:t>
            </a:r>
          </a:p>
          <a:p>
            <a:pPr marL="0" indent="0">
              <a:buNone/>
            </a:pPr>
            <a:r>
              <a:rPr lang="en-US" sz="2000"/>
              <a:t>Trong vue.js chúng ta có thể truyền một đối tượng tới </a:t>
            </a:r>
            <a:r>
              <a:rPr lang="en-US" sz="2000" b="1"/>
              <a:t>:class </a:t>
            </a:r>
            <a:r>
              <a:rPr lang="en-US" sz="2000"/>
              <a:t>(viết tắt của </a:t>
            </a:r>
            <a:r>
              <a:rPr lang="en-US" sz="2000" b="1"/>
              <a:t>v-bind:class</a:t>
            </a:r>
            <a:r>
              <a:rPr lang="en-US" sz="2000"/>
              <a:t>) để chuyển đổi các class một cách linh động dựa trên điều kiện.</a:t>
            </a:r>
          </a:p>
          <a:p>
            <a:pPr marL="0" indent="0">
              <a:lnSpc>
                <a:spcPct val="150000"/>
              </a:lnSpc>
              <a:buNone/>
            </a:pPr>
            <a:endParaRPr lang="en-US" sz="2000"/>
          </a:p>
          <a:p>
            <a:pPr>
              <a:lnSpc>
                <a:spcPct val="150000"/>
              </a:lnSpc>
            </a:pPr>
            <a:r>
              <a:rPr lang="en-US" sz="2000"/>
              <a:t>Cú pháp trên có nghĩa là sự xuất hiện của lớp </a:t>
            </a:r>
            <a:r>
              <a:rPr lang="en-US" sz="2000">
                <a:solidFill>
                  <a:srgbClr val="FF0000"/>
                </a:solidFill>
              </a:rPr>
              <a:t>active</a:t>
            </a:r>
            <a:r>
              <a:rPr lang="en-US" sz="2000"/>
              <a:t> hoàn toàn tùy thuộc vào giá trị trả về của </a:t>
            </a:r>
            <a:r>
              <a:rPr lang="en-US" sz="2000">
                <a:solidFill>
                  <a:srgbClr val="FF0000"/>
                </a:solidFill>
              </a:rPr>
              <a:t>isActive</a:t>
            </a:r>
            <a:r>
              <a:rPr lang="en-US" sz="2000"/>
              <a:t> là </a:t>
            </a:r>
            <a:r>
              <a:rPr lang="en-US" sz="2000" b="1"/>
              <a:t>true</a:t>
            </a:r>
            <a:r>
              <a:rPr lang="en-US" sz="2000"/>
              <a:t> hay </a:t>
            </a:r>
            <a:r>
              <a:rPr lang="en-US" sz="2000" b="1"/>
              <a:t>false</a:t>
            </a:r>
            <a:r>
              <a:rPr lang="en-US" sz="2000"/>
              <a:t>. Có thể chuyển đổi</a:t>
            </a:r>
            <a:r>
              <a:rPr lang="vi-VN" sz="2000"/>
              <a:t> nhiều class bằng cách thêm các trường vào trong </a:t>
            </a:r>
            <a:r>
              <a:rPr lang="en-US" sz="2000"/>
              <a:t>đối tượng</a:t>
            </a:r>
            <a:r>
              <a:rPr lang="vi-VN" sz="2000"/>
              <a:t>.</a:t>
            </a:r>
            <a:endParaRPr lang="en-US" sz="2000"/>
          </a:p>
          <a:p>
            <a:pPr marL="623888" indent="-333375">
              <a:lnSpc>
                <a:spcPct val="150000"/>
              </a:lnSpc>
              <a:buFont typeface="Wingdings" panose="05000000000000000000" pitchFamily="2" charset="2"/>
              <a:buChar char="Ø"/>
            </a:pPr>
            <a:endParaRPr lang="en-US" sz="2000"/>
          </a:p>
          <a:p>
            <a:pPr marL="623888" indent="-333375">
              <a:lnSpc>
                <a:spcPct val="150000"/>
              </a:lnSpc>
              <a:buFont typeface="Wingdings" panose="05000000000000000000" pitchFamily="2" charset="2"/>
              <a:buChar char="Ø"/>
            </a:pPr>
            <a:r>
              <a:rPr lang="en-US" sz="2000"/>
              <a:t>Nếu </a:t>
            </a:r>
            <a:r>
              <a:rPr lang="en-US" sz="2000">
                <a:solidFill>
                  <a:srgbClr val="FF0000"/>
                </a:solidFill>
              </a:rPr>
              <a:t>isActive</a:t>
            </a:r>
            <a:r>
              <a:rPr lang="en-US" sz="2000"/>
              <a:t> là </a:t>
            </a:r>
            <a:r>
              <a:rPr lang="en-US" sz="2000" b="1"/>
              <a:t>true</a:t>
            </a:r>
            <a:r>
              <a:rPr lang="en-US" sz="2000"/>
              <a:t> và </a:t>
            </a:r>
            <a:r>
              <a:rPr lang="en-US" sz="2000">
                <a:solidFill>
                  <a:srgbClr val="FF0000"/>
                </a:solidFill>
              </a:rPr>
              <a:t>hasError</a:t>
            </a:r>
            <a:r>
              <a:rPr lang="en-US" sz="2000"/>
              <a:t> là </a:t>
            </a:r>
            <a:r>
              <a:rPr lang="en-US" sz="2000" b="1"/>
              <a:t>true</a:t>
            </a:r>
            <a:r>
              <a:rPr lang="en-US" sz="2000"/>
              <a:t> thì sẽ render ra: </a:t>
            </a: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5" name="Rectangle 4"/>
          <p:cNvSpPr/>
          <p:nvPr/>
        </p:nvSpPr>
        <p:spPr>
          <a:xfrm>
            <a:off x="1066800" y="4267200"/>
            <a:ext cx="10575194" cy="400110"/>
          </a:xfrm>
          <a:prstGeom prst="rect">
            <a:avLst/>
          </a:prstGeom>
          <a:ln>
            <a:solidFill>
              <a:schemeClr val="bg1">
                <a:lumMod val="50000"/>
              </a:schemeClr>
            </a:solidFill>
          </a:ln>
        </p:spPr>
        <p:txBody>
          <a:bodyPr wrap="square">
            <a:spAutoFit/>
          </a:bodyPr>
          <a:lstStyle/>
          <a:p>
            <a:r>
              <a:rPr lang="en-US" sz="2000">
                <a:solidFill>
                  <a:srgbClr val="55B4D4"/>
                </a:solidFill>
                <a:latin typeface="Consolas" panose="020B0609020204030204" pitchFamily="49" charset="0"/>
              </a:rPr>
              <a:t>&lt;div</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class</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"static"</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class</a:t>
            </a:r>
            <a:r>
              <a:rPr lang="en-US" sz="2000">
                <a:solidFill>
                  <a:srgbClr val="5C6166"/>
                </a:solidFill>
                <a:latin typeface="Consolas" panose="020B0609020204030204" pitchFamily="49" charset="0"/>
              </a:rPr>
              <a:t>="{ active: isActive, </a:t>
            </a:r>
            <a:r>
              <a:rPr lang="en-US" sz="2000">
                <a:solidFill>
                  <a:srgbClr val="86B300"/>
                </a:solidFill>
                <a:latin typeface="Consolas" panose="020B0609020204030204" pitchFamily="49" charset="0"/>
              </a:rPr>
              <a:t>'text-danger'</a:t>
            </a:r>
            <a:r>
              <a:rPr lang="en-US" sz="2000">
                <a:solidFill>
                  <a:srgbClr val="5C6166"/>
                </a:solidFill>
                <a:latin typeface="Consolas" panose="020B0609020204030204" pitchFamily="49" charset="0"/>
              </a:rPr>
              <a:t>: hasError }"</a:t>
            </a:r>
            <a:endParaRPr lang="en-US" sz="2000" b="0">
              <a:solidFill>
                <a:srgbClr val="5C6166"/>
              </a:solidFill>
              <a:effectLst/>
              <a:latin typeface="Consolas" panose="020B0609020204030204" pitchFamily="49" charset="0"/>
            </a:endParaRPr>
          </a:p>
        </p:txBody>
      </p:sp>
      <p:sp>
        <p:nvSpPr>
          <p:cNvPr id="6" name="Rectangle 5"/>
          <p:cNvSpPr/>
          <p:nvPr/>
        </p:nvSpPr>
        <p:spPr>
          <a:xfrm>
            <a:off x="1066800" y="5329878"/>
            <a:ext cx="6532558" cy="400110"/>
          </a:xfrm>
          <a:prstGeom prst="rect">
            <a:avLst/>
          </a:prstGeom>
          <a:ln>
            <a:solidFill>
              <a:schemeClr val="bg1">
                <a:lumMod val="50000"/>
              </a:schemeClr>
            </a:solidFill>
          </a:ln>
        </p:spPr>
        <p:txBody>
          <a:bodyPr wrap="none">
            <a:spAutoFit/>
          </a:bodyPr>
          <a:lstStyle/>
          <a:p>
            <a:r>
              <a:rPr lang="en-US" sz="2000">
                <a:solidFill>
                  <a:srgbClr val="55B4D4"/>
                </a:solidFill>
                <a:latin typeface="Consolas" panose="020B0609020204030204" pitchFamily="49" charset="0"/>
              </a:rPr>
              <a:t>&lt;div</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class</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"static active text-danger"</a:t>
            </a:r>
            <a:r>
              <a:rPr lang="en-US" sz="2000">
                <a:solidFill>
                  <a:srgbClr val="55B4D4"/>
                </a:solidFill>
                <a:latin typeface="Consolas" panose="020B0609020204030204" pitchFamily="49" charset="0"/>
              </a:rPr>
              <a:t>&gt;&lt;/div&gt;</a:t>
            </a:r>
            <a:endParaRPr lang="en-US" sz="2000" b="0">
              <a:solidFill>
                <a:srgbClr val="5C6166"/>
              </a:solidFill>
              <a:effectLst/>
              <a:latin typeface="Consolas" panose="020B0609020204030204" pitchFamily="49" charset="0"/>
            </a:endParaRPr>
          </a:p>
        </p:txBody>
      </p:sp>
      <p:grpSp>
        <p:nvGrpSpPr>
          <p:cNvPr id="10" name="Group 9"/>
          <p:cNvGrpSpPr/>
          <p:nvPr/>
        </p:nvGrpSpPr>
        <p:grpSpPr>
          <a:xfrm>
            <a:off x="1066800" y="2362200"/>
            <a:ext cx="5968301" cy="400110"/>
            <a:chOff x="1066800" y="2362200"/>
            <a:chExt cx="5968301" cy="400110"/>
          </a:xfrm>
        </p:grpSpPr>
        <p:sp>
          <p:nvSpPr>
            <p:cNvPr id="3" name="Rectangle 2"/>
            <p:cNvSpPr/>
            <p:nvPr/>
          </p:nvSpPr>
          <p:spPr>
            <a:xfrm>
              <a:off x="1828800" y="24384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2362200"/>
              <a:ext cx="5968301" cy="400110"/>
            </a:xfrm>
            <a:prstGeom prst="rect">
              <a:avLst/>
            </a:prstGeom>
            <a:ln>
              <a:solidFill>
                <a:schemeClr val="bg1">
                  <a:lumMod val="50000"/>
                </a:schemeClr>
              </a:solidFill>
            </a:ln>
          </p:spPr>
          <p:txBody>
            <a:bodyPr wrap="none">
              <a:spAutoFit/>
            </a:bodyPr>
            <a:lstStyle/>
            <a:p>
              <a:r>
                <a:rPr lang="en-US" sz="2000">
                  <a:solidFill>
                    <a:srgbClr val="55B4D4"/>
                  </a:solidFill>
                  <a:latin typeface="Consolas" panose="020B0609020204030204" pitchFamily="49" charset="0"/>
                </a:rPr>
                <a:t>&lt;div</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class</a:t>
              </a:r>
              <a:r>
                <a:rPr lang="en-US" sz="2000">
                  <a:solidFill>
                    <a:srgbClr val="5C6166"/>
                  </a:solidFill>
                  <a:latin typeface="Consolas" panose="020B0609020204030204" pitchFamily="49" charset="0"/>
                </a:rPr>
                <a:t>="{ active: isActive }"</a:t>
              </a:r>
              <a:r>
                <a:rPr lang="en-US" sz="2000">
                  <a:solidFill>
                    <a:srgbClr val="55B4D4"/>
                  </a:solidFill>
                  <a:latin typeface="Consolas" panose="020B0609020204030204" pitchFamily="49" charset="0"/>
                </a:rPr>
                <a:t>&gt;&lt;/div&gt;</a:t>
              </a:r>
              <a:endParaRPr lang="en-US" sz="2000" b="0">
                <a:solidFill>
                  <a:srgbClr val="5C6166"/>
                </a:solidFill>
                <a:effectLst/>
                <a:latin typeface="Consolas" panose="020B0609020204030204" pitchFamily="49" charset="0"/>
              </a:endParaRPr>
            </a:p>
          </p:txBody>
        </p:sp>
      </p:grpSp>
    </p:spTree>
    <p:extLst>
      <p:ext uri="{BB962C8B-B14F-4D97-AF65-F5344CB8AC3E}">
        <p14:creationId xmlns:p14="http://schemas.microsoft.com/office/powerpoint/2010/main" val="1777641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CLASSES BINDING – LIÊN KẾT CÁC LỚP</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457200" indent="-457200">
              <a:lnSpc>
                <a:spcPct val="150000"/>
              </a:lnSpc>
              <a:buFont typeface="+mj-lt"/>
              <a:buAutoNum type="arabicPeriod"/>
            </a:pPr>
            <a:r>
              <a:rPr lang="en-US" sz="2400" b="1"/>
              <a:t>Cú pháp kiểu Object</a:t>
            </a: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3" name="Picture 2"/>
          <p:cNvPicPr>
            <a:picLocks noChangeAspect="1"/>
          </p:cNvPicPr>
          <p:nvPr/>
        </p:nvPicPr>
        <p:blipFill>
          <a:blip r:embed="rId2"/>
          <a:stretch>
            <a:fillRect/>
          </a:stretch>
        </p:blipFill>
        <p:spPr>
          <a:xfrm>
            <a:off x="6858000" y="2776428"/>
            <a:ext cx="3752850" cy="1181100"/>
          </a:xfrm>
          <a:prstGeom prst="rect">
            <a:avLst/>
          </a:prstGeom>
          <a:ln>
            <a:solidFill>
              <a:schemeClr val="bg1">
                <a:lumMod val="50000"/>
              </a:schemeClr>
            </a:solidFill>
          </a:ln>
        </p:spPr>
      </p:pic>
      <p:sp>
        <p:nvSpPr>
          <p:cNvPr id="12" name="Rectangle 11"/>
          <p:cNvSpPr/>
          <p:nvPr/>
        </p:nvSpPr>
        <p:spPr>
          <a:xfrm>
            <a:off x="1072376" y="1724085"/>
            <a:ext cx="10205224" cy="4093428"/>
          </a:xfrm>
          <a:prstGeom prst="rect">
            <a:avLst/>
          </a:prstGeom>
          <a:ln>
            <a:solidFill>
              <a:schemeClr val="bg1">
                <a:lumMod val="50000"/>
              </a:schemeClr>
            </a:solidFill>
          </a:ln>
        </p:spPr>
        <p:txBody>
          <a:bodyPr wrap="square">
            <a:spAutoFit/>
          </a:bodyPr>
          <a:lstStyle/>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&lt;div</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class</a:t>
            </a:r>
            <a:r>
              <a:rPr lang="en-US" sz="2000">
                <a:solidFill>
                  <a:srgbClr val="5C6166"/>
                </a:solidFill>
                <a:latin typeface="Consolas" panose="020B0609020204030204" pitchFamily="49" charset="0"/>
              </a:rPr>
              <a:t>="{ active: isActive, </a:t>
            </a:r>
            <a:r>
              <a:rPr lang="en-US" sz="2000">
                <a:solidFill>
                  <a:srgbClr val="86B300"/>
                </a:solidFill>
                <a:latin typeface="Consolas" panose="020B0609020204030204" pitchFamily="49" charset="0"/>
              </a:rPr>
              <a:t>'text-danger'</a:t>
            </a:r>
            <a:r>
              <a:rPr lang="en-US" sz="2000">
                <a:solidFill>
                  <a:srgbClr val="5C6166"/>
                </a:solidFill>
                <a:latin typeface="Consolas" panose="020B0609020204030204" pitchFamily="49" charset="0"/>
              </a:rPr>
              <a:t>: hasError }"</a:t>
            </a:r>
            <a:r>
              <a:rPr lang="en-US" sz="2000">
                <a:solidFill>
                  <a:srgbClr val="55B4D4"/>
                </a:solidFill>
                <a:latin typeface="Consolas" panose="020B0609020204030204" pitchFamily="49" charset="0"/>
              </a:rPr>
              <a:t>&gt;</a:t>
            </a:r>
          </a:p>
          <a:p>
            <a:r>
              <a:rPr lang="en-US" sz="2000">
                <a:solidFill>
                  <a:srgbClr val="55B4D4"/>
                </a:solidFill>
                <a:latin typeface="Consolas" panose="020B0609020204030204" pitchFamily="49" charset="0"/>
              </a:rPr>
              <a:t>  </a:t>
            </a:r>
            <a:r>
              <a:rPr lang="en-US" sz="2000">
                <a:solidFill>
                  <a:srgbClr val="5C6166"/>
                </a:solidFill>
                <a:latin typeface="Consolas" panose="020B0609020204030204" pitchFamily="49" charset="0"/>
              </a:rPr>
              <a:t>Hello World</a:t>
            </a:r>
          </a:p>
          <a:p>
            <a:r>
              <a:rPr lang="en-US" sz="2000">
                <a:solidFill>
                  <a:srgbClr val="55B4D4"/>
                </a:solidFill>
                <a:latin typeface="Consolas" panose="020B0609020204030204" pitchFamily="49" charset="0"/>
              </a:rPr>
              <a:t>&lt;/div&gt;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&lt;/template&gt;</a:t>
            </a:r>
          </a:p>
          <a:p>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&lt;script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 ref } </a:t>
            </a:r>
            <a:r>
              <a:rPr lang="en-US" sz="2000">
                <a:solidFill>
                  <a:srgbClr val="FA8D3E"/>
                </a:solidFill>
                <a:latin typeface="Consolas" panose="020B0609020204030204" pitchFamily="49" charset="0"/>
              </a:rPr>
              <a:t>from</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'vue'</a:t>
            </a:r>
            <a:r>
              <a:rPr lang="en-US" sz="2000">
                <a:solidFill>
                  <a:srgbClr val="5C6166"/>
                </a:solidFill>
                <a:latin typeface="Consolas" panose="020B0609020204030204" pitchFamily="49" charset="0"/>
              </a:rPr>
              <a:t>;</a:t>
            </a:r>
          </a:p>
          <a:p>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isActive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ref</a:t>
            </a:r>
            <a:r>
              <a:rPr lang="en-US" sz="2000">
                <a:solidFill>
                  <a:srgbClr val="5C6166"/>
                </a:solidFill>
                <a:latin typeface="Consolas" panose="020B0609020204030204" pitchFamily="49" charset="0"/>
              </a:rPr>
              <a:t>(</a:t>
            </a:r>
            <a:r>
              <a:rPr lang="en-US" sz="2000">
                <a:solidFill>
                  <a:srgbClr val="A37ACC"/>
                </a:solidFill>
                <a:latin typeface="Consolas" panose="020B0609020204030204" pitchFamily="49" charset="0"/>
              </a:rPr>
              <a:t>true</a:t>
            </a:r>
            <a:r>
              <a:rPr lang="en-US" sz="2000">
                <a:solidFill>
                  <a:srgbClr val="5C6166"/>
                </a:solidFill>
                <a:latin typeface="Consolas" panose="020B0609020204030204" pitchFamily="49" charset="0"/>
              </a:rPr>
              <a:t>);</a:t>
            </a: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hasError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ref</a:t>
            </a:r>
            <a:r>
              <a:rPr lang="en-US" sz="2000">
                <a:solidFill>
                  <a:srgbClr val="5C6166"/>
                </a:solidFill>
                <a:latin typeface="Consolas" panose="020B0609020204030204" pitchFamily="49" charset="0"/>
              </a:rPr>
              <a:t>(</a:t>
            </a:r>
            <a:r>
              <a:rPr lang="en-US" sz="2000">
                <a:solidFill>
                  <a:srgbClr val="A37ACC"/>
                </a:solidFill>
                <a:latin typeface="Consolas" panose="020B0609020204030204" pitchFamily="49" charset="0"/>
              </a:rPr>
              <a:t>true</a:t>
            </a:r>
            <a:r>
              <a:rPr lang="en-US" sz="2000">
                <a:solidFill>
                  <a:srgbClr val="5C6166"/>
                </a:solidFill>
                <a:latin typeface="Consolas" panose="020B0609020204030204" pitchFamily="49" charset="0"/>
              </a:rPr>
              <a:t>);</a:t>
            </a:r>
          </a:p>
          <a:p>
            <a:r>
              <a:rPr lang="en-US" sz="2000">
                <a:solidFill>
                  <a:srgbClr val="55B4D4"/>
                </a:solidFill>
                <a:latin typeface="Consolas" panose="020B0609020204030204" pitchFamily="49" charset="0"/>
              </a:rPr>
              <a:t>&lt;/script&gt;</a:t>
            </a:r>
            <a:endParaRPr lang="en-US" sz="2000">
              <a:solidFill>
                <a:srgbClr val="5C6166"/>
              </a:solidFill>
              <a:latin typeface="Consolas" panose="020B0609020204030204" pitchFamily="49" charset="0"/>
            </a:endParaRPr>
          </a:p>
          <a:p>
            <a:r>
              <a:rPr lang="en-US" sz="2000">
                <a:solidFill>
                  <a:srgbClr val="6272A4"/>
                </a:solidFill>
                <a:latin typeface="Consolas" panose="020B0609020204030204" pitchFamily="49" charset="0"/>
              </a:rPr>
              <a:t>&lt;!-- Class .text-danger tạo màu chữ theo định dạng của Bootstrap --&gt;</a:t>
            </a:r>
            <a:endParaRPr lang="en-US" sz="2000">
              <a:solidFill>
                <a:srgbClr val="F8F8F2"/>
              </a:solidFill>
              <a:latin typeface="Consolas" panose="020B0609020204030204" pitchFamily="49" charset="0"/>
            </a:endParaRPr>
          </a:p>
        </p:txBody>
      </p:sp>
    </p:spTree>
    <p:extLst>
      <p:ext uri="{BB962C8B-B14F-4D97-AF65-F5344CB8AC3E}">
        <p14:creationId xmlns:p14="http://schemas.microsoft.com/office/powerpoint/2010/main" val="62464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905223" y="1905000"/>
            <a:ext cx="161259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normAutofit/>
          </a:bodyPr>
          <a:lstStyle/>
          <a:p>
            <a:pPr>
              <a:buFont typeface="Wingdings" pitchFamily="2" charset="2"/>
              <a:buChar char="&amp;"/>
            </a:pPr>
            <a:r>
              <a:rPr lang="en-US" sz="2400" dirty="0"/>
              <a:t> </a:t>
            </a:r>
            <a:r>
              <a:rPr lang="en-US" sz="2400" dirty="0" err="1"/>
              <a:t>Phần</a:t>
            </a:r>
            <a:r>
              <a:rPr lang="en-US" sz="2400" dirty="0"/>
              <a:t> I</a:t>
            </a:r>
            <a:r>
              <a:rPr lang="en-US" sz="2400"/>
              <a:t>: Data binding và Reactivity trong VueJS</a:t>
            </a:r>
          </a:p>
          <a:p>
            <a:pPr lvl="1">
              <a:lnSpc>
                <a:spcPct val="150000"/>
              </a:lnSpc>
            </a:pPr>
            <a:r>
              <a:rPr lang="en-US"/>
              <a:t>Data binding</a:t>
            </a:r>
          </a:p>
          <a:p>
            <a:pPr lvl="1">
              <a:lnSpc>
                <a:spcPct val="150000"/>
              </a:lnSpc>
            </a:pPr>
            <a:r>
              <a:rPr lang="en-US"/>
              <a:t>Reactivity</a:t>
            </a:r>
          </a:p>
          <a:p>
            <a:pPr>
              <a:buFont typeface="Wingdings" pitchFamily="2" charset="2"/>
              <a:buChar char="&amp;"/>
            </a:pPr>
            <a:r>
              <a:rPr lang="en-US" sz="2400"/>
              <a:t> Phần II: Class và Style binding</a:t>
            </a:r>
          </a:p>
          <a:p>
            <a:pPr lvl="1">
              <a:lnSpc>
                <a:spcPct val="150000"/>
              </a:lnSpc>
            </a:pPr>
            <a:r>
              <a:rPr lang="en-US"/>
              <a:t>Classes Binding (Liên kết các lớp)</a:t>
            </a:r>
          </a:p>
          <a:p>
            <a:pPr lvl="1">
              <a:lnSpc>
                <a:spcPct val="150000"/>
              </a:lnSpc>
            </a:pPr>
            <a:r>
              <a:rPr lang="en-US"/>
              <a:t>Binding inline styles (Ràng buộc kiểu nội tuyến)</a:t>
            </a:r>
          </a:p>
        </p:txBody>
      </p:sp>
      <p:grpSp>
        <p:nvGrpSpPr>
          <p:cNvPr id="5" name="Google Shape;172;p6"/>
          <p:cNvGrpSpPr/>
          <p:nvPr/>
        </p:nvGrpSpPr>
        <p:grpSpPr>
          <a:xfrm>
            <a:off x="0" y="6344207"/>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2631034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CLASSES BINDING – LIÊN KẾT CÁC LỚP</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514350" indent="-514350">
              <a:lnSpc>
                <a:spcPct val="150000"/>
              </a:lnSpc>
              <a:buFont typeface="+mj-lt"/>
              <a:buAutoNum type="arabicPeriod" startAt="2"/>
            </a:pPr>
            <a:r>
              <a:rPr lang="en-US" sz="2400" b="1"/>
              <a:t>Cú pháp kiểu Array: </a:t>
            </a:r>
            <a:r>
              <a:rPr lang="en-US" sz="2400"/>
              <a:t>Chúng ta có thể liên kết </a:t>
            </a:r>
            <a:r>
              <a:rPr lang="en-US" sz="2400">
                <a:solidFill>
                  <a:srgbClr val="FF0000"/>
                </a:solidFill>
              </a:rPr>
              <a:t>:class</a:t>
            </a:r>
            <a:r>
              <a:rPr lang="en-US" sz="2400"/>
              <a:t> với một mảng để áp dụng danh sách các lớp</a:t>
            </a:r>
          </a:p>
          <a:p>
            <a:pPr marL="857250">
              <a:lnSpc>
                <a:spcPct val="200000"/>
              </a:lnSpc>
              <a:buFont typeface="Wingdings" panose="05000000000000000000" pitchFamily="2" charset="2"/>
              <a:buChar char="v"/>
            </a:pPr>
            <a:r>
              <a:rPr lang="en-US" sz="2000"/>
              <a:t>Ví dụ:</a:t>
            </a:r>
          </a:p>
          <a:p>
            <a:pPr marL="0" indent="0">
              <a:lnSpc>
                <a:spcPct val="200000"/>
              </a:lnSpc>
              <a:buNone/>
            </a:pPr>
            <a:r>
              <a:rPr lang="en-US" sz="2000"/>
              <a:t>           Đồng thời khai báo:</a:t>
            </a:r>
          </a:p>
          <a:p>
            <a:pPr marL="0" indent="0">
              <a:lnSpc>
                <a:spcPct val="200000"/>
              </a:lnSpc>
              <a:buNone/>
            </a:pPr>
            <a:r>
              <a:rPr lang="en-US" sz="2000"/>
              <a:t>           Kết quả sẽ render thành:</a:t>
            </a: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6" name="Rectangle 5"/>
          <p:cNvSpPr/>
          <p:nvPr/>
        </p:nvSpPr>
        <p:spPr>
          <a:xfrm>
            <a:off x="2372021" y="2438400"/>
            <a:ext cx="6009979" cy="369332"/>
          </a:xfrm>
          <a:prstGeom prst="rect">
            <a:avLst/>
          </a:prstGeom>
          <a:ln>
            <a:solidFill>
              <a:schemeClr val="bg1">
                <a:lumMod val="50000"/>
              </a:schemeClr>
            </a:solidFill>
          </a:ln>
        </p:spPr>
        <p:txBody>
          <a:bodyPr wrap="none">
            <a:spAutoFit/>
          </a:bodyPr>
          <a:lstStyle/>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="[activeClass, errorClass]"</a:t>
            </a:r>
            <a:r>
              <a:rPr lang="en-US">
                <a:solidFill>
                  <a:srgbClr val="55B4D4"/>
                </a:solidFill>
                <a:latin typeface="Consolas" panose="020B0609020204030204" pitchFamily="49" charset="0"/>
              </a:rPr>
              <a:t>&gt;&lt;/div&gt;</a:t>
            </a:r>
            <a:endParaRPr lang="en-US" b="0">
              <a:solidFill>
                <a:srgbClr val="5C6166"/>
              </a:solidFill>
              <a:effectLst/>
              <a:latin typeface="Consolas" panose="020B0609020204030204" pitchFamily="49" charset="0"/>
            </a:endParaRPr>
          </a:p>
        </p:txBody>
      </p:sp>
      <p:sp>
        <p:nvSpPr>
          <p:cNvPr id="12" name="Rectangle 11"/>
          <p:cNvSpPr/>
          <p:nvPr/>
        </p:nvSpPr>
        <p:spPr>
          <a:xfrm>
            <a:off x="4114800" y="3048000"/>
            <a:ext cx="4953000" cy="646331"/>
          </a:xfrm>
          <a:prstGeom prst="rect">
            <a:avLst/>
          </a:prstGeom>
          <a:ln>
            <a:solidFill>
              <a:schemeClr val="bg1">
                <a:lumMod val="50000"/>
              </a:schemeClr>
            </a:solidFill>
          </a:ln>
        </p:spPr>
        <p:txBody>
          <a:bodyPr wrap="square">
            <a:spAutoFit/>
          </a:bodyPr>
          <a:lstStyle/>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activeClass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'active'</a:t>
            </a:r>
            <a:r>
              <a:rPr lang="en-US">
                <a:solidFill>
                  <a:srgbClr val="5C6166"/>
                </a:solidFill>
                <a:latin typeface="Consolas" panose="020B0609020204030204" pitchFamily="49" charset="0"/>
              </a:rPr>
              <a:t>);</a:t>
            </a:r>
          </a:p>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errorClass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'text-danger'</a:t>
            </a:r>
            <a:r>
              <a:rPr lang="en-US">
                <a:solidFill>
                  <a:srgbClr val="5C6166"/>
                </a:solidFill>
                <a:latin typeface="Consolas" panose="020B0609020204030204" pitchFamily="49" charset="0"/>
              </a:rPr>
              <a:t>);</a:t>
            </a:r>
            <a:endParaRPr lang="en-US" b="0">
              <a:solidFill>
                <a:srgbClr val="5C6166"/>
              </a:solidFill>
              <a:effectLst/>
              <a:latin typeface="Consolas" panose="020B0609020204030204" pitchFamily="49" charset="0"/>
            </a:endParaRPr>
          </a:p>
        </p:txBody>
      </p:sp>
      <p:sp>
        <p:nvSpPr>
          <p:cNvPr id="14" name="Rectangle 13"/>
          <p:cNvSpPr/>
          <p:nvPr/>
        </p:nvSpPr>
        <p:spPr>
          <a:xfrm>
            <a:off x="1546694" y="4431268"/>
            <a:ext cx="4996881" cy="369332"/>
          </a:xfrm>
          <a:prstGeom prst="rect">
            <a:avLst/>
          </a:prstGeom>
          <a:ln>
            <a:solidFill>
              <a:schemeClr val="bg1">
                <a:lumMod val="50000"/>
              </a:schemeClr>
            </a:solidFill>
          </a:ln>
        </p:spPr>
        <p:txBody>
          <a:bodyPr wrap="none">
            <a:spAutoFit/>
          </a:bodyPr>
          <a:lstStyle/>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"active text-danger"</a:t>
            </a:r>
            <a:r>
              <a:rPr lang="en-US">
                <a:solidFill>
                  <a:srgbClr val="55B4D4"/>
                </a:solidFill>
                <a:latin typeface="Consolas" panose="020B0609020204030204" pitchFamily="49" charset="0"/>
              </a:rPr>
              <a:t>&gt;&lt;/div&gt;</a:t>
            </a:r>
            <a:endParaRPr lang="en-US"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280990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CLASSES BINDING – LIÊN KẾT CÁC LỚP</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514350" indent="-514350">
              <a:lnSpc>
                <a:spcPct val="150000"/>
              </a:lnSpc>
              <a:buFont typeface="+mj-lt"/>
              <a:buAutoNum type="arabicPeriod" startAt="2"/>
            </a:pPr>
            <a:r>
              <a:rPr lang="en-US" sz="2400" b="1"/>
              <a:t>Cú pháp kiểu Array:</a:t>
            </a:r>
            <a:endParaRPr lang="en-US" sz="2600" b="1"/>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3" name="Picture 2"/>
          <p:cNvPicPr>
            <a:picLocks noChangeAspect="1"/>
          </p:cNvPicPr>
          <p:nvPr/>
        </p:nvPicPr>
        <p:blipFill>
          <a:blip r:embed="rId2"/>
          <a:stretch>
            <a:fillRect/>
          </a:stretch>
        </p:blipFill>
        <p:spPr>
          <a:xfrm>
            <a:off x="5334000" y="2939076"/>
            <a:ext cx="6096000" cy="1259571"/>
          </a:xfrm>
          <a:prstGeom prst="rect">
            <a:avLst/>
          </a:prstGeom>
          <a:ln>
            <a:solidFill>
              <a:schemeClr val="bg1">
                <a:lumMod val="50000"/>
              </a:schemeClr>
            </a:solidFill>
          </a:ln>
        </p:spPr>
      </p:pic>
      <p:sp>
        <p:nvSpPr>
          <p:cNvPr id="5" name="Rectangle 4"/>
          <p:cNvSpPr/>
          <p:nvPr/>
        </p:nvSpPr>
        <p:spPr>
          <a:xfrm>
            <a:off x="5334000" y="4592210"/>
            <a:ext cx="6096000" cy="1338828"/>
          </a:xfrm>
          <a:prstGeom prst="rect">
            <a:avLst/>
          </a:prstGeom>
          <a:solidFill>
            <a:srgbClr val="FFFF99"/>
          </a:solidFill>
        </p:spPr>
        <p:txBody>
          <a:bodyPr wrap="square">
            <a:spAutoFit/>
          </a:bodyPr>
          <a:lstStyle/>
          <a:p>
            <a:pPr marL="285750" indent="-285750">
              <a:lnSpc>
                <a:spcPct val="150000"/>
              </a:lnSpc>
              <a:buClr>
                <a:srgbClr val="FF5A33"/>
              </a:buClr>
              <a:buFont typeface="Wingdings" panose="05000000000000000000" pitchFamily="2" charset="2"/>
              <a:buChar char="Ø"/>
            </a:pPr>
            <a:r>
              <a:rPr lang="en-US">
                <a:solidFill>
                  <a:srgbClr val="86B300"/>
                </a:solidFill>
                <a:latin typeface="Consolas" panose="020B0609020204030204" pitchFamily="49" charset="0"/>
              </a:rPr>
              <a:t>.text-success</a:t>
            </a:r>
            <a:r>
              <a:rPr lang="en-US">
                <a:latin typeface="Consolas" panose="020B0609020204030204" pitchFamily="49" charset="0"/>
              </a:rPr>
              <a:t> và </a:t>
            </a:r>
            <a:r>
              <a:rPr lang="en-US">
                <a:solidFill>
                  <a:srgbClr val="86B300"/>
                </a:solidFill>
                <a:latin typeface="Consolas" panose="020B0609020204030204" pitchFamily="49" charset="0"/>
              </a:rPr>
              <a:t>.text-center </a:t>
            </a:r>
            <a:r>
              <a:rPr lang="en-US">
                <a:latin typeface="Consolas" panose="020B0609020204030204" pitchFamily="49" charset="0"/>
              </a:rPr>
              <a:t>là 2 class được định nghĩa sẵn của Bootstrap</a:t>
            </a:r>
          </a:p>
          <a:p>
            <a:pPr marL="285750" indent="-285750">
              <a:lnSpc>
                <a:spcPct val="150000"/>
              </a:lnSpc>
              <a:buClr>
                <a:srgbClr val="FF5A33"/>
              </a:buClr>
              <a:buFont typeface="Wingdings" panose="05000000000000000000" pitchFamily="2" charset="2"/>
              <a:buChar char="Ø"/>
            </a:pPr>
            <a:r>
              <a:rPr lang="en-US">
                <a:solidFill>
                  <a:srgbClr val="FF0000"/>
                </a:solidFill>
                <a:latin typeface="Consolas" panose="020B0609020204030204" pitchFamily="49" charset="0"/>
              </a:rPr>
              <a:t>.baseStyle </a:t>
            </a:r>
            <a:r>
              <a:rPr lang="en-US">
                <a:latin typeface="Consolas" panose="020B0609020204030204" pitchFamily="49" charset="0"/>
              </a:rPr>
              <a:t>là class tự định nghĩa</a:t>
            </a:r>
            <a:endParaRPr lang="en-US"/>
          </a:p>
        </p:txBody>
      </p:sp>
      <p:sp>
        <p:nvSpPr>
          <p:cNvPr id="2" name="Rectangle 1"/>
          <p:cNvSpPr/>
          <p:nvPr/>
        </p:nvSpPr>
        <p:spPr>
          <a:xfrm>
            <a:off x="990600" y="1683721"/>
            <a:ext cx="10582507" cy="4524315"/>
          </a:xfrm>
          <a:prstGeom prst="rect">
            <a:avLst/>
          </a:prstGeom>
          <a:ln>
            <a:solidFill>
              <a:schemeClr val="bg1">
                <a:lumMod val="75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="[isActive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'baseStyle'</a:t>
            </a:r>
            <a:r>
              <a:rPr lang="en-US">
                <a:solidFill>
                  <a:srgbClr val="5C6166"/>
                </a:solidFill>
                <a:latin typeface="Consolas" panose="020B0609020204030204" pitchFamily="49" charset="0"/>
              </a:rPr>
              <a:t>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'text-success'</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'text-center'</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Hello World</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isActive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A37ACC"/>
                </a:solidFill>
                <a:latin typeface="Consolas" panose="020B0609020204030204" pitchFamily="49" charset="0"/>
              </a:rPr>
              <a:t>true</a:t>
            </a:r>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p>
          <a:p>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&lt;style&gt;</a:t>
            </a:r>
            <a:endParaRPr lang="en-US">
              <a:solidFill>
                <a:srgbClr val="5C6166"/>
              </a:solidFill>
              <a:latin typeface="Consolas" panose="020B0609020204030204" pitchFamily="49" charset="0"/>
            </a:endParaRPr>
          </a:p>
          <a:p>
            <a:r>
              <a:rPr lang="en-US">
                <a:solidFill>
                  <a:srgbClr val="F2AE49"/>
                </a:solidFill>
                <a:latin typeface="Consolas" panose="020B0609020204030204" pitchFamily="49" charset="0"/>
              </a:rPr>
              <a:t>.baseStyle</a:t>
            </a:r>
            <a:r>
              <a:rPr lang="en-US">
                <a:solidFill>
                  <a:srgbClr val="5C6166"/>
                </a:solidFill>
                <a:latin typeface="Consolas" panose="020B0609020204030204" pitchFamily="49" charset="0"/>
              </a:rPr>
              <a:t> {</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font-size</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'20px'</a:t>
            </a:r>
            <a:r>
              <a:rPr lang="en-US">
                <a:solidFill>
                  <a:srgbClr val="5C6166"/>
                </a:solidFill>
                <a:latin typeface="Consolas" panose="020B0609020204030204" pitchFamily="49" charset="0"/>
              </a:rPr>
              <a:t>;</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border</a:t>
            </a:r>
            <a:r>
              <a:rPr lang="en-US">
                <a:solidFill>
                  <a:srgbClr val="5C6166"/>
                </a:solidFill>
                <a:latin typeface="Consolas" panose="020B0609020204030204" pitchFamily="49" charset="0"/>
              </a:rPr>
              <a:t>: </a:t>
            </a:r>
            <a:r>
              <a:rPr lang="en-US">
                <a:solidFill>
                  <a:srgbClr val="A37ACC"/>
                </a:solidFill>
                <a:latin typeface="Consolas" panose="020B0609020204030204" pitchFamily="49" charset="0"/>
              </a:rPr>
              <a:t>2</a:t>
            </a:r>
            <a:r>
              <a:rPr lang="en-US">
                <a:solidFill>
                  <a:srgbClr val="FA8D3E"/>
                </a:solidFill>
                <a:latin typeface="Consolas" panose="020B0609020204030204" pitchFamily="49" charset="0"/>
              </a:rPr>
              <a:t>px</a:t>
            </a:r>
            <a:r>
              <a:rPr lang="en-US">
                <a:solidFill>
                  <a:srgbClr val="5C6166"/>
                </a:solidFill>
                <a:latin typeface="Consolas" panose="020B0609020204030204" pitchFamily="49" charset="0"/>
              </a:rPr>
              <a:t> </a:t>
            </a:r>
            <a:r>
              <a:rPr lang="en-US" i="1">
                <a:solidFill>
                  <a:srgbClr val="ED9366"/>
                </a:solidFill>
                <a:latin typeface="Consolas" panose="020B0609020204030204" pitchFamily="49" charset="0"/>
              </a:rPr>
              <a:t>dashed</a:t>
            </a:r>
            <a:r>
              <a:rPr lang="en-US">
                <a:solidFill>
                  <a:srgbClr val="5C6166"/>
                </a:solidFill>
                <a:latin typeface="Consolas" panose="020B0609020204030204" pitchFamily="49" charset="0"/>
              </a:rPr>
              <a:t> </a:t>
            </a:r>
            <a:r>
              <a:rPr lang="en-US" i="1">
                <a:solidFill>
                  <a:srgbClr val="ED9366"/>
                </a:solidFill>
                <a:latin typeface="Consolas" panose="020B0609020204030204" pitchFamily="49" charset="0"/>
              </a:rPr>
              <a:t>darkred</a:t>
            </a:r>
            <a:r>
              <a:rPr lang="en-US">
                <a:solidFill>
                  <a:srgbClr val="5C6166"/>
                </a:solidFill>
                <a:latin typeface="Consolas" panose="020B0609020204030204" pitchFamily="49" charset="0"/>
              </a:rPr>
              <a:t>;</a:t>
            </a:r>
          </a:p>
          <a:p>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&lt;/style&gt;</a:t>
            </a:r>
            <a:endParaRPr lang="en-US"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655161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INLINE STYLES – RÀNG BUỘC NỘI TUYẾN</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0" indent="0">
              <a:lnSpc>
                <a:spcPct val="150000"/>
              </a:lnSpc>
              <a:buNone/>
            </a:pPr>
            <a:r>
              <a:rPr lang="en-US" sz="2400"/>
              <a:t>Tương tự class binding, Vue cũng có thể binding inline style, truyền một đối tượng tới </a:t>
            </a:r>
            <a:r>
              <a:rPr lang="en-US" sz="2400" b="1"/>
              <a:t>:style </a:t>
            </a:r>
            <a:r>
              <a:rPr lang="en-US" sz="2400"/>
              <a:t>(viết tắt của </a:t>
            </a:r>
            <a:r>
              <a:rPr lang="en-US" sz="2400" b="1"/>
              <a:t>v-bind:style</a:t>
            </a:r>
            <a:r>
              <a:rPr lang="en-US" sz="2400"/>
              <a:t>)</a:t>
            </a:r>
          </a:p>
          <a:p>
            <a:pPr marL="514350" lvl="1" indent="-514350">
              <a:lnSpc>
                <a:spcPct val="150000"/>
              </a:lnSpc>
              <a:buFont typeface="+mj-lt"/>
              <a:buAutoNum type="arabicPeriod"/>
            </a:pPr>
            <a:r>
              <a:rPr lang="en-US" b="1"/>
              <a:t>Kiểu Object: </a:t>
            </a:r>
            <a:r>
              <a:rPr lang="vi-VN"/>
              <a:t>Sử dụng object để điều khiển các style CSS trực tiếp từ JavaScript.</a:t>
            </a:r>
            <a:endParaRPr lang="en-US"/>
          </a:p>
          <a:p>
            <a:pPr marL="0" indent="0">
              <a:lnSpc>
                <a:spcPct val="150000"/>
              </a:lnSpc>
              <a:buNone/>
            </a:pPr>
            <a:r>
              <a:rPr lang="en-US" sz="2400"/>
              <a:t>Ví dụ:</a:t>
            </a:r>
          </a:p>
          <a:p>
            <a:pPr marL="0" indent="0">
              <a:lnSpc>
                <a:spcPct val="150000"/>
              </a:lnSpc>
              <a:buNone/>
            </a:pPr>
            <a:endParaRPr lang="en-US" sz="2400"/>
          </a:p>
          <a:p>
            <a:pPr marL="0" indent="0">
              <a:lnSpc>
                <a:spcPct val="150000"/>
              </a:lnSpc>
              <a:buNone/>
            </a:pPr>
            <a:r>
              <a:rPr lang="en-US" sz="2400"/>
              <a:t>Đồng thời khai báo:</a:t>
            </a: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778883" y="4114800"/>
            <a:ext cx="10193917" cy="400110"/>
          </a:xfrm>
          <a:prstGeom prst="rect">
            <a:avLst/>
          </a:prstGeom>
          <a:ln>
            <a:solidFill>
              <a:schemeClr val="bg1">
                <a:lumMod val="65000"/>
              </a:schemeClr>
            </a:solidFill>
          </a:ln>
        </p:spPr>
        <p:txBody>
          <a:bodyPr wrap="square">
            <a:spAutoFit/>
          </a:bodyPr>
          <a:lstStyle/>
          <a:p>
            <a:r>
              <a:rPr lang="en-US" sz="2000">
                <a:solidFill>
                  <a:srgbClr val="55B4D4"/>
                </a:solidFill>
                <a:latin typeface="Consolas" panose="020B0609020204030204" pitchFamily="49" charset="0"/>
              </a:rPr>
              <a:t>&lt;div</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style</a:t>
            </a:r>
            <a:r>
              <a:rPr lang="en-US" sz="2000">
                <a:solidFill>
                  <a:srgbClr val="5C6166"/>
                </a:solidFill>
                <a:latin typeface="Consolas" panose="020B0609020204030204" pitchFamily="49" charset="0"/>
              </a:rPr>
              <a:t>="{ color: activeColor, fontSize: fontSize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'px'</a:t>
            </a:r>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&gt;&lt;/div&gt;</a:t>
            </a:r>
            <a:endParaRPr lang="en-US" sz="2000" b="0">
              <a:solidFill>
                <a:srgbClr val="5C6166"/>
              </a:solidFill>
              <a:effectLst/>
              <a:latin typeface="Consolas" panose="020B0609020204030204" pitchFamily="49" charset="0"/>
            </a:endParaRPr>
          </a:p>
        </p:txBody>
      </p:sp>
      <p:sp>
        <p:nvSpPr>
          <p:cNvPr id="3" name="Rectangle 2"/>
          <p:cNvSpPr/>
          <p:nvPr/>
        </p:nvSpPr>
        <p:spPr>
          <a:xfrm>
            <a:off x="784459" y="5241667"/>
            <a:ext cx="4625741" cy="1015663"/>
          </a:xfrm>
          <a:prstGeom prst="rect">
            <a:avLst/>
          </a:prstGeom>
          <a:ln>
            <a:solidFill>
              <a:schemeClr val="bg1">
                <a:lumMod val="65000"/>
              </a:schemeClr>
            </a:solidFill>
          </a:ln>
        </p:spPr>
        <p:txBody>
          <a:bodyPr wrap="square">
            <a:spAutoFit/>
          </a:bodyPr>
          <a:lstStyle/>
          <a:p>
            <a:pPr>
              <a:lnSpc>
                <a:spcPct val="150000"/>
              </a:lnSpc>
            </a:pPr>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activeColor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ref</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'red'</a:t>
            </a:r>
            <a:r>
              <a:rPr lang="en-US" sz="2000">
                <a:solidFill>
                  <a:srgbClr val="5C6166"/>
                </a:solidFill>
                <a:latin typeface="Consolas" panose="020B0609020204030204" pitchFamily="49" charset="0"/>
              </a:rPr>
              <a:t>)</a:t>
            </a:r>
          </a:p>
          <a:p>
            <a:pPr>
              <a:lnSpc>
                <a:spcPct val="150000"/>
              </a:lnSpc>
            </a:pPr>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fontSize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ref</a:t>
            </a:r>
            <a:r>
              <a:rPr lang="en-US" sz="2000">
                <a:solidFill>
                  <a:srgbClr val="5C6166"/>
                </a:solidFill>
                <a:latin typeface="Consolas" panose="020B0609020204030204" pitchFamily="49" charset="0"/>
              </a:rPr>
              <a:t>(</a:t>
            </a:r>
            <a:r>
              <a:rPr lang="en-US" sz="2000">
                <a:solidFill>
                  <a:srgbClr val="A37ACC"/>
                </a:solidFill>
                <a:latin typeface="Consolas" panose="020B0609020204030204" pitchFamily="49" charset="0"/>
              </a:rPr>
              <a:t>30</a:t>
            </a:r>
            <a:r>
              <a:rPr lang="en-US" sz="2000">
                <a:solidFill>
                  <a:srgbClr val="5C6166"/>
                </a:solidFill>
                <a:latin typeface="Consolas" panose="020B0609020204030204" pitchFamily="49" charset="0"/>
              </a:rPr>
              <a:t>)</a:t>
            </a:r>
            <a:endParaRPr lang="en-US" sz="2000"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2018450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INLINE STYLES – RÀNG BUỘC NỘI TUYẾN</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514350" indent="-514350">
              <a:lnSpc>
                <a:spcPct val="150000"/>
              </a:lnSpc>
              <a:buFont typeface="+mj-lt"/>
              <a:buAutoNum type="arabicPeriod"/>
            </a:pPr>
            <a:r>
              <a:rPr lang="en-US" sz="2400" b="1"/>
              <a:t>Kiểu Object:</a:t>
            </a:r>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5" name="Rectangle 4"/>
          <p:cNvSpPr/>
          <p:nvPr/>
        </p:nvSpPr>
        <p:spPr>
          <a:xfrm>
            <a:off x="762000" y="1665506"/>
            <a:ext cx="9781478" cy="4339650"/>
          </a:xfrm>
          <a:prstGeom prst="rect">
            <a:avLst/>
          </a:prstGeom>
          <a:ln>
            <a:solidFill>
              <a:schemeClr val="bg1">
                <a:lumMod val="50000"/>
              </a:schemeClr>
            </a:solidFill>
          </a:ln>
        </p:spPr>
        <p:txBody>
          <a:bodyPr wrap="square">
            <a:spAutoFit/>
          </a:bodyPr>
          <a:lstStyle/>
          <a:p>
            <a:r>
              <a:rPr lang="en-US" sz="1600">
                <a:solidFill>
                  <a:srgbClr val="55B4D4"/>
                </a:solidFill>
                <a:latin typeface="Consolas" panose="020B0609020204030204" pitchFamily="49" charset="0"/>
              </a:rPr>
              <a:t>&lt;template&gt;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style</a:t>
            </a:r>
            <a:r>
              <a:rPr lang="en-US" sz="1600">
                <a:solidFill>
                  <a:srgbClr val="5C6166"/>
                </a:solidFill>
                <a:latin typeface="Consolas" panose="020B0609020204030204" pitchFamily="49" charset="0"/>
              </a:rPr>
              <a:t>="{ color: textColor, fontSize: fontSize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'px'</a:t>
            </a: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Object Style Binding</a:t>
            </a: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 btn-dark"</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click</a:t>
            </a:r>
            <a:r>
              <a:rPr lang="en-US" sz="1600">
                <a:solidFill>
                  <a:srgbClr val="5C6166"/>
                </a:solidFill>
                <a:latin typeface="Consolas" panose="020B0609020204030204" pitchFamily="49" charset="0"/>
              </a:rPr>
              <a:t>="</a:t>
            </a:r>
            <a:r>
              <a:rPr lang="en-US" sz="1600">
                <a:solidFill>
                  <a:srgbClr val="F2AE49"/>
                </a:solidFill>
                <a:latin typeface="Consolas" panose="020B0609020204030204" pitchFamily="49" charset="0"/>
              </a:rPr>
              <a:t>changeStyle</a:t>
            </a:r>
            <a:r>
              <a:rPr lang="en-US" sz="1600">
                <a:solidFill>
                  <a:srgbClr val="5C6166"/>
                </a:solidFill>
                <a:latin typeface="Consolas" panose="020B0609020204030204" pitchFamily="49" charset="0"/>
              </a:rPr>
              <a:t>"</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Change Style</a:t>
            </a:r>
            <a:r>
              <a:rPr lang="en-US" sz="1600">
                <a:solidFill>
                  <a:srgbClr val="55B4D4"/>
                </a:solidFill>
                <a:latin typeface="Consolas" panose="020B0609020204030204" pitchFamily="49" charset="0"/>
              </a:rPr>
              <a:t>&lt;/button&gt;</a:t>
            </a:r>
            <a:endParaRPr lang="en-US" sz="1600">
              <a:solidFill>
                <a:srgbClr val="5C6166"/>
              </a:solidFill>
              <a:latin typeface="Consolas" panose="020B0609020204030204" pitchFamily="49" charset="0"/>
            </a:endParaRPr>
          </a:p>
          <a:p>
            <a:r>
              <a:rPr lang="en-US" sz="1600">
                <a:solidFill>
                  <a:srgbClr val="55B4D4"/>
                </a:solidFill>
                <a:latin typeface="Consolas" panose="020B0609020204030204" pitchFamily="49" charset="0"/>
              </a:rPr>
              <a:t>&lt;/template&gt;</a:t>
            </a:r>
            <a:endParaRPr lang="en-US" sz="1600">
              <a:solidFill>
                <a:srgbClr val="5C6166"/>
              </a:solidFill>
              <a:latin typeface="Consolas" panose="020B0609020204030204" pitchFamily="49" charset="0"/>
            </a:endParaRPr>
          </a:p>
          <a:p>
            <a:r>
              <a:rPr lang="en-US" sz="1600">
                <a:solidFill>
                  <a:srgbClr val="55B4D4"/>
                </a:solidFill>
                <a:latin typeface="Consolas" panose="020B0609020204030204" pitchFamily="49" charset="0"/>
              </a:rPr>
              <a:t>&lt;script </a:t>
            </a:r>
            <a:r>
              <a:rPr lang="en-US" sz="1600">
                <a:solidFill>
                  <a:srgbClr val="F2AE49"/>
                </a:solidFill>
                <a:latin typeface="Consolas" panose="020B0609020204030204" pitchFamily="49" charset="0"/>
              </a:rPr>
              <a:t>setup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FA8D3E"/>
                </a:solidFill>
                <a:latin typeface="Consolas" panose="020B0609020204030204" pitchFamily="49" charset="0"/>
              </a:rPr>
              <a:t>import</a:t>
            </a:r>
            <a:r>
              <a:rPr lang="en-US" sz="1600">
                <a:solidFill>
                  <a:srgbClr val="5C6166"/>
                </a:solidFill>
                <a:latin typeface="Consolas" panose="020B0609020204030204" pitchFamily="49" charset="0"/>
              </a:rPr>
              <a:t> { ref } </a:t>
            </a:r>
            <a:r>
              <a:rPr lang="en-US" sz="1600">
                <a:solidFill>
                  <a:srgbClr val="FA8D3E"/>
                </a:solidFill>
                <a:latin typeface="Consolas" panose="020B0609020204030204" pitchFamily="49" charset="0"/>
              </a:rPr>
              <a:t>from</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'vue'</a:t>
            </a:r>
            <a:r>
              <a:rPr lang="en-US" sz="1600">
                <a:solidFill>
                  <a:srgbClr val="5C6166"/>
                </a:solidFill>
                <a:latin typeface="Consolas" panose="020B0609020204030204" pitchFamily="49" charset="0"/>
              </a:rPr>
              <a:t>;</a:t>
            </a:r>
          </a:p>
          <a:p>
            <a:br>
              <a:rPr lang="en-US" sz="1600">
                <a:solidFill>
                  <a:srgbClr val="5C6166"/>
                </a:solidFill>
                <a:latin typeface="Consolas" panose="020B0609020204030204" pitchFamily="49" charset="0"/>
              </a:rPr>
            </a:br>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textColor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ref</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'green'</a:t>
            </a:r>
            <a:r>
              <a:rPr lang="en-US" sz="1600">
                <a:solidFill>
                  <a:srgbClr val="5C6166"/>
                </a:solidFill>
                <a:latin typeface="Consolas" panose="020B0609020204030204" pitchFamily="49" charset="0"/>
              </a:rPr>
              <a:t>);</a:t>
            </a:r>
          </a:p>
          <a:p>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fontSize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ref</a:t>
            </a:r>
            <a:r>
              <a:rPr lang="en-US" sz="1600">
                <a:solidFill>
                  <a:srgbClr val="5C6166"/>
                </a:solidFill>
                <a:latin typeface="Consolas" panose="020B0609020204030204" pitchFamily="49" charset="0"/>
              </a:rPr>
              <a:t>(</a:t>
            </a:r>
            <a:r>
              <a:rPr lang="en-US" sz="1600">
                <a:solidFill>
                  <a:srgbClr val="A37ACC"/>
                </a:solidFill>
                <a:latin typeface="Consolas" panose="020B0609020204030204" pitchFamily="49" charset="0"/>
              </a:rPr>
              <a:t>16</a:t>
            </a:r>
            <a:r>
              <a:rPr lang="en-US" sz="1600">
                <a:solidFill>
                  <a:srgbClr val="5C6166"/>
                </a:solidFill>
                <a:latin typeface="Consolas" panose="020B0609020204030204" pitchFamily="49" charset="0"/>
              </a:rPr>
              <a:t>);</a:t>
            </a:r>
          </a:p>
          <a:p>
            <a:br>
              <a:rPr lang="en-US" sz="1600">
                <a:solidFill>
                  <a:srgbClr val="5C6166"/>
                </a:solidFill>
                <a:latin typeface="Consolas" panose="020B0609020204030204" pitchFamily="49" charset="0"/>
              </a:rPr>
            </a:br>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changeStyle</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 </a:t>
            </a:r>
            <a:r>
              <a:rPr lang="en-US" sz="1600">
                <a:solidFill>
                  <a:srgbClr val="FA8D3E"/>
                </a:solidFill>
                <a:latin typeface="Consolas" panose="020B0609020204030204" pitchFamily="49" charset="0"/>
              </a:rPr>
              <a:t>=&gt;</a:t>
            </a:r>
            <a:r>
              <a:rPr lang="en-US" sz="1600">
                <a:solidFill>
                  <a:srgbClr val="5C6166"/>
                </a:solidFill>
                <a:latin typeface="Consolas" panose="020B0609020204030204" pitchFamily="49" charset="0"/>
              </a:rPr>
              <a:t> {</a:t>
            </a:r>
          </a:p>
          <a:p>
            <a:r>
              <a:rPr lang="en-US" sz="1600">
                <a:solidFill>
                  <a:srgbClr val="5C6166"/>
                </a:solidFill>
                <a:latin typeface="Consolas" panose="020B0609020204030204" pitchFamily="49" charset="0"/>
              </a:rPr>
              <a:t>  textColor</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textColor</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'green'</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'red'</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'green'</a:t>
            </a:r>
            <a:r>
              <a:rPr lang="en-US" sz="1600">
                <a:solidFill>
                  <a:srgbClr val="5C6166"/>
                </a:solidFill>
                <a:latin typeface="Consolas" panose="020B0609020204030204" pitchFamily="49" charset="0"/>
              </a:rPr>
              <a:t>;</a:t>
            </a:r>
          </a:p>
          <a:p>
            <a:r>
              <a:rPr lang="en-US" sz="1600">
                <a:solidFill>
                  <a:srgbClr val="5C6166"/>
                </a:solidFill>
                <a:latin typeface="Consolas" panose="020B0609020204030204" pitchFamily="49" charset="0"/>
              </a:rPr>
              <a:t>  fontSize</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fontSize</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A37ACC"/>
                </a:solidFill>
                <a:latin typeface="Consolas" panose="020B0609020204030204" pitchFamily="49" charset="0"/>
              </a:rPr>
              <a:t>16</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A37ACC"/>
                </a:solidFill>
                <a:latin typeface="Consolas" panose="020B0609020204030204" pitchFamily="49" charset="0"/>
              </a:rPr>
              <a:t>20</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A37ACC"/>
                </a:solidFill>
                <a:latin typeface="Consolas" panose="020B0609020204030204" pitchFamily="49" charset="0"/>
              </a:rPr>
              <a:t>16</a:t>
            </a:r>
            <a:r>
              <a:rPr lang="en-US" sz="1600">
                <a:solidFill>
                  <a:srgbClr val="5C6166"/>
                </a:solidFill>
                <a:latin typeface="Consolas" panose="020B0609020204030204" pitchFamily="49" charset="0"/>
              </a:rPr>
              <a:t>;</a:t>
            </a:r>
          </a:p>
          <a:p>
            <a:r>
              <a:rPr lang="en-US" sz="1600">
                <a:solidFill>
                  <a:srgbClr val="5C6166"/>
                </a:solidFill>
                <a:latin typeface="Consolas" panose="020B0609020204030204" pitchFamily="49" charset="0"/>
              </a:rPr>
              <a:t>}</a:t>
            </a:r>
          </a:p>
          <a:p>
            <a:r>
              <a:rPr lang="en-US" sz="1600">
                <a:solidFill>
                  <a:srgbClr val="55B4D4"/>
                </a:solidFill>
                <a:latin typeface="Consolas" panose="020B0609020204030204" pitchFamily="49" charset="0"/>
              </a:rPr>
              <a:t>&lt;/script&gt;</a:t>
            </a:r>
            <a:endParaRPr lang="en-US" sz="1600">
              <a:solidFill>
                <a:srgbClr val="5C6166"/>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6858000" y="3043687"/>
            <a:ext cx="2577291" cy="1528313"/>
          </a:xfrm>
          <a:prstGeom prst="rect">
            <a:avLst/>
          </a:prstGeom>
          <a:ln>
            <a:solidFill>
              <a:schemeClr val="bg1">
                <a:lumMod val="65000"/>
              </a:schemeClr>
            </a:solidFill>
          </a:ln>
        </p:spPr>
      </p:pic>
      <p:pic>
        <p:nvPicPr>
          <p:cNvPr id="10" name="Picture 9"/>
          <p:cNvPicPr>
            <a:picLocks noChangeAspect="1"/>
          </p:cNvPicPr>
          <p:nvPr/>
        </p:nvPicPr>
        <p:blipFill>
          <a:blip r:embed="rId3"/>
          <a:stretch>
            <a:fillRect/>
          </a:stretch>
        </p:blipFill>
        <p:spPr>
          <a:xfrm>
            <a:off x="9224037" y="4763151"/>
            <a:ext cx="2462212" cy="1485249"/>
          </a:xfrm>
          <a:prstGeom prst="rect">
            <a:avLst/>
          </a:prstGeom>
          <a:ln>
            <a:solidFill>
              <a:schemeClr val="bg1">
                <a:lumMod val="65000"/>
              </a:schemeClr>
            </a:solidFill>
          </a:ln>
        </p:spPr>
      </p:pic>
      <p:cxnSp>
        <p:nvCxnSpPr>
          <p:cNvPr id="13" name="Curved Connector 12"/>
          <p:cNvCxnSpPr>
            <a:stCxn id="6" idx="2"/>
            <a:endCxn id="10" idx="1"/>
          </p:cNvCxnSpPr>
          <p:nvPr/>
        </p:nvCxnSpPr>
        <p:spPr>
          <a:xfrm rot="16200000" flipH="1">
            <a:off x="8218453" y="4500192"/>
            <a:ext cx="933776" cy="1077391"/>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430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INLINE STYLES – RÀNG BUỘC NỘI TUYẾN</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514350" lvl="1" indent="-514350">
              <a:lnSpc>
                <a:spcPct val="150000"/>
              </a:lnSpc>
              <a:buFont typeface="+mj-lt"/>
              <a:buAutoNum type="arabicPeriod" startAt="2"/>
            </a:pPr>
            <a:r>
              <a:rPr lang="en-US" b="1"/>
              <a:t>Kiểu Array: </a:t>
            </a:r>
            <a:r>
              <a:rPr lang="vi-VN"/>
              <a:t>Sử dụng </a:t>
            </a:r>
            <a:r>
              <a:rPr lang="vi-VN" b="1"/>
              <a:t>array</a:t>
            </a:r>
            <a:r>
              <a:rPr lang="vi-VN"/>
              <a:t> để điều khiển các style CSS trực tiếp từ JavaScript</a:t>
            </a:r>
            <a:r>
              <a:rPr lang="en-US"/>
              <a:t> thông qua một mảng các object style.</a:t>
            </a:r>
          </a:p>
          <a:p>
            <a:pPr marL="457200" lvl="1" indent="-457200">
              <a:lnSpc>
                <a:spcPct val="150000"/>
              </a:lnSpc>
            </a:pPr>
            <a:r>
              <a:rPr lang="en-US" sz="2000"/>
              <a:t>Cú pháp:</a:t>
            </a:r>
          </a:p>
          <a:p>
            <a:pPr marL="0" lvl="1" indent="0">
              <a:lnSpc>
                <a:spcPct val="150000"/>
              </a:lnSpc>
              <a:buNone/>
            </a:pPr>
            <a:endParaRPr lang="en-US"/>
          </a:p>
          <a:p>
            <a:pPr marL="342900" lvl="1" indent="-342900">
              <a:lnSpc>
                <a:spcPct val="150000"/>
              </a:lnSpc>
            </a:pPr>
            <a:r>
              <a:rPr lang="en-US" sz="2000"/>
              <a:t>Trong đó:</a:t>
            </a:r>
          </a:p>
          <a:p>
            <a:pPr marL="914400" lvl="1" indent="-457200">
              <a:lnSpc>
                <a:spcPct val="150000"/>
              </a:lnSpc>
              <a:buFont typeface="Arial" panose="020B0604020202020204" pitchFamily="34" charset="0"/>
              <a:buChar char="•"/>
            </a:pPr>
            <a:r>
              <a:rPr lang="en-US" sz="2000"/>
              <a:t>&lt;tag&gt;: tên thẻ</a:t>
            </a:r>
          </a:p>
          <a:p>
            <a:pPr marL="914400" lvl="1" indent="-457200">
              <a:lnSpc>
                <a:spcPct val="150000"/>
              </a:lnSpc>
              <a:buFont typeface="Arial" panose="020B0604020202020204" pitchFamily="34" charset="0"/>
              <a:buChar char="•"/>
            </a:pPr>
            <a:r>
              <a:rPr lang="en-US" sz="2000"/>
              <a:t>style1…styleN: danh sách các style CSS điều khiển </a:t>
            </a:r>
          </a:p>
          <a:p>
            <a:pPr marL="0" indent="0">
              <a:lnSpc>
                <a:spcPct val="150000"/>
              </a:lnSpc>
              <a:buNone/>
            </a:pPr>
            <a:endParaRPr lang="en-US" sz="2600" b="1"/>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1219200" y="2819400"/>
            <a:ext cx="8229600" cy="553998"/>
          </a:xfrm>
          <a:prstGeom prst="rect">
            <a:avLst/>
          </a:prstGeom>
          <a:ln>
            <a:solidFill>
              <a:schemeClr val="bg1">
                <a:lumMod val="50000"/>
              </a:schemeClr>
            </a:solidFill>
          </a:ln>
        </p:spPr>
        <p:txBody>
          <a:bodyPr wrap="square">
            <a:spAutoFit/>
          </a:bodyPr>
          <a:lstStyle/>
          <a:p>
            <a:pPr>
              <a:lnSpc>
                <a:spcPct val="150000"/>
              </a:lnSpc>
            </a:pPr>
            <a:r>
              <a:rPr lang="en-US" sz="2000">
                <a:solidFill>
                  <a:srgbClr val="55B4D4"/>
                </a:solidFill>
                <a:latin typeface="Consolas" panose="020B0609020204030204" pitchFamily="49" charset="0"/>
              </a:rPr>
              <a:t>&lt;tag</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style</a:t>
            </a:r>
            <a:r>
              <a:rPr lang="en-US" sz="2000">
                <a:solidFill>
                  <a:srgbClr val="5C6166"/>
                </a:solidFill>
                <a:latin typeface="Consolas" panose="020B0609020204030204" pitchFamily="49" charset="0"/>
              </a:rPr>
              <a:t>="[style1,…,styleN]"</a:t>
            </a:r>
            <a:r>
              <a:rPr lang="en-US" sz="2000">
                <a:solidFill>
                  <a:srgbClr val="55B4D4"/>
                </a:solidFill>
                <a:latin typeface="Consolas" panose="020B0609020204030204" pitchFamily="49" charset="0"/>
              </a:rPr>
              <a:t>&gt;</a:t>
            </a:r>
            <a:r>
              <a:rPr lang="en-US" sz="2000">
                <a:solidFill>
                  <a:srgbClr val="5C6166"/>
                </a:solidFill>
                <a:latin typeface="Consolas" panose="020B0609020204030204" pitchFamily="49" charset="0"/>
              </a:rPr>
              <a:t>Array Style Binding</a:t>
            </a:r>
            <a:r>
              <a:rPr lang="en-US" sz="2000">
                <a:solidFill>
                  <a:srgbClr val="55B4D4"/>
                </a:solidFill>
                <a:latin typeface="Consolas" panose="020B0609020204030204" pitchFamily="49" charset="0"/>
              </a:rPr>
              <a:t>&lt;/tag&gt;</a:t>
            </a:r>
            <a:endParaRPr lang="en-US" sz="2000">
              <a:solidFill>
                <a:srgbClr val="5C6166"/>
              </a:solidFill>
              <a:latin typeface="Consolas" panose="020B0609020204030204" pitchFamily="49" charset="0"/>
            </a:endParaRPr>
          </a:p>
        </p:txBody>
      </p:sp>
    </p:spTree>
    <p:extLst>
      <p:ext uri="{BB962C8B-B14F-4D97-AF65-F5344CB8AC3E}">
        <p14:creationId xmlns:p14="http://schemas.microsoft.com/office/powerpoint/2010/main" val="1529092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INLINE STYLES – RÀNG BUỘC NỘI TUYẾN</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514350" lvl="1" indent="-514350">
              <a:lnSpc>
                <a:spcPct val="150000"/>
              </a:lnSpc>
              <a:buFont typeface="+mj-lt"/>
              <a:buAutoNum type="arabicPeriod" startAt="2"/>
            </a:pPr>
            <a:r>
              <a:rPr lang="en-US" b="1"/>
              <a:t>Kiểu Array:</a:t>
            </a:r>
          </a:p>
          <a:p>
            <a:pPr marL="0" indent="0">
              <a:lnSpc>
                <a:spcPct val="150000"/>
              </a:lnSpc>
              <a:buNone/>
            </a:pPr>
            <a:endParaRPr lang="en-US" sz="2600" b="1"/>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730405" y="1683127"/>
            <a:ext cx="10851995" cy="4401205"/>
          </a:xfrm>
          <a:prstGeom prst="rect">
            <a:avLst/>
          </a:prstGeom>
          <a:ln>
            <a:solidFill>
              <a:schemeClr val="bg1">
                <a:lumMod val="65000"/>
              </a:schemeClr>
            </a:solidFill>
          </a:ln>
        </p:spPr>
        <p:txBody>
          <a:bodyPr wrap="square">
            <a:spAutoFit/>
          </a:bodyPr>
          <a:lstStyle/>
          <a:p>
            <a:pPr>
              <a:lnSpc>
                <a:spcPct val="150000"/>
              </a:lnSpc>
            </a:pPr>
            <a:r>
              <a:rPr lang="en-US" sz="1600">
                <a:solidFill>
                  <a:srgbClr val="55B4D4"/>
                </a:solidFill>
                <a:latin typeface="Consolas" panose="020B0609020204030204" pitchFamily="49" charset="0"/>
              </a:rPr>
              <a:t>&lt;template&gt;</a:t>
            </a:r>
            <a:endParaRPr lang="en-US" sz="1600">
              <a:solidFill>
                <a:srgbClr val="5C6166"/>
              </a:solidFill>
              <a:latin typeface="Consolas" panose="020B0609020204030204" pitchFamily="49" charset="0"/>
            </a:endParaRPr>
          </a:p>
          <a:p>
            <a:pPr>
              <a:lnSpc>
                <a:spcPct val="150000"/>
              </a:lnSpc>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style</a:t>
            </a:r>
            <a:r>
              <a:rPr lang="en-US" sz="1600">
                <a:solidFill>
                  <a:srgbClr val="5C6166"/>
                </a:solidFill>
                <a:latin typeface="Consolas" panose="020B0609020204030204" pitchFamily="49" charset="0"/>
              </a:rPr>
              <a:t>="[style1, style2]"</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Array Style Binding</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 btn-info"</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click</a:t>
            </a:r>
            <a:r>
              <a:rPr lang="en-US" sz="1600">
                <a:solidFill>
                  <a:srgbClr val="5C6166"/>
                </a:solidFill>
                <a:latin typeface="Consolas" panose="020B0609020204030204" pitchFamily="49" charset="0"/>
              </a:rPr>
              <a:t>="</a:t>
            </a:r>
            <a:r>
              <a:rPr lang="en-US" sz="1600">
                <a:solidFill>
                  <a:srgbClr val="F2AE49"/>
                </a:solidFill>
                <a:latin typeface="Consolas" panose="020B0609020204030204" pitchFamily="49" charset="0"/>
              </a:rPr>
              <a:t>toggleStyle</a:t>
            </a:r>
            <a:r>
              <a:rPr lang="en-US" sz="1600">
                <a:solidFill>
                  <a:srgbClr val="5C6166"/>
                </a:solidFill>
                <a:latin typeface="Consolas" panose="020B0609020204030204" pitchFamily="49" charset="0"/>
              </a:rPr>
              <a:t>"</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Change Style</a:t>
            </a:r>
            <a:r>
              <a:rPr lang="en-US" sz="1600">
                <a:solidFill>
                  <a:srgbClr val="55B4D4"/>
                </a:solidFill>
                <a:latin typeface="Consolas" panose="020B0609020204030204" pitchFamily="49" charset="0"/>
              </a:rPr>
              <a:t>&lt;/button&gt;</a:t>
            </a:r>
            <a:endParaRPr lang="en-US" sz="1600">
              <a:solidFill>
                <a:srgbClr val="5C6166"/>
              </a:solidFill>
              <a:latin typeface="Consolas" panose="020B0609020204030204" pitchFamily="49" charset="0"/>
            </a:endParaRPr>
          </a:p>
          <a:p>
            <a:pPr>
              <a:lnSpc>
                <a:spcPct val="150000"/>
              </a:lnSpc>
            </a:pPr>
            <a:r>
              <a:rPr lang="en-US" sz="1600">
                <a:solidFill>
                  <a:srgbClr val="55B4D4"/>
                </a:solidFill>
                <a:latin typeface="Consolas" panose="020B0609020204030204" pitchFamily="49" charset="0"/>
              </a:rPr>
              <a:t>&lt;/template&gt;</a:t>
            </a:r>
            <a:endParaRPr lang="en-US" sz="1600">
              <a:solidFill>
                <a:srgbClr val="5C6166"/>
              </a:solidFill>
              <a:latin typeface="Consolas" panose="020B0609020204030204" pitchFamily="49" charset="0"/>
            </a:endParaRPr>
          </a:p>
          <a:p>
            <a:br>
              <a:rPr lang="en-US" sz="1600">
                <a:solidFill>
                  <a:srgbClr val="5C6166"/>
                </a:solidFill>
                <a:latin typeface="Consolas" panose="020B0609020204030204" pitchFamily="49" charset="0"/>
              </a:rPr>
            </a:br>
            <a:r>
              <a:rPr lang="en-US" sz="1600">
                <a:solidFill>
                  <a:srgbClr val="55B4D4"/>
                </a:solidFill>
                <a:latin typeface="Consolas" panose="020B0609020204030204" pitchFamily="49" charset="0"/>
              </a:rPr>
              <a:t>&lt;script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setup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FA8D3E"/>
                </a:solidFill>
                <a:latin typeface="Consolas" panose="020B0609020204030204" pitchFamily="49" charset="0"/>
              </a:rPr>
              <a:t>import</a:t>
            </a:r>
            <a:r>
              <a:rPr lang="en-US" sz="1600">
                <a:solidFill>
                  <a:srgbClr val="5C6166"/>
                </a:solidFill>
                <a:latin typeface="Consolas" panose="020B0609020204030204" pitchFamily="49" charset="0"/>
              </a:rPr>
              <a:t> { ref } </a:t>
            </a:r>
            <a:r>
              <a:rPr lang="en-US" sz="1600">
                <a:solidFill>
                  <a:srgbClr val="FA8D3E"/>
                </a:solidFill>
                <a:latin typeface="Consolas" panose="020B0609020204030204" pitchFamily="49" charset="0"/>
              </a:rPr>
              <a:t>from</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'vue'</a:t>
            </a:r>
            <a:r>
              <a:rPr lang="en-US" sz="1600">
                <a:solidFill>
                  <a:srgbClr val="5C6166"/>
                </a:solidFill>
                <a:latin typeface="Consolas" panose="020B0609020204030204" pitchFamily="49" charset="0"/>
              </a:rPr>
              <a:t>;</a:t>
            </a:r>
          </a:p>
          <a:p>
            <a:br>
              <a:rPr lang="en-US" sz="1600">
                <a:solidFill>
                  <a:srgbClr val="5C6166"/>
                </a:solidFill>
                <a:latin typeface="Consolas" panose="020B0609020204030204" pitchFamily="49" charset="0"/>
              </a:rPr>
            </a:br>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style1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ref</a:t>
            </a:r>
            <a:r>
              <a:rPr lang="en-US" sz="1600">
                <a:solidFill>
                  <a:srgbClr val="5C6166"/>
                </a:solidFill>
                <a:latin typeface="Consolas" panose="020B0609020204030204" pitchFamily="49" charset="0"/>
              </a:rPr>
              <a:t>({ color: </a:t>
            </a:r>
            <a:r>
              <a:rPr lang="en-US" sz="1600">
                <a:solidFill>
                  <a:srgbClr val="86B300"/>
                </a:solidFill>
                <a:latin typeface="Consolas" panose="020B0609020204030204" pitchFamily="49" charset="0"/>
              </a:rPr>
              <a:t>'blue'</a:t>
            </a:r>
            <a:r>
              <a:rPr lang="en-US" sz="1600">
                <a:solidFill>
                  <a:srgbClr val="5C6166"/>
                </a:solidFill>
                <a:latin typeface="Consolas" panose="020B0609020204030204" pitchFamily="49" charset="0"/>
              </a:rPr>
              <a:t> });</a:t>
            </a:r>
          </a:p>
          <a:p>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style2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ref</a:t>
            </a:r>
            <a:r>
              <a:rPr lang="en-US" sz="1600">
                <a:solidFill>
                  <a:srgbClr val="5C6166"/>
                </a:solidFill>
                <a:latin typeface="Consolas" panose="020B0609020204030204" pitchFamily="49" charset="0"/>
              </a:rPr>
              <a:t>({ fontSize: </a:t>
            </a:r>
            <a:r>
              <a:rPr lang="en-US" sz="1600">
                <a:solidFill>
                  <a:srgbClr val="86B300"/>
                </a:solidFill>
                <a:latin typeface="Consolas" panose="020B0609020204030204" pitchFamily="49" charset="0"/>
              </a:rPr>
              <a:t>'16px'</a:t>
            </a:r>
            <a:r>
              <a:rPr lang="en-US" sz="1600">
                <a:solidFill>
                  <a:srgbClr val="5C6166"/>
                </a:solidFill>
                <a:latin typeface="Consolas" panose="020B0609020204030204" pitchFamily="49" charset="0"/>
              </a:rPr>
              <a:t> });</a:t>
            </a:r>
          </a:p>
          <a:p>
            <a:br>
              <a:rPr lang="en-US" sz="1600">
                <a:solidFill>
                  <a:srgbClr val="5C6166"/>
                </a:solidFill>
                <a:latin typeface="Consolas" panose="020B0609020204030204" pitchFamily="49" charset="0"/>
              </a:rPr>
            </a:br>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toggleStyle</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 </a:t>
            </a:r>
            <a:r>
              <a:rPr lang="en-US" sz="1600">
                <a:solidFill>
                  <a:srgbClr val="FA8D3E"/>
                </a:solidFill>
                <a:latin typeface="Consolas" panose="020B0609020204030204" pitchFamily="49" charset="0"/>
              </a:rPr>
              <a:t>=&gt;</a:t>
            </a:r>
            <a:r>
              <a:rPr lang="en-US" sz="1600">
                <a:solidFill>
                  <a:srgbClr val="5C6166"/>
                </a:solidFill>
                <a:latin typeface="Consolas" panose="020B0609020204030204" pitchFamily="49" charset="0"/>
              </a:rPr>
              <a:t> {</a:t>
            </a:r>
          </a:p>
          <a:p>
            <a:r>
              <a:rPr lang="en-US" sz="1600">
                <a:solidFill>
                  <a:srgbClr val="5C6166"/>
                </a:solidFill>
                <a:latin typeface="Consolas" panose="020B0609020204030204" pitchFamily="49" charset="0"/>
              </a:rPr>
              <a:t>  style1</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style1</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color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'blue'</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 color: </a:t>
            </a:r>
            <a:r>
              <a:rPr lang="en-US" sz="1600">
                <a:solidFill>
                  <a:srgbClr val="86B300"/>
                </a:solidFill>
                <a:latin typeface="Consolas" panose="020B0609020204030204" pitchFamily="49" charset="0"/>
              </a:rPr>
              <a:t>'red'</a:t>
            </a:r>
            <a:r>
              <a:rPr lang="en-US" sz="1600">
                <a:solidFill>
                  <a:srgbClr val="5C6166"/>
                </a:solidFill>
                <a:latin typeface="Consolas" panose="020B0609020204030204" pitchFamily="49" charset="0"/>
              </a:rPr>
              <a:t> }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 color: </a:t>
            </a:r>
            <a:r>
              <a:rPr lang="en-US" sz="1600">
                <a:solidFill>
                  <a:srgbClr val="86B300"/>
                </a:solidFill>
                <a:latin typeface="Consolas" panose="020B0609020204030204" pitchFamily="49" charset="0"/>
              </a:rPr>
              <a:t>'blue'</a:t>
            </a:r>
            <a:r>
              <a:rPr lang="en-US" sz="1600">
                <a:solidFill>
                  <a:srgbClr val="5C6166"/>
                </a:solidFill>
                <a:latin typeface="Consolas" panose="020B0609020204030204" pitchFamily="49" charset="0"/>
              </a:rPr>
              <a:t> };</a:t>
            </a:r>
          </a:p>
          <a:p>
            <a:r>
              <a:rPr lang="en-US" sz="1600">
                <a:solidFill>
                  <a:srgbClr val="5C6166"/>
                </a:solidFill>
                <a:latin typeface="Consolas" panose="020B0609020204030204" pitchFamily="49" charset="0"/>
              </a:rPr>
              <a:t>  style2</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style2</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fontSize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'16px'</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 fontSize: </a:t>
            </a:r>
            <a:r>
              <a:rPr lang="en-US" sz="1600">
                <a:solidFill>
                  <a:srgbClr val="86B300"/>
                </a:solidFill>
                <a:latin typeface="Consolas" panose="020B0609020204030204" pitchFamily="49" charset="0"/>
              </a:rPr>
              <a:t>'20px'</a:t>
            </a:r>
            <a:r>
              <a:rPr lang="en-US" sz="1600">
                <a:solidFill>
                  <a:srgbClr val="5C6166"/>
                </a:solidFill>
                <a:latin typeface="Consolas" panose="020B0609020204030204" pitchFamily="49" charset="0"/>
              </a:rPr>
              <a:t> }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 fontSize: </a:t>
            </a:r>
            <a:r>
              <a:rPr lang="en-US" sz="1600">
                <a:solidFill>
                  <a:srgbClr val="86B300"/>
                </a:solidFill>
                <a:latin typeface="Consolas" panose="020B0609020204030204" pitchFamily="49" charset="0"/>
              </a:rPr>
              <a:t>'16px'</a:t>
            </a:r>
            <a:r>
              <a:rPr lang="en-US" sz="1600">
                <a:solidFill>
                  <a:srgbClr val="5C6166"/>
                </a:solidFill>
                <a:latin typeface="Consolas" panose="020B0609020204030204" pitchFamily="49" charset="0"/>
              </a:rPr>
              <a:t> };</a:t>
            </a:r>
          </a:p>
          <a:p>
            <a:r>
              <a:rPr lang="en-US" sz="1600">
                <a:solidFill>
                  <a:srgbClr val="5C6166"/>
                </a:solidFill>
                <a:latin typeface="Consolas" panose="020B0609020204030204" pitchFamily="49" charset="0"/>
              </a:rPr>
              <a:t>}</a:t>
            </a:r>
          </a:p>
          <a:p>
            <a:r>
              <a:rPr lang="en-US" sz="1600">
                <a:solidFill>
                  <a:srgbClr val="55B4D4"/>
                </a:solidFill>
                <a:latin typeface="Consolas" panose="020B0609020204030204" pitchFamily="49" charset="0"/>
              </a:rPr>
              <a:t>&lt;/script&gt;</a:t>
            </a:r>
            <a:endParaRPr lang="en-US" sz="1600" b="0">
              <a:solidFill>
                <a:srgbClr val="5C6166"/>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5715000" y="2839644"/>
            <a:ext cx="2579464" cy="1525187"/>
          </a:xfrm>
          <a:prstGeom prst="rect">
            <a:avLst/>
          </a:prstGeom>
          <a:ln>
            <a:solidFill>
              <a:schemeClr val="bg1">
                <a:lumMod val="65000"/>
              </a:schemeClr>
            </a:solidFill>
          </a:ln>
        </p:spPr>
      </p:pic>
      <p:pic>
        <p:nvPicPr>
          <p:cNvPr id="5" name="Picture 4"/>
          <p:cNvPicPr>
            <a:picLocks noChangeAspect="1"/>
          </p:cNvPicPr>
          <p:nvPr/>
        </p:nvPicPr>
        <p:blipFill>
          <a:blip r:embed="rId3"/>
          <a:stretch>
            <a:fillRect/>
          </a:stretch>
        </p:blipFill>
        <p:spPr>
          <a:xfrm>
            <a:off x="9144000" y="2832890"/>
            <a:ext cx="2421673" cy="1531942"/>
          </a:xfrm>
          <a:prstGeom prst="rect">
            <a:avLst/>
          </a:prstGeom>
          <a:ln>
            <a:solidFill>
              <a:schemeClr val="bg1">
                <a:lumMod val="65000"/>
              </a:schemeClr>
            </a:solidFill>
          </a:ln>
        </p:spPr>
      </p:pic>
      <p:cxnSp>
        <p:nvCxnSpPr>
          <p:cNvPr id="11" name="Curved Connector 10"/>
          <p:cNvCxnSpPr>
            <a:stCxn id="4" idx="3"/>
            <a:endCxn id="5" idx="1"/>
          </p:cNvCxnSpPr>
          <p:nvPr/>
        </p:nvCxnSpPr>
        <p:spPr>
          <a:xfrm flipV="1">
            <a:off x="8294464" y="3598861"/>
            <a:ext cx="849536" cy="3377"/>
          </a:xfrm>
          <a:prstGeom prst="curved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3792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581400"/>
            <a:ext cx="11010900" cy="457200"/>
          </a:xfrm>
        </p:spPr>
        <p:txBody>
          <a:bodyPr>
            <a:noAutofit/>
          </a:bodyPr>
          <a:lstStyle/>
          <a:p>
            <a:pPr algn="l"/>
            <a:r>
              <a:rPr lang="en-US" sz="2000">
                <a:solidFill>
                  <a:srgbClr val="FF0000"/>
                </a:solidFill>
              </a:rPr>
              <a:t>Kết Hợp Class Và Style Binding thực hiện demo sau: </a:t>
            </a:r>
            <a:r>
              <a:rPr lang="en-US" sz="2000"/>
              <a:t>Khi click vào Toogle Highlight thì đổi chữ thành màu tím, click vào Toogle Background Color thì đổi nền sang màu hồng nhạt, và ngược lại</a:t>
            </a:r>
          </a:p>
        </p:txBody>
      </p:sp>
      <p:pic>
        <p:nvPicPr>
          <p:cNvPr id="3" name="Picture 2"/>
          <p:cNvPicPr>
            <a:picLocks noChangeAspect="1"/>
          </p:cNvPicPr>
          <p:nvPr/>
        </p:nvPicPr>
        <p:blipFill>
          <a:blip r:embed="rId3"/>
          <a:stretch>
            <a:fillRect/>
          </a:stretch>
        </p:blipFill>
        <p:spPr>
          <a:xfrm>
            <a:off x="609600" y="4390687"/>
            <a:ext cx="4572000" cy="1822292"/>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6629400" y="4390687"/>
            <a:ext cx="4762500" cy="1857713"/>
          </a:xfrm>
          <a:prstGeom prst="rect">
            <a:avLst/>
          </a:prstGeom>
          <a:ln>
            <a:solidFill>
              <a:schemeClr val="bg1">
                <a:lumMod val="65000"/>
              </a:schemeClr>
            </a:solidFill>
          </a:ln>
        </p:spPr>
      </p:pic>
      <p:cxnSp>
        <p:nvCxnSpPr>
          <p:cNvPr id="7" name="Straight Arrow Connector 6"/>
          <p:cNvCxnSpPr/>
          <p:nvPr/>
        </p:nvCxnSpPr>
        <p:spPr>
          <a:xfrm>
            <a:off x="5486400" y="5562600"/>
            <a:ext cx="914400"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grpSp>
        <p:nvGrpSpPr>
          <p:cNvPr id="10" name="Google Shape;172;p6"/>
          <p:cNvGrpSpPr/>
          <p:nvPr/>
        </p:nvGrpSpPr>
        <p:grpSpPr>
          <a:xfrm>
            <a:off x="0" y="6344235"/>
            <a:ext cx="12192000" cy="513793"/>
            <a:chOff x="0" y="0"/>
            <a:chExt cx="24384000" cy="1027585"/>
          </a:xfrm>
        </p:grpSpPr>
        <p:sp>
          <p:nvSpPr>
            <p:cNvPr id="11"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2"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819814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INLINE STYLES – RÀNG BUỘC NỘI TUYẾN</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0" indent="0">
              <a:lnSpc>
                <a:spcPct val="150000"/>
              </a:lnSpc>
              <a:buNone/>
            </a:pPr>
            <a:r>
              <a:rPr lang="en-US" sz="2000" b="1"/>
              <a:t>Hướng dẫn thực hiện demo:</a:t>
            </a:r>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685800" y="1554063"/>
            <a:ext cx="9906000" cy="4770537"/>
          </a:xfrm>
          <a:prstGeom prst="rect">
            <a:avLst/>
          </a:prstGeom>
          <a:ln>
            <a:solidFill>
              <a:schemeClr val="bg1">
                <a:lumMod val="65000"/>
              </a:schemeClr>
            </a:solidFill>
          </a:ln>
        </p:spPr>
        <p:txBody>
          <a:bodyPr wrap="square">
            <a:spAutoFit/>
          </a:bodyPr>
          <a:lstStyle/>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&lt;template&gt;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 highlighted: isHighlighted }" :</a:t>
            </a:r>
            <a:r>
              <a:rPr lang="en-US" sz="1600">
                <a:solidFill>
                  <a:srgbClr val="F2AE49"/>
                </a:solidFill>
                <a:latin typeface="Consolas" panose="020B0609020204030204" pitchFamily="49" charset="0"/>
              </a:rPr>
              <a:t>style</a:t>
            </a:r>
            <a:r>
              <a:rPr lang="en-US" sz="1600">
                <a:solidFill>
                  <a:srgbClr val="5C6166"/>
                </a:solidFill>
                <a:latin typeface="Consolas" panose="020B0609020204030204" pitchFamily="49" charset="0"/>
              </a:rPr>
              <a:t>="{ backgroundColor: bgColor }"</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Kết hợp Class và Style Binding</a:t>
            </a: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 btn-dark"</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click</a:t>
            </a:r>
            <a:r>
              <a:rPr lang="en-US" sz="1600">
                <a:solidFill>
                  <a:srgbClr val="5C6166"/>
                </a:solidFill>
                <a:latin typeface="Consolas" panose="020B0609020204030204" pitchFamily="49" charset="0"/>
              </a:rPr>
              <a:t>="</a:t>
            </a:r>
            <a:r>
              <a:rPr lang="en-US" sz="1600">
                <a:solidFill>
                  <a:srgbClr val="F2AE49"/>
                </a:solidFill>
                <a:latin typeface="Consolas" panose="020B0609020204030204" pitchFamily="49" charset="0"/>
              </a:rPr>
              <a:t>toggleHighlight</a:t>
            </a:r>
            <a:r>
              <a:rPr lang="en-US" sz="1600">
                <a:solidFill>
                  <a:srgbClr val="5C6166"/>
                </a:solidFill>
                <a:latin typeface="Consolas" panose="020B0609020204030204" pitchFamily="49" charset="0"/>
              </a:rPr>
              <a:t>"</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Toggle Highlight</a:t>
            </a:r>
            <a:r>
              <a:rPr lang="en-US" sz="1600">
                <a:solidFill>
                  <a:srgbClr val="55B4D4"/>
                </a:solidFill>
                <a:latin typeface="Consolas" panose="020B0609020204030204" pitchFamily="49" charset="0"/>
              </a:rPr>
              <a:t>&lt;/button&gt;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 btn-dark"</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click</a:t>
            </a:r>
            <a:r>
              <a:rPr lang="en-US" sz="1600">
                <a:solidFill>
                  <a:srgbClr val="5C6166"/>
                </a:solidFill>
                <a:latin typeface="Consolas" panose="020B0609020204030204" pitchFamily="49" charset="0"/>
              </a:rPr>
              <a:t>="</a:t>
            </a:r>
            <a:r>
              <a:rPr lang="en-US" sz="1600">
                <a:solidFill>
                  <a:srgbClr val="F2AE49"/>
                </a:solidFill>
                <a:latin typeface="Consolas" panose="020B0609020204030204" pitchFamily="49" charset="0"/>
              </a:rPr>
              <a:t>toggleBgColor</a:t>
            </a:r>
            <a:r>
              <a:rPr lang="en-US" sz="1600">
                <a:solidFill>
                  <a:srgbClr val="5C6166"/>
                </a:solidFill>
                <a:latin typeface="Consolas" panose="020B0609020204030204" pitchFamily="49" charset="0"/>
              </a:rPr>
              <a:t>"</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Toggle Background Color</a:t>
            </a:r>
            <a:r>
              <a:rPr lang="en-US" sz="1600">
                <a:solidFill>
                  <a:srgbClr val="55B4D4"/>
                </a:solidFill>
                <a:latin typeface="Consolas" panose="020B0609020204030204" pitchFamily="49" charset="0"/>
              </a:rPr>
              <a:t>&lt;/button&gt;</a:t>
            </a:r>
            <a:endParaRPr lang="en-US" sz="1600">
              <a:solidFill>
                <a:srgbClr val="5C6166"/>
              </a:solidFill>
              <a:latin typeface="Consolas" panose="020B0609020204030204" pitchFamily="49" charset="0"/>
            </a:endParaRPr>
          </a:p>
          <a:p>
            <a:r>
              <a:rPr lang="en-US" sz="1600">
                <a:solidFill>
                  <a:srgbClr val="55B4D4"/>
                </a:solidFill>
                <a:latin typeface="Consolas" panose="020B0609020204030204" pitchFamily="49" charset="0"/>
              </a:rPr>
              <a:t>&lt;/template&gt;</a:t>
            </a:r>
            <a:br>
              <a:rPr lang="en-US" sz="1600">
                <a:solidFill>
                  <a:srgbClr val="5C6166"/>
                </a:solidFill>
                <a:latin typeface="Consolas" panose="020B0609020204030204" pitchFamily="49" charset="0"/>
              </a:rPr>
            </a:br>
            <a:r>
              <a:rPr lang="en-US" sz="1600">
                <a:solidFill>
                  <a:srgbClr val="55B4D4"/>
                </a:solidFill>
                <a:latin typeface="Consolas" panose="020B0609020204030204" pitchFamily="49" charset="0"/>
              </a:rPr>
              <a:t>&lt;script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setup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FA8D3E"/>
                </a:solidFill>
                <a:latin typeface="Consolas" panose="020B0609020204030204" pitchFamily="49" charset="0"/>
              </a:rPr>
              <a:t>import</a:t>
            </a:r>
            <a:r>
              <a:rPr lang="en-US" sz="1600">
                <a:solidFill>
                  <a:srgbClr val="5C6166"/>
                </a:solidFill>
                <a:latin typeface="Consolas" panose="020B0609020204030204" pitchFamily="49" charset="0"/>
              </a:rPr>
              <a:t> { ref } </a:t>
            </a:r>
            <a:r>
              <a:rPr lang="en-US" sz="1600">
                <a:solidFill>
                  <a:srgbClr val="FA8D3E"/>
                </a:solidFill>
                <a:latin typeface="Consolas" panose="020B0609020204030204" pitchFamily="49" charset="0"/>
              </a:rPr>
              <a:t>from</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'vue'</a:t>
            </a:r>
            <a:r>
              <a:rPr lang="en-US" sz="1600">
                <a:solidFill>
                  <a:srgbClr val="5C6166"/>
                </a:solidFill>
                <a:latin typeface="Consolas" panose="020B0609020204030204" pitchFamily="49" charset="0"/>
              </a:rPr>
              <a:t>;</a:t>
            </a:r>
            <a:br>
              <a:rPr lang="en-US" sz="1600">
                <a:solidFill>
                  <a:srgbClr val="5C6166"/>
                </a:solidFill>
                <a:latin typeface="Consolas" panose="020B0609020204030204" pitchFamily="49" charset="0"/>
              </a:rPr>
            </a:br>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isHighlighted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ref</a:t>
            </a:r>
            <a:r>
              <a:rPr lang="en-US" sz="1600">
                <a:solidFill>
                  <a:srgbClr val="5C6166"/>
                </a:solidFill>
                <a:latin typeface="Consolas" panose="020B0609020204030204" pitchFamily="49" charset="0"/>
              </a:rPr>
              <a:t>(</a:t>
            </a:r>
            <a:r>
              <a:rPr lang="en-US" sz="1600">
                <a:solidFill>
                  <a:srgbClr val="A37ACC"/>
                </a:solidFill>
                <a:latin typeface="Consolas" panose="020B0609020204030204" pitchFamily="49" charset="0"/>
              </a:rPr>
              <a:t>false</a:t>
            </a:r>
            <a:r>
              <a:rPr lang="en-US" sz="1600">
                <a:solidFill>
                  <a:srgbClr val="5C6166"/>
                </a:solidFill>
                <a:latin typeface="Consolas" panose="020B0609020204030204" pitchFamily="49" charset="0"/>
              </a:rPr>
              <a:t>);</a:t>
            </a:r>
          </a:p>
          <a:p>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bgColor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ref</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'lightgray'</a:t>
            </a:r>
            <a:r>
              <a:rPr lang="en-US" sz="1600">
                <a:solidFill>
                  <a:srgbClr val="5C6166"/>
                </a:solidFill>
                <a:latin typeface="Consolas" panose="020B0609020204030204" pitchFamily="49" charset="0"/>
              </a:rPr>
              <a:t>);</a:t>
            </a:r>
            <a:br>
              <a:rPr lang="en-US" sz="1600">
                <a:solidFill>
                  <a:srgbClr val="5C6166"/>
                </a:solidFill>
                <a:latin typeface="Consolas" panose="020B0609020204030204" pitchFamily="49" charset="0"/>
              </a:rPr>
            </a:br>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toggleHighlight</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 </a:t>
            </a:r>
            <a:r>
              <a:rPr lang="en-US" sz="1600">
                <a:solidFill>
                  <a:srgbClr val="FA8D3E"/>
                </a:solidFill>
                <a:latin typeface="Consolas" panose="020B0609020204030204" pitchFamily="49" charset="0"/>
              </a:rPr>
              <a:t>=&gt;</a:t>
            </a:r>
            <a:r>
              <a:rPr lang="en-US" sz="1600">
                <a:solidFill>
                  <a:srgbClr val="5C6166"/>
                </a:solidFill>
                <a:latin typeface="Consolas" panose="020B0609020204030204" pitchFamily="49" charset="0"/>
              </a:rPr>
              <a:t> {</a:t>
            </a:r>
          </a:p>
          <a:p>
            <a:r>
              <a:rPr lang="en-US" sz="1600">
                <a:solidFill>
                  <a:srgbClr val="5C6166"/>
                </a:solidFill>
                <a:latin typeface="Consolas" panose="020B0609020204030204" pitchFamily="49" charset="0"/>
              </a:rPr>
              <a:t>  isHighlighted</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isHighlighted</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a:t>
            </a:r>
          </a:p>
          <a:p>
            <a:r>
              <a:rPr lang="en-US" sz="1600">
                <a:solidFill>
                  <a:srgbClr val="5C6166"/>
                </a:solidFill>
                <a:latin typeface="Consolas" panose="020B0609020204030204" pitchFamily="49" charset="0"/>
              </a:rPr>
              <a:t>}</a:t>
            </a:r>
            <a:br>
              <a:rPr lang="en-US" sz="1600">
                <a:solidFill>
                  <a:srgbClr val="5C6166"/>
                </a:solidFill>
                <a:latin typeface="Consolas" panose="020B0609020204030204" pitchFamily="49" charset="0"/>
              </a:rPr>
            </a:br>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toggleBgColor</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 </a:t>
            </a:r>
            <a:r>
              <a:rPr lang="en-US" sz="1600">
                <a:solidFill>
                  <a:srgbClr val="FA8D3E"/>
                </a:solidFill>
                <a:latin typeface="Consolas" panose="020B0609020204030204" pitchFamily="49" charset="0"/>
              </a:rPr>
              <a:t>=&gt;</a:t>
            </a:r>
            <a:r>
              <a:rPr lang="en-US" sz="1600">
                <a:solidFill>
                  <a:srgbClr val="5C6166"/>
                </a:solidFill>
                <a:latin typeface="Consolas" panose="020B0609020204030204" pitchFamily="49" charset="0"/>
              </a:rPr>
              <a:t> {</a:t>
            </a:r>
          </a:p>
          <a:p>
            <a:r>
              <a:rPr lang="en-US" sz="1600">
                <a:solidFill>
                  <a:srgbClr val="5C6166"/>
                </a:solidFill>
                <a:latin typeface="Consolas" panose="020B0609020204030204" pitchFamily="49" charset="0"/>
              </a:rPr>
              <a:t>  bgColor</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bgColor</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value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'lightgray'</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'lightpink'</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'lightgray'</a:t>
            </a:r>
            <a:r>
              <a:rPr lang="en-US" sz="1600">
                <a:solidFill>
                  <a:srgbClr val="5C6166"/>
                </a:solidFill>
                <a:latin typeface="Consolas" panose="020B0609020204030204" pitchFamily="49" charset="0"/>
              </a:rPr>
              <a:t>;</a:t>
            </a:r>
          </a:p>
          <a:p>
            <a:r>
              <a:rPr lang="en-US" sz="1600">
                <a:solidFill>
                  <a:srgbClr val="5C6166"/>
                </a:solidFill>
                <a:latin typeface="Consolas" panose="020B0609020204030204" pitchFamily="49" charset="0"/>
              </a:rPr>
              <a:t>}</a:t>
            </a:r>
          </a:p>
          <a:p>
            <a:r>
              <a:rPr lang="en-US" sz="1600">
                <a:solidFill>
                  <a:srgbClr val="55B4D4"/>
                </a:solidFill>
                <a:latin typeface="Consolas" panose="020B0609020204030204" pitchFamily="49" charset="0"/>
              </a:rPr>
              <a:t>&lt;/script&gt;</a:t>
            </a:r>
            <a:endParaRPr lang="en-US" sz="1600">
              <a:solidFill>
                <a:srgbClr val="5C6166"/>
              </a:solidFill>
              <a:latin typeface="Consolas" panose="020B0609020204030204" pitchFamily="49" charset="0"/>
            </a:endParaRPr>
          </a:p>
          <a:p>
            <a:r>
              <a:rPr lang="en-US" sz="1600">
                <a:solidFill>
                  <a:srgbClr val="55B4D4"/>
                </a:solidFill>
                <a:latin typeface="Consolas" panose="020B0609020204030204" pitchFamily="49" charset="0"/>
              </a:rPr>
              <a:t>&lt;style&gt;</a:t>
            </a:r>
            <a:r>
              <a:rPr lang="en-US" sz="1600">
                <a:solidFill>
                  <a:srgbClr val="F2AE49"/>
                </a:solidFill>
                <a:latin typeface="Consolas" panose="020B0609020204030204" pitchFamily="49" charset="0"/>
              </a:rPr>
              <a:t>.highlighted</a:t>
            </a: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font-weight</a:t>
            </a:r>
            <a:r>
              <a:rPr lang="en-US" sz="1600">
                <a:solidFill>
                  <a:srgbClr val="5C6166"/>
                </a:solidFill>
                <a:latin typeface="Consolas" panose="020B0609020204030204" pitchFamily="49" charset="0"/>
              </a:rPr>
              <a:t>: </a:t>
            </a:r>
            <a:r>
              <a:rPr lang="en-US" sz="1600" i="1">
                <a:solidFill>
                  <a:srgbClr val="ED9366"/>
                </a:solidFill>
                <a:latin typeface="Consolas" panose="020B0609020204030204" pitchFamily="49" charset="0"/>
              </a:rPr>
              <a:t>bold</a:t>
            </a: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color</a:t>
            </a:r>
            <a:r>
              <a:rPr lang="en-US" sz="1600">
                <a:solidFill>
                  <a:srgbClr val="5C6166"/>
                </a:solidFill>
                <a:latin typeface="Consolas" panose="020B0609020204030204" pitchFamily="49" charset="0"/>
              </a:rPr>
              <a:t>: </a:t>
            </a:r>
            <a:r>
              <a:rPr lang="en-US" sz="1600" i="1">
                <a:solidFill>
                  <a:srgbClr val="ED9366"/>
                </a:solidFill>
                <a:latin typeface="Consolas" panose="020B0609020204030204" pitchFamily="49" charset="0"/>
              </a:rPr>
              <a:t>darkorchid</a:t>
            </a:r>
            <a:r>
              <a:rPr lang="en-US" sz="1600">
                <a:solidFill>
                  <a:srgbClr val="5C6166"/>
                </a:solidFill>
                <a:latin typeface="Consolas" panose="020B0609020204030204" pitchFamily="49" charset="0"/>
              </a:rPr>
              <a:t>;}</a:t>
            </a:r>
            <a:r>
              <a:rPr lang="en-US" sz="1600">
                <a:solidFill>
                  <a:srgbClr val="55B4D4"/>
                </a:solidFill>
                <a:latin typeface="Consolas" panose="020B0609020204030204" pitchFamily="49" charset="0"/>
              </a:rPr>
              <a:t>&lt;/style&gt;</a:t>
            </a:r>
            <a:endParaRPr lang="en-US" sz="1600"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272799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9905999" y="4023731"/>
            <a:ext cx="1676400" cy="28225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ea typeface="Roboto"/>
              </a:rPr>
              <a:t>TỔNG KẾT NỘI DUNG BÀI HỌC</a:t>
            </a:r>
            <a:endParaRPr lang="en-US" dirty="0"/>
          </a:p>
        </p:txBody>
      </p:sp>
      <p:sp>
        <p:nvSpPr>
          <p:cNvPr id="8" name="Content Placeholder 2"/>
          <p:cNvSpPr>
            <a:spLocks noGrp="1"/>
          </p:cNvSpPr>
          <p:nvPr>
            <p:ph idx="1"/>
          </p:nvPr>
        </p:nvSpPr>
        <p:spPr>
          <a:xfrm>
            <a:off x="609600" y="1066800"/>
            <a:ext cx="10972800" cy="5257800"/>
          </a:xfrm>
        </p:spPr>
        <p:txBody>
          <a:bodyPr>
            <a:normAutofit/>
          </a:bodyPr>
          <a:lstStyle/>
          <a:p>
            <a:pPr>
              <a:buFont typeface="Wingdings" pitchFamily="2" charset="2"/>
              <a:buChar char="þ"/>
            </a:pPr>
            <a:r>
              <a:rPr lang="en-US" sz="2400"/>
              <a:t>Có hai cách bind data trong VueJs: One-way data binding (một chiều)</a:t>
            </a:r>
            <a:r>
              <a:rPr lang="en-US" sz="2400" b="1"/>
              <a:t> </a:t>
            </a:r>
            <a:r>
              <a:rPr lang="en-US" sz="2400"/>
              <a:t>và Two-way data binding</a:t>
            </a:r>
            <a:r>
              <a:rPr lang="en-US" sz="2400" b="1"/>
              <a:t> </a:t>
            </a:r>
            <a:r>
              <a:rPr lang="en-US" sz="2400"/>
              <a:t>(hai chiều).</a:t>
            </a:r>
          </a:p>
          <a:p>
            <a:pPr>
              <a:buFont typeface="Wingdings" pitchFamily="2" charset="2"/>
              <a:buChar char="þ"/>
            </a:pPr>
            <a:r>
              <a:rPr lang="en-US" sz="2400"/>
              <a:t>Có hai Reactivity API là Ref và Reactive</a:t>
            </a:r>
          </a:p>
          <a:p>
            <a:pPr>
              <a:buFont typeface="Wingdings" pitchFamily="2" charset="2"/>
              <a:buChar char="þ"/>
            </a:pPr>
            <a:r>
              <a:rPr lang="en-US" sz="2400"/>
              <a:t>Class và Style binding</a:t>
            </a:r>
            <a:endParaRPr lang="vi-VN" sz="2400"/>
          </a:p>
          <a:p>
            <a:pPr lvl="1">
              <a:buFont typeface="Wingdings" pitchFamily="2" charset="2"/>
              <a:buChar char="þ"/>
            </a:pPr>
            <a:r>
              <a:rPr lang="vi-VN"/>
              <a:t>Class Binding: Sử dụng object hoặc array để linh hoạt thêm hoặc loại bỏ các class dựa trên các điều kiện. </a:t>
            </a:r>
            <a:endParaRPr lang="en-US"/>
          </a:p>
          <a:p>
            <a:pPr lvl="1">
              <a:buFont typeface="Wingdings" pitchFamily="2" charset="2"/>
              <a:buChar char="þ"/>
            </a:pPr>
            <a:r>
              <a:rPr lang="vi-VN"/>
              <a:t>Style Binding: Sử dụng object hoặc array để điều khiển các style CSS trực tiếp từ JavaScript.</a:t>
            </a:r>
          </a:p>
          <a:p>
            <a:pPr>
              <a:buFont typeface="Wingdings" pitchFamily="2" charset="2"/>
              <a:buChar char="þ"/>
            </a:pPr>
            <a:endParaRPr lang="en-US" sz="2400"/>
          </a:p>
          <a:p>
            <a:endParaRPr lang="en-GB" altLang="en-US" sz="2400"/>
          </a:p>
          <a:p>
            <a:pPr marL="0" indent="0">
              <a:buNone/>
            </a:pPr>
            <a:endParaRPr lang="en-US" altLang="en-US" sz="2400" dirty="0"/>
          </a:p>
          <a:p>
            <a:pPr marL="0" indent="0">
              <a:buNone/>
            </a:pPr>
            <a:endParaRPr lang="vi-VN" altLang="en-US" sz="2400" dirty="0"/>
          </a:p>
        </p:txBody>
      </p:sp>
    </p:spTree>
    <p:extLst>
      <p:ext uri="{BB962C8B-B14F-4D97-AF65-F5344CB8AC3E}">
        <p14:creationId xmlns:p14="http://schemas.microsoft.com/office/powerpoint/2010/main" val="1485346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4"/>
          <p:cNvSpPr txBox="1"/>
          <p:nvPr/>
        </p:nvSpPr>
        <p:spPr>
          <a:xfrm>
            <a:off x="1569718" y="373566"/>
            <a:ext cx="9052564" cy="764539"/>
          </a:xfrm>
          <a:prstGeom prst="rect">
            <a:avLst/>
          </a:prstGeom>
          <a:ln w="12700">
            <a:miter lim="400000"/>
          </a:ln>
        </p:spPr>
        <p:txBody>
          <a:bodyPr lIns="45718" tIns="45718" rIns="45718" bIns="45718">
            <a:spAutoFit/>
          </a:bodyPr>
          <a:lstStyle>
            <a:lvl1pPr indent="914400" algn="just">
              <a:spcBef>
                <a:spcPts val="1800"/>
              </a:spcBef>
              <a:defRPr sz="4400" b="1">
                <a:solidFill>
                  <a:srgbClr val="585915"/>
                </a:solidFill>
                <a:latin typeface="Segoe UI"/>
                <a:ea typeface="Segoe UI"/>
                <a:cs typeface="Segoe UI"/>
                <a:sym typeface="Segoe UI"/>
              </a:defRPr>
            </a:lvl1pPr>
          </a:lstStyle>
          <a:p>
            <a:r>
              <a:t>       TỔNG KẾT BÀI HỌC</a:t>
            </a:r>
          </a:p>
        </p:txBody>
      </p:sp>
      <p:pic>
        <p:nvPicPr>
          <p:cNvPr id="226" name="Picture 1" descr="Picture 1"/>
          <p:cNvPicPr>
            <a:picLocks noChangeAspect="1"/>
          </p:cNvPicPr>
          <p:nvPr/>
        </p:nvPicPr>
        <p:blipFill>
          <a:blip r:embed="rId2"/>
          <a:stretch>
            <a:fillRect/>
          </a:stretch>
        </p:blipFill>
        <p:spPr>
          <a:xfrm>
            <a:off x="0" y="-761999"/>
            <a:ext cx="12192000" cy="7620001"/>
          </a:xfrm>
          <a:prstGeom prst="rect">
            <a:avLst/>
          </a:prstGeom>
          <a:ln w="12700">
            <a:miter lim="400000"/>
            <a:headEnd/>
            <a:tailEnd/>
          </a:ln>
        </p:spPr>
      </p:pic>
    </p:spTree>
    <p:extLst>
      <p:ext uri="{BB962C8B-B14F-4D97-AF65-F5344CB8AC3E}">
        <p14:creationId xmlns:p14="http://schemas.microsoft.com/office/powerpoint/2010/main" val="34680021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486400" y="4724400"/>
            <a:ext cx="6324600" cy="175260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50000"/>
              </a:lnSpc>
            </a:pPr>
            <a:r>
              <a:rPr lang="en-US" sz="2600" dirty="0"/>
              <a:t>PHẦN </a:t>
            </a:r>
            <a:r>
              <a:rPr lang="en-US" sz="2600"/>
              <a:t>I: </a:t>
            </a:r>
            <a:r>
              <a:rPr lang="en-US" altLang="en-US" sz="2600"/>
              <a:t>DATA BINDING – REACTIVITY TRONG VUEJS</a:t>
            </a:r>
            <a:endParaRPr lang="en-US" sz="2600" dirty="0"/>
          </a:p>
        </p:txBody>
      </p:sp>
      <p:sp>
        <p:nvSpPr>
          <p:cNvPr id="5" name="Subtitle 2"/>
          <p:cNvSpPr txBox="1">
            <a:spLocks/>
          </p:cNvSpPr>
          <p:nvPr/>
        </p:nvSpPr>
        <p:spPr>
          <a:xfrm>
            <a:off x="5638800" y="2761982"/>
            <a:ext cx="63246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5:</a:t>
            </a:r>
            <a:r>
              <a:rPr lang="en-US" sz="2800">
                <a:solidFill>
                  <a:srgbClr val="0070C0"/>
                </a:solidFill>
              </a:rPr>
              <a:t> </a:t>
            </a:r>
          </a:p>
          <a:p>
            <a:pPr algn="ctr">
              <a:lnSpc>
                <a:spcPct val="120000"/>
              </a:lnSpc>
              <a:spcBef>
                <a:spcPct val="0"/>
              </a:spcBef>
            </a:pPr>
            <a:r>
              <a:rPr lang="en-US" altLang="en-US" sz="2800">
                <a:solidFill>
                  <a:srgbClr val="0070C0"/>
                </a:solidFill>
              </a:rPr>
              <a:t>DATA BINDING TRONG VUEJS </a:t>
            </a:r>
            <a:endParaRPr lang="en-US" sz="2800" dirty="0">
              <a:solidFill>
                <a:srgbClr val="0070C0"/>
              </a:solidFill>
            </a:endParaRPr>
          </a:p>
        </p:txBody>
      </p:sp>
    </p:spTree>
    <p:extLst>
      <p:ext uri="{BB962C8B-B14F-4D97-AF65-F5344CB8AC3E}">
        <p14:creationId xmlns:p14="http://schemas.microsoft.com/office/powerpoint/2010/main" val="144760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LỜI MỞ ĐẦU</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p>
          <a:p>
            <a:r>
              <a:rPr lang="vi-VN" sz="2000"/>
              <a:t>Data binding là một khái niệm cốt lõi, cho phép liên kết dữ liệu trong ứng dụng với giao diện người dùng một cách tự động. Điều này có nghĩa là khi dữ liệu thay đổi, giao diện sẽ tự động cập nhật để phản ánh sự thay đổi đó và ngược lại. </a:t>
            </a:r>
            <a:endParaRPr lang="en-US" sz="2000"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1026" name="Picture 2" descr="Học VueJS – Data binding – Bài 2 – FLINTERS Developer'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534" y="939580"/>
            <a:ext cx="6980932" cy="370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4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DATA BINDING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a:t>Có hai cách bind data trong VueJs: </a:t>
            </a:r>
            <a:r>
              <a:rPr lang="en-US" sz="2400" b="1"/>
              <a:t>One-way</a:t>
            </a:r>
            <a:r>
              <a:rPr lang="en-US" sz="2400"/>
              <a:t> </a:t>
            </a:r>
            <a:r>
              <a:rPr lang="en-US" sz="2400" b="1"/>
              <a:t>data binding </a:t>
            </a:r>
            <a:r>
              <a:rPr lang="en-US" sz="2400"/>
              <a:t>(một chiều)</a:t>
            </a:r>
            <a:r>
              <a:rPr lang="en-US" sz="2400" b="1"/>
              <a:t> </a:t>
            </a:r>
            <a:r>
              <a:rPr lang="en-US" sz="2400"/>
              <a:t>và </a:t>
            </a:r>
            <a:r>
              <a:rPr lang="en-US" sz="2400" b="1"/>
              <a:t>Two-way</a:t>
            </a:r>
            <a:r>
              <a:rPr lang="en-US" sz="2400"/>
              <a:t> </a:t>
            </a:r>
            <a:r>
              <a:rPr lang="en-US" sz="2400" b="1"/>
              <a:t>data binding </a:t>
            </a:r>
            <a:r>
              <a:rPr lang="en-US" sz="2400"/>
              <a:t>(hai chiều).</a:t>
            </a:r>
          </a:p>
          <a:p>
            <a:pPr>
              <a:lnSpc>
                <a:spcPct val="150000"/>
              </a:lnSpc>
            </a:pPr>
            <a:r>
              <a:rPr lang="en-US" sz="2400" b="1"/>
              <a:t>One-way</a:t>
            </a:r>
            <a:r>
              <a:rPr lang="en-US" sz="2400"/>
              <a:t> </a:t>
            </a:r>
            <a:r>
              <a:rPr lang="en-US" sz="2400" b="1"/>
              <a:t>data binding: </a:t>
            </a:r>
          </a:p>
          <a:p>
            <a:pPr>
              <a:lnSpc>
                <a:spcPct val="150000"/>
              </a:lnSpc>
            </a:pPr>
            <a:endParaRPr lang="en-US" sz="2400" b="1"/>
          </a:p>
          <a:p>
            <a:pPr>
              <a:lnSpc>
                <a:spcPct val="150000"/>
              </a:lnSpc>
            </a:pPr>
            <a:endParaRPr lang="en-US" sz="2400" b="1"/>
          </a:p>
          <a:p>
            <a:pPr marL="914400" indent="-568325">
              <a:lnSpc>
                <a:spcPct val="150000"/>
              </a:lnSpc>
              <a:buFont typeface="Wingdings" panose="05000000000000000000" pitchFamily="2" charset="2"/>
              <a:buChar char="v"/>
            </a:pPr>
            <a:r>
              <a:rPr lang="en-US" sz="2400"/>
              <a:t>Liên kết data trực tiếp từ code javascript với DOM.</a:t>
            </a:r>
          </a:p>
          <a:p>
            <a:pPr marL="914400" indent="-568325">
              <a:lnSpc>
                <a:spcPct val="150000"/>
              </a:lnSpc>
              <a:buFont typeface="Wingdings" panose="05000000000000000000" pitchFamily="2" charset="2"/>
              <a:buChar char="v"/>
            </a:pPr>
            <a:r>
              <a:rPr lang="en-US" sz="2400"/>
              <a:t>S</a:t>
            </a:r>
            <a:r>
              <a:rPr lang="vi-VN" sz="2400"/>
              <a:t>ử dụng</a:t>
            </a:r>
            <a:r>
              <a:rPr lang="en-US" sz="2400"/>
              <a:t> </a:t>
            </a:r>
            <a:r>
              <a:rPr lang="vi-VN" sz="2400" b="1" i="1">
                <a:solidFill>
                  <a:srgbClr val="FF0000"/>
                </a:solidFill>
              </a:rPr>
              <a:t>v-bind</a:t>
            </a:r>
            <a:r>
              <a:rPr lang="en-US" sz="2400" b="1" i="1"/>
              <a:t> </a:t>
            </a:r>
            <a:r>
              <a:rPr lang="vi-VN" sz="2400"/>
              <a:t>để </a:t>
            </a:r>
            <a:r>
              <a:rPr lang="en-US" sz="2400"/>
              <a:t>gắn</a:t>
            </a:r>
            <a:r>
              <a:rPr lang="vi-VN" sz="2400"/>
              <a:t> dữ liệu động vào.</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1066800" y="2971800"/>
            <a:ext cx="6858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a:t>Dữ liệu thay đổi =&gt; DOM render lại dữ liệu</a:t>
            </a:r>
            <a:endParaRPr lang="en-US" sz="2000" i="1"/>
          </a:p>
        </p:txBody>
      </p:sp>
    </p:spTree>
    <p:extLst>
      <p:ext uri="{BB962C8B-B14F-4D97-AF65-F5344CB8AC3E}">
        <p14:creationId xmlns:p14="http://schemas.microsoft.com/office/powerpoint/2010/main" val="249918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ONE-WAY DATA BINDING</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11" name="Picture 10"/>
          <p:cNvPicPr>
            <a:picLocks noChangeAspect="1"/>
          </p:cNvPicPr>
          <p:nvPr/>
        </p:nvPicPr>
        <p:blipFill>
          <a:blip r:embed="rId2"/>
          <a:stretch>
            <a:fillRect/>
          </a:stretch>
        </p:blipFill>
        <p:spPr>
          <a:xfrm>
            <a:off x="2743200" y="4332766"/>
            <a:ext cx="3265483" cy="1290806"/>
          </a:xfrm>
          <a:prstGeom prst="rect">
            <a:avLst/>
          </a:prstGeom>
          <a:solidFill>
            <a:srgbClr val="4CAF50"/>
          </a:solidFill>
          <a:ln>
            <a:solidFill>
              <a:schemeClr val="bg1">
                <a:lumMod val="50000"/>
              </a:schemeClr>
            </a:solidFill>
          </a:ln>
        </p:spPr>
      </p:pic>
      <p:cxnSp>
        <p:nvCxnSpPr>
          <p:cNvPr id="14" name="Straight Arrow Connector 13"/>
          <p:cNvCxnSpPr>
            <a:endCxn id="12" idx="1"/>
          </p:cNvCxnSpPr>
          <p:nvPr/>
        </p:nvCxnSpPr>
        <p:spPr>
          <a:xfrm flipV="1">
            <a:off x="4800600" y="4732740"/>
            <a:ext cx="2514600" cy="6012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609600" y="1039339"/>
            <a:ext cx="9598318" cy="2862322"/>
          </a:xfrm>
          <a:prstGeom prst="rect">
            <a:avLst/>
          </a:prstGeom>
          <a:ln>
            <a:solidFill>
              <a:schemeClr val="bg1">
                <a:lumMod val="75000"/>
              </a:schemeClr>
            </a:solidFill>
          </a:ln>
        </p:spPr>
        <p:txBody>
          <a:bodyPr wrap="square">
            <a:spAutoFit/>
          </a:bodyPr>
          <a:lstStyle/>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&lt;p&gt;</a:t>
            </a:r>
            <a:r>
              <a:rPr lang="en-US" sz="2000">
                <a:solidFill>
                  <a:srgbClr val="5C6166"/>
                </a:solidFill>
                <a:latin typeface="Consolas" panose="020B0609020204030204" pitchFamily="49" charset="0"/>
              </a:rPr>
              <a:t>Name: </a:t>
            </a:r>
            <a:r>
              <a:rPr lang="en-US" sz="2000">
                <a:solidFill>
                  <a:srgbClr val="55B4D4"/>
                </a:solidFill>
                <a:latin typeface="Consolas" panose="020B0609020204030204" pitchFamily="49" charset="0"/>
              </a:rPr>
              <a:t>&lt;input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type</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"text"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value</a:t>
            </a:r>
            <a:r>
              <a:rPr lang="en-US" sz="2000">
                <a:solidFill>
                  <a:srgbClr val="5C6166"/>
                </a:solidFill>
                <a:latin typeface="Consolas" panose="020B0609020204030204" pitchFamily="49" charset="0"/>
              </a:rPr>
              <a:t>="name"</a:t>
            </a:r>
            <a:r>
              <a:rPr lang="en-US" sz="2000">
                <a:solidFill>
                  <a:srgbClr val="55B4D4"/>
                </a:solidFill>
                <a:latin typeface="Consolas" panose="020B0609020204030204" pitchFamily="49" charset="0"/>
              </a:rPr>
              <a:t>&gt;&lt;/p&gt;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&lt;a</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class</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'btn btn-primary'</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v-bind</a:t>
            </a:r>
            <a:r>
              <a:rPr lang="en-US" sz="2000">
                <a:solidFill>
                  <a:srgbClr val="5C6166"/>
                </a:solidFill>
                <a:latin typeface="Consolas" panose="020B0609020204030204" pitchFamily="49" charset="0"/>
              </a:rPr>
              <a:t>:</a:t>
            </a:r>
            <a:r>
              <a:rPr lang="en-US" sz="2000">
                <a:solidFill>
                  <a:srgbClr val="F2AE49"/>
                </a:solidFill>
                <a:latin typeface="Consolas" panose="020B0609020204030204" pitchFamily="49" charset="0"/>
              </a:rPr>
              <a:t>href</a:t>
            </a:r>
            <a:r>
              <a:rPr lang="en-US" sz="2000">
                <a:solidFill>
                  <a:srgbClr val="5C6166"/>
                </a:solidFill>
                <a:latin typeface="Consolas" panose="020B0609020204030204" pitchFamily="49" charset="0"/>
              </a:rPr>
              <a:t>="url"</a:t>
            </a:r>
            <a:r>
              <a:rPr lang="en-US" sz="2000">
                <a:solidFill>
                  <a:srgbClr val="55B4D4"/>
                </a:solidFill>
                <a:latin typeface="Consolas" panose="020B0609020204030204" pitchFamily="49" charset="0"/>
              </a:rPr>
              <a:t>&gt;</a:t>
            </a:r>
            <a:r>
              <a:rPr lang="en-US" sz="2000">
                <a:solidFill>
                  <a:srgbClr val="5C6166"/>
                </a:solidFill>
                <a:latin typeface="Consolas" panose="020B0609020204030204" pitchFamily="49" charset="0"/>
              </a:rPr>
              <a:t>click me</a:t>
            </a:r>
            <a:r>
              <a:rPr lang="en-US" sz="2000">
                <a:solidFill>
                  <a:srgbClr val="55B4D4"/>
                </a:solidFill>
                <a:latin typeface="Consolas" panose="020B0609020204030204" pitchFamily="49" charset="0"/>
              </a:rPr>
              <a:t>&lt;/a&gt;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br>
              <a:rPr lang="en-US" sz="2000">
                <a:solidFill>
                  <a:srgbClr val="5C6166"/>
                </a:solidFill>
                <a:latin typeface="Consolas" panose="020B0609020204030204" pitchFamily="49" charset="0"/>
              </a:rPr>
            </a:br>
            <a:r>
              <a:rPr lang="en-US" sz="2000">
                <a:solidFill>
                  <a:srgbClr val="55B4D4"/>
                </a:solidFill>
                <a:latin typeface="Consolas" panose="020B0609020204030204" pitchFamily="49" charset="0"/>
              </a:rPr>
              <a:t>&lt;script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name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'Vue'</a:t>
            </a:r>
            <a:r>
              <a:rPr lang="en-US" sz="2000">
                <a:solidFill>
                  <a:srgbClr val="5C6166"/>
                </a:solidFill>
                <a:latin typeface="Consolas" panose="020B0609020204030204" pitchFamily="49" charset="0"/>
              </a:rPr>
              <a:t>;</a:t>
            </a: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url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'https://www.google.com/'</a:t>
            </a:r>
            <a:r>
              <a:rPr lang="en-US" sz="2000">
                <a:solidFill>
                  <a:srgbClr val="5C6166"/>
                </a:solidFill>
                <a:latin typeface="Consolas" panose="020B0609020204030204" pitchFamily="49" charset="0"/>
              </a:rPr>
              <a:t>;</a:t>
            </a:r>
          </a:p>
          <a:p>
            <a:r>
              <a:rPr lang="en-US" sz="2000">
                <a:solidFill>
                  <a:srgbClr val="55B4D4"/>
                </a:solidFill>
                <a:latin typeface="Consolas" panose="020B0609020204030204" pitchFamily="49" charset="0"/>
              </a:rPr>
              <a:t>&lt;/script&gt;</a:t>
            </a:r>
            <a:endParaRPr lang="en-US" sz="2000" b="0">
              <a:solidFill>
                <a:srgbClr val="5C6166"/>
              </a:solidFill>
              <a:effectLst/>
              <a:latin typeface="Consolas" panose="020B0609020204030204" pitchFamily="49" charset="0"/>
            </a:endParaRPr>
          </a:p>
        </p:txBody>
      </p:sp>
      <p:pic>
        <p:nvPicPr>
          <p:cNvPr id="12" name="Picture 11"/>
          <p:cNvPicPr>
            <a:picLocks noChangeAspect="1"/>
          </p:cNvPicPr>
          <p:nvPr/>
        </p:nvPicPr>
        <p:blipFill>
          <a:blip r:embed="rId3"/>
          <a:stretch>
            <a:fillRect/>
          </a:stretch>
        </p:blipFill>
        <p:spPr>
          <a:xfrm>
            <a:off x="7315200" y="3200400"/>
            <a:ext cx="4267200" cy="3064679"/>
          </a:xfrm>
          <a:prstGeom prst="rect">
            <a:avLst/>
          </a:prstGeom>
        </p:spPr>
      </p:pic>
    </p:spTree>
    <p:extLst>
      <p:ext uri="{BB962C8B-B14F-4D97-AF65-F5344CB8AC3E}">
        <p14:creationId xmlns:p14="http://schemas.microsoft.com/office/powerpoint/2010/main" val="90067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ONE-WAY DATA BINDING VỚI PROPS</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b="1"/>
              <a:t>Props </a:t>
            </a:r>
            <a:r>
              <a:rPr lang="en-US" sz="2000"/>
              <a:t>trong One-way data binding: </a:t>
            </a:r>
            <a:r>
              <a:rPr lang="en-US" sz="2000" b="1"/>
              <a:t>props</a:t>
            </a:r>
            <a:r>
              <a:rPr lang="en-US" sz="2000"/>
              <a:t> là một luồng dữ liệu một chiều truyền từ component cha xuống component con. Component con sẽ nhận và sử dụng dữ liệu này thông qua việc khai báo props.</a:t>
            </a:r>
          </a:p>
          <a:p>
            <a:pPr>
              <a:lnSpc>
                <a:spcPct val="150000"/>
              </a:lnSpc>
            </a:pPr>
            <a:r>
              <a:rPr lang="vi-VN" sz="2000"/>
              <a:t>Vue.js cho phép xác thực </a:t>
            </a:r>
            <a:r>
              <a:rPr lang="vi-VN" sz="2000" b="1"/>
              <a:t>props</a:t>
            </a:r>
            <a:r>
              <a:rPr lang="vi-VN" sz="2000"/>
              <a:t> bằng cách kiểm tra kiểu dữ liệu, yêu cầu bắt buộc, và giá trị mặc định. Điều này giúp đảm bảo component luôn nhận được dữ liệu theo đúng yêu cầu.</a:t>
            </a:r>
            <a:endParaRPr lang="en-US" sz="2000"/>
          </a:p>
        </p:txBody>
      </p:sp>
      <p:sp>
        <p:nvSpPr>
          <p:cNvPr id="9" name="Rectangle 8"/>
          <p:cNvSpPr/>
          <p:nvPr/>
        </p:nvSpPr>
        <p:spPr>
          <a:xfrm>
            <a:off x="1066800" y="3560541"/>
            <a:ext cx="4724400" cy="2708434"/>
          </a:xfrm>
          <a:prstGeom prst="rect">
            <a:avLst/>
          </a:prstGeom>
          <a:solidFill>
            <a:schemeClr val="tx1"/>
          </a:solidFill>
        </p:spPr>
        <p:txBody>
          <a:bodyPr wrap="square">
            <a:spAutoFit/>
          </a:bodyPr>
          <a:lstStyle/>
          <a:p>
            <a:r>
              <a:rPr lang="en-US" sz="1700">
                <a:solidFill>
                  <a:srgbClr val="399EE6"/>
                </a:solidFill>
                <a:latin typeface="Consolas" panose="020B0609020204030204" pitchFamily="49" charset="0"/>
              </a:rPr>
              <a:t>props</a:t>
            </a:r>
            <a:r>
              <a:rPr lang="en-US" sz="1700">
                <a:solidFill>
                  <a:srgbClr val="5C6166"/>
                </a:solidFill>
                <a:latin typeface="Consolas" panose="020B0609020204030204" pitchFamily="49" charset="0"/>
              </a:rPr>
              <a:t>: {</a:t>
            </a:r>
          </a:p>
          <a:p>
            <a:r>
              <a:rPr lang="en-US" sz="1700">
                <a:solidFill>
                  <a:srgbClr val="5C6166"/>
                </a:solidFill>
                <a:latin typeface="Consolas" panose="020B0609020204030204" pitchFamily="49" charset="0"/>
              </a:rPr>
              <a:t>    </a:t>
            </a:r>
            <a:r>
              <a:rPr lang="en-US" sz="1700">
                <a:solidFill>
                  <a:srgbClr val="399EE6"/>
                </a:solidFill>
                <a:latin typeface="Consolas" panose="020B0609020204030204" pitchFamily="49" charset="0"/>
              </a:rPr>
              <a:t>title</a:t>
            </a:r>
            <a:r>
              <a:rPr lang="en-US" sz="1700">
                <a:solidFill>
                  <a:srgbClr val="5C6166"/>
                </a:solidFill>
                <a:latin typeface="Consolas" panose="020B0609020204030204" pitchFamily="49" charset="0"/>
              </a:rPr>
              <a:t>: {</a:t>
            </a:r>
          </a:p>
          <a:p>
            <a:r>
              <a:rPr lang="en-US" sz="1700">
                <a:solidFill>
                  <a:srgbClr val="5C6166"/>
                </a:solidFill>
                <a:latin typeface="Consolas" panose="020B0609020204030204" pitchFamily="49" charset="0"/>
              </a:rPr>
              <a:t>        </a:t>
            </a:r>
            <a:r>
              <a:rPr lang="en-US" sz="1700">
                <a:solidFill>
                  <a:srgbClr val="399EE6"/>
                </a:solidFill>
                <a:latin typeface="Consolas" panose="020B0609020204030204" pitchFamily="49" charset="0"/>
              </a:rPr>
              <a:t>type</a:t>
            </a:r>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String</a:t>
            </a:r>
            <a:r>
              <a:rPr lang="en-US" sz="1700">
                <a:solidFill>
                  <a:srgbClr val="5C6166"/>
                </a:solidFill>
                <a:latin typeface="Consolas" panose="020B0609020204030204" pitchFamily="49" charset="0"/>
              </a:rPr>
              <a:t>,</a:t>
            </a:r>
          </a:p>
          <a:p>
            <a:r>
              <a:rPr lang="en-US" sz="1700">
                <a:solidFill>
                  <a:srgbClr val="5C6166"/>
                </a:solidFill>
                <a:latin typeface="Consolas" panose="020B0609020204030204" pitchFamily="49" charset="0"/>
              </a:rPr>
              <a:t>        </a:t>
            </a:r>
            <a:r>
              <a:rPr lang="en-US" sz="1700">
                <a:solidFill>
                  <a:srgbClr val="399EE6"/>
                </a:solidFill>
                <a:latin typeface="Consolas" panose="020B0609020204030204" pitchFamily="49" charset="0"/>
              </a:rPr>
              <a:t>required</a:t>
            </a:r>
            <a:r>
              <a:rPr lang="en-US" sz="1700">
                <a:solidFill>
                  <a:srgbClr val="5C6166"/>
                </a:solidFill>
                <a:latin typeface="Consolas" panose="020B0609020204030204" pitchFamily="49" charset="0"/>
              </a:rPr>
              <a:t>: </a:t>
            </a:r>
            <a:r>
              <a:rPr lang="en-US" sz="1700">
                <a:solidFill>
                  <a:srgbClr val="A37ACC"/>
                </a:solidFill>
                <a:latin typeface="Consolas" panose="020B0609020204030204" pitchFamily="49" charset="0"/>
              </a:rPr>
              <a:t>true</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p>
          <a:p>
            <a:r>
              <a:rPr lang="en-US" sz="1700">
                <a:solidFill>
                  <a:srgbClr val="5C6166"/>
                </a:solidFill>
                <a:latin typeface="Consolas" panose="020B0609020204030204" pitchFamily="49" charset="0"/>
              </a:rPr>
              <a:t>    </a:t>
            </a:r>
            <a:r>
              <a:rPr lang="en-US" sz="1700">
                <a:solidFill>
                  <a:srgbClr val="399EE6"/>
                </a:solidFill>
                <a:latin typeface="Consolas" panose="020B0609020204030204" pitchFamily="49" charset="0"/>
              </a:rPr>
              <a:t>content</a:t>
            </a:r>
            <a:r>
              <a:rPr lang="en-US" sz="1700">
                <a:solidFill>
                  <a:srgbClr val="5C6166"/>
                </a:solidFill>
                <a:latin typeface="Consolas" panose="020B0609020204030204" pitchFamily="49" charset="0"/>
              </a:rPr>
              <a:t>: {</a:t>
            </a:r>
          </a:p>
          <a:p>
            <a:r>
              <a:rPr lang="en-US" sz="1700">
                <a:solidFill>
                  <a:srgbClr val="5C6166"/>
                </a:solidFill>
                <a:latin typeface="Consolas" panose="020B0609020204030204" pitchFamily="49" charset="0"/>
              </a:rPr>
              <a:t>        </a:t>
            </a:r>
            <a:r>
              <a:rPr lang="en-US" sz="1700">
                <a:solidFill>
                  <a:srgbClr val="399EE6"/>
                </a:solidFill>
                <a:latin typeface="Consolas" panose="020B0609020204030204" pitchFamily="49" charset="0"/>
              </a:rPr>
              <a:t>type</a:t>
            </a:r>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String</a:t>
            </a:r>
            <a:r>
              <a:rPr lang="en-US" sz="1700">
                <a:solidFill>
                  <a:srgbClr val="5C6166"/>
                </a:solidFill>
                <a:latin typeface="Consolas" panose="020B0609020204030204" pitchFamily="49" charset="0"/>
              </a:rPr>
              <a:t>,</a:t>
            </a:r>
          </a:p>
          <a:p>
            <a:r>
              <a:rPr lang="en-US" sz="1700">
                <a:solidFill>
                  <a:srgbClr val="5C6166"/>
                </a:solidFill>
                <a:latin typeface="Consolas" panose="020B0609020204030204" pitchFamily="49" charset="0"/>
              </a:rPr>
              <a:t>    	</a:t>
            </a:r>
            <a:r>
              <a:rPr lang="en-US" sz="1700">
                <a:solidFill>
                  <a:srgbClr val="FA8D3E"/>
                </a:solidFill>
                <a:latin typeface="Consolas" panose="020B0609020204030204" pitchFamily="49" charset="0"/>
              </a:rPr>
              <a:t>default</a:t>
            </a:r>
            <a:r>
              <a:rPr lang="en-US" sz="1700">
                <a:solidFill>
                  <a:srgbClr val="5C6166"/>
                </a:solidFill>
                <a:latin typeface="Consolas" panose="020B0609020204030204" pitchFamily="49" charset="0"/>
              </a:rPr>
              <a:t>: </a:t>
            </a:r>
            <a:r>
              <a:rPr lang="en-US" sz="1700">
                <a:solidFill>
                  <a:srgbClr val="86B300"/>
                </a:solidFill>
                <a:latin typeface="Consolas" panose="020B0609020204030204" pitchFamily="49" charset="0"/>
              </a:rPr>
              <a:t>"Nội dung mặc định"</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p>
          <a:p>
            <a:r>
              <a:rPr lang="en-US" sz="1700">
                <a:solidFill>
                  <a:srgbClr val="5C6166"/>
                </a:solidFill>
                <a:latin typeface="Consolas" panose="020B0609020204030204" pitchFamily="49" charset="0"/>
              </a:rPr>
              <a:t>}</a:t>
            </a:r>
            <a:endParaRPr lang="en-US" sz="1700"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369359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ONE-WAY DATA BINDING VỚI PROPS</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6" name="Rectangle 3"/>
          <p:cNvSpPr txBox="1">
            <a:spLocks noChangeArrowheads="1"/>
          </p:cNvSpPr>
          <p:nvPr/>
        </p:nvSpPr>
        <p:spPr>
          <a:xfrm>
            <a:off x="609600" y="1066800"/>
            <a:ext cx="47244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b="1"/>
              <a:t>Props </a:t>
            </a:r>
            <a:r>
              <a:rPr lang="en-US" sz="2000"/>
              <a:t>trong One-way data binding: </a:t>
            </a:r>
            <a:r>
              <a:rPr lang="vi-VN" sz="2000"/>
              <a:t>Truyền đối tượng hoặc mảng</a:t>
            </a:r>
            <a:r>
              <a:rPr lang="en-US" sz="2000"/>
              <a:t> thông qua props</a:t>
            </a:r>
          </a:p>
          <a:p>
            <a:pPr>
              <a:lnSpc>
                <a:spcPct val="150000"/>
              </a:lnSpc>
            </a:pPr>
            <a:r>
              <a:rPr lang="en-US" sz="2000"/>
              <a:t>C</a:t>
            </a:r>
            <a:r>
              <a:rPr lang="vi-VN" sz="2000"/>
              <a:t>ó thể truyền các kiểu dữ liệu phức tạp như </a:t>
            </a:r>
            <a:r>
              <a:rPr lang="vi-VN" sz="2000" b="1"/>
              <a:t>mảng</a:t>
            </a:r>
            <a:r>
              <a:rPr lang="vi-VN" sz="2000"/>
              <a:t> hoặc </a:t>
            </a:r>
            <a:r>
              <a:rPr lang="vi-VN" sz="2000" b="1"/>
              <a:t>đối tượng</a:t>
            </a:r>
            <a:r>
              <a:rPr lang="vi-VN" sz="2000"/>
              <a:t> qua props</a:t>
            </a:r>
            <a:r>
              <a:rPr lang="en-US" sz="2000"/>
              <a:t>. Cú pháp:</a:t>
            </a:r>
          </a:p>
        </p:txBody>
      </p:sp>
      <p:pic>
        <p:nvPicPr>
          <p:cNvPr id="13" name="Picture 12"/>
          <p:cNvPicPr>
            <a:picLocks noChangeAspect="1"/>
          </p:cNvPicPr>
          <p:nvPr/>
        </p:nvPicPr>
        <p:blipFill>
          <a:blip r:embed="rId2"/>
          <a:stretch>
            <a:fillRect/>
          </a:stretch>
        </p:blipFill>
        <p:spPr>
          <a:xfrm>
            <a:off x="7091376" y="3592584"/>
            <a:ext cx="3644099" cy="1004888"/>
          </a:xfrm>
          <a:prstGeom prst="rect">
            <a:avLst/>
          </a:prstGeom>
        </p:spPr>
      </p:pic>
      <p:pic>
        <p:nvPicPr>
          <p:cNvPr id="15" name="Picture 14"/>
          <p:cNvPicPr>
            <a:picLocks noChangeAspect="1"/>
          </p:cNvPicPr>
          <p:nvPr/>
        </p:nvPicPr>
        <p:blipFill>
          <a:blip r:embed="rId3"/>
          <a:stretch>
            <a:fillRect/>
          </a:stretch>
        </p:blipFill>
        <p:spPr>
          <a:xfrm>
            <a:off x="7095093" y="1465775"/>
            <a:ext cx="3644969" cy="1042988"/>
          </a:xfrm>
          <a:prstGeom prst="rect">
            <a:avLst/>
          </a:prstGeom>
        </p:spPr>
      </p:pic>
      <p:cxnSp>
        <p:nvCxnSpPr>
          <p:cNvPr id="18" name="Straight Arrow Connector 17"/>
          <p:cNvCxnSpPr/>
          <p:nvPr/>
        </p:nvCxnSpPr>
        <p:spPr>
          <a:xfrm flipV="1">
            <a:off x="5334000" y="2042994"/>
            <a:ext cx="1600200" cy="9288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334000" y="3212539"/>
            <a:ext cx="1600200" cy="921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4248335"/>
      </p:ext>
    </p:extLst>
  </p:cSld>
  <p:clrMapOvr>
    <a:masterClrMapping/>
  </p:clrMapOvr>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15764</TotalTime>
  <Words>3293</Words>
  <Application>Microsoft Macintosh PowerPoint</Application>
  <PresentationFormat>Widescreen</PresentationFormat>
  <Paragraphs>374</Paragraphs>
  <Slides>39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Arimo</vt:lpstr>
      <vt:lpstr>Calibri</vt:lpstr>
      <vt:lpstr>Consolas</vt:lpstr>
      <vt:lpstr>Segoe UI</vt:lpstr>
      <vt:lpstr>Wingdings</vt:lpstr>
      <vt:lpstr>Custom Design</vt:lpstr>
      <vt:lpstr>XÂY DỰNG GIAO DIỆN TƯƠNG TÁC BACKEND</vt:lpstr>
      <vt:lpstr>MỤC TIÊU</vt:lpstr>
      <vt:lpstr>NỘI DUNG</vt:lpstr>
      <vt:lpstr>PowerPoint Presentation</vt:lpstr>
      <vt:lpstr>LỜI MỞ ĐẦU</vt:lpstr>
      <vt:lpstr>DATA BINDING</vt:lpstr>
      <vt:lpstr>ONE-WAY DATA BINDING</vt:lpstr>
      <vt:lpstr>ONE-WAY DATA BINDING VỚI PROPS</vt:lpstr>
      <vt:lpstr>ONE-WAY DATA BINDING VỚI PROPS</vt:lpstr>
      <vt:lpstr>TWO-WAY DATA BINDING</vt:lpstr>
      <vt:lpstr>TWO-WAY DATA BINDING</vt:lpstr>
      <vt:lpstr>COMPOSITION API</vt:lpstr>
      <vt:lpstr>REACTIVITY</vt:lpstr>
      <vt:lpstr>REACTIVITY</vt:lpstr>
      <vt:lpstr>REACTIVITY</vt:lpstr>
      <vt:lpstr>REACTIVITY</vt:lpstr>
      <vt:lpstr>REACTIVITY</vt:lpstr>
      <vt:lpstr>REACTIVITY</vt:lpstr>
      <vt:lpstr>REACTIVITY</vt:lpstr>
      <vt:lpstr>REACTIVITY</vt:lpstr>
      <vt:lpstr>REACTIVITY</vt:lpstr>
      <vt:lpstr>REACTIVITY</vt:lpstr>
      <vt:lpstr>Sử dụng kiến thức đã học thực hiện Demo sau:</vt:lpstr>
      <vt:lpstr>HƯỚNG DẪN THỰC HIỆN DEMO</vt:lpstr>
      <vt:lpstr>HƯỚNG DẪN THỰC HIỆN DEMO</vt:lpstr>
      <vt:lpstr>PowerPoint Presentation</vt:lpstr>
      <vt:lpstr>TỔNG QUAN CLASS VÀ STYLE BINDINGS</vt:lpstr>
      <vt:lpstr>CLASSES BINDING – LIÊN KẾT CÁC LỚP</vt:lpstr>
      <vt:lpstr>CLASSES BINDING – LIÊN KẾT CÁC LỚP</vt:lpstr>
      <vt:lpstr>CLASSES BINDING – LIÊN KẾT CÁC LỚP</vt:lpstr>
      <vt:lpstr>CLASSES BINDING – LIÊN KẾT CÁC LỚP</vt:lpstr>
      <vt:lpstr>BINDING INLINE STYLES – RÀNG BUỘC NỘI TUYẾN</vt:lpstr>
      <vt:lpstr>BINDING INLINE STYLES – RÀNG BUỘC NỘI TUYẾN</vt:lpstr>
      <vt:lpstr>BINDING INLINE STYLES – RÀNG BUỘC NỘI TUYẾN</vt:lpstr>
      <vt:lpstr>BINDING INLINE STYLES – RÀNG BUỘC NỘI TUYẾN</vt:lpstr>
      <vt:lpstr>Kết Hợp Class Và Style Binding thực hiện demo sau: Khi click vào Toogle Highlight thì đổi chữ thành màu tím, click vào Toogle Background Color thì đổi nền sang màu hồng nhạt, và ngược lại</vt:lpstr>
      <vt:lpstr>BINDING INLINE STYLES – RÀNG BUỘC NỘI TUYẾN</vt:lpstr>
      <vt:lpstr>TỔNG KẾT NỘI DUNG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3476</cp:revision>
  <dcterms:created xsi:type="dcterms:W3CDTF">2013-04-23T08:05:33Z</dcterms:created>
  <dcterms:modified xsi:type="dcterms:W3CDTF">2025-04-03T06:23:00Z</dcterms:modified>
</cp:coreProperties>
</file>