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4"/>
  </p:notesMasterIdLst>
  <p:sldIdLst>
    <p:sldId id="541" r:id="rId2"/>
    <p:sldId id="711" r:id="rId3"/>
    <p:sldId id="712" r:id="rId4"/>
    <p:sldId id="662" r:id="rId5"/>
    <p:sldId id="795" r:id="rId6"/>
    <p:sldId id="873" r:id="rId7"/>
    <p:sldId id="877" r:id="rId8"/>
    <p:sldId id="875" r:id="rId9"/>
    <p:sldId id="876" r:id="rId10"/>
    <p:sldId id="878" r:id="rId11"/>
    <p:sldId id="880" r:id="rId12"/>
    <p:sldId id="887" r:id="rId13"/>
    <p:sldId id="893" r:id="rId14"/>
    <p:sldId id="894" r:id="rId15"/>
    <p:sldId id="895" r:id="rId16"/>
    <p:sldId id="741" r:id="rId17"/>
    <p:sldId id="888" r:id="rId18"/>
    <p:sldId id="725" r:id="rId19"/>
    <p:sldId id="838" r:id="rId20"/>
    <p:sldId id="874" r:id="rId21"/>
    <p:sldId id="881" r:id="rId22"/>
    <p:sldId id="882" r:id="rId23"/>
    <p:sldId id="883" r:id="rId24"/>
    <p:sldId id="884" r:id="rId25"/>
    <p:sldId id="885" r:id="rId26"/>
    <p:sldId id="817" r:id="rId27"/>
    <p:sldId id="889" r:id="rId28"/>
    <p:sldId id="890" r:id="rId29"/>
    <p:sldId id="891" r:id="rId30"/>
    <p:sldId id="892" r:id="rId31"/>
    <p:sldId id="743" r:id="rId32"/>
    <p:sldId id="8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D1"/>
    <a:srgbClr val="FF5A33"/>
    <a:srgbClr val="4CAF50"/>
    <a:srgbClr val="0000FF"/>
    <a:srgbClr val="FF9900"/>
    <a:srgbClr val="FC5F3A"/>
    <a:srgbClr val="FF3300"/>
    <a:srgbClr val="5C0000"/>
    <a:srgbClr val="FFB9B9"/>
    <a:srgbClr val="FF9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7949" autoAdjust="0"/>
  </p:normalViewPr>
  <p:slideViewPr>
    <p:cSldViewPr>
      <p:cViewPr varScale="1">
        <p:scale>
          <a:sx n="110" d="100"/>
          <a:sy n="110" d="100"/>
        </p:scale>
        <p:origin x="1112" y="176"/>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4/3/25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2213968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2364761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extLst>
      <p:ext uri="{BB962C8B-B14F-4D97-AF65-F5344CB8AC3E}">
        <p14:creationId xmlns:p14="http://schemas.microsoft.com/office/powerpoint/2010/main" val="145223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360164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1900455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14676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175879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2243762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4128797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3679521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240143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394153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1002306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4945BF-BD0F-3748-9A01-7334C4436E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2286000"/>
            <a:ext cx="12192000" cy="9144000"/>
          </a:xfrm>
          <a:prstGeom prst="rect">
            <a:avLst/>
          </a:prstGeom>
        </p:spPr>
      </p:pic>
      <p:pic>
        <p:nvPicPr>
          <p:cNvPr id="8" name="Picture 7">
            <a:extLst>
              <a:ext uri="{FF2B5EF4-FFF2-40B4-BE49-F238E27FC236}">
                <a16:creationId xmlns:a16="http://schemas.microsoft.com/office/drawing/2014/main" id="{50CBE2E5-06B5-9443-BB9B-89861E85942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5248" y="32084"/>
            <a:ext cx="3509552" cy="1527305"/>
          </a:xfrm>
          <a:prstGeom prst="rect">
            <a:avLst/>
          </a:prstGeom>
        </p:spPr>
      </p:pic>
      <p:sp>
        <p:nvSpPr>
          <p:cNvPr id="2" name="Title 1"/>
          <p:cNvSpPr>
            <a:spLocks noGrp="1"/>
          </p:cNvSpPr>
          <p:nvPr>
            <p:ph type="ctrTitle" hasCustomPrompt="1"/>
          </p:nvPr>
        </p:nvSpPr>
        <p:spPr>
          <a:xfrm>
            <a:off x="5486400" y="4038600"/>
            <a:ext cx="67056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5486400" y="47244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930400" y="6188076"/>
            <a:ext cx="28448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F5240-26A4-E547-85CC-ADDB159DB5AE}"/>
              </a:ext>
            </a:extLst>
          </p:cNvPr>
          <p:cNvSpPr/>
          <p:nvPr userDrawn="1"/>
        </p:nvSpPr>
        <p:spPr>
          <a:xfrm>
            <a:off x="0" y="0"/>
            <a:ext cx="12192000" cy="868686"/>
          </a:xfrm>
          <a:prstGeom prst="rect">
            <a:avLst/>
          </a:prstGeom>
          <a:solidFill>
            <a:srgbClr val="D7D7D7"/>
          </a:solidFill>
          <a:ln w="25400" cap="flat">
            <a:noFill/>
            <a:prstDash val="solid"/>
            <a:round/>
          </a:ln>
          <a:effectLst>
            <a:outerShdw blurRad="38100" dist="23000" dir="5400000" rotWithShape="0">
              <a:srgbClr val="000000">
                <a:alpha val="35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4" name="Tiêu đề slide"/>
          <p:cNvSpPr txBox="1">
            <a:spLocks noGrp="1"/>
          </p:cNvSpPr>
          <p:nvPr>
            <p:ph type="title" hasCustomPrompt="1"/>
          </p:nvPr>
        </p:nvSpPr>
        <p:spPr>
          <a:prstGeom prst="rect">
            <a:avLst/>
          </a:prstGeom>
        </p:spPr>
        <p:txBody>
          <a:bodyPr/>
          <a:lstStyle/>
          <a:p>
            <a:r>
              <a:t>Tiêu đề slide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7810752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D37FA3D-7A66-A346-B110-0FD87A74A1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579" y="19050"/>
            <a:ext cx="1882302" cy="819150"/>
          </a:xfrm>
          <a:prstGeom prst="rect">
            <a:avLst/>
          </a:prstGeom>
        </p:spPr>
      </p:pic>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4/3/25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4/3/25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4/3/25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4/3/25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67" r:id="rId14"/>
    <p:sldLayoutId id="2147483685" r:id="rId15"/>
    <p:sldLayoutId id="214748368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638800" y="3588716"/>
            <a:ext cx="6248400" cy="830884"/>
          </a:xfrm>
        </p:spPr>
        <p:txBody>
          <a:bodyPr>
            <a:noAutofit/>
          </a:bodyPr>
          <a:lstStyle/>
          <a:p>
            <a:pPr algn="ctr"/>
            <a:r>
              <a:rPr lang="en-US" sz="2800" dirty="0">
                <a:effectLst/>
              </a:rPr>
              <a:t>XÂY DỰNG GIAO DIỆN TƯƠNG TÁC BACKEND</a:t>
            </a:r>
            <a:endParaRPr lang="en-US" sz="2800" dirty="0"/>
          </a:p>
        </p:txBody>
      </p:sp>
      <p:sp>
        <p:nvSpPr>
          <p:cNvPr id="3" name="Subtitle 2"/>
          <p:cNvSpPr>
            <a:spLocks noGrp="1"/>
          </p:cNvSpPr>
          <p:nvPr>
            <p:ph type="subTitle" idx="1"/>
          </p:nvPr>
        </p:nvSpPr>
        <p:spPr>
          <a:xfrm>
            <a:off x="5486400" y="4572000"/>
            <a:ext cx="6324600" cy="1524000"/>
          </a:xfrm>
        </p:spPr>
        <p:txBody>
          <a:bodyPr vert="horz" lIns="91440" tIns="45720" rIns="91440" bIns="45720" rtlCol="0" anchor="ctr">
            <a:noAutofit/>
          </a:bodyPr>
          <a:lstStyle/>
          <a:p>
            <a:pPr algn="ctr">
              <a:lnSpc>
                <a:spcPct val="120000"/>
              </a:lnSpc>
              <a:spcBef>
                <a:spcPct val="0"/>
              </a:spcBef>
            </a:pPr>
            <a:r>
              <a:rPr lang="en-US" sz="2600" u="sng" dirty="0">
                <a:solidFill>
                  <a:srgbClr val="0070C0"/>
                </a:solidFill>
                <a:ea typeface="+mj-ea"/>
              </a:rPr>
              <a:t>BÀI 6:</a:t>
            </a:r>
            <a:r>
              <a:rPr lang="en-US" sz="2600" dirty="0">
                <a:solidFill>
                  <a:srgbClr val="0070C0"/>
                </a:solidFill>
                <a:ea typeface="+mj-ea"/>
              </a:rPr>
              <a:t> </a:t>
            </a:r>
          </a:p>
          <a:p>
            <a:pPr algn="ctr">
              <a:lnSpc>
                <a:spcPct val="120000"/>
              </a:lnSpc>
              <a:spcBef>
                <a:spcPct val="0"/>
              </a:spcBef>
            </a:pPr>
            <a:r>
              <a:rPr lang="en-US" altLang="en-US" sz="2600" dirty="0">
                <a:solidFill>
                  <a:srgbClr val="0070C0"/>
                </a:solidFill>
              </a:rPr>
              <a:t>CONDITIONAL RENDERING VÀ LIST RENDERING</a:t>
            </a:r>
            <a:endParaRPr lang="en-US" sz="2600" dirty="0">
              <a:solidFill>
                <a:srgbClr val="0070C0"/>
              </a:solidFill>
            </a:endParaRP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V-SHOW</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Font typeface="+mj-lt"/>
              <a:buAutoNum type="arabicPeriod" startAt="4"/>
            </a:pPr>
            <a:r>
              <a:rPr lang="en-US" sz="2400" b="1" dirty="0"/>
              <a:t>v-show</a:t>
            </a:r>
            <a:r>
              <a:rPr lang="en-US" sz="2400" dirty="0"/>
              <a:t>: </a:t>
            </a:r>
            <a:r>
              <a:rPr lang="en-US" sz="2000" dirty="0">
                <a:solidFill>
                  <a:schemeClr val="dk1"/>
                </a:solidFill>
              </a:rPr>
              <a:t>t</a:t>
            </a:r>
            <a:r>
              <a:rPr lang="vi-VN" sz="2000">
                <a:solidFill>
                  <a:schemeClr val="dk1"/>
                </a:solidFill>
              </a:rPr>
              <a:t>ương tự như v-if, nhưng thay vì thỏa mãn điều kiện mới render ra thì v-show sẽ render ra hết, nhưng chỉ hiện thị phần thỏa mãn điều kiện, những phần còn lại sẽ được đặt thuộc tính </a:t>
            </a:r>
            <a:r>
              <a:rPr lang="vi-VN" sz="2000">
                <a:solidFill>
                  <a:srgbClr val="FF0000"/>
                </a:solidFill>
              </a:rPr>
              <a:t>display: none.</a:t>
            </a:r>
            <a:endParaRPr lang="en-US" sz="2000" dirty="0">
              <a:solidFill>
                <a:srgbClr val="FF0000"/>
              </a:solidFill>
            </a:endParaRPr>
          </a:p>
          <a:p>
            <a:pPr>
              <a:lnSpc>
                <a:spcPct val="150000"/>
              </a:lnSpc>
              <a:buFont typeface="Wingdings" panose="05000000000000000000" pitchFamily="2" charset="2"/>
              <a:buChar char="v"/>
            </a:pPr>
            <a:r>
              <a:rPr lang="en-US" sz="2000" dirty="0" err="1"/>
              <a:t>Cú</a:t>
            </a:r>
            <a:r>
              <a:rPr lang="en-US" sz="2000"/>
              <a:t> pháp tương tự v-if, ví dụ:</a:t>
            </a:r>
          </a:p>
          <a:p>
            <a:pPr>
              <a:lnSpc>
                <a:spcPct val="150000"/>
              </a:lnSpc>
              <a:buFont typeface="Wingdings" panose="05000000000000000000" pitchFamily="2" charset="2"/>
              <a:buChar char="v"/>
            </a:pPr>
            <a:endParaRPr lang="en-US" sz="2000"/>
          </a:p>
          <a:p>
            <a:pPr>
              <a:lnSpc>
                <a:spcPct val="150000"/>
              </a:lnSpc>
              <a:buFont typeface="Wingdings" panose="05000000000000000000" pitchFamily="2" charset="2"/>
              <a:buChar char="v"/>
            </a:pPr>
            <a:r>
              <a:rPr lang="vi-VN" sz="2000"/>
              <a:t>Sự khác biệt là phần tử có </a:t>
            </a:r>
            <a:r>
              <a:rPr lang="vi-VN" sz="2000" b="1"/>
              <a:t>v-show</a:t>
            </a:r>
            <a:r>
              <a:rPr lang="vi-VN" sz="2000"/>
              <a:t> sẽ luôn được </a:t>
            </a:r>
            <a:r>
              <a:rPr lang="en-US" sz="2000"/>
              <a:t>render, nó chỉ ẩn đi bằng css và luôn tồn tại trong tag chứa nó trên DOM</a:t>
            </a:r>
          </a:p>
          <a:p>
            <a:pPr>
              <a:lnSpc>
                <a:spcPct val="150000"/>
              </a:lnSpc>
              <a:buFont typeface="Wingdings" panose="05000000000000000000" pitchFamily="2" charset="2"/>
              <a:buChar char="v"/>
            </a:pPr>
            <a:r>
              <a:rPr lang="en-US" sz="2000" b="1"/>
              <a:t>v-show</a:t>
            </a:r>
            <a:r>
              <a:rPr lang="en-US" sz="2000"/>
              <a:t> </a:t>
            </a:r>
            <a:r>
              <a:rPr lang="en-US" sz="2000">
                <a:solidFill>
                  <a:srgbClr val="FF0000"/>
                </a:solidFill>
              </a:rPr>
              <a:t>không</a:t>
            </a:r>
            <a:r>
              <a:rPr lang="en-US" sz="2000"/>
              <a:t> hỗ trợ gom nhóm trên template và cũng </a:t>
            </a:r>
            <a:r>
              <a:rPr lang="en-US" sz="2000">
                <a:solidFill>
                  <a:srgbClr val="FF0000"/>
                </a:solidFill>
              </a:rPr>
              <a:t>không</a:t>
            </a:r>
            <a:r>
              <a:rPr lang="en-US" sz="2000"/>
              <a:t> hoạt động với v-else.</a:t>
            </a:r>
          </a:p>
          <a:p>
            <a:pPr marL="514350" indent="-514350">
              <a:lnSpc>
                <a:spcPct val="150000"/>
              </a:lnSpc>
              <a:buAutoNum type="arabicPeriod" startAt="4"/>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3"/>
          <a:stretch>
            <a:fillRect/>
          </a:stretch>
        </p:blipFill>
        <p:spPr>
          <a:xfrm>
            <a:off x="1066800" y="3124200"/>
            <a:ext cx="4356100" cy="588994"/>
          </a:xfrm>
          <a:prstGeom prst="rect">
            <a:avLst/>
          </a:prstGeom>
        </p:spPr>
      </p:pic>
    </p:spTree>
    <p:extLst>
      <p:ext uri="{BB962C8B-B14F-4D97-AF65-F5344CB8AC3E}">
        <p14:creationId xmlns:p14="http://schemas.microsoft.com/office/powerpoint/2010/main" val="7910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V-SHOW</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609600" y="990600"/>
            <a:ext cx="6019800" cy="3139321"/>
          </a:xfrm>
          <a:prstGeom prst="rect">
            <a:avLst/>
          </a:prstGeom>
          <a:ln>
            <a:solidFill>
              <a:schemeClr val="bg1">
                <a:lumMod val="50000"/>
              </a:schemeClr>
            </a:solidFill>
          </a:ln>
        </p:spPr>
        <p:txBody>
          <a:bodyPr wrap="square">
            <a:spAutoFit/>
          </a:bodyPr>
          <a:lstStyle/>
          <a:p>
            <a:r>
              <a:rPr lang="vi-VN">
                <a:solidFill>
                  <a:srgbClr val="55B4D4"/>
                </a:solidFill>
                <a:latin typeface="Consolas" panose="020B0609020204030204" pitchFamily="49" charset="0"/>
              </a:rPr>
              <a:t>&lt;template&gt;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&lt;div&gt;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&lt;button</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class</a:t>
            </a:r>
            <a:r>
              <a:rPr lang="vi-VN">
                <a:solidFill>
                  <a:srgbClr val="5C6166"/>
                </a:solidFill>
                <a:latin typeface="Consolas" panose="020B0609020204030204" pitchFamily="49" charset="0"/>
              </a:rPr>
              <a:t>=</a:t>
            </a:r>
            <a:r>
              <a:rPr lang="vi-VN">
                <a:solidFill>
                  <a:srgbClr val="86B300"/>
                </a:solidFill>
                <a:latin typeface="Consolas" panose="020B0609020204030204" pitchFamily="49" charset="0"/>
              </a:rPr>
              <a:t>"btn btn-dark"</a:t>
            </a:r>
            <a:r>
              <a:rPr lang="vi-VN">
                <a:solidFill>
                  <a:srgbClr val="5C6166"/>
                </a:solidFill>
                <a:latin typeface="Consolas" panose="020B0609020204030204" pitchFamily="49" charset="0"/>
              </a:rPr>
              <a:t> </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vi-VN">
                <a:solidFill>
                  <a:srgbClr val="5C6166"/>
                </a:solidFill>
                <a:latin typeface="Consolas" panose="020B0609020204030204" pitchFamily="49" charset="0"/>
              </a:rPr>
              <a:t>@</a:t>
            </a:r>
            <a:r>
              <a:rPr lang="vi-VN">
                <a:solidFill>
                  <a:srgbClr val="F2AE49"/>
                </a:solidFill>
                <a:latin typeface="Consolas" panose="020B0609020204030204" pitchFamily="49" charset="0"/>
              </a:rPr>
              <a:t>click</a:t>
            </a:r>
            <a:r>
              <a:rPr lang="vi-VN">
                <a:solidFill>
                  <a:srgbClr val="5C6166"/>
                </a:solidFill>
                <a:latin typeface="Consolas" panose="020B0609020204030204" pitchFamily="49" charset="0"/>
              </a:rPr>
              <a:t>="</a:t>
            </a:r>
            <a:r>
              <a:rPr lang="vi-VN">
                <a:solidFill>
                  <a:srgbClr val="F2AE49"/>
                </a:solidFill>
                <a:latin typeface="Consolas" panose="020B0609020204030204" pitchFamily="49" charset="0"/>
              </a:rPr>
              <a:t>toggleVisibility</a:t>
            </a:r>
            <a:r>
              <a:rPr lang="vi-VN">
                <a:solidFill>
                  <a:srgbClr val="5C6166"/>
                </a:solidFill>
                <a:latin typeface="Consolas" panose="020B0609020204030204" pitchFamily="49" charset="0"/>
              </a:rPr>
              <a:t>"</a:t>
            </a:r>
            <a:r>
              <a:rPr lang="vi-VN">
                <a:solidFill>
                  <a:srgbClr val="55B4D4"/>
                </a:solidFill>
                <a:latin typeface="Consolas" panose="020B0609020204030204" pitchFamily="49" charset="0"/>
              </a:rPr>
              <a:t>&gt;</a:t>
            </a:r>
            <a:r>
              <a:rPr lang="vi-VN">
                <a:solidFill>
                  <a:srgbClr val="5C6166"/>
                </a:solidFill>
                <a:latin typeface="Consolas" panose="020B0609020204030204" pitchFamily="49" charset="0"/>
              </a:rPr>
              <a:t>Hiển thị/Ẩn</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vi-VN">
                <a:solidFill>
                  <a:srgbClr val="55B4D4"/>
                </a:solidFill>
                <a:latin typeface="Consolas" panose="020B0609020204030204" pitchFamily="49" charset="0"/>
              </a:rPr>
              <a:t>&lt;/button&gt;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&lt;p</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v-show</a:t>
            </a:r>
            <a:r>
              <a:rPr lang="vi-VN">
                <a:solidFill>
                  <a:srgbClr val="5C6166"/>
                </a:solidFill>
                <a:latin typeface="Consolas" panose="020B0609020204030204" pitchFamily="49" charset="0"/>
              </a:rPr>
              <a:t>="isVisible"</a:t>
            </a:r>
            <a:r>
              <a:rPr lang="vi-VN">
                <a:solidFill>
                  <a:srgbClr val="55B4D4"/>
                </a:solidFill>
                <a:latin typeface="Consolas" panose="020B0609020204030204" pitchFamily="49" charset="0"/>
              </a:rPr>
              <a:t>&gt;</a:t>
            </a:r>
            <a:endParaRPr lang="en-US">
              <a:solidFill>
                <a:srgbClr val="55B4D4"/>
              </a:solidFill>
              <a:latin typeface="Consolas" panose="020B0609020204030204" pitchFamily="49" charset="0"/>
            </a:endParaRPr>
          </a:p>
          <a:p>
            <a:r>
              <a:rPr lang="en-US">
                <a:solidFill>
                  <a:srgbClr val="55B4D4"/>
                </a:solidFill>
                <a:latin typeface="Consolas" panose="020B0609020204030204" pitchFamily="49" charset="0"/>
              </a:rPr>
              <a:t>      </a:t>
            </a:r>
            <a:r>
              <a:rPr lang="vi-VN">
                <a:solidFill>
                  <a:srgbClr val="5C6166"/>
                </a:solidFill>
                <a:latin typeface="Consolas" panose="020B0609020204030204" pitchFamily="49" charset="0"/>
              </a:rPr>
              <a:t>Thông điệp này được chuyển đổi </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vi-VN">
                <a:solidFill>
                  <a:srgbClr val="5C6166"/>
                </a:solidFill>
                <a:latin typeface="Consolas" panose="020B0609020204030204" pitchFamily="49" charset="0"/>
              </a:rPr>
              <a:t>bởi v-show</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    </a:t>
            </a:r>
            <a:r>
              <a:rPr lang="vi-VN">
                <a:solidFill>
                  <a:srgbClr val="55B4D4"/>
                </a:solidFill>
                <a:latin typeface="Consolas" panose="020B0609020204030204" pitchFamily="49" charset="0"/>
              </a:rPr>
              <a:t>&lt;/p&gt;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&lt;/div&gt;</a:t>
            </a:r>
            <a:endParaRPr lang="vi-VN">
              <a:solidFill>
                <a:srgbClr val="5C6166"/>
              </a:solidFill>
              <a:latin typeface="Consolas" panose="020B0609020204030204" pitchFamily="49" charset="0"/>
            </a:endParaRPr>
          </a:p>
          <a:p>
            <a:r>
              <a:rPr lang="vi-VN">
                <a:solidFill>
                  <a:srgbClr val="55B4D4"/>
                </a:solidFill>
                <a:latin typeface="Consolas" panose="020B0609020204030204" pitchFamily="49" charset="0"/>
              </a:rPr>
              <a:t>&lt;/template&gt;</a:t>
            </a:r>
            <a:endParaRPr lang="vi-VN">
              <a:solidFill>
                <a:srgbClr val="5C6166"/>
              </a:solidFill>
              <a:latin typeface="Consolas" panose="020B0609020204030204" pitchFamily="49" charset="0"/>
            </a:endParaRPr>
          </a:p>
        </p:txBody>
      </p:sp>
      <p:sp>
        <p:nvSpPr>
          <p:cNvPr id="12" name="Rectangle 11"/>
          <p:cNvSpPr/>
          <p:nvPr/>
        </p:nvSpPr>
        <p:spPr>
          <a:xfrm>
            <a:off x="6781800" y="1003610"/>
            <a:ext cx="4855922" cy="2308324"/>
          </a:xfrm>
          <a:prstGeom prst="rect">
            <a:avLst/>
          </a:prstGeom>
          <a:ln>
            <a:solidFill>
              <a:schemeClr val="bg1">
                <a:lumMod val="50000"/>
              </a:schemeClr>
            </a:solidFill>
          </a:ln>
        </p:spPr>
        <p:txBody>
          <a:bodyPr wrap="square">
            <a:spAutoFit/>
          </a:bodyPr>
          <a:lstStyle/>
          <a:p>
            <a:r>
              <a:rPr lang="vi-VN">
                <a:solidFill>
                  <a:srgbClr val="55B4D4"/>
                </a:solidFill>
                <a:latin typeface="Consolas" panose="020B0609020204030204" pitchFamily="49" charset="0"/>
              </a:rPr>
              <a:t>&lt;script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setup</a:t>
            </a:r>
            <a:r>
              <a:rPr lang="vi-VN">
                <a:solidFill>
                  <a:srgbClr val="55B4D4"/>
                </a:solidFill>
                <a:latin typeface="Consolas" panose="020B0609020204030204" pitchFamily="49" charset="0"/>
              </a:rPr>
              <a:t>&gt;</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import</a:t>
            </a:r>
            <a:r>
              <a:rPr lang="vi-VN">
                <a:solidFill>
                  <a:srgbClr val="5C6166"/>
                </a:solidFill>
                <a:latin typeface="Consolas" panose="020B0609020204030204" pitchFamily="49" charset="0"/>
              </a:rPr>
              <a:t> { ref } </a:t>
            </a:r>
            <a:r>
              <a:rPr lang="vi-VN">
                <a:solidFill>
                  <a:srgbClr val="FA8D3E"/>
                </a:solidFill>
                <a:latin typeface="Consolas" panose="020B0609020204030204" pitchFamily="49" charset="0"/>
              </a:rPr>
              <a:t>from</a:t>
            </a:r>
            <a:r>
              <a:rPr lang="vi-VN">
                <a:solidFill>
                  <a:srgbClr val="5C6166"/>
                </a:solidFill>
                <a:latin typeface="Consolas" panose="020B0609020204030204" pitchFamily="49" charset="0"/>
              </a:rPr>
              <a:t> </a:t>
            </a:r>
            <a:r>
              <a:rPr lang="vi-VN">
                <a:solidFill>
                  <a:srgbClr val="86B300"/>
                </a:solidFill>
                <a:latin typeface="Consolas" panose="020B0609020204030204" pitchFamily="49" charset="0"/>
              </a:rPr>
              <a:t>'vue'</a:t>
            </a:r>
            <a:r>
              <a:rPr lang="vi-VN">
                <a:solidFill>
                  <a:srgbClr val="5C6166"/>
                </a:solidFill>
                <a:latin typeface="Consolas" panose="020B0609020204030204" pitchFamily="49" charset="0"/>
              </a:rPr>
              <a:t>;</a:t>
            </a:r>
          </a:p>
          <a:p>
            <a:br>
              <a:rPr lang="vi-VN">
                <a:solidFill>
                  <a:srgbClr val="5C6166"/>
                </a:solidFill>
                <a:latin typeface="Consolas" panose="020B0609020204030204" pitchFamily="49" charset="0"/>
              </a:rPr>
            </a:br>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isVisible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ref</a:t>
            </a:r>
            <a:r>
              <a:rPr lang="vi-VN">
                <a:solidFill>
                  <a:srgbClr val="5C6166"/>
                </a:solidFill>
                <a:latin typeface="Consolas" panose="020B0609020204030204" pitchFamily="49" charset="0"/>
              </a:rPr>
              <a:t>(</a:t>
            </a:r>
            <a:r>
              <a:rPr lang="vi-VN">
                <a:solidFill>
                  <a:srgbClr val="A37ACC"/>
                </a:solidFill>
                <a:latin typeface="Consolas" panose="020B0609020204030204" pitchFamily="49" charset="0"/>
              </a:rPr>
              <a:t>true</a:t>
            </a:r>
            <a:r>
              <a:rPr lang="vi-VN">
                <a:solidFill>
                  <a:srgbClr val="5C6166"/>
                </a:solidFill>
                <a:latin typeface="Consolas" panose="020B0609020204030204" pitchFamily="49" charset="0"/>
              </a:rPr>
              <a:t>);</a:t>
            </a:r>
          </a:p>
          <a:p>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toggleVisibility</a:t>
            </a:r>
            <a:r>
              <a:rPr lang="vi-VN">
                <a:solidFill>
                  <a:srgbClr val="5C6166"/>
                </a:solidFill>
                <a:latin typeface="Consolas" panose="020B0609020204030204" pitchFamily="49" charset="0"/>
              </a:rPr>
              <a: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 </a:t>
            </a:r>
            <a:r>
              <a:rPr lang="vi-VN">
                <a:solidFill>
                  <a:srgbClr val="FA8D3E"/>
                </a:solidFill>
                <a:latin typeface="Consolas" panose="020B0609020204030204" pitchFamily="49" charset="0"/>
              </a:rPr>
              <a:t>=&gt;</a:t>
            </a:r>
            <a:r>
              <a:rPr lang="vi-VN">
                <a:solidFill>
                  <a:srgbClr val="5C6166"/>
                </a:solidFill>
                <a:latin typeface="Consolas" panose="020B0609020204030204" pitchFamily="49" charset="0"/>
              </a:rPr>
              <a:t> {</a:t>
            </a:r>
          </a:p>
          <a:p>
            <a:r>
              <a:rPr lang="vi-VN">
                <a:solidFill>
                  <a:srgbClr val="5C6166"/>
                </a:solidFill>
                <a:latin typeface="Consolas" panose="020B0609020204030204" pitchFamily="49" charset="0"/>
              </a:rPr>
              <a:t>  isVisible</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isVisible</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p>
          <a:p>
            <a:r>
              <a:rPr lang="vi-VN">
                <a:solidFill>
                  <a:srgbClr val="5C6166"/>
                </a:solidFill>
                <a:latin typeface="Consolas" panose="020B0609020204030204" pitchFamily="49" charset="0"/>
              </a:rPr>
              <a:t>}</a:t>
            </a:r>
          </a:p>
          <a:p>
            <a:r>
              <a:rPr lang="vi-VN">
                <a:solidFill>
                  <a:srgbClr val="55B4D4"/>
                </a:solidFill>
                <a:latin typeface="Consolas" panose="020B0609020204030204" pitchFamily="49" charset="0"/>
              </a:rPr>
              <a:t>&lt;/script&gt;</a:t>
            </a:r>
            <a:endParaRPr lang="vi-VN" b="0">
              <a:solidFill>
                <a:srgbClr val="5C6166"/>
              </a:solidFill>
              <a:effectLst/>
              <a:latin typeface="Consolas" panose="020B0609020204030204" pitchFamily="49" charset="0"/>
            </a:endParaRPr>
          </a:p>
        </p:txBody>
      </p:sp>
      <p:sp>
        <p:nvSpPr>
          <p:cNvPr id="20" name="Rectangle 19"/>
          <p:cNvSpPr/>
          <p:nvPr/>
        </p:nvSpPr>
        <p:spPr>
          <a:xfrm>
            <a:off x="517697" y="4319371"/>
            <a:ext cx="11045283" cy="553998"/>
          </a:xfrm>
          <a:prstGeom prst="rect">
            <a:avLst/>
          </a:prstGeom>
        </p:spPr>
        <p:txBody>
          <a:bodyPr wrap="square">
            <a:spAutoFit/>
          </a:bodyPr>
          <a:lstStyle/>
          <a:p>
            <a:pPr>
              <a:lnSpc>
                <a:spcPct val="150000"/>
              </a:lnSpc>
            </a:pPr>
            <a:r>
              <a:rPr lang="en-US" sz="2000">
                <a:solidFill>
                  <a:schemeClr val="dk1"/>
                </a:solidFill>
                <a:latin typeface="Segoe UI" pitchFamily="34" charset="0"/>
                <a:cs typeface="Segoe UI" pitchFamily="34" charset="0"/>
              </a:rPr>
              <a:t>Khi </a:t>
            </a:r>
            <a:r>
              <a:rPr lang="vi-VN" sz="2000">
                <a:solidFill>
                  <a:srgbClr val="FF0000"/>
                </a:solidFill>
                <a:latin typeface="Segoe UI" pitchFamily="34" charset="0"/>
                <a:cs typeface="Segoe UI" pitchFamily="34" charset="0"/>
              </a:rPr>
              <a:t>isVisible</a:t>
            </a:r>
            <a:r>
              <a:rPr lang="en-US" sz="2000">
                <a:solidFill>
                  <a:schemeClr val="dk1"/>
                </a:solidFill>
                <a:latin typeface="Segoe UI" pitchFamily="34" charset="0"/>
                <a:cs typeface="Segoe UI" pitchFamily="34" charset="0"/>
              </a:rPr>
              <a:t> là </a:t>
            </a:r>
            <a:r>
              <a:rPr lang="en-US" sz="2000">
                <a:solidFill>
                  <a:srgbClr val="FF0000"/>
                </a:solidFill>
                <a:latin typeface="Segoe UI" pitchFamily="34" charset="0"/>
                <a:cs typeface="Segoe UI" pitchFamily="34" charset="0"/>
              </a:rPr>
              <a:t>false </a:t>
            </a:r>
            <a:r>
              <a:rPr lang="en-US" sz="2000">
                <a:latin typeface="Segoe UI" pitchFamily="34" charset="0"/>
                <a:cs typeface="Segoe UI" pitchFamily="34" charset="0"/>
              </a:rPr>
              <a:t>thì đây là component được render ra:</a:t>
            </a:r>
          </a:p>
        </p:txBody>
      </p:sp>
      <p:sp>
        <p:nvSpPr>
          <p:cNvPr id="22" name="Rectangle 21"/>
          <p:cNvSpPr/>
          <p:nvPr/>
        </p:nvSpPr>
        <p:spPr>
          <a:xfrm>
            <a:off x="1600200" y="5494592"/>
            <a:ext cx="2590800" cy="29660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05107" y="4895671"/>
            <a:ext cx="9834294" cy="1200329"/>
          </a:xfrm>
          <a:prstGeom prst="rect">
            <a:avLst/>
          </a:prstGeom>
          <a:ln>
            <a:solidFill>
              <a:schemeClr val="bg1">
                <a:lumMod val="50000"/>
              </a:schemeClr>
            </a:solidFill>
          </a:ln>
        </p:spPr>
        <p:txBody>
          <a:bodyPr wrap="square">
            <a:spAutoFit/>
          </a:bodyPr>
          <a:lstStyle/>
          <a:p>
            <a:r>
              <a:rPr lang="vi-VN">
                <a:solidFill>
                  <a:srgbClr val="55B4D4"/>
                </a:solidFill>
                <a:latin typeface="Consolas" panose="020B0609020204030204" pitchFamily="49" charset="0"/>
              </a:rPr>
              <a:t>&lt;div&gt;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&lt;button</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class</a:t>
            </a:r>
            <a:r>
              <a:rPr lang="vi-VN">
                <a:solidFill>
                  <a:srgbClr val="5C6166"/>
                </a:solidFill>
                <a:latin typeface="Consolas" panose="020B0609020204030204" pitchFamily="49" charset="0"/>
              </a:rPr>
              <a:t>=</a:t>
            </a:r>
            <a:r>
              <a:rPr lang="vi-VN">
                <a:solidFill>
                  <a:srgbClr val="86B300"/>
                </a:solidFill>
                <a:latin typeface="Consolas" panose="020B0609020204030204" pitchFamily="49" charset="0"/>
              </a:rPr>
              <a:t>"btn btn-dark"</a:t>
            </a:r>
            <a:r>
              <a:rPr lang="vi-VN">
                <a:solidFill>
                  <a:srgbClr val="55B4D4"/>
                </a:solidFill>
                <a:latin typeface="Consolas" panose="020B0609020204030204" pitchFamily="49" charset="0"/>
              </a:rPr>
              <a:t>&gt;</a:t>
            </a:r>
            <a:r>
              <a:rPr lang="vi-VN">
                <a:solidFill>
                  <a:srgbClr val="5C6166"/>
                </a:solidFill>
                <a:latin typeface="Consolas" panose="020B0609020204030204" pitchFamily="49" charset="0"/>
              </a:rPr>
              <a:t>Hiển thị/Ẩn</a:t>
            </a:r>
            <a:r>
              <a:rPr lang="vi-VN">
                <a:solidFill>
                  <a:srgbClr val="55B4D4"/>
                </a:solidFill>
                <a:latin typeface="Consolas" panose="020B0609020204030204" pitchFamily="49" charset="0"/>
              </a:rPr>
              <a:t>&lt;/button&gt;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&lt;p</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style</a:t>
            </a:r>
            <a:r>
              <a:rPr lang="vi-VN">
                <a:solidFill>
                  <a:srgbClr val="5C6166"/>
                </a:solidFill>
                <a:latin typeface="Consolas" panose="020B0609020204030204" pitchFamily="49" charset="0"/>
              </a:rPr>
              <a:t>="</a:t>
            </a:r>
            <a:r>
              <a:rPr lang="vi-VN">
                <a:solidFill>
                  <a:srgbClr val="55B4D4"/>
                </a:solidFill>
                <a:latin typeface="Consolas" panose="020B0609020204030204" pitchFamily="49" charset="0"/>
              </a:rPr>
              <a:t>display</a:t>
            </a:r>
            <a:r>
              <a:rPr lang="vi-VN">
                <a:solidFill>
                  <a:srgbClr val="5C6166"/>
                </a:solidFill>
                <a:latin typeface="Consolas" panose="020B0609020204030204" pitchFamily="49" charset="0"/>
              </a:rPr>
              <a:t>: </a:t>
            </a:r>
            <a:r>
              <a:rPr lang="vi-VN" i="1">
                <a:solidFill>
                  <a:srgbClr val="ED9366"/>
                </a:solidFill>
                <a:latin typeface="Consolas" panose="020B0609020204030204" pitchFamily="49" charset="0"/>
              </a:rPr>
              <a:t>none</a:t>
            </a:r>
            <a:r>
              <a:rPr lang="vi-VN">
                <a:solidFill>
                  <a:srgbClr val="5C6166"/>
                </a:solidFill>
                <a:latin typeface="Consolas" panose="020B0609020204030204" pitchFamily="49" charset="0"/>
              </a:rPr>
              <a:t>;"</a:t>
            </a:r>
            <a:r>
              <a:rPr lang="vi-VN">
                <a:solidFill>
                  <a:srgbClr val="55B4D4"/>
                </a:solidFill>
                <a:latin typeface="Consolas" panose="020B0609020204030204" pitchFamily="49" charset="0"/>
              </a:rPr>
              <a:t>&gt;</a:t>
            </a:r>
            <a:r>
              <a:rPr lang="vi-VN">
                <a:solidFill>
                  <a:srgbClr val="5C6166"/>
                </a:solidFill>
                <a:latin typeface="Consolas" panose="020B0609020204030204" pitchFamily="49" charset="0"/>
              </a:rPr>
              <a:t>Thông điệp này được chuyển đổi bởi v-show</a:t>
            </a:r>
            <a:r>
              <a:rPr lang="vi-VN">
                <a:solidFill>
                  <a:srgbClr val="55B4D4"/>
                </a:solidFill>
                <a:latin typeface="Consolas" panose="020B0609020204030204" pitchFamily="49" charset="0"/>
              </a:rPr>
              <a:t>&lt;/p&gt;</a:t>
            </a:r>
            <a:endParaRPr lang="vi-VN">
              <a:solidFill>
                <a:srgbClr val="5C6166"/>
              </a:solidFill>
              <a:latin typeface="Consolas" panose="020B0609020204030204" pitchFamily="49" charset="0"/>
            </a:endParaRPr>
          </a:p>
          <a:p>
            <a:r>
              <a:rPr lang="vi-VN">
                <a:solidFill>
                  <a:srgbClr val="55B4D4"/>
                </a:solidFill>
                <a:latin typeface="Consolas" panose="020B0609020204030204" pitchFamily="49" charset="0"/>
              </a:rPr>
              <a:t>&lt;/div&gt;</a:t>
            </a:r>
            <a:endParaRPr lang="vi-VN"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291985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TRƯỜNG HỢP SỬ DỤNG V-SHOW VÀ V-IF</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a:solidFill>
                <a:schemeClr val="dk1"/>
              </a:solidFill>
            </a:endParaRPr>
          </a:p>
          <a:p>
            <a:pPr marL="514350" indent="-514350">
              <a:lnSpc>
                <a:spcPct val="150000"/>
              </a:lnSpc>
              <a:buAutoNum type="arabicPeriod" startAt="2"/>
            </a:pPr>
            <a:endParaRPr lang="en-US" sz="2400">
              <a:solidFill>
                <a:schemeClr val="dk1"/>
              </a:solidFill>
            </a:endParaRPr>
          </a:p>
          <a:p>
            <a:pPr marL="514350" indent="-514350">
              <a:lnSpc>
                <a:spcPct val="150000"/>
              </a:lnSpc>
              <a:buAutoNum type="arabicPeriod" startAt="2"/>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graphicFrame>
        <p:nvGraphicFramePr>
          <p:cNvPr id="2" name="Table 1"/>
          <p:cNvGraphicFramePr>
            <a:graphicFrameLocks noGrp="1"/>
          </p:cNvGraphicFramePr>
          <p:nvPr>
            <p:extLst>
              <p:ext uri="{D42A27DB-BD31-4B8C-83A1-F6EECF244321}">
                <p14:modId xmlns:p14="http://schemas.microsoft.com/office/powerpoint/2010/main" val="1201187167"/>
              </p:ext>
            </p:extLst>
          </p:nvPr>
        </p:nvGraphicFramePr>
        <p:xfrm>
          <a:off x="1077951" y="1219200"/>
          <a:ext cx="9818649" cy="4012011"/>
        </p:xfrm>
        <a:graphic>
          <a:graphicData uri="http://schemas.openxmlformats.org/drawingml/2006/table">
            <a:tbl>
              <a:tblPr firstRow="1" bandRow="1">
                <a:tableStyleId>{5C22544A-7EE6-4342-B048-85BDC9FD1C3A}</a:tableStyleId>
              </a:tblPr>
              <a:tblGrid>
                <a:gridCol w="1220051">
                  <a:extLst>
                    <a:ext uri="{9D8B030D-6E8A-4147-A177-3AD203B41FA5}">
                      <a16:colId xmlns:a16="http://schemas.microsoft.com/office/drawing/2014/main" val="2645874970"/>
                    </a:ext>
                  </a:extLst>
                </a:gridCol>
                <a:gridCol w="8598598">
                  <a:extLst>
                    <a:ext uri="{9D8B030D-6E8A-4147-A177-3AD203B41FA5}">
                      <a16:colId xmlns:a16="http://schemas.microsoft.com/office/drawing/2014/main" val="3226156278"/>
                    </a:ext>
                  </a:extLst>
                </a:gridCol>
              </a:tblGrid>
              <a:tr h="506138">
                <a:tc>
                  <a:txBody>
                    <a:bodyPr/>
                    <a:lstStyle/>
                    <a:p>
                      <a:r>
                        <a:rPr lang="en-US" sz="2000"/>
                        <a:t>Chỉ</a:t>
                      </a:r>
                      <a:r>
                        <a:rPr lang="en-US" sz="2000" baseline="0"/>
                        <a:t> thị</a:t>
                      </a:r>
                      <a:endParaRPr lang="en-US" sz="20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a:t>Trường hợp sử dụng</a:t>
                      </a:r>
                    </a:p>
                  </a:txBody>
                  <a:tcPr/>
                </a:tc>
                <a:extLst>
                  <a:ext uri="{0D108BD9-81ED-4DB2-BD59-A6C34878D82A}">
                    <a16:rowId xmlns:a16="http://schemas.microsoft.com/office/drawing/2014/main" val="817594155"/>
                  </a:ext>
                </a:extLst>
              </a:tr>
              <a:tr h="1246462">
                <a:tc>
                  <a:txBody>
                    <a:bodyPr/>
                    <a:lstStyle/>
                    <a:p>
                      <a:r>
                        <a:rPr lang="en-US" sz="2000">
                          <a:solidFill>
                            <a:srgbClr val="FF0000"/>
                          </a:solidFill>
                        </a:rPr>
                        <a:t>v-if</a:t>
                      </a: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sz="2000" kern="1200" noProof="0">
                          <a:solidFill>
                            <a:schemeClr val="dk1"/>
                          </a:solidFill>
                          <a:latin typeface="+mn-lt"/>
                          <a:ea typeface="+mn-ea"/>
                          <a:cs typeface="+mn-cs"/>
                        </a:rPr>
                        <a:t>Dùng khi c</a:t>
                      </a:r>
                      <a:r>
                        <a:rPr lang="en-US" sz="2000" kern="1200" noProof="0">
                          <a:solidFill>
                            <a:schemeClr val="dk1"/>
                          </a:solidFill>
                          <a:latin typeface="+mn-lt"/>
                          <a:ea typeface="+mn-ea"/>
                          <a:cs typeface="+mn-cs"/>
                        </a:rPr>
                        <a:t>ầ</a:t>
                      </a:r>
                      <a:r>
                        <a:rPr lang="vi-VN" sz="2000" kern="1200" noProof="0">
                          <a:solidFill>
                            <a:schemeClr val="dk1"/>
                          </a:solidFill>
                          <a:latin typeface="+mn-lt"/>
                          <a:ea typeface="+mn-ea"/>
                          <a:cs typeface="+mn-cs"/>
                        </a:rPr>
                        <a:t>n ẩn hiện các phần tử/component lớn</a:t>
                      </a:r>
                      <a:r>
                        <a:rPr lang="en-US" sz="2000" kern="1200" noProof="0">
                          <a:solidFill>
                            <a:schemeClr val="dk1"/>
                          </a:solidFill>
                          <a:latin typeface="+mn-lt"/>
                          <a:ea typeface="+mn-ea"/>
                          <a:cs typeface="+mn-cs"/>
                        </a:rPr>
                        <a:t>, </a:t>
                      </a:r>
                      <a:r>
                        <a:rPr lang="vi-VN" sz="2000" kern="1200" noProof="0">
                          <a:solidFill>
                            <a:schemeClr val="dk1"/>
                          </a:solidFill>
                          <a:latin typeface="+mn-lt"/>
                          <a:ea typeface="+mn-ea"/>
                          <a:cs typeface="+mn-cs"/>
                        </a:rPr>
                        <a:t>phức tạp, v-if sẽ thêm hoặc xóa phần tử khỏi DOM, giúp tiết kiệm tài nguyên hơn</a:t>
                      </a:r>
                    </a:p>
                  </a:txBody>
                  <a:tcPr/>
                </a:tc>
                <a:extLst>
                  <a:ext uri="{0D108BD9-81ED-4DB2-BD59-A6C34878D82A}">
                    <a16:rowId xmlns:a16="http://schemas.microsoft.com/office/drawing/2014/main" val="1709106969"/>
                  </a:ext>
                </a:extLst>
              </a:tr>
              <a:tr h="22594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solidFill>
                            <a:srgbClr val="FF0000"/>
                          </a:solidFill>
                        </a:rPr>
                        <a:t>v-show</a:t>
                      </a:r>
                    </a:p>
                    <a:p>
                      <a:endParaRPr lang="en-US" sz="2000">
                        <a:solidFill>
                          <a:srgbClr val="FF0000"/>
                        </a:solidFill>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vi-VN" sz="2000" kern="1200">
                          <a:solidFill>
                            <a:schemeClr val="dk1"/>
                          </a:solidFill>
                          <a:latin typeface="+mn-lt"/>
                          <a:ea typeface="+mn-ea"/>
                          <a:cs typeface="+mn-cs"/>
                        </a:rPr>
                        <a:t>Dùng khi cần hiển thị hoặc ẩn phần tử thường xuyên mà không cần thêm/xóa khỏi DOM. v-show chỉ thay đổi thuộc tính CSS display, giúp thao tác nhanh hơn. Thường áp dụng với các component nhỏ nhẹ mà có thể được bật tắt liên tục (ví dụ tooltip)</a:t>
                      </a:r>
                    </a:p>
                  </a:txBody>
                  <a:tcPr/>
                </a:tc>
                <a:extLst>
                  <a:ext uri="{0D108BD9-81ED-4DB2-BD59-A6C34878D82A}">
                    <a16:rowId xmlns:a16="http://schemas.microsoft.com/office/drawing/2014/main" val="3351314970"/>
                  </a:ext>
                </a:extLst>
              </a:tr>
            </a:tbl>
          </a:graphicData>
        </a:graphic>
      </p:graphicFrame>
    </p:spTree>
    <p:extLst>
      <p:ext uri="{BB962C8B-B14F-4D97-AF65-F5344CB8AC3E}">
        <p14:creationId xmlns:p14="http://schemas.microsoft.com/office/powerpoint/2010/main" val="149250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V-SHOW</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3" name="Rectangle 3"/>
          <p:cNvSpPr txBox="1">
            <a:spLocks noChangeArrowheads="1"/>
          </p:cNvSpPr>
          <p:nvPr/>
        </p:nvSpPr>
        <p:spPr>
          <a:xfrm>
            <a:off x="609600" y="9906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a:t>Ví dụ trường hợp </a:t>
            </a:r>
            <a:r>
              <a:rPr lang="vi-VN" sz="2000">
                <a:solidFill>
                  <a:schemeClr val="dk1"/>
                </a:solidFill>
              </a:rPr>
              <a:t>áp dụng </a:t>
            </a:r>
            <a:r>
              <a:rPr lang="en-US" sz="2000" b="1">
                <a:solidFill>
                  <a:srgbClr val="FF0000"/>
                </a:solidFill>
              </a:rPr>
              <a:t>v-show</a:t>
            </a:r>
            <a:r>
              <a:rPr lang="en-US" sz="2000">
                <a:solidFill>
                  <a:schemeClr val="dk1"/>
                </a:solidFill>
              </a:rPr>
              <a:t> </a:t>
            </a:r>
            <a:r>
              <a:rPr lang="vi-VN" sz="2000">
                <a:solidFill>
                  <a:schemeClr val="dk1"/>
                </a:solidFill>
              </a:rPr>
              <a:t>với các component nhỏ nhẹ mà có thể được bật tắt liên tục</a:t>
            </a:r>
            <a:r>
              <a:rPr lang="en-US" sz="2000">
                <a:solidFill>
                  <a:schemeClr val="dk1"/>
                </a:solidFill>
              </a:rPr>
              <a:t>:</a:t>
            </a:r>
          </a:p>
          <a:p>
            <a:pPr marL="514350" indent="-514350">
              <a:lnSpc>
                <a:spcPct val="150000"/>
              </a:lnSpc>
              <a:buAutoNum type="arabicPeriod" startAt="4"/>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sp>
        <p:nvSpPr>
          <p:cNvPr id="9" name="Left-Right Arrow 8"/>
          <p:cNvSpPr/>
          <p:nvPr/>
        </p:nvSpPr>
        <p:spPr>
          <a:xfrm rot="5400000">
            <a:off x="5615477" y="3443045"/>
            <a:ext cx="1028506" cy="21986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3200399" y="1828800"/>
            <a:ext cx="5773723" cy="1133722"/>
          </a:xfrm>
          <a:prstGeom prst="rect">
            <a:avLst/>
          </a:prstGeom>
          <a:ln>
            <a:solidFill>
              <a:schemeClr val="bg1">
                <a:lumMod val="50000"/>
              </a:schemeClr>
            </a:solidFill>
          </a:ln>
        </p:spPr>
      </p:pic>
      <p:pic>
        <p:nvPicPr>
          <p:cNvPr id="14" name="Picture 13"/>
          <p:cNvPicPr>
            <a:picLocks noChangeAspect="1"/>
          </p:cNvPicPr>
          <p:nvPr/>
        </p:nvPicPr>
        <p:blipFill>
          <a:blip r:embed="rId4"/>
          <a:stretch>
            <a:fillRect/>
          </a:stretch>
        </p:blipFill>
        <p:spPr>
          <a:xfrm>
            <a:off x="2904339" y="4162529"/>
            <a:ext cx="6383322" cy="1857271"/>
          </a:xfrm>
          <a:prstGeom prst="rect">
            <a:avLst/>
          </a:prstGeom>
          <a:ln>
            <a:solidFill>
              <a:schemeClr val="bg1">
                <a:lumMod val="50000"/>
              </a:schemeClr>
            </a:solidFill>
          </a:ln>
        </p:spPr>
      </p:pic>
    </p:spTree>
    <p:extLst>
      <p:ext uri="{BB962C8B-B14F-4D97-AF65-F5344CB8AC3E}">
        <p14:creationId xmlns:p14="http://schemas.microsoft.com/office/powerpoint/2010/main" val="236411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V-SHOW</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3" name="Rectangle 3"/>
          <p:cNvSpPr txBox="1">
            <a:spLocks noChangeArrowheads="1"/>
          </p:cNvSpPr>
          <p:nvPr/>
        </p:nvSpPr>
        <p:spPr>
          <a:xfrm>
            <a:off x="609600" y="9906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a:t>Tạo giao diện &lt;template&gt;</a:t>
            </a:r>
            <a:endParaRPr lang="en-US" sz="2000" b="1">
              <a:solidFill>
                <a:schemeClr val="dk1"/>
              </a:solidFill>
            </a:endParaRPr>
          </a:p>
          <a:p>
            <a:pPr marL="514350" indent="-514350">
              <a:lnSpc>
                <a:spcPct val="150000"/>
              </a:lnSpc>
              <a:buAutoNum type="arabicPeriod" startAt="4"/>
            </a:pPr>
            <a:endParaRPr lang="en-US" sz="2000">
              <a:solidFill>
                <a:schemeClr val="dk1"/>
              </a:solidFill>
            </a:endParaRPr>
          </a:p>
          <a:p>
            <a:pPr marL="514350" indent="-514350">
              <a:lnSpc>
                <a:spcPct val="150000"/>
              </a:lnSpc>
              <a:buAutoNum type="arabicPeriod" startAt="4"/>
            </a:pPr>
            <a:endParaRPr lang="en-US" sz="2000">
              <a:solidFill>
                <a:schemeClr val="dk1"/>
              </a:solidFill>
            </a:endParaRPr>
          </a:p>
          <a:p>
            <a:pPr marL="0" indent="0">
              <a:lnSpc>
                <a:spcPct val="150000"/>
              </a:lnSpc>
              <a:buNone/>
            </a:pPr>
            <a:endParaRPr lang="en-US" sz="2000">
              <a:solidFill>
                <a:schemeClr val="dk1"/>
              </a:solidFill>
            </a:endParaRPr>
          </a:p>
          <a:p>
            <a:pPr>
              <a:lnSpc>
                <a:spcPct val="150000"/>
              </a:lnSpc>
            </a:pPr>
            <a:endParaRPr lang="en-US" sz="2000">
              <a:solidFill>
                <a:schemeClr val="dk1"/>
              </a:solidFill>
            </a:endParaRPr>
          </a:p>
          <a:p>
            <a:pPr>
              <a:lnSpc>
                <a:spcPct val="150000"/>
              </a:lnSpc>
            </a:pPr>
            <a:endParaRPr lang="en-US" sz="2000">
              <a:solidFill>
                <a:schemeClr val="dk1"/>
              </a:solidFill>
            </a:endParaRPr>
          </a:p>
          <a:p>
            <a:pPr marL="0" indent="0">
              <a:lnSpc>
                <a:spcPct val="150000"/>
              </a:lnSpc>
              <a:buNone/>
            </a:pPr>
            <a:endParaRPr lang="en-US" sz="2000">
              <a:solidFill>
                <a:schemeClr val="dk1"/>
              </a:solidFill>
            </a:endParaRPr>
          </a:p>
          <a:p>
            <a:pPr>
              <a:lnSpc>
                <a:spcPct val="150000"/>
              </a:lnSpc>
            </a:pPr>
            <a:endParaRPr lang="en-US" sz="2000">
              <a:solidFill>
                <a:schemeClr val="dk1"/>
              </a:solidFill>
            </a:endParaRPr>
          </a:p>
          <a:p>
            <a:pPr>
              <a:lnSpc>
                <a:spcPct val="150000"/>
              </a:lnSpc>
            </a:pPr>
            <a:endParaRPr lang="en-US" sz="2000">
              <a:solidFill>
                <a:schemeClr val="dk1"/>
              </a:solidFill>
            </a:endParaRPr>
          </a:p>
          <a:p>
            <a:pPr marL="0" indent="0">
              <a:lnSpc>
                <a:spcPct val="150000"/>
              </a:lnSpc>
              <a:buNone/>
            </a:pPr>
            <a:endParaRPr lang="en-US" sz="2000">
              <a:solidFill>
                <a:schemeClr val="dk1"/>
              </a:solidFill>
            </a:endParaRPr>
          </a:p>
        </p:txBody>
      </p:sp>
      <p:sp>
        <p:nvSpPr>
          <p:cNvPr id="3" name="Rectangle 2"/>
          <p:cNvSpPr/>
          <p:nvPr/>
        </p:nvSpPr>
        <p:spPr>
          <a:xfrm>
            <a:off x="685800" y="1710541"/>
            <a:ext cx="10515600" cy="3970318"/>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"container mt-5 col-sm-5"</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&lt;h2</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"mb-4"</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Top sách bán chạy</a:t>
            </a:r>
            <a:r>
              <a:rPr lang="en-US">
                <a:solidFill>
                  <a:srgbClr val="55B4D4"/>
                </a:solidFill>
                <a:latin typeface="Consolas" panose="020B0609020204030204" pitchFamily="49" charset="0"/>
              </a:rPr>
              <a:t>&lt;/h2&gt;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"list-group-item"</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v-for</a:t>
            </a:r>
            <a:r>
              <a:rPr lang="en-US">
                <a:solidFill>
                  <a:srgbClr val="5C6166"/>
                </a:solidFill>
                <a:latin typeface="Consolas" panose="020B0609020204030204" pitchFamily="49" charset="0"/>
              </a:rPr>
              <a:t>="(product, index) </a:t>
            </a:r>
            <a:r>
              <a:rPr lang="en-US">
                <a:solidFill>
                  <a:srgbClr val="ED9366"/>
                </a:solidFill>
                <a:latin typeface="Consolas" panose="020B0609020204030204" pitchFamily="49" charset="0"/>
              </a:rPr>
              <a:t>in</a:t>
            </a:r>
            <a:r>
              <a:rPr lang="en-US">
                <a:solidFill>
                  <a:srgbClr val="5C6166"/>
                </a:solidFill>
                <a:latin typeface="Consolas" panose="020B0609020204030204" pitchFamily="49" charset="0"/>
              </a:rPr>
              <a:t> products"</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&lt;h4&gt;</a:t>
            </a:r>
            <a:r>
              <a:rPr lang="en-US">
                <a:solidFill>
                  <a:srgbClr val="5C6166"/>
                </a:solidFill>
                <a:latin typeface="Consolas" panose="020B0609020204030204" pitchFamily="49" charset="0"/>
              </a:rPr>
              <a:t>{{ product</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name }} - {{ product</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price }} VNĐ</a:t>
            </a:r>
            <a:r>
              <a:rPr lang="en-US">
                <a:solidFill>
                  <a:srgbClr val="55B4D4"/>
                </a:solidFill>
                <a:latin typeface="Consolas" panose="020B0609020204030204" pitchFamily="49" charset="0"/>
              </a:rPr>
              <a:t>&lt;/h4&gt;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click</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toggleDetails</a:t>
            </a:r>
            <a:r>
              <a:rPr lang="en-US">
                <a:solidFill>
                  <a:srgbClr val="5C6166"/>
                </a:solidFill>
                <a:latin typeface="Consolas" panose="020B0609020204030204" pitchFamily="49" charset="0"/>
              </a:rPr>
              <a:t>(index)"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"btn btn-info"</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 showDetails[index]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"Ẩn chi tiết"</a:t>
            </a:r>
            <a:r>
              <a:rPr lang="en-US">
                <a:solidFill>
                  <a:srgbClr val="5C6166"/>
                </a:solidFill>
                <a:latin typeface="Consolas" panose="020B0609020204030204" pitchFamily="49" charset="0"/>
              </a:rPr>
              <a:t>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"Xem chi tiết"</a:t>
            </a:r>
            <a:r>
              <a:rPr lang="en-US">
                <a:solidFill>
                  <a:srgbClr val="5C6166"/>
                </a:solidFill>
                <a:latin typeface="Consolas" panose="020B0609020204030204" pitchFamily="49" charset="0"/>
              </a:rPr>
              <a:t> }}</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&lt;/button&gt;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v-show</a:t>
            </a:r>
            <a:r>
              <a:rPr lang="en-US">
                <a:solidFill>
                  <a:srgbClr val="5C6166"/>
                </a:solidFill>
                <a:latin typeface="Consolas" panose="020B0609020204030204" pitchFamily="49" charset="0"/>
              </a:rPr>
              <a:t>="showDetails[index]"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"mt-2"</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 product</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description }}</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17840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V-SHOW</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514350" indent="-514350">
              <a:lnSpc>
                <a:spcPct val="150000"/>
              </a:lnSpc>
              <a:buAutoNum type="arabicPeriod" startAt="4"/>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3" name="Rectangle 3"/>
          <p:cNvSpPr txBox="1">
            <a:spLocks noChangeArrowheads="1"/>
          </p:cNvSpPr>
          <p:nvPr/>
        </p:nvSpPr>
        <p:spPr>
          <a:xfrm>
            <a:off x="609600" y="9906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a:t>Xử lý trong js</a:t>
            </a:r>
            <a:endParaRPr lang="en-US" sz="2000" b="1">
              <a:solidFill>
                <a:schemeClr val="dk1"/>
              </a:solidFill>
            </a:endParaRPr>
          </a:p>
          <a:p>
            <a:pPr marL="514350" indent="-514350">
              <a:lnSpc>
                <a:spcPct val="150000"/>
              </a:lnSpc>
              <a:buAutoNum type="arabicPeriod" startAt="4"/>
            </a:pPr>
            <a:endParaRPr lang="en-US" sz="2000">
              <a:solidFill>
                <a:schemeClr val="dk1"/>
              </a:solidFill>
            </a:endParaRPr>
          </a:p>
          <a:p>
            <a:pPr marL="514350" indent="-514350">
              <a:lnSpc>
                <a:spcPct val="150000"/>
              </a:lnSpc>
              <a:buAutoNum type="arabicPeriod" startAt="4"/>
            </a:pPr>
            <a:endParaRPr lang="en-US" sz="2000">
              <a:solidFill>
                <a:schemeClr val="dk1"/>
              </a:solidFill>
            </a:endParaRPr>
          </a:p>
          <a:p>
            <a:pPr marL="0" indent="0">
              <a:lnSpc>
                <a:spcPct val="150000"/>
              </a:lnSpc>
              <a:buNone/>
            </a:pPr>
            <a:endParaRPr lang="en-US" sz="2000">
              <a:solidFill>
                <a:schemeClr val="dk1"/>
              </a:solidFill>
            </a:endParaRPr>
          </a:p>
          <a:p>
            <a:pPr>
              <a:lnSpc>
                <a:spcPct val="150000"/>
              </a:lnSpc>
            </a:pPr>
            <a:endParaRPr lang="en-US" sz="2000">
              <a:solidFill>
                <a:schemeClr val="dk1"/>
              </a:solidFill>
            </a:endParaRPr>
          </a:p>
          <a:p>
            <a:pPr>
              <a:lnSpc>
                <a:spcPct val="150000"/>
              </a:lnSpc>
            </a:pPr>
            <a:endParaRPr lang="en-US" sz="2000">
              <a:solidFill>
                <a:schemeClr val="dk1"/>
              </a:solidFill>
            </a:endParaRPr>
          </a:p>
          <a:p>
            <a:pPr marL="0" indent="0">
              <a:lnSpc>
                <a:spcPct val="150000"/>
              </a:lnSpc>
              <a:buNone/>
            </a:pPr>
            <a:endParaRPr lang="en-US" sz="2000">
              <a:solidFill>
                <a:schemeClr val="dk1"/>
              </a:solidFill>
            </a:endParaRPr>
          </a:p>
          <a:p>
            <a:pPr>
              <a:lnSpc>
                <a:spcPct val="150000"/>
              </a:lnSpc>
            </a:pPr>
            <a:endParaRPr lang="en-US" sz="2000">
              <a:solidFill>
                <a:schemeClr val="dk1"/>
              </a:solidFill>
            </a:endParaRPr>
          </a:p>
          <a:p>
            <a:pPr>
              <a:lnSpc>
                <a:spcPct val="150000"/>
              </a:lnSpc>
            </a:pPr>
            <a:endParaRPr lang="en-US" sz="2000">
              <a:solidFill>
                <a:schemeClr val="dk1"/>
              </a:solidFill>
            </a:endParaRPr>
          </a:p>
          <a:p>
            <a:pPr marL="0" indent="0">
              <a:lnSpc>
                <a:spcPct val="150000"/>
              </a:lnSpc>
              <a:buNone/>
            </a:pPr>
            <a:endParaRPr lang="en-US" sz="2000">
              <a:solidFill>
                <a:schemeClr val="dk1"/>
              </a:solidFill>
            </a:endParaRPr>
          </a:p>
        </p:txBody>
      </p:sp>
      <p:sp>
        <p:nvSpPr>
          <p:cNvPr id="2" name="Rectangle 1"/>
          <p:cNvSpPr/>
          <p:nvPr/>
        </p:nvSpPr>
        <p:spPr>
          <a:xfrm>
            <a:off x="685800" y="1667493"/>
            <a:ext cx="10134600" cy="4524315"/>
          </a:xfrm>
          <a:prstGeom prst="rect">
            <a:avLst/>
          </a:prstGeom>
          <a:ln>
            <a:solidFill>
              <a:schemeClr val="bg1">
                <a:lumMod val="50000"/>
              </a:schemeClr>
            </a:solidFill>
          </a:ln>
        </p:spPr>
        <p:txBody>
          <a:bodyPr wrap="square">
            <a:spAutoFit/>
          </a:bodyPr>
          <a:lstStyle/>
          <a:p>
            <a:r>
              <a:rPr lang="vi-VN">
                <a:solidFill>
                  <a:srgbClr val="55B4D4"/>
                </a:solidFill>
                <a:latin typeface="Consolas" panose="020B0609020204030204" pitchFamily="49" charset="0"/>
              </a:rPr>
              <a:t>&lt;script</a:t>
            </a:r>
            <a:r>
              <a:rPr lang="en-US">
                <a:solidFill>
                  <a:srgbClr val="55B4D4"/>
                </a:solidFill>
                <a:latin typeface="Consolas" panose="020B0609020204030204" pitchFamily="49" charset="0"/>
              </a:rPr>
              <a:t> </a:t>
            </a:r>
            <a:r>
              <a:rPr lang="vi-VN">
                <a:solidFill>
                  <a:srgbClr val="F2AE49"/>
                </a:solidFill>
                <a:latin typeface="Consolas" panose="020B0609020204030204" pitchFamily="49" charset="0"/>
              </a:rPr>
              <a:t>setup</a:t>
            </a:r>
            <a:r>
              <a:rPr lang="vi-VN">
                <a:solidFill>
                  <a:srgbClr val="55B4D4"/>
                </a:solidFill>
                <a:latin typeface="Consolas" panose="020B0609020204030204" pitchFamily="49" charset="0"/>
              </a:rPr>
              <a:t>&gt;</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import</a:t>
            </a:r>
            <a:r>
              <a:rPr lang="vi-VN">
                <a:solidFill>
                  <a:srgbClr val="5C6166"/>
                </a:solidFill>
                <a:latin typeface="Consolas" panose="020B0609020204030204" pitchFamily="49" charset="0"/>
              </a:rPr>
              <a:t> { ref } </a:t>
            </a:r>
            <a:r>
              <a:rPr lang="vi-VN">
                <a:solidFill>
                  <a:srgbClr val="FA8D3E"/>
                </a:solidFill>
                <a:latin typeface="Consolas" panose="020B0609020204030204" pitchFamily="49" charset="0"/>
              </a:rPr>
              <a:t>from</a:t>
            </a:r>
            <a:r>
              <a:rPr lang="vi-VN">
                <a:solidFill>
                  <a:srgbClr val="5C6166"/>
                </a:solidFill>
                <a:latin typeface="Consolas" panose="020B0609020204030204" pitchFamily="49" charset="0"/>
              </a:rPr>
              <a:t> </a:t>
            </a:r>
            <a:r>
              <a:rPr lang="vi-VN">
                <a:solidFill>
                  <a:srgbClr val="86B300"/>
                </a:solidFill>
                <a:latin typeface="Consolas" panose="020B0609020204030204" pitchFamily="49" charset="0"/>
              </a:rPr>
              <a:t>'vue'</a:t>
            </a:r>
            <a:r>
              <a:rPr lang="vi-VN">
                <a:solidFill>
                  <a:srgbClr val="5C6166"/>
                </a:solidFill>
                <a:latin typeface="Consolas" panose="020B0609020204030204" pitchFamily="49" charset="0"/>
              </a:rPr>
              <a:t>;</a:t>
            </a:r>
          </a:p>
          <a:p>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products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ref</a:t>
            </a:r>
            <a:r>
              <a:rPr lang="vi-VN">
                <a:solidFill>
                  <a:srgbClr val="5C6166"/>
                </a:solidFill>
                <a:latin typeface="Consolas" panose="020B0609020204030204" pitchFamily="49" charset="0"/>
              </a:rPr>
              <a:t>([</a:t>
            </a:r>
          </a:p>
          <a:p>
            <a:r>
              <a:rPr lang="en-US">
                <a:solidFill>
                  <a:srgbClr val="5C6166"/>
                </a:solidFill>
                <a:latin typeface="Consolas" panose="020B0609020204030204" pitchFamily="49" charset="0"/>
              </a:rPr>
              <a:t> </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name: </a:t>
            </a:r>
            <a:r>
              <a:rPr lang="vi-VN">
                <a:solidFill>
                  <a:srgbClr val="86B300"/>
                </a:solidFill>
                <a:latin typeface="Consolas" panose="020B0609020204030204" pitchFamily="49" charset="0"/>
              </a:rPr>
              <a:t>"Vợ Nhặt"</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description: </a:t>
            </a:r>
            <a:r>
              <a:rPr lang="vi-VN">
                <a:solidFill>
                  <a:srgbClr val="86B300"/>
                </a:solidFill>
                <a:latin typeface="Consolas" panose="020B0609020204030204" pitchFamily="49" charset="0"/>
              </a:rPr>
              <a:t>"Tác phẩm 'Vợ Nhặt' của tác giả Kim Lân (1921-2007)..."</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price: </a:t>
            </a:r>
            <a:r>
              <a:rPr lang="vi-VN">
                <a:solidFill>
                  <a:srgbClr val="A37ACC"/>
                </a:solidFill>
                <a:latin typeface="Consolas" panose="020B0609020204030204" pitchFamily="49" charset="0"/>
              </a:rPr>
              <a:t>55000</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a:t>
            </a:r>
          </a:p>
          <a:p>
            <a:r>
              <a:rPr lang="vi-VN">
                <a:solidFill>
                  <a:srgbClr val="5C6166"/>
                </a:solidFill>
                <a:latin typeface="Consolas" panose="020B0609020204030204" pitchFamily="49" charset="0"/>
              </a:rPr>
              <a:t>]);</a:t>
            </a:r>
            <a:endParaRPr lang="en-US" i="1">
              <a:solidFill>
                <a:srgbClr val="787B80"/>
              </a:solidFill>
              <a:latin typeface="Consolas" panose="020B0609020204030204" pitchFamily="49" charset="0"/>
            </a:endParaRPr>
          </a:p>
          <a:p>
            <a:r>
              <a:rPr lang="vi-VN" i="1">
                <a:solidFill>
                  <a:srgbClr val="787B80"/>
                </a:solidFill>
                <a:latin typeface="Consolas" panose="020B0609020204030204" pitchFamily="49" charset="0"/>
              </a:rPr>
              <a:t>// Trạng thái hiển thị chi tiết cho từng </a:t>
            </a:r>
            <a:r>
              <a:rPr lang="en-US" i="1">
                <a:solidFill>
                  <a:srgbClr val="787B80"/>
                </a:solidFill>
                <a:latin typeface="Consolas" panose="020B0609020204030204" pitchFamily="49" charset="0"/>
              </a:rPr>
              <a:t>cuốn sách</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showDetails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ref</a:t>
            </a:r>
            <a:r>
              <a:rPr lang="vi-VN">
                <a:solidFill>
                  <a:srgbClr val="5C6166"/>
                </a:solidFill>
                <a:latin typeface="Consolas" panose="020B0609020204030204" pitchFamily="49" charset="0"/>
              </a:rPr>
              <a:t>(products</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ED9366"/>
                </a:solidFill>
                <a:latin typeface="Consolas" panose="020B0609020204030204" pitchFamily="49" charset="0"/>
              </a:rPr>
              <a:t>.</a:t>
            </a:r>
            <a:r>
              <a:rPr lang="vi-VN">
                <a:solidFill>
                  <a:srgbClr val="F2AE49"/>
                </a:solidFill>
                <a:latin typeface="Consolas" panose="020B0609020204030204" pitchFamily="49" charset="0"/>
              </a:rPr>
              <a:t>map</a:t>
            </a:r>
            <a:r>
              <a:rPr lang="vi-VN">
                <a:solidFill>
                  <a:srgbClr val="5C6166"/>
                </a:solidFill>
                <a:latin typeface="Consolas" panose="020B0609020204030204" pitchFamily="49" charset="0"/>
              </a:rPr>
              <a:t>(() </a:t>
            </a:r>
            <a:r>
              <a:rPr lang="vi-VN">
                <a:solidFill>
                  <a:srgbClr val="FA8D3E"/>
                </a:solidFill>
                <a:latin typeface="Consolas" panose="020B0609020204030204" pitchFamily="49" charset="0"/>
              </a:rPr>
              <a:t>=&gt;</a:t>
            </a:r>
            <a:r>
              <a:rPr lang="vi-VN">
                <a:solidFill>
                  <a:srgbClr val="5C6166"/>
                </a:solidFill>
                <a:latin typeface="Consolas" panose="020B0609020204030204" pitchFamily="49" charset="0"/>
              </a:rPr>
              <a:t> </a:t>
            </a:r>
            <a:r>
              <a:rPr lang="vi-VN">
                <a:solidFill>
                  <a:srgbClr val="A37ACC"/>
                </a:solidFill>
                <a:latin typeface="Consolas" panose="020B0609020204030204" pitchFamily="49" charset="0"/>
              </a:rPr>
              <a:t>false</a:t>
            </a:r>
            <a:r>
              <a:rPr lang="vi-VN">
                <a:solidFill>
                  <a:srgbClr val="5C6166"/>
                </a:solidFill>
                <a:latin typeface="Consolas" panose="020B0609020204030204" pitchFamily="49" charset="0"/>
              </a:rPr>
              <a:t>));</a:t>
            </a:r>
          </a:p>
          <a:p>
            <a:r>
              <a:rPr lang="vi-VN" i="1">
                <a:solidFill>
                  <a:srgbClr val="787B80"/>
                </a:solidFill>
                <a:latin typeface="Consolas" panose="020B0609020204030204" pitchFamily="49" charset="0"/>
              </a:rPr>
              <a:t>// Phương thức để ẩn/hiển thị chi tiết </a:t>
            </a:r>
            <a:r>
              <a:rPr lang="en-US" i="1">
                <a:solidFill>
                  <a:srgbClr val="787B80"/>
                </a:solidFill>
                <a:latin typeface="Consolas" panose="020B0609020204030204" pitchFamily="49" charset="0"/>
              </a:rPr>
              <a:t>sách</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toggleDetails</a:t>
            </a:r>
            <a:r>
              <a:rPr lang="vi-VN">
                <a:solidFill>
                  <a:srgbClr val="5C6166"/>
                </a:solidFill>
                <a:latin typeface="Consolas" panose="020B0609020204030204" pitchFamily="49" charset="0"/>
              </a:rPr>
              <a: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A37ACC"/>
                </a:solidFill>
                <a:latin typeface="Consolas" panose="020B0609020204030204" pitchFamily="49" charset="0"/>
              </a:rPr>
              <a:t>index</a:t>
            </a:r>
            <a:r>
              <a:rPr lang="vi-VN">
                <a:solidFill>
                  <a:srgbClr val="5C6166"/>
                </a:solidFill>
                <a:latin typeface="Consolas" panose="020B0609020204030204" pitchFamily="49" charset="0"/>
              </a:rPr>
              <a:t>) </a:t>
            </a:r>
            <a:r>
              <a:rPr lang="vi-VN">
                <a:solidFill>
                  <a:srgbClr val="FA8D3E"/>
                </a:solidFill>
                <a:latin typeface="Consolas" panose="020B0609020204030204" pitchFamily="49" charset="0"/>
              </a:rPr>
              <a:t>=&gt;</a:t>
            </a:r>
            <a:r>
              <a:rPr lang="vi-VN">
                <a:solidFill>
                  <a:srgbClr val="5C6166"/>
                </a:solidFill>
                <a:latin typeface="Consolas" panose="020B0609020204030204" pitchFamily="49" charset="0"/>
              </a:rPr>
              <a:t> {</a:t>
            </a:r>
          </a:p>
          <a:p>
            <a:r>
              <a:rPr lang="vi-VN">
                <a:solidFill>
                  <a:srgbClr val="5C6166"/>
                </a:solidFill>
                <a:latin typeface="Consolas" panose="020B0609020204030204" pitchFamily="49" charset="0"/>
              </a:rPr>
              <a:t>      showDetails</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A37ACC"/>
                </a:solidFill>
                <a:latin typeface="Consolas" panose="020B0609020204030204" pitchFamily="49" charset="0"/>
              </a:rPr>
              <a:t>index</a:t>
            </a:r>
            <a:r>
              <a:rPr lang="vi-VN">
                <a:solidFill>
                  <a:srgbClr val="5C6166"/>
                </a:solidFill>
                <a:latin typeface="Consolas" panose="020B0609020204030204" pitchFamily="49" charset="0"/>
              </a:rPr>
              <a: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showDetails</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A37ACC"/>
                </a:solidFill>
                <a:latin typeface="Consolas" panose="020B0609020204030204" pitchFamily="49" charset="0"/>
              </a:rPr>
              <a:t>index</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a:t>
            </a:r>
          </a:p>
          <a:p>
            <a:r>
              <a:rPr lang="vi-VN">
                <a:solidFill>
                  <a:srgbClr val="55B4D4"/>
                </a:solidFill>
                <a:latin typeface="Consolas" panose="020B0609020204030204" pitchFamily="49" charset="0"/>
              </a:rPr>
              <a:t>&lt;/script&gt;</a:t>
            </a:r>
            <a:endParaRPr lang="vi-VN">
              <a:solidFill>
                <a:srgbClr val="5C6166"/>
              </a:solidFill>
              <a:latin typeface="Consolas" panose="020B0609020204030204" pitchFamily="49" charset="0"/>
            </a:endParaRPr>
          </a:p>
        </p:txBody>
      </p:sp>
    </p:spTree>
    <p:extLst>
      <p:ext uri="{BB962C8B-B14F-4D97-AF65-F5344CB8AC3E}">
        <p14:creationId xmlns:p14="http://schemas.microsoft.com/office/powerpoint/2010/main" val="1293458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2200" y="3657600"/>
            <a:ext cx="7467600" cy="2438400"/>
          </a:xfrm>
        </p:spPr>
        <p:txBody>
          <a:bodyPr>
            <a:noAutofit/>
          </a:bodyPr>
          <a:lstStyle/>
          <a:p>
            <a:pPr algn="l"/>
            <a:r>
              <a:rPr lang="en-US" sz="2200">
                <a:latin typeface="Times New Roman" panose="02020603050405020304" pitchFamily="18" charset="0"/>
                <a:cs typeface="Times New Roman" panose="02020603050405020304" pitchFamily="18" charset="0"/>
              </a:rPr>
              <a:t>Nhập vào điểm của học sinh và in ra xếp loại tương ứng:</a:t>
            </a:r>
            <a:br>
              <a:rPr lang="en-US" sz="2200">
                <a:latin typeface="Times New Roman" panose="02020603050405020304" pitchFamily="18" charset="0"/>
                <a:cs typeface="Times New Roman" panose="02020603050405020304" pitchFamily="18" charset="0"/>
              </a:rPr>
            </a:br>
            <a:r>
              <a:rPr lang="vi-VN" sz="2200">
                <a:latin typeface="Times New Roman" panose="02020603050405020304" pitchFamily="18" charset="0"/>
                <a:cs typeface="Times New Roman" panose="02020603050405020304" pitchFamily="18" charset="0"/>
              </a:rPr>
              <a:t>+</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Nếu ĐTB</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&lt;</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5.0 thì xếp loại yếu</a:t>
            </a:r>
            <a:br>
              <a:rPr lang="vi-VN" sz="2200">
                <a:latin typeface="Times New Roman" panose="02020603050405020304" pitchFamily="18" charset="0"/>
                <a:cs typeface="Times New Roman" panose="02020603050405020304" pitchFamily="18" charset="0"/>
              </a:rPr>
            </a:br>
            <a:r>
              <a:rPr lang="vi-VN" sz="2200">
                <a:latin typeface="Times New Roman" panose="02020603050405020304" pitchFamily="18" charset="0"/>
                <a:cs typeface="Times New Roman" panose="02020603050405020304" pitchFamily="18" charset="0"/>
              </a:rPr>
              <a:t>+</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Nếu 5.0 ≤ ĐTB &lt; </a:t>
            </a:r>
            <a:r>
              <a:rPr lang="en-US" sz="2200">
                <a:latin typeface="Times New Roman" panose="02020603050405020304" pitchFamily="18" charset="0"/>
                <a:cs typeface="Times New Roman" panose="02020603050405020304" pitchFamily="18" charset="0"/>
              </a:rPr>
              <a:t>6</a:t>
            </a:r>
            <a:r>
              <a:rPr lang="vi-VN" sz="2200">
                <a:latin typeface="Times New Roman" panose="02020603050405020304" pitchFamily="18" charset="0"/>
                <a:cs typeface="Times New Roman" panose="02020603050405020304" pitchFamily="18" charset="0"/>
              </a:rPr>
              <a:t>.5 thì xếp loại trung bình</a:t>
            </a:r>
            <a:br>
              <a:rPr lang="vi-VN" sz="2200">
                <a:latin typeface="Times New Roman" panose="02020603050405020304" pitchFamily="18" charset="0"/>
                <a:cs typeface="Times New Roman" panose="02020603050405020304" pitchFamily="18" charset="0"/>
              </a:rPr>
            </a:br>
            <a:r>
              <a:rPr lang="vi-VN" sz="2200">
                <a:latin typeface="Times New Roman" panose="02020603050405020304" pitchFamily="18" charset="0"/>
                <a:cs typeface="Times New Roman" panose="02020603050405020304" pitchFamily="18" charset="0"/>
              </a:rPr>
              <a:t>+</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Nếu 6.5 ≤ ĐTB &lt; 8.0 thì xếp loại khá</a:t>
            </a:r>
            <a:br>
              <a:rPr lang="vi-VN" sz="2200">
                <a:latin typeface="Times New Roman" panose="02020603050405020304" pitchFamily="18" charset="0"/>
                <a:cs typeface="Times New Roman" panose="02020603050405020304" pitchFamily="18" charset="0"/>
              </a:rPr>
            </a:br>
            <a:r>
              <a:rPr lang="vi-VN" sz="2200">
                <a:latin typeface="Times New Roman" panose="02020603050405020304" pitchFamily="18" charset="0"/>
                <a:cs typeface="Times New Roman" panose="02020603050405020304" pitchFamily="18" charset="0"/>
              </a:rPr>
              <a:t>+</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Nếu ĐTB 8.0 ≤ </a:t>
            </a:r>
            <a:r>
              <a:rPr lang="en-US" sz="2200">
                <a:latin typeface="Times New Roman" panose="02020603050405020304" pitchFamily="18" charset="0"/>
                <a:cs typeface="Times New Roman" panose="02020603050405020304" pitchFamily="18" charset="0"/>
              </a:rPr>
              <a:t>ĐTB &lt; 9 </a:t>
            </a:r>
            <a:r>
              <a:rPr lang="vi-VN" sz="2200">
                <a:latin typeface="Times New Roman" panose="02020603050405020304" pitchFamily="18" charset="0"/>
                <a:cs typeface="Times New Roman" panose="02020603050405020304" pitchFamily="18" charset="0"/>
              </a:rPr>
              <a:t>thì xếp loại giỏi</a:t>
            </a:r>
            <a:br>
              <a:rPr lang="en-US" sz="2200">
                <a:latin typeface="Times New Roman" panose="02020603050405020304" pitchFamily="18" charset="0"/>
                <a:cs typeface="Times New Roman" panose="02020603050405020304" pitchFamily="18" charset="0"/>
              </a:rPr>
            </a:br>
            <a:r>
              <a:rPr lang="vi-VN" sz="2200">
                <a:latin typeface="Times New Roman" panose="02020603050405020304" pitchFamily="18" charset="0"/>
                <a:cs typeface="Times New Roman" panose="02020603050405020304" pitchFamily="18" charset="0"/>
              </a:rPr>
              <a:t>+</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Nếu ĐTB ≥ </a:t>
            </a:r>
            <a:r>
              <a:rPr lang="en-US" sz="2200">
                <a:latin typeface="Times New Roman" panose="02020603050405020304" pitchFamily="18" charset="0"/>
                <a:cs typeface="Times New Roman" panose="02020603050405020304" pitchFamily="18" charset="0"/>
              </a:rPr>
              <a:t>9</a:t>
            </a:r>
            <a:r>
              <a:rPr lang="vi-VN" sz="2200">
                <a:latin typeface="Times New Roman" panose="02020603050405020304" pitchFamily="18" charset="0"/>
                <a:cs typeface="Times New Roman" panose="02020603050405020304" pitchFamily="18" charset="0"/>
              </a:rPr>
              <a:t>.0 thì xếp loại</a:t>
            </a:r>
            <a:r>
              <a:rPr lang="en-US" sz="2200">
                <a:latin typeface="Times New Roman" panose="02020603050405020304" pitchFamily="18" charset="0"/>
                <a:cs typeface="Times New Roman" panose="02020603050405020304" pitchFamily="18" charset="0"/>
              </a:rPr>
              <a:t> xuất sắc</a:t>
            </a:r>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45022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HƯỚNG DẪN THỰC HIỆN DEMO</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sz="2400">
              <a:solidFill>
                <a:schemeClr val="dk1"/>
              </a:solidFill>
            </a:endParaRPr>
          </a:p>
          <a:p>
            <a:pPr marL="514350" indent="-514350">
              <a:lnSpc>
                <a:spcPct val="150000"/>
              </a:lnSpc>
              <a:buAutoNum type="arabicPeriod" startAt="2"/>
            </a:pPr>
            <a:endParaRPr lang="en-US" sz="2400">
              <a:solidFill>
                <a:schemeClr val="dk1"/>
              </a:solidFill>
            </a:endParaRPr>
          </a:p>
          <a:p>
            <a:pPr marL="514350" indent="-514350">
              <a:lnSpc>
                <a:spcPct val="150000"/>
              </a:lnSpc>
              <a:buAutoNum type="arabicPeriod" startAt="2"/>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0" name="Rectangle 9"/>
          <p:cNvSpPr/>
          <p:nvPr/>
        </p:nvSpPr>
        <p:spPr>
          <a:xfrm>
            <a:off x="609600" y="1079500"/>
            <a:ext cx="8229600" cy="5078313"/>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&lt;h3&gt;</a:t>
            </a:r>
            <a:r>
              <a:rPr lang="en-US">
                <a:solidFill>
                  <a:srgbClr val="5C6166"/>
                </a:solidFill>
                <a:latin typeface="Consolas" panose="020B0609020204030204" pitchFamily="49" charset="0"/>
              </a:rPr>
              <a:t>Nhập điểm của bạn:</a:t>
            </a:r>
            <a:r>
              <a:rPr lang="en-US">
                <a:solidFill>
                  <a:srgbClr val="55B4D4"/>
                </a:solidFill>
                <a:latin typeface="Consolas" panose="020B0609020204030204" pitchFamily="49" charset="0"/>
              </a:rPr>
              <a:t>&lt;/h3&gt;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"number"</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="score" </a:t>
            </a:r>
            <a:r>
              <a:rPr lang="en-US">
                <a:solidFill>
                  <a:srgbClr val="F2AE49"/>
                </a:solidFill>
                <a:latin typeface="Consolas" panose="020B0609020204030204" pitchFamily="49" charset="0"/>
              </a:rPr>
              <a:t>min</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"0"</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max</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"10"</a:t>
            </a: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v-if</a:t>
            </a:r>
            <a:r>
              <a:rPr lang="en-US">
                <a:solidFill>
                  <a:srgbClr val="5C6166"/>
                </a:solidFill>
                <a:latin typeface="Consolas" panose="020B0609020204030204" pitchFamily="49" charset="0"/>
              </a:rPr>
              <a:t>="score </a:t>
            </a:r>
            <a:r>
              <a:rPr lang="en-US">
                <a:solidFill>
                  <a:srgbClr val="ED9366"/>
                </a:solidFill>
                <a:latin typeface="Consolas" panose="020B0609020204030204" pitchFamily="49" charset="0"/>
              </a:rPr>
              <a:t>&gt;=</a:t>
            </a:r>
            <a:r>
              <a:rPr lang="en-US">
                <a:solidFill>
                  <a:srgbClr val="5C6166"/>
                </a:solidFill>
                <a:latin typeface="Consolas" panose="020B0609020204030204" pitchFamily="49" charset="0"/>
              </a:rPr>
              <a:t> </a:t>
            </a:r>
            <a:r>
              <a:rPr lang="en-US">
                <a:solidFill>
                  <a:srgbClr val="A37ACC"/>
                </a:solidFill>
                <a:latin typeface="Consolas" panose="020B0609020204030204" pitchFamily="49" charset="0"/>
              </a:rPr>
              <a:t>9</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Xuất sắc</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v-else-if</a:t>
            </a:r>
            <a:r>
              <a:rPr lang="en-US">
                <a:solidFill>
                  <a:srgbClr val="5C6166"/>
                </a:solidFill>
                <a:latin typeface="Consolas" panose="020B0609020204030204" pitchFamily="49" charset="0"/>
              </a:rPr>
              <a:t>="score </a:t>
            </a:r>
            <a:r>
              <a:rPr lang="en-US">
                <a:solidFill>
                  <a:srgbClr val="ED9366"/>
                </a:solidFill>
                <a:latin typeface="Consolas" panose="020B0609020204030204" pitchFamily="49" charset="0"/>
              </a:rPr>
              <a:t>&gt;=</a:t>
            </a:r>
            <a:r>
              <a:rPr lang="en-US">
                <a:solidFill>
                  <a:srgbClr val="5C6166"/>
                </a:solidFill>
                <a:latin typeface="Consolas" panose="020B0609020204030204" pitchFamily="49" charset="0"/>
              </a:rPr>
              <a:t> </a:t>
            </a:r>
            <a:r>
              <a:rPr lang="en-US">
                <a:solidFill>
                  <a:srgbClr val="A37ACC"/>
                </a:solidFill>
                <a:latin typeface="Consolas" panose="020B0609020204030204" pitchFamily="49" charset="0"/>
              </a:rPr>
              <a:t>8</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Giỏi</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v-else-if</a:t>
            </a:r>
            <a:r>
              <a:rPr lang="en-US">
                <a:solidFill>
                  <a:srgbClr val="5C6166"/>
                </a:solidFill>
                <a:latin typeface="Consolas" panose="020B0609020204030204" pitchFamily="49" charset="0"/>
              </a:rPr>
              <a:t>="score </a:t>
            </a:r>
            <a:r>
              <a:rPr lang="en-US">
                <a:solidFill>
                  <a:srgbClr val="ED9366"/>
                </a:solidFill>
                <a:latin typeface="Consolas" panose="020B0609020204030204" pitchFamily="49" charset="0"/>
              </a:rPr>
              <a:t>&gt;=</a:t>
            </a:r>
            <a:r>
              <a:rPr lang="en-US">
                <a:solidFill>
                  <a:srgbClr val="5C6166"/>
                </a:solidFill>
                <a:latin typeface="Consolas" panose="020B0609020204030204" pitchFamily="49" charset="0"/>
              </a:rPr>
              <a:t> </a:t>
            </a:r>
            <a:r>
              <a:rPr lang="en-US">
                <a:solidFill>
                  <a:srgbClr val="A37ACC"/>
                </a:solidFill>
                <a:latin typeface="Consolas" panose="020B0609020204030204" pitchFamily="49" charset="0"/>
              </a:rPr>
              <a:t>6.5</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Khá</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v-else-if</a:t>
            </a:r>
            <a:r>
              <a:rPr lang="en-US">
                <a:solidFill>
                  <a:srgbClr val="5C6166"/>
                </a:solidFill>
                <a:latin typeface="Consolas" panose="020B0609020204030204" pitchFamily="49" charset="0"/>
              </a:rPr>
              <a:t>="score </a:t>
            </a:r>
            <a:r>
              <a:rPr lang="en-US">
                <a:solidFill>
                  <a:srgbClr val="ED9366"/>
                </a:solidFill>
                <a:latin typeface="Consolas" panose="020B0609020204030204" pitchFamily="49" charset="0"/>
              </a:rPr>
              <a:t>&gt;=</a:t>
            </a:r>
            <a:r>
              <a:rPr lang="en-US">
                <a:solidFill>
                  <a:srgbClr val="5C6166"/>
                </a:solidFill>
                <a:latin typeface="Consolas" panose="020B0609020204030204" pitchFamily="49" charset="0"/>
              </a:rPr>
              <a:t> </a:t>
            </a:r>
            <a:r>
              <a:rPr lang="en-US">
                <a:solidFill>
                  <a:srgbClr val="A37ACC"/>
                </a:solidFill>
                <a:latin typeface="Consolas" panose="020B0609020204030204" pitchFamily="49" charset="0"/>
              </a:rPr>
              <a:t>5</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Trung bình</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v-else</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Yếu</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br>
              <a:rPr lang="en-US">
                <a:solidFill>
                  <a:srgbClr val="5C6166"/>
                </a:solidFill>
                <a:latin typeface="Consolas" panose="020B0609020204030204" pitchFamily="49" charset="0"/>
              </a:rPr>
            </a:b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score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A37ACC"/>
                </a:solidFill>
                <a:latin typeface="Consolas" panose="020B0609020204030204" pitchFamily="49" charset="0"/>
              </a:rPr>
              <a:t>0</a:t>
            </a:r>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b="0">
              <a:solidFill>
                <a:srgbClr val="5C6166"/>
              </a:solidFill>
              <a:effectLst/>
              <a:latin typeface="Consolas" panose="020B0609020204030204" pitchFamily="49" charset="0"/>
            </a:endParaRPr>
          </a:p>
        </p:txBody>
      </p:sp>
      <p:pic>
        <p:nvPicPr>
          <p:cNvPr id="11" name="Picture 10"/>
          <p:cNvPicPr>
            <a:picLocks noChangeAspect="1"/>
          </p:cNvPicPr>
          <p:nvPr/>
        </p:nvPicPr>
        <p:blipFill>
          <a:blip r:embed="rId3"/>
          <a:stretch>
            <a:fillRect/>
          </a:stretch>
        </p:blipFill>
        <p:spPr>
          <a:xfrm>
            <a:off x="7498241" y="3200400"/>
            <a:ext cx="4084159" cy="1488806"/>
          </a:xfrm>
          <a:prstGeom prst="rect">
            <a:avLst/>
          </a:prstGeom>
          <a:ln>
            <a:solidFill>
              <a:schemeClr val="bg1">
                <a:lumMod val="50000"/>
              </a:schemeClr>
            </a:solidFill>
          </a:ln>
        </p:spPr>
      </p:pic>
    </p:spTree>
    <p:extLst>
      <p:ext uri="{BB962C8B-B14F-4D97-AF65-F5344CB8AC3E}">
        <p14:creationId xmlns:p14="http://schemas.microsoft.com/office/powerpoint/2010/main" val="264897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638800" y="4953000"/>
            <a:ext cx="61722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600" dirty="0"/>
              <a:t>PHẦN II</a:t>
            </a:r>
            <a:r>
              <a:rPr lang="en-US" sz="2600"/>
              <a:t>: </a:t>
            </a:r>
            <a:r>
              <a:rPr lang="en-US" altLang="en-US" sz="2600"/>
              <a:t>LIST RENDERING</a:t>
            </a:r>
            <a:endParaRPr lang="en-US" sz="2600"/>
          </a:p>
        </p:txBody>
      </p:sp>
      <p:sp>
        <p:nvSpPr>
          <p:cNvPr id="5" name="Subtitle 2"/>
          <p:cNvSpPr txBox="1">
            <a:spLocks/>
          </p:cNvSpPr>
          <p:nvPr/>
        </p:nvSpPr>
        <p:spPr>
          <a:xfrm>
            <a:off x="5638800" y="2819400"/>
            <a:ext cx="64008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6:</a:t>
            </a:r>
            <a:r>
              <a:rPr lang="en-US" sz="2800">
                <a:solidFill>
                  <a:srgbClr val="0070C0"/>
                </a:solidFill>
              </a:rPr>
              <a:t> </a:t>
            </a:r>
          </a:p>
          <a:p>
            <a:pPr algn="ctr">
              <a:lnSpc>
                <a:spcPct val="120000"/>
              </a:lnSpc>
              <a:spcBef>
                <a:spcPct val="0"/>
              </a:spcBef>
            </a:pPr>
            <a:r>
              <a:rPr lang="en-US" altLang="en-US" sz="2800">
                <a:solidFill>
                  <a:srgbClr val="0070C0"/>
                </a:solidFill>
              </a:rPr>
              <a:t>CONDITIONAL RENDERING VÀ LIST RENDERING</a:t>
            </a:r>
            <a:endParaRPr lang="en-US" sz="2800" dirty="0">
              <a:solidFill>
                <a:srgbClr val="0070C0"/>
              </a:solidFill>
            </a:endParaRPr>
          </a:p>
        </p:txBody>
      </p:sp>
    </p:spTree>
    <p:extLst>
      <p:ext uri="{BB962C8B-B14F-4D97-AF65-F5344CB8AC3E}">
        <p14:creationId xmlns:p14="http://schemas.microsoft.com/office/powerpoint/2010/main" val="422162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LIST RENDERING</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a:lnSpc>
                <a:spcPct val="150000"/>
              </a:lnSpc>
            </a:pPr>
            <a:r>
              <a:rPr lang="en-US" sz="2400" b="1"/>
              <a:t>List rendering</a:t>
            </a:r>
            <a:r>
              <a:rPr lang="en-US" sz="2400"/>
              <a:t>:</a:t>
            </a:r>
            <a:r>
              <a:rPr lang="vi-VN" sz="2400"/>
              <a:t> cho phép lặp qua một mảng dữ liệu và hiển thị mỗi phần tử của mảng đó dưới dạng một danh sách các phần tử HTML</a:t>
            </a:r>
            <a:r>
              <a:rPr lang="en-US" sz="2400"/>
              <a:t>, đ</a:t>
            </a:r>
            <a:r>
              <a:rPr lang="vi-VN" sz="2400"/>
              <a:t>ược thực hiện bằng cách sử dụng chỉ thị </a:t>
            </a:r>
            <a:r>
              <a:rPr lang="vi-VN" sz="2400">
                <a:solidFill>
                  <a:srgbClr val="FF0000"/>
                </a:solidFill>
              </a:rPr>
              <a:t>v-for</a:t>
            </a:r>
            <a:r>
              <a:rPr lang="vi-VN" sz="2400"/>
              <a:t>.</a:t>
            </a:r>
            <a:endParaRPr lang="en-US" sz="2400"/>
          </a:p>
          <a:p>
            <a:pPr>
              <a:lnSpc>
                <a:spcPct val="150000"/>
              </a:lnSpc>
            </a:pPr>
            <a:r>
              <a:rPr lang="en-US" sz="2400"/>
              <a:t>Cú pháp: </a:t>
            </a:r>
          </a:p>
          <a:p>
            <a:pPr>
              <a:lnSpc>
                <a:spcPct val="150000"/>
              </a:lnSpc>
            </a:pPr>
            <a:r>
              <a:rPr lang="en-US" sz="2400"/>
              <a:t>T</a:t>
            </a:r>
            <a:r>
              <a:rPr lang="vi-VN" sz="2400"/>
              <a:t>rong đó</a:t>
            </a:r>
            <a:r>
              <a:rPr lang="en-US" sz="2400"/>
              <a:t>:</a:t>
            </a:r>
          </a:p>
          <a:p>
            <a:pPr marL="747713">
              <a:lnSpc>
                <a:spcPct val="150000"/>
              </a:lnSpc>
              <a:buFont typeface="Wingdings" panose="05000000000000000000" pitchFamily="2" charset="2"/>
              <a:buChar char="Ø"/>
            </a:pPr>
            <a:r>
              <a:rPr lang="en-US" sz="2400">
                <a:solidFill>
                  <a:srgbClr val="FF0000"/>
                </a:solidFill>
              </a:rPr>
              <a:t>list</a:t>
            </a:r>
            <a:r>
              <a:rPr lang="vi-VN" sz="2400"/>
              <a:t> là mảng dữ liệu </a:t>
            </a:r>
            <a:r>
              <a:rPr lang="en-US" sz="2400"/>
              <a:t>cần duyệt.</a:t>
            </a:r>
          </a:p>
          <a:p>
            <a:pPr marL="747713">
              <a:lnSpc>
                <a:spcPct val="150000"/>
              </a:lnSpc>
              <a:buFont typeface="Wingdings" panose="05000000000000000000" pitchFamily="2" charset="2"/>
              <a:buChar char="Ø"/>
            </a:pPr>
            <a:r>
              <a:rPr lang="vi-VN" sz="2400">
                <a:solidFill>
                  <a:srgbClr val="FF0000"/>
                </a:solidFill>
              </a:rPr>
              <a:t>item</a:t>
            </a:r>
            <a:r>
              <a:rPr lang="vi-VN" sz="2400"/>
              <a:t> là </a:t>
            </a:r>
            <a:r>
              <a:rPr lang="en-US" sz="2400"/>
              <a:t>biến được gán </a:t>
            </a:r>
            <a:r>
              <a:rPr lang="vi-VN" sz="2400"/>
              <a:t>cho </a:t>
            </a:r>
            <a:r>
              <a:rPr lang="en-US" sz="2400"/>
              <a:t>các </a:t>
            </a:r>
            <a:r>
              <a:rPr lang="vi-VN" sz="2400"/>
              <a:t>phần tử </a:t>
            </a:r>
            <a:r>
              <a:rPr lang="en-US" sz="2400"/>
              <a:t>có trong </a:t>
            </a:r>
            <a:r>
              <a:rPr lang="vi-VN" sz="2400"/>
              <a:t>mản</a:t>
            </a:r>
            <a:r>
              <a:rPr lang="en-US" sz="2400"/>
              <a:t>g.</a:t>
            </a:r>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6" name="Picture 5"/>
          <p:cNvPicPr>
            <a:picLocks noChangeAspect="1"/>
          </p:cNvPicPr>
          <p:nvPr/>
        </p:nvPicPr>
        <p:blipFill>
          <a:blip r:embed="rId2"/>
          <a:stretch>
            <a:fillRect/>
          </a:stretch>
        </p:blipFill>
        <p:spPr>
          <a:xfrm>
            <a:off x="2438400" y="2819400"/>
            <a:ext cx="3264243" cy="762000"/>
          </a:xfrm>
          <a:prstGeom prst="rect">
            <a:avLst/>
          </a:prstGeom>
        </p:spPr>
      </p:pic>
    </p:spTree>
    <p:extLst>
      <p:ext uri="{BB962C8B-B14F-4D97-AF65-F5344CB8AC3E}">
        <p14:creationId xmlns:p14="http://schemas.microsoft.com/office/powerpoint/2010/main" val="356765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601200" y="1632404"/>
            <a:ext cx="1657472" cy="38377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MỤC TIÊU</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err="1"/>
              <a:t>Kết</a:t>
            </a:r>
            <a:r>
              <a:rPr lang="en-US" sz="2400" dirty="0"/>
              <a:t> </a:t>
            </a:r>
            <a:r>
              <a:rPr lang="en-US" sz="2400" dirty="0" err="1"/>
              <a:t>thúc</a:t>
            </a:r>
            <a:r>
              <a:rPr lang="en-US" sz="2400" dirty="0"/>
              <a:t> </a:t>
            </a:r>
            <a:r>
              <a:rPr lang="en-US" sz="2400" dirty="0" err="1"/>
              <a:t>bài</a:t>
            </a:r>
            <a:r>
              <a:rPr lang="en-US" sz="2400" dirty="0"/>
              <a:t> </a:t>
            </a:r>
            <a:r>
              <a:rPr lang="en-US" sz="2400" dirty="0" err="1"/>
              <a:t>học</a:t>
            </a:r>
            <a:r>
              <a:rPr lang="en-US" sz="2400" dirty="0"/>
              <a:t> </a:t>
            </a:r>
            <a:r>
              <a:rPr lang="en-US" sz="2400" dirty="0" err="1"/>
              <a:t>này</a:t>
            </a:r>
            <a:r>
              <a:rPr lang="en-US" sz="2400" dirty="0"/>
              <a:t> </a:t>
            </a:r>
            <a:r>
              <a:rPr lang="en-US" sz="2400" dirty="0" err="1"/>
              <a:t>bạn</a:t>
            </a:r>
            <a:r>
              <a:rPr lang="en-US" sz="2400" dirty="0"/>
              <a:t> </a:t>
            </a:r>
            <a:r>
              <a:rPr lang="en-US" sz="2400" dirty="0" err="1"/>
              <a:t>có</a:t>
            </a:r>
            <a:r>
              <a:rPr lang="en-US" sz="2400" dirty="0"/>
              <a:t> </a:t>
            </a:r>
            <a:r>
              <a:rPr lang="en-US" sz="2400" dirty="0" err="1"/>
              <a:t>khả</a:t>
            </a:r>
            <a:r>
              <a:rPr lang="en-US" sz="2400" dirty="0"/>
              <a:t> </a:t>
            </a:r>
            <a:r>
              <a:rPr lang="en-US" sz="2400" dirty="0" err="1"/>
              <a:t>năng</a:t>
            </a:r>
            <a:endParaRPr lang="en-US" sz="2400" dirty="0"/>
          </a:p>
          <a:p>
            <a:pPr lvl="1">
              <a:buFont typeface="Wingdings" panose="05000000000000000000" pitchFamily="2" charset="2"/>
              <a:buChar char="Ø"/>
            </a:pPr>
            <a:r>
              <a:rPr lang="en-US"/>
              <a:t>Nắm vững kiến thức Conditional rendering</a:t>
            </a:r>
          </a:p>
          <a:p>
            <a:pPr lvl="1">
              <a:buFont typeface="Wingdings" panose="05000000000000000000" pitchFamily="2" charset="2"/>
              <a:buChar char="Ø"/>
            </a:pPr>
            <a:r>
              <a:rPr lang="en-US"/>
              <a:t>Nắm vững kiến thức List rendering</a:t>
            </a:r>
          </a:p>
          <a:p>
            <a:pPr lvl="1">
              <a:buFont typeface="Wingdings" panose="05000000000000000000" pitchFamily="2" charset="2"/>
              <a:buChar char="Ø"/>
            </a:pPr>
            <a:r>
              <a:rPr lang="en-US"/>
              <a:t>Thực hành được v-if, v-else, v-else-if, v-show</a:t>
            </a:r>
          </a:p>
          <a:p>
            <a:pPr lvl="1">
              <a:buFont typeface="Wingdings" panose="05000000000000000000" pitchFamily="2" charset="2"/>
              <a:buChar char="Ø"/>
            </a:pPr>
            <a:r>
              <a:rPr lang="en-US"/>
              <a:t>Phân biệt trường hợp sử dụng v-if và v-show</a:t>
            </a:r>
          </a:p>
          <a:p>
            <a:pPr lvl="1">
              <a:buFont typeface="Wingdings" panose="05000000000000000000" pitchFamily="2" charset="2"/>
              <a:buChar char="Ø"/>
            </a:pPr>
            <a:r>
              <a:rPr lang="en-US"/>
              <a:t>Tìm hiểu v-for và các thành phần mở rộng</a:t>
            </a:r>
          </a:p>
          <a:p>
            <a:pPr lvl="1">
              <a:buFont typeface="Wingdings" panose="05000000000000000000" pitchFamily="2" charset="2"/>
              <a:buChar char="Ø"/>
            </a:pPr>
            <a:endParaRPr lang="en-US" dirty="0"/>
          </a:p>
          <a:p>
            <a:pPr lvl="1">
              <a:buFont typeface="Wingdings" panose="05000000000000000000" pitchFamily="2" charset="2"/>
              <a:buChar char="Ø"/>
            </a:pPr>
            <a:endParaRPr lang="vi-VN" dirty="0"/>
          </a:p>
        </p:txBody>
      </p:sp>
      <p:sp>
        <p:nvSpPr>
          <p:cNvPr id="10" name="Google Shape;93;p1"/>
          <p:cNvSpPr txBox="1"/>
          <p:nvPr/>
        </p:nvSpPr>
        <p:spPr>
          <a:xfrm>
            <a:off x="4217082" y="5085439"/>
            <a:ext cx="5675202" cy="839887"/>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000" b="1" i="0" u="none" strike="noStrike" cap="none" dirty="0">
                <a:solidFill>
                  <a:srgbClr val="FFFFFF"/>
                </a:solidFill>
                <a:latin typeface="Arimo"/>
                <a:ea typeface="Arimo"/>
                <a:cs typeface="Arimo"/>
                <a:sym typeface="Arimo"/>
              </a:rPr>
              <a:t>Copyright ©</a:t>
            </a:r>
            <a:r>
              <a:rPr lang="en-US" sz="2000" b="0" i="0" u="none" strike="noStrike" cap="none" dirty="0">
                <a:solidFill>
                  <a:srgbClr val="FFFFFF"/>
                </a:solidFill>
                <a:latin typeface="Arimo"/>
                <a:ea typeface="Arimo"/>
                <a:cs typeface="Arimo"/>
                <a:sym typeface="Arimo"/>
              </a:rPr>
              <a:t> </a:t>
            </a:r>
            <a:r>
              <a:rPr lang="en-US" sz="2000" b="1" i="0" u="none" strike="noStrike" cap="none" dirty="0" err="1">
                <a:solidFill>
                  <a:srgbClr val="FFFFFF"/>
                </a:solidFill>
                <a:latin typeface="Arimo"/>
                <a:ea typeface="Arimo"/>
                <a:cs typeface="Arimo"/>
                <a:sym typeface="Arimo"/>
              </a:rPr>
              <a:t>Trường</a:t>
            </a:r>
            <a:r>
              <a:rPr lang="en-US" sz="2000" b="1" i="0" u="none" strike="noStrike" cap="none" dirty="0">
                <a:solidFill>
                  <a:srgbClr val="FFFFFF"/>
                </a:solidFill>
                <a:latin typeface="Arimo"/>
                <a:ea typeface="Arimo"/>
                <a:cs typeface="Arimo"/>
                <a:sym typeface="Arimo"/>
              </a:rPr>
              <a:t> Cao </a:t>
            </a:r>
            <a:r>
              <a:rPr lang="en-US" sz="2000" b="1" i="0" u="none" strike="noStrike" cap="none" dirty="0" err="1">
                <a:solidFill>
                  <a:srgbClr val="FFFFFF"/>
                </a:solidFill>
                <a:latin typeface="Arimo"/>
                <a:ea typeface="Arimo"/>
                <a:cs typeface="Arimo"/>
                <a:sym typeface="Arimo"/>
              </a:rPr>
              <a:t>đẳng</a:t>
            </a:r>
            <a:r>
              <a:rPr lang="en-US" sz="2000" b="1" i="0" u="none" strike="noStrike" cap="none" dirty="0">
                <a:solidFill>
                  <a:srgbClr val="FFFFFF"/>
                </a:solidFill>
                <a:latin typeface="Arimo"/>
                <a:ea typeface="Arimo"/>
                <a:cs typeface="Arimo"/>
                <a:sym typeface="Arimo"/>
              </a:rPr>
              <a:t> FPT Polytechnic</a:t>
            </a:r>
            <a:endParaRPr dirty="0"/>
          </a:p>
        </p:txBody>
      </p:sp>
      <p:grpSp>
        <p:nvGrpSpPr>
          <p:cNvPr id="11" name="Google Shape;172;p6"/>
          <p:cNvGrpSpPr/>
          <p:nvPr/>
        </p:nvGrpSpPr>
        <p:grpSpPr>
          <a:xfrm>
            <a:off x="0" y="6344235"/>
            <a:ext cx="12192000" cy="513793"/>
            <a:chOff x="0" y="0"/>
            <a:chExt cx="24384000" cy="1027585"/>
          </a:xfrm>
        </p:grpSpPr>
        <p:sp>
          <p:nvSpPr>
            <p:cNvPr id="12"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3"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300053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V-FOR</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a:t>Ví dụ</a:t>
            </a:r>
            <a:r>
              <a:rPr lang="en-US" sz="2000"/>
              <a:t>: Hiển thị danh sách các học sinh theo tên.</a:t>
            </a:r>
            <a:endParaRPr lang="en-US" sz="2000">
              <a:solidFill>
                <a:schemeClr val="dk1"/>
              </a:solidFill>
            </a:endParaRPr>
          </a:p>
          <a:p>
            <a:pPr marL="0" indent="0">
              <a:lnSpc>
                <a:spcPct val="150000"/>
              </a:lnSpc>
              <a:buNone/>
            </a:pPr>
            <a:endParaRPr lang="en-US" sz="26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4" name="Rectangle 3"/>
          <p:cNvSpPr/>
          <p:nvPr/>
        </p:nvSpPr>
        <p:spPr>
          <a:xfrm>
            <a:off x="685800" y="1696283"/>
            <a:ext cx="6246774" cy="4247317"/>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v-for</a:t>
            </a:r>
            <a:r>
              <a:rPr lang="en-US">
                <a:solidFill>
                  <a:srgbClr val="5C6166"/>
                </a:solidFill>
                <a:latin typeface="Consolas" panose="020B0609020204030204" pitchFamily="49" charset="0"/>
              </a:rPr>
              <a:t>="st </a:t>
            </a:r>
            <a:r>
              <a:rPr lang="en-US">
                <a:solidFill>
                  <a:srgbClr val="ED9366"/>
                </a:solidFill>
                <a:latin typeface="Consolas" panose="020B0609020204030204" pitchFamily="49" charset="0"/>
              </a:rPr>
              <a:t>in</a:t>
            </a:r>
            <a:r>
              <a:rPr lang="en-US">
                <a:solidFill>
                  <a:srgbClr val="5C6166"/>
                </a:solidFill>
                <a:latin typeface="Consolas" panose="020B0609020204030204" pitchFamily="49" charset="0"/>
              </a:rPr>
              <a:t> students"</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 st }}</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p>
          <a:p>
            <a:endParaRPr lang="en-US">
              <a:solidFill>
                <a:srgbClr val="55B4D4"/>
              </a:solidFill>
              <a:latin typeface="Consolas" panose="020B0609020204030204" pitchFamily="49" charset="0"/>
            </a:endParaRPr>
          </a:p>
          <a:p>
            <a:r>
              <a:rPr lang="en-US">
                <a:solidFill>
                  <a:srgbClr val="55B4D4"/>
                </a:solidFill>
                <a:latin typeface="Consolas" panose="020B0609020204030204" pitchFamily="49" charset="0"/>
              </a:rPr>
              <a:t>&lt;script&gt;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students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p>
          <a:p>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'Hoàng Văn Nam'</a:t>
            </a:r>
            <a:r>
              <a:rPr lang="en-US">
                <a:solidFill>
                  <a:srgbClr val="5C6166"/>
                </a:solidFill>
                <a:latin typeface="Consolas" panose="020B0609020204030204" pitchFamily="49" charset="0"/>
              </a:rPr>
              <a:t>, </a:t>
            </a:r>
          </a:p>
          <a:p>
            <a:r>
              <a:rPr lang="en-US">
                <a:solidFill>
                  <a:srgbClr val="86B300"/>
                </a:solidFill>
                <a:latin typeface="Consolas" panose="020B0609020204030204" pitchFamily="49" charset="0"/>
              </a:rPr>
              <a:t>    'Vũ Văn Tài'</a:t>
            </a:r>
            <a:r>
              <a:rPr lang="en-US">
                <a:solidFill>
                  <a:srgbClr val="5C6166"/>
                </a:solidFill>
                <a:latin typeface="Consolas" panose="020B0609020204030204" pitchFamily="49" charset="0"/>
              </a:rPr>
              <a:t>,</a:t>
            </a:r>
          </a:p>
          <a:p>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'Lê Đức Trí'</a:t>
            </a:r>
            <a:r>
              <a:rPr lang="en-US">
                <a:solidFill>
                  <a:srgbClr val="5C6166"/>
                </a:solidFill>
                <a:latin typeface="Consolas" panose="020B0609020204030204" pitchFamily="49" charset="0"/>
              </a:rPr>
              <a:t>, </a:t>
            </a:r>
          </a:p>
          <a:p>
            <a:r>
              <a:rPr lang="en-US">
                <a:solidFill>
                  <a:srgbClr val="86B300"/>
                </a:solidFill>
                <a:latin typeface="Consolas" panose="020B0609020204030204" pitchFamily="49" charset="0"/>
              </a:rPr>
              <a:t>    'Lê Thị Hà'</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p>
          <a:p>
            <a:r>
              <a:rPr lang="en-US">
                <a:solidFill>
                  <a:srgbClr val="55B4D4"/>
                </a:solidFill>
                <a:latin typeface="Consolas" panose="020B0609020204030204" pitchFamily="49" charset="0"/>
              </a:rPr>
              <a:t>&lt;/script&gt;</a:t>
            </a:r>
            <a:endParaRPr lang="en-US">
              <a:solidFill>
                <a:srgbClr val="5C6166"/>
              </a:solidFill>
              <a:latin typeface="Consolas" panose="020B0609020204030204" pitchFamily="49" charset="0"/>
            </a:endParaRPr>
          </a:p>
        </p:txBody>
      </p:sp>
      <p:pic>
        <p:nvPicPr>
          <p:cNvPr id="11" name="Picture 10"/>
          <p:cNvPicPr>
            <a:picLocks noChangeAspect="1"/>
          </p:cNvPicPr>
          <p:nvPr/>
        </p:nvPicPr>
        <p:blipFill>
          <a:blip r:embed="rId2"/>
          <a:stretch>
            <a:fillRect/>
          </a:stretch>
        </p:blipFill>
        <p:spPr>
          <a:xfrm>
            <a:off x="7910204" y="2209800"/>
            <a:ext cx="2386321" cy="1728757"/>
          </a:xfrm>
          <a:prstGeom prst="rect">
            <a:avLst/>
          </a:prstGeom>
          <a:ln>
            <a:solidFill>
              <a:schemeClr val="bg1">
                <a:lumMod val="50000"/>
              </a:schemeClr>
            </a:solidFill>
          </a:ln>
        </p:spPr>
      </p:pic>
    </p:spTree>
    <p:extLst>
      <p:ext uri="{BB962C8B-B14F-4D97-AF65-F5344CB8AC3E}">
        <p14:creationId xmlns:p14="http://schemas.microsoft.com/office/powerpoint/2010/main" val="2458629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V-FOR</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a:t>Trường hợp</a:t>
            </a:r>
            <a:r>
              <a:rPr lang="vi-VN" sz="2000"/>
              <a:t> muốn lấy ra </a:t>
            </a:r>
            <a:r>
              <a:rPr lang="vi-VN" sz="2000" b="1"/>
              <a:t>index</a:t>
            </a:r>
            <a:r>
              <a:rPr lang="vi-VN" sz="2000"/>
              <a:t> của phần tử thì sử dụng cú pháp sau:</a:t>
            </a:r>
            <a:endParaRPr lang="en-US" sz="2000">
              <a:solidFill>
                <a:schemeClr val="dk1"/>
              </a:solidFill>
            </a:endParaRPr>
          </a:p>
          <a:p>
            <a:pPr marL="0" indent="0">
              <a:lnSpc>
                <a:spcPct val="150000"/>
              </a:lnSpc>
              <a:buNone/>
            </a:pPr>
            <a:endParaRPr lang="en-US" sz="2600">
              <a:solidFill>
                <a:schemeClr val="dk1"/>
              </a:solidFill>
            </a:endParaRPr>
          </a:p>
          <a:p>
            <a:pPr>
              <a:lnSpc>
                <a:spcPct val="150000"/>
              </a:lnSpc>
            </a:pPr>
            <a:r>
              <a:rPr lang="en-US" sz="2000">
                <a:solidFill>
                  <a:schemeClr val="dk1"/>
                </a:solidFill>
              </a:rPr>
              <a:t>Khi đó tham số index sẽ chứa chỉ số index của phần tử trong mảng. Ví dụ:</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2"/>
          <a:stretch>
            <a:fillRect/>
          </a:stretch>
        </p:blipFill>
        <p:spPr>
          <a:xfrm>
            <a:off x="1066800" y="1676400"/>
            <a:ext cx="4314986" cy="582572"/>
          </a:xfrm>
          <a:prstGeom prst="rect">
            <a:avLst/>
          </a:prstGeom>
        </p:spPr>
      </p:pic>
      <p:pic>
        <p:nvPicPr>
          <p:cNvPr id="9" name="Picture 8"/>
          <p:cNvPicPr>
            <a:picLocks noChangeAspect="1"/>
          </p:cNvPicPr>
          <p:nvPr/>
        </p:nvPicPr>
        <p:blipFill>
          <a:blip r:embed="rId3"/>
          <a:stretch>
            <a:fillRect/>
          </a:stretch>
        </p:blipFill>
        <p:spPr>
          <a:xfrm>
            <a:off x="4333875" y="4667250"/>
            <a:ext cx="3524250" cy="1504950"/>
          </a:xfrm>
          <a:prstGeom prst="rect">
            <a:avLst/>
          </a:prstGeom>
          <a:ln>
            <a:solidFill>
              <a:schemeClr val="bg1">
                <a:lumMod val="50000"/>
              </a:schemeClr>
            </a:solidFill>
          </a:ln>
        </p:spPr>
      </p:pic>
      <p:grpSp>
        <p:nvGrpSpPr>
          <p:cNvPr id="13" name="Group 12"/>
          <p:cNvGrpSpPr/>
          <p:nvPr/>
        </p:nvGrpSpPr>
        <p:grpSpPr>
          <a:xfrm>
            <a:off x="762000" y="3094672"/>
            <a:ext cx="10820400" cy="1477328"/>
            <a:chOff x="762000" y="3094672"/>
            <a:chExt cx="10820400" cy="1477328"/>
          </a:xfrm>
        </p:grpSpPr>
        <p:sp>
          <p:nvSpPr>
            <p:cNvPr id="17" name="Rectangle 16"/>
            <p:cNvSpPr/>
            <p:nvPr/>
          </p:nvSpPr>
          <p:spPr>
            <a:xfrm>
              <a:off x="9448800" y="3733800"/>
              <a:ext cx="685800" cy="228600"/>
            </a:xfrm>
            <a:prstGeom prst="rect">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759194" y="3733800"/>
              <a:ext cx="246888"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10000" y="3733800"/>
              <a:ext cx="685800" cy="228600"/>
            </a:xfrm>
            <a:prstGeom prst="rect">
              <a:avLst/>
            </a:prstGeom>
            <a:solidFill>
              <a:srgbClr val="FF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52800" y="3733800"/>
              <a:ext cx="246888"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62000" y="3094672"/>
              <a:ext cx="10820400" cy="1477328"/>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v-for</a:t>
              </a:r>
              <a:r>
                <a:rPr lang="en-US">
                  <a:solidFill>
                    <a:srgbClr val="5C6166"/>
                  </a:solidFill>
                  <a:latin typeface="Consolas" panose="020B0609020204030204" pitchFamily="49" charset="0"/>
                </a:rPr>
                <a:t>="(st, index) </a:t>
              </a:r>
              <a:r>
                <a:rPr lang="en-US">
                  <a:solidFill>
                    <a:srgbClr val="ED9366"/>
                  </a:solidFill>
                  <a:latin typeface="Consolas" panose="020B0609020204030204" pitchFamily="49" charset="0"/>
                </a:rPr>
                <a:t>in</a:t>
              </a:r>
              <a:r>
                <a:rPr lang="en-US">
                  <a:solidFill>
                    <a:srgbClr val="5C6166"/>
                  </a:solidFill>
                  <a:latin typeface="Consolas" panose="020B0609020204030204" pitchFamily="49" charset="0"/>
                </a:rPr>
                <a:t> students"</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 st }} - Vị trí thứ {{ index }}</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b="0">
                <a:solidFill>
                  <a:srgbClr val="5C6166"/>
                </a:solidFill>
                <a:effectLst/>
                <a:latin typeface="Consolas" panose="020B0609020204030204" pitchFamily="49" charset="0"/>
              </a:endParaRPr>
            </a:p>
          </p:txBody>
        </p:sp>
      </p:grpSp>
    </p:spTree>
    <p:extLst>
      <p:ext uri="{BB962C8B-B14F-4D97-AF65-F5344CB8AC3E}">
        <p14:creationId xmlns:p14="http://schemas.microsoft.com/office/powerpoint/2010/main" val="1814067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V-FOR VỚI OBJECT</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a:solidFill>
                  <a:schemeClr val="dk1"/>
                </a:solidFill>
              </a:rPr>
              <a:t>S</a:t>
            </a:r>
            <a:r>
              <a:rPr lang="vi-VN" sz="2000">
                <a:solidFill>
                  <a:schemeClr val="dk1"/>
                </a:solidFill>
              </a:rPr>
              <a:t>ử dụng </a:t>
            </a:r>
            <a:r>
              <a:rPr lang="vi-VN" sz="2000" b="1">
                <a:solidFill>
                  <a:schemeClr val="dk1"/>
                </a:solidFill>
              </a:rPr>
              <a:t>v-for</a:t>
            </a:r>
            <a:r>
              <a:rPr lang="vi-VN" sz="2000">
                <a:solidFill>
                  <a:schemeClr val="dk1"/>
                </a:solidFill>
              </a:rPr>
              <a:t> để lặp qua một mảng chứa các </a:t>
            </a:r>
            <a:r>
              <a:rPr lang="en-US" sz="2000" b="1">
                <a:solidFill>
                  <a:schemeClr val="dk1"/>
                </a:solidFill>
              </a:rPr>
              <a:t>đối tượng</a:t>
            </a:r>
            <a:r>
              <a:rPr lang="vi-VN" sz="2000" b="1">
                <a:solidFill>
                  <a:schemeClr val="dk1"/>
                </a:solidFill>
              </a:rPr>
              <a:t> </a:t>
            </a:r>
            <a:r>
              <a:rPr lang="vi-VN" sz="2000">
                <a:solidFill>
                  <a:schemeClr val="dk1"/>
                </a:solidFill>
              </a:rPr>
              <a:t>và hiển thị thuộc tính của từng </a:t>
            </a:r>
            <a:r>
              <a:rPr lang="en-US" sz="2000">
                <a:solidFill>
                  <a:schemeClr val="dk1"/>
                </a:solidFill>
              </a:rPr>
              <a:t>đối tượng</a:t>
            </a:r>
            <a:r>
              <a:rPr lang="vi-VN" sz="2000">
                <a:solidFill>
                  <a:schemeClr val="dk1"/>
                </a:solidFill>
              </a:rPr>
              <a:t>.</a:t>
            </a:r>
            <a:endParaRPr lang="en-US" sz="2000">
              <a:solidFill>
                <a:schemeClr val="dk1"/>
              </a:solidFill>
            </a:endParaRPr>
          </a:p>
          <a:p>
            <a:pPr marL="0" indent="0">
              <a:lnSpc>
                <a:spcPct val="150000"/>
              </a:lnSpc>
              <a:buNone/>
            </a:pPr>
            <a:endParaRPr lang="en-US" sz="26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4" name="Rectangle 13"/>
          <p:cNvSpPr/>
          <p:nvPr/>
        </p:nvSpPr>
        <p:spPr>
          <a:xfrm>
            <a:off x="3715215" y="1981200"/>
            <a:ext cx="7638585" cy="4278094"/>
          </a:xfrm>
          <a:prstGeom prst="rect">
            <a:avLst/>
          </a:prstGeom>
          <a:ln>
            <a:solidFill>
              <a:schemeClr val="bg1">
                <a:lumMod val="50000"/>
              </a:schemeClr>
            </a:solidFill>
          </a:ln>
        </p:spPr>
        <p:txBody>
          <a:bodyPr wrap="square">
            <a:spAutoFit/>
          </a:bodyPr>
          <a:lstStyle/>
          <a:p>
            <a:r>
              <a:rPr lang="vi-VN" sz="1700">
                <a:solidFill>
                  <a:srgbClr val="55B4D4"/>
                </a:solidFill>
                <a:latin typeface="Consolas" panose="020B0609020204030204" pitchFamily="49" charset="0"/>
              </a:rPr>
              <a:t>&lt;template&gt;</a:t>
            </a:r>
            <a:endParaRPr lang="vi-VN" sz="1700">
              <a:solidFill>
                <a:srgbClr val="5C6166"/>
              </a:solidFill>
              <a:latin typeface="Consolas" panose="020B0609020204030204" pitchFamily="49" charset="0"/>
            </a:endParaRPr>
          </a:p>
          <a:p>
            <a:r>
              <a:rPr lang="vi-VN" sz="1700">
                <a:solidFill>
                  <a:srgbClr val="5C6166"/>
                </a:solidFill>
                <a:latin typeface="Consolas" panose="020B0609020204030204" pitchFamily="49" charset="0"/>
              </a:rPr>
              <a:t>    </a:t>
            </a:r>
            <a:r>
              <a:rPr lang="vi-VN" sz="1700">
                <a:solidFill>
                  <a:srgbClr val="55B4D4"/>
                </a:solidFill>
                <a:latin typeface="Consolas" panose="020B0609020204030204" pitchFamily="49" charset="0"/>
              </a:rPr>
              <a:t>&lt;ul&gt;</a:t>
            </a:r>
            <a:endParaRPr lang="vi-VN" sz="1700">
              <a:solidFill>
                <a:srgbClr val="5C6166"/>
              </a:solidFill>
              <a:latin typeface="Consolas" panose="020B0609020204030204" pitchFamily="49" charset="0"/>
            </a:endParaRPr>
          </a:p>
          <a:p>
            <a:r>
              <a:rPr lang="vi-VN" sz="1700">
                <a:solidFill>
                  <a:srgbClr val="5C6166"/>
                </a:solidFill>
                <a:latin typeface="Consolas" panose="020B0609020204030204" pitchFamily="49" charset="0"/>
              </a:rPr>
              <a:t>      </a:t>
            </a:r>
            <a:r>
              <a:rPr lang="vi-VN" sz="1700">
                <a:solidFill>
                  <a:srgbClr val="55B4D4"/>
                </a:solidFill>
                <a:latin typeface="Consolas" panose="020B0609020204030204" pitchFamily="49" charset="0"/>
              </a:rPr>
              <a:t>&lt;li</a:t>
            </a:r>
            <a:r>
              <a:rPr lang="vi-VN" sz="1700">
                <a:solidFill>
                  <a:srgbClr val="5C6166"/>
                </a:solidFill>
                <a:latin typeface="Consolas" panose="020B0609020204030204" pitchFamily="49" charset="0"/>
              </a:rPr>
              <a:t> </a:t>
            </a:r>
            <a:r>
              <a:rPr lang="vi-VN" sz="1700">
                <a:solidFill>
                  <a:srgbClr val="FA8D3E"/>
                </a:solidFill>
                <a:latin typeface="Consolas" panose="020B0609020204030204" pitchFamily="49" charset="0"/>
              </a:rPr>
              <a:t>v-for</a:t>
            </a:r>
            <a:r>
              <a:rPr lang="vi-VN" sz="1700">
                <a:solidFill>
                  <a:srgbClr val="5C6166"/>
                </a:solidFill>
                <a:latin typeface="Consolas" panose="020B0609020204030204" pitchFamily="49" charset="0"/>
              </a:rPr>
              <a:t>="item </a:t>
            </a:r>
            <a:r>
              <a:rPr lang="vi-VN" sz="1700">
                <a:solidFill>
                  <a:srgbClr val="ED9366"/>
                </a:solidFill>
                <a:latin typeface="Consolas" panose="020B0609020204030204" pitchFamily="49" charset="0"/>
              </a:rPr>
              <a:t>in</a:t>
            </a:r>
            <a:r>
              <a:rPr lang="vi-VN" sz="1700">
                <a:solidFill>
                  <a:srgbClr val="5C6166"/>
                </a:solidFill>
                <a:latin typeface="Consolas" panose="020B0609020204030204" pitchFamily="49" charset="0"/>
              </a:rPr>
              <a:t> items"</a:t>
            </a:r>
            <a:r>
              <a:rPr lang="en-US" sz="1700">
                <a:solidFill>
                  <a:srgbClr val="5C6166"/>
                </a:solidFill>
                <a:latin typeface="Consolas" panose="020B0609020204030204" pitchFamily="49" charset="0"/>
              </a:rPr>
              <a:t> </a:t>
            </a:r>
            <a:r>
              <a:rPr lang="en-US" sz="1600">
                <a:solidFill>
                  <a:srgbClr val="5C6166"/>
                </a:solidFill>
                <a:latin typeface="Consolas" panose="020B0609020204030204" pitchFamily="49" charset="0"/>
              </a:rPr>
              <a:t>:</a:t>
            </a:r>
            <a:r>
              <a:rPr lang="en-US" sz="1600">
                <a:solidFill>
                  <a:srgbClr val="F2AE49"/>
                </a:solidFill>
                <a:latin typeface="Consolas" panose="020B0609020204030204" pitchFamily="49" charset="0"/>
              </a:rPr>
              <a:t>key</a:t>
            </a:r>
            <a:r>
              <a:rPr lang="en-US" sz="1600">
                <a:solidFill>
                  <a:srgbClr val="5C6166"/>
                </a:solidFill>
                <a:latin typeface="Consolas" panose="020B0609020204030204" pitchFamily="49" charset="0"/>
              </a:rPr>
              <a:t>="item</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id"</a:t>
            </a:r>
            <a:r>
              <a:rPr lang="vi-VN" sz="1700">
                <a:solidFill>
                  <a:srgbClr val="55B4D4"/>
                </a:solidFill>
                <a:latin typeface="Consolas" panose="020B0609020204030204" pitchFamily="49" charset="0"/>
              </a:rPr>
              <a:t>&gt;</a:t>
            </a:r>
            <a:endParaRPr lang="vi-VN" sz="1700">
              <a:solidFill>
                <a:srgbClr val="5C6166"/>
              </a:solidFill>
              <a:latin typeface="Consolas" panose="020B0609020204030204" pitchFamily="49" charset="0"/>
            </a:endParaRPr>
          </a:p>
          <a:p>
            <a:r>
              <a:rPr lang="vi-VN" sz="1700">
                <a:solidFill>
                  <a:srgbClr val="5C6166"/>
                </a:solidFill>
                <a:latin typeface="Consolas" panose="020B0609020204030204" pitchFamily="49" charset="0"/>
              </a:rPr>
              <a:t>        {{ item</a:t>
            </a:r>
            <a:r>
              <a:rPr lang="vi-VN" sz="1700">
                <a:solidFill>
                  <a:srgbClr val="ED9366"/>
                </a:solidFill>
                <a:latin typeface="Consolas" panose="020B0609020204030204" pitchFamily="49" charset="0"/>
              </a:rPr>
              <a:t>.</a:t>
            </a:r>
            <a:r>
              <a:rPr lang="vi-VN" sz="1700">
                <a:solidFill>
                  <a:srgbClr val="5C6166"/>
                </a:solidFill>
                <a:latin typeface="Consolas" panose="020B0609020204030204" pitchFamily="49" charset="0"/>
              </a:rPr>
              <a:t>id }}. {{ item</a:t>
            </a:r>
            <a:r>
              <a:rPr lang="vi-VN" sz="1700">
                <a:solidFill>
                  <a:srgbClr val="ED9366"/>
                </a:solidFill>
                <a:latin typeface="Consolas" panose="020B0609020204030204" pitchFamily="49" charset="0"/>
              </a:rPr>
              <a:t>.</a:t>
            </a:r>
            <a:r>
              <a:rPr lang="vi-VN" sz="1700">
                <a:solidFill>
                  <a:srgbClr val="5C6166"/>
                </a:solidFill>
                <a:latin typeface="Consolas" panose="020B0609020204030204" pitchFamily="49" charset="0"/>
              </a:rPr>
              <a:t>name }} - Giá: {{ item</a:t>
            </a:r>
            <a:r>
              <a:rPr lang="vi-VN" sz="1700">
                <a:solidFill>
                  <a:srgbClr val="ED9366"/>
                </a:solidFill>
                <a:latin typeface="Consolas" panose="020B0609020204030204" pitchFamily="49" charset="0"/>
              </a:rPr>
              <a:t>.</a:t>
            </a:r>
            <a:r>
              <a:rPr lang="vi-VN" sz="1700">
                <a:solidFill>
                  <a:srgbClr val="5C6166"/>
                </a:solidFill>
                <a:latin typeface="Consolas" panose="020B0609020204030204" pitchFamily="49" charset="0"/>
              </a:rPr>
              <a:t>price }}</a:t>
            </a:r>
          </a:p>
          <a:p>
            <a:r>
              <a:rPr lang="vi-VN" sz="1700">
                <a:solidFill>
                  <a:srgbClr val="5C6166"/>
                </a:solidFill>
                <a:latin typeface="Consolas" panose="020B0609020204030204" pitchFamily="49" charset="0"/>
              </a:rPr>
              <a:t>      </a:t>
            </a:r>
            <a:r>
              <a:rPr lang="vi-VN" sz="1700">
                <a:solidFill>
                  <a:srgbClr val="55B4D4"/>
                </a:solidFill>
                <a:latin typeface="Consolas" panose="020B0609020204030204" pitchFamily="49" charset="0"/>
              </a:rPr>
              <a:t>&lt;/li&gt;</a:t>
            </a:r>
            <a:endParaRPr lang="vi-VN" sz="1700">
              <a:solidFill>
                <a:srgbClr val="5C6166"/>
              </a:solidFill>
              <a:latin typeface="Consolas" panose="020B0609020204030204" pitchFamily="49" charset="0"/>
            </a:endParaRPr>
          </a:p>
          <a:p>
            <a:r>
              <a:rPr lang="vi-VN" sz="1700">
                <a:solidFill>
                  <a:srgbClr val="5C6166"/>
                </a:solidFill>
                <a:latin typeface="Consolas" panose="020B0609020204030204" pitchFamily="49" charset="0"/>
              </a:rPr>
              <a:t>    </a:t>
            </a:r>
            <a:r>
              <a:rPr lang="vi-VN" sz="1700">
                <a:solidFill>
                  <a:srgbClr val="55B4D4"/>
                </a:solidFill>
                <a:latin typeface="Consolas" panose="020B0609020204030204" pitchFamily="49" charset="0"/>
              </a:rPr>
              <a:t>&lt;/ul&gt;</a:t>
            </a:r>
            <a:endParaRPr lang="vi-VN" sz="1700">
              <a:solidFill>
                <a:srgbClr val="5C6166"/>
              </a:solidFill>
              <a:latin typeface="Consolas" panose="020B0609020204030204" pitchFamily="49" charset="0"/>
            </a:endParaRPr>
          </a:p>
          <a:p>
            <a:r>
              <a:rPr lang="vi-VN" sz="1700">
                <a:solidFill>
                  <a:srgbClr val="55B4D4"/>
                </a:solidFill>
                <a:latin typeface="Consolas" panose="020B0609020204030204" pitchFamily="49" charset="0"/>
              </a:rPr>
              <a:t>&lt;/template&gt;</a:t>
            </a:r>
            <a:endParaRPr lang="vi-VN" sz="1700">
              <a:solidFill>
                <a:srgbClr val="5C6166"/>
              </a:solidFill>
              <a:latin typeface="Consolas" panose="020B0609020204030204" pitchFamily="49" charset="0"/>
            </a:endParaRPr>
          </a:p>
          <a:p>
            <a:br>
              <a:rPr lang="vi-VN" sz="1700">
                <a:solidFill>
                  <a:srgbClr val="5C6166"/>
                </a:solidFill>
                <a:latin typeface="Consolas" panose="020B0609020204030204" pitchFamily="49" charset="0"/>
              </a:rPr>
            </a:br>
            <a:r>
              <a:rPr lang="vi-VN" sz="1700">
                <a:solidFill>
                  <a:srgbClr val="55B4D4"/>
                </a:solidFill>
                <a:latin typeface="Consolas" panose="020B0609020204030204" pitchFamily="49" charset="0"/>
              </a:rPr>
              <a:t>&lt;script</a:t>
            </a:r>
            <a:r>
              <a:rPr lang="vi-VN" sz="1700">
                <a:solidFill>
                  <a:srgbClr val="5C6166"/>
                </a:solidFill>
                <a:latin typeface="Consolas" panose="020B0609020204030204" pitchFamily="49" charset="0"/>
              </a:rPr>
              <a:t> </a:t>
            </a:r>
            <a:r>
              <a:rPr lang="vi-VN" sz="1700">
                <a:solidFill>
                  <a:srgbClr val="F2AE49"/>
                </a:solidFill>
                <a:latin typeface="Consolas" panose="020B0609020204030204" pitchFamily="49" charset="0"/>
              </a:rPr>
              <a:t>setup</a:t>
            </a:r>
            <a:r>
              <a:rPr lang="vi-VN" sz="1700">
                <a:solidFill>
                  <a:srgbClr val="55B4D4"/>
                </a:solidFill>
                <a:latin typeface="Consolas" panose="020B0609020204030204" pitchFamily="49" charset="0"/>
              </a:rPr>
              <a:t>&gt;</a:t>
            </a:r>
            <a:endParaRPr lang="vi-VN" sz="1700">
              <a:solidFill>
                <a:srgbClr val="5C6166"/>
              </a:solidFill>
              <a:latin typeface="Consolas" panose="020B0609020204030204" pitchFamily="49" charset="0"/>
            </a:endParaRPr>
          </a:p>
          <a:p>
            <a:r>
              <a:rPr lang="vi-VN" sz="1700">
                <a:solidFill>
                  <a:srgbClr val="FA8D3E"/>
                </a:solidFill>
                <a:latin typeface="Consolas" panose="020B0609020204030204" pitchFamily="49" charset="0"/>
              </a:rPr>
              <a:t>import</a:t>
            </a:r>
            <a:r>
              <a:rPr lang="vi-VN" sz="1700">
                <a:solidFill>
                  <a:srgbClr val="5C6166"/>
                </a:solidFill>
                <a:latin typeface="Consolas" panose="020B0609020204030204" pitchFamily="49" charset="0"/>
              </a:rPr>
              <a:t> { ref } </a:t>
            </a:r>
            <a:r>
              <a:rPr lang="vi-VN" sz="1700">
                <a:solidFill>
                  <a:srgbClr val="FA8D3E"/>
                </a:solidFill>
                <a:latin typeface="Consolas" panose="020B0609020204030204" pitchFamily="49" charset="0"/>
              </a:rPr>
              <a:t>from</a:t>
            </a:r>
            <a:r>
              <a:rPr lang="vi-VN" sz="1700">
                <a:solidFill>
                  <a:srgbClr val="5C6166"/>
                </a:solidFill>
                <a:latin typeface="Consolas" panose="020B0609020204030204" pitchFamily="49" charset="0"/>
              </a:rPr>
              <a:t> </a:t>
            </a:r>
            <a:r>
              <a:rPr lang="vi-VN" sz="1700">
                <a:solidFill>
                  <a:srgbClr val="86B300"/>
                </a:solidFill>
                <a:latin typeface="Consolas" panose="020B0609020204030204" pitchFamily="49" charset="0"/>
              </a:rPr>
              <a:t>'vue'</a:t>
            </a:r>
            <a:r>
              <a:rPr lang="vi-VN" sz="1700">
                <a:solidFill>
                  <a:srgbClr val="5C6166"/>
                </a:solidFill>
                <a:latin typeface="Consolas" panose="020B0609020204030204" pitchFamily="49" charset="0"/>
              </a:rPr>
              <a:t>;</a:t>
            </a:r>
          </a:p>
          <a:p>
            <a:r>
              <a:rPr lang="vi-VN" sz="1700">
                <a:solidFill>
                  <a:srgbClr val="FA8D3E"/>
                </a:solidFill>
                <a:latin typeface="Consolas" panose="020B0609020204030204" pitchFamily="49" charset="0"/>
              </a:rPr>
              <a:t>const</a:t>
            </a:r>
            <a:r>
              <a:rPr lang="vi-VN" sz="1700">
                <a:solidFill>
                  <a:srgbClr val="5C6166"/>
                </a:solidFill>
                <a:latin typeface="Consolas" panose="020B0609020204030204" pitchFamily="49" charset="0"/>
              </a:rPr>
              <a:t> items </a:t>
            </a:r>
            <a:r>
              <a:rPr lang="vi-VN" sz="1700">
                <a:solidFill>
                  <a:srgbClr val="ED9366"/>
                </a:solidFill>
                <a:latin typeface="Consolas" panose="020B0609020204030204" pitchFamily="49" charset="0"/>
              </a:rPr>
              <a:t>=</a:t>
            </a:r>
            <a:r>
              <a:rPr lang="vi-VN" sz="1700">
                <a:solidFill>
                  <a:srgbClr val="5C6166"/>
                </a:solidFill>
                <a:latin typeface="Consolas" panose="020B0609020204030204" pitchFamily="49" charset="0"/>
              </a:rPr>
              <a:t> </a:t>
            </a:r>
            <a:r>
              <a:rPr lang="vi-VN" sz="1700">
                <a:solidFill>
                  <a:srgbClr val="F2AE49"/>
                </a:solidFill>
                <a:latin typeface="Consolas" panose="020B0609020204030204" pitchFamily="49" charset="0"/>
              </a:rPr>
              <a:t>ref</a:t>
            </a:r>
            <a:r>
              <a:rPr lang="vi-VN" sz="1700">
                <a:solidFill>
                  <a:srgbClr val="5C6166"/>
                </a:solidFill>
                <a:latin typeface="Consolas" panose="020B0609020204030204" pitchFamily="49" charset="0"/>
              </a:rPr>
              <a:t>([</a:t>
            </a:r>
          </a:p>
          <a:p>
            <a:r>
              <a:rPr lang="vi-VN" sz="1700">
                <a:solidFill>
                  <a:srgbClr val="5C6166"/>
                </a:solidFill>
                <a:latin typeface="Consolas" panose="020B0609020204030204" pitchFamily="49" charset="0"/>
              </a:rPr>
              <a:t>  { id: </a:t>
            </a:r>
            <a:r>
              <a:rPr lang="vi-VN" sz="1700">
                <a:solidFill>
                  <a:srgbClr val="A37ACC"/>
                </a:solidFill>
                <a:latin typeface="Consolas" panose="020B0609020204030204" pitchFamily="49" charset="0"/>
              </a:rPr>
              <a:t>1</a:t>
            </a:r>
            <a:r>
              <a:rPr lang="vi-VN" sz="1700">
                <a:solidFill>
                  <a:srgbClr val="5C6166"/>
                </a:solidFill>
                <a:latin typeface="Consolas" panose="020B0609020204030204" pitchFamily="49" charset="0"/>
              </a:rPr>
              <a:t>, name: </a:t>
            </a:r>
            <a:r>
              <a:rPr lang="vi-VN" sz="1700">
                <a:solidFill>
                  <a:srgbClr val="86B300"/>
                </a:solidFill>
                <a:latin typeface="Consolas" panose="020B0609020204030204" pitchFamily="49" charset="0"/>
              </a:rPr>
              <a:t>'Táo'</a:t>
            </a:r>
            <a:r>
              <a:rPr lang="vi-VN" sz="1700">
                <a:solidFill>
                  <a:srgbClr val="5C6166"/>
                </a:solidFill>
                <a:latin typeface="Consolas" panose="020B0609020204030204" pitchFamily="49" charset="0"/>
              </a:rPr>
              <a:t>, price: </a:t>
            </a:r>
            <a:r>
              <a:rPr lang="vi-VN" sz="1700">
                <a:solidFill>
                  <a:srgbClr val="86B300"/>
                </a:solidFill>
                <a:latin typeface="Consolas" panose="020B0609020204030204" pitchFamily="49" charset="0"/>
              </a:rPr>
              <a:t>'$10'</a:t>
            </a:r>
            <a:r>
              <a:rPr lang="vi-VN" sz="1700">
                <a:solidFill>
                  <a:srgbClr val="5C6166"/>
                </a:solidFill>
                <a:latin typeface="Consolas" panose="020B0609020204030204" pitchFamily="49" charset="0"/>
              </a:rPr>
              <a:t> },</a:t>
            </a:r>
          </a:p>
          <a:p>
            <a:r>
              <a:rPr lang="vi-VN" sz="1700">
                <a:solidFill>
                  <a:srgbClr val="5C6166"/>
                </a:solidFill>
                <a:latin typeface="Consolas" panose="020B0609020204030204" pitchFamily="49" charset="0"/>
              </a:rPr>
              <a:t>  { id: </a:t>
            </a:r>
            <a:r>
              <a:rPr lang="vi-VN" sz="1700">
                <a:solidFill>
                  <a:srgbClr val="A37ACC"/>
                </a:solidFill>
                <a:latin typeface="Consolas" panose="020B0609020204030204" pitchFamily="49" charset="0"/>
              </a:rPr>
              <a:t>2</a:t>
            </a:r>
            <a:r>
              <a:rPr lang="vi-VN" sz="1700">
                <a:solidFill>
                  <a:srgbClr val="5C6166"/>
                </a:solidFill>
                <a:latin typeface="Consolas" panose="020B0609020204030204" pitchFamily="49" charset="0"/>
              </a:rPr>
              <a:t>, name: </a:t>
            </a:r>
            <a:r>
              <a:rPr lang="vi-VN" sz="1700">
                <a:solidFill>
                  <a:srgbClr val="86B300"/>
                </a:solidFill>
                <a:latin typeface="Consolas" panose="020B0609020204030204" pitchFamily="49" charset="0"/>
              </a:rPr>
              <a:t>'Chuối'</a:t>
            </a:r>
            <a:r>
              <a:rPr lang="vi-VN" sz="1700">
                <a:solidFill>
                  <a:srgbClr val="5C6166"/>
                </a:solidFill>
                <a:latin typeface="Consolas" panose="020B0609020204030204" pitchFamily="49" charset="0"/>
              </a:rPr>
              <a:t>, price: </a:t>
            </a:r>
            <a:r>
              <a:rPr lang="vi-VN" sz="1700">
                <a:solidFill>
                  <a:srgbClr val="86B300"/>
                </a:solidFill>
                <a:latin typeface="Consolas" panose="020B0609020204030204" pitchFamily="49" charset="0"/>
              </a:rPr>
              <a:t>'$15'</a:t>
            </a:r>
            <a:r>
              <a:rPr lang="vi-VN" sz="1700">
                <a:solidFill>
                  <a:srgbClr val="5C6166"/>
                </a:solidFill>
                <a:latin typeface="Consolas" panose="020B0609020204030204" pitchFamily="49" charset="0"/>
              </a:rPr>
              <a:t> },</a:t>
            </a:r>
          </a:p>
          <a:p>
            <a:r>
              <a:rPr lang="vi-VN" sz="1700">
                <a:solidFill>
                  <a:srgbClr val="5C6166"/>
                </a:solidFill>
                <a:latin typeface="Consolas" panose="020B0609020204030204" pitchFamily="49" charset="0"/>
              </a:rPr>
              <a:t>  { id: </a:t>
            </a:r>
            <a:r>
              <a:rPr lang="vi-VN" sz="1700">
                <a:solidFill>
                  <a:srgbClr val="A37ACC"/>
                </a:solidFill>
                <a:latin typeface="Consolas" panose="020B0609020204030204" pitchFamily="49" charset="0"/>
              </a:rPr>
              <a:t>3</a:t>
            </a:r>
            <a:r>
              <a:rPr lang="vi-VN" sz="1700">
                <a:solidFill>
                  <a:srgbClr val="5C6166"/>
                </a:solidFill>
                <a:latin typeface="Consolas" panose="020B0609020204030204" pitchFamily="49" charset="0"/>
              </a:rPr>
              <a:t>, name: </a:t>
            </a:r>
            <a:r>
              <a:rPr lang="vi-VN" sz="1700">
                <a:solidFill>
                  <a:srgbClr val="86B300"/>
                </a:solidFill>
                <a:latin typeface="Consolas" panose="020B0609020204030204" pitchFamily="49" charset="0"/>
              </a:rPr>
              <a:t>'Dưa hấu'</a:t>
            </a:r>
            <a:r>
              <a:rPr lang="vi-VN" sz="1700">
                <a:solidFill>
                  <a:srgbClr val="5C6166"/>
                </a:solidFill>
                <a:latin typeface="Consolas" panose="020B0609020204030204" pitchFamily="49" charset="0"/>
              </a:rPr>
              <a:t>, price: </a:t>
            </a:r>
            <a:r>
              <a:rPr lang="vi-VN" sz="1700">
                <a:solidFill>
                  <a:srgbClr val="86B300"/>
                </a:solidFill>
                <a:latin typeface="Consolas" panose="020B0609020204030204" pitchFamily="49" charset="0"/>
              </a:rPr>
              <a:t>'$18'</a:t>
            </a:r>
            <a:r>
              <a:rPr lang="vi-VN" sz="1700">
                <a:solidFill>
                  <a:srgbClr val="5C6166"/>
                </a:solidFill>
                <a:latin typeface="Consolas" panose="020B0609020204030204" pitchFamily="49" charset="0"/>
              </a:rPr>
              <a:t> },</a:t>
            </a:r>
          </a:p>
          <a:p>
            <a:r>
              <a:rPr lang="vi-VN" sz="1700">
                <a:solidFill>
                  <a:srgbClr val="5C6166"/>
                </a:solidFill>
                <a:latin typeface="Consolas" panose="020B0609020204030204" pitchFamily="49" charset="0"/>
              </a:rPr>
              <a:t>]);</a:t>
            </a:r>
          </a:p>
          <a:p>
            <a:r>
              <a:rPr lang="vi-VN" sz="1700">
                <a:solidFill>
                  <a:srgbClr val="55B4D4"/>
                </a:solidFill>
                <a:latin typeface="Consolas" panose="020B0609020204030204" pitchFamily="49" charset="0"/>
              </a:rPr>
              <a:t>&lt;/script&gt;</a:t>
            </a:r>
            <a:endParaRPr lang="vi-VN" sz="1700" b="0">
              <a:solidFill>
                <a:srgbClr val="5C6166"/>
              </a:solidFill>
              <a:effectLst/>
              <a:latin typeface="Consolas" panose="020B0609020204030204" pitchFamily="49" charset="0"/>
            </a:endParaRPr>
          </a:p>
        </p:txBody>
      </p:sp>
      <p:pic>
        <p:nvPicPr>
          <p:cNvPr id="18" name="Picture 17"/>
          <p:cNvPicPr>
            <a:picLocks noChangeAspect="1"/>
          </p:cNvPicPr>
          <p:nvPr/>
        </p:nvPicPr>
        <p:blipFill>
          <a:blip r:embed="rId2"/>
          <a:stretch>
            <a:fillRect/>
          </a:stretch>
        </p:blipFill>
        <p:spPr>
          <a:xfrm>
            <a:off x="666750" y="3810000"/>
            <a:ext cx="2533650" cy="1123950"/>
          </a:xfrm>
          <a:prstGeom prst="rect">
            <a:avLst/>
          </a:prstGeom>
          <a:ln>
            <a:solidFill>
              <a:schemeClr val="bg1">
                <a:lumMod val="50000"/>
              </a:schemeClr>
            </a:solidFill>
          </a:ln>
        </p:spPr>
      </p:pic>
    </p:spTree>
    <p:extLst>
      <p:ext uri="{BB962C8B-B14F-4D97-AF65-F5344CB8AC3E}">
        <p14:creationId xmlns:p14="http://schemas.microsoft.com/office/powerpoint/2010/main" val="207922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V-FOR VỚI RANGE</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a:solidFill>
                  <a:schemeClr val="dk1"/>
                </a:solidFill>
              </a:rPr>
              <a:t>Vuejs cũng hỗ trợ trường hợp muốn hiển phần tử với số lượng xác định:</a:t>
            </a:r>
          </a:p>
          <a:p>
            <a:pPr marL="0" indent="0">
              <a:lnSpc>
                <a:spcPct val="150000"/>
              </a:lnSpc>
              <a:buNone/>
            </a:pPr>
            <a:endParaRPr lang="en-US" sz="2400">
              <a:solidFill>
                <a:schemeClr val="dk1"/>
              </a:solidFill>
            </a:endParaRPr>
          </a:p>
          <a:p>
            <a:pPr marL="0" indent="0">
              <a:lnSpc>
                <a:spcPct val="150000"/>
              </a:lnSpc>
              <a:buNone/>
            </a:pPr>
            <a:endParaRPr lang="en-US" sz="26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1066800" y="1981200"/>
            <a:ext cx="5638800" cy="1477328"/>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v-for</a:t>
            </a:r>
            <a:r>
              <a:rPr lang="en-US">
                <a:solidFill>
                  <a:srgbClr val="5C6166"/>
                </a:solidFill>
                <a:latin typeface="Consolas" panose="020B0609020204030204" pitchFamily="49" charset="0"/>
              </a:rPr>
              <a:t>="i </a:t>
            </a:r>
            <a:r>
              <a:rPr lang="en-US">
                <a:solidFill>
                  <a:srgbClr val="ED9366"/>
                </a:solidFill>
                <a:latin typeface="Consolas" panose="020B0609020204030204" pitchFamily="49" charset="0"/>
              </a:rPr>
              <a:t>in</a:t>
            </a:r>
            <a:r>
              <a:rPr lang="en-US">
                <a:solidFill>
                  <a:srgbClr val="5C6166"/>
                </a:solidFill>
                <a:latin typeface="Consolas" panose="020B0609020204030204" pitchFamily="49" charset="0"/>
              </a:rPr>
              <a:t> </a:t>
            </a:r>
            <a:r>
              <a:rPr lang="en-US">
                <a:solidFill>
                  <a:srgbClr val="A37ACC"/>
                </a:solidFill>
                <a:latin typeface="Consolas" panose="020B0609020204030204" pitchFamily="49" charset="0"/>
              </a:rPr>
              <a:t>10</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Số {{ i }}</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b="0">
              <a:solidFill>
                <a:srgbClr val="5C6166"/>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7708876" y="1981200"/>
            <a:ext cx="1221712" cy="3923974"/>
          </a:xfrm>
          <a:prstGeom prst="rect">
            <a:avLst/>
          </a:prstGeom>
          <a:ln>
            <a:solidFill>
              <a:schemeClr val="bg1">
                <a:lumMod val="50000"/>
              </a:schemeClr>
            </a:solidFill>
          </a:ln>
        </p:spPr>
      </p:pic>
    </p:spTree>
    <p:extLst>
      <p:ext uri="{BB962C8B-B14F-4D97-AF65-F5344CB8AC3E}">
        <p14:creationId xmlns:p14="http://schemas.microsoft.com/office/powerpoint/2010/main" val="1521254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TEMPLATE VỚI V-FOR</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vi-VN" sz="2000">
                <a:solidFill>
                  <a:schemeClr val="dk1"/>
                </a:solidFill>
              </a:rPr>
              <a:t>Trong trường hợp muốn </a:t>
            </a:r>
            <a:r>
              <a:rPr lang="en-US" sz="2000">
                <a:solidFill>
                  <a:schemeClr val="dk1"/>
                </a:solidFill>
              </a:rPr>
              <a:t>hiển thị một khối các phần tử</a:t>
            </a:r>
            <a:r>
              <a:rPr lang="vi-VN" sz="2000">
                <a:solidFill>
                  <a:schemeClr val="dk1"/>
                </a:solidFill>
              </a:rPr>
              <a:t> thì Vue.js hỗ trợ sử dụng </a:t>
            </a:r>
            <a:r>
              <a:rPr lang="en-US" sz="2000" b="1">
                <a:solidFill>
                  <a:schemeClr val="dk1"/>
                </a:solidFill>
              </a:rPr>
              <a:t>&lt;</a:t>
            </a:r>
            <a:r>
              <a:rPr lang="vi-VN" sz="2000" b="1">
                <a:solidFill>
                  <a:schemeClr val="dk1"/>
                </a:solidFill>
              </a:rPr>
              <a:t>template</a:t>
            </a:r>
            <a:r>
              <a:rPr lang="en-US" sz="2000" b="1">
                <a:solidFill>
                  <a:schemeClr val="dk1"/>
                </a:solidFill>
              </a:rPr>
              <a:t>&gt;</a:t>
            </a:r>
            <a:r>
              <a:rPr lang="vi-VN" sz="2000">
                <a:solidFill>
                  <a:schemeClr val="dk1"/>
                </a:solidFill>
              </a:rPr>
              <a:t> để gom nhóm các tag đó giống như v-if.</a:t>
            </a:r>
            <a:endParaRPr lang="en-US" sz="2000">
              <a:solidFill>
                <a:schemeClr val="dk1"/>
              </a:solidFill>
            </a:endParaRPr>
          </a:p>
          <a:p>
            <a:pPr marL="0" indent="0">
              <a:lnSpc>
                <a:spcPct val="150000"/>
              </a:lnSpc>
              <a:buNone/>
            </a:pPr>
            <a:endParaRPr lang="en-US" sz="26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1076194" y="2237102"/>
            <a:ext cx="6783659" cy="4031873"/>
          </a:xfrm>
          <a:prstGeom prst="rect">
            <a:avLst/>
          </a:prstGeom>
          <a:ln>
            <a:solidFill>
              <a:schemeClr val="bg1">
                <a:lumMod val="50000"/>
              </a:schemeClr>
            </a:solidFill>
          </a:ln>
        </p:spPr>
        <p:txBody>
          <a:bodyPr wrap="square">
            <a:spAutoFit/>
          </a:bodyPr>
          <a:lstStyle/>
          <a:p>
            <a:r>
              <a:rPr lang="en-US" sz="1600">
                <a:solidFill>
                  <a:srgbClr val="55B4D4"/>
                </a:solidFill>
                <a:latin typeface="Consolas" panose="020B0609020204030204" pitchFamily="49" charset="0"/>
              </a:rPr>
              <a:t>&lt;template&gt;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&lt;template</a:t>
            </a:r>
            <a:r>
              <a:rPr lang="en-US" sz="1600">
                <a:solidFill>
                  <a:srgbClr val="5C6166"/>
                </a:solidFill>
                <a:latin typeface="Consolas" panose="020B0609020204030204" pitchFamily="49" charset="0"/>
              </a:rPr>
              <a:t> </a:t>
            </a:r>
            <a:r>
              <a:rPr lang="en-US" sz="1600">
                <a:solidFill>
                  <a:srgbClr val="FA8D3E"/>
                </a:solidFill>
                <a:latin typeface="Consolas" panose="020B0609020204030204" pitchFamily="49" charset="0"/>
              </a:rPr>
              <a:t>v-for</a:t>
            </a:r>
            <a:r>
              <a:rPr lang="en-US" sz="1600">
                <a:solidFill>
                  <a:srgbClr val="5C6166"/>
                </a:solidFill>
                <a:latin typeface="Consolas" panose="020B0609020204030204" pitchFamily="49" charset="0"/>
              </a:rPr>
              <a:t>="item </a:t>
            </a:r>
            <a:r>
              <a:rPr lang="en-US" sz="1600">
                <a:solidFill>
                  <a:srgbClr val="ED9366"/>
                </a:solidFill>
                <a:latin typeface="Consolas" panose="020B0609020204030204" pitchFamily="49" charset="0"/>
              </a:rPr>
              <a:t>in</a:t>
            </a:r>
            <a:r>
              <a:rPr lang="en-US" sz="1600">
                <a:solidFill>
                  <a:srgbClr val="5C6166"/>
                </a:solidFill>
                <a:latin typeface="Consolas" panose="020B0609020204030204" pitchFamily="49" charset="0"/>
              </a:rPr>
              <a:t> items" :</a:t>
            </a:r>
            <a:r>
              <a:rPr lang="en-US" sz="1600">
                <a:solidFill>
                  <a:srgbClr val="F2AE49"/>
                </a:solidFill>
                <a:latin typeface="Consolas" panose="020B0609020204030204" pitchFamily="49" charset="0"/>
              </a:rPr>
              <a:t>key</a:t>
            </a:r>
            <a:r>
              <a:rPr lang="en-US" sz="1600">
                <a:solidFill>
                  <a:srgbClr val="5C6166"/>
                </a:solidFill>
                <a:latin typeface="Consolas" panose="020B0609020204030204" pitchFamily="49" charset="0"/>
              </a:rPr>
              <a:t>="item</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id"</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&lt;h3&gt;</a:t>
            </a:r>
            <a:r>
              <a:rPr lang="en-US" sz="1600">
                <a:solidFill>
                  <a:srgbClr val="5C6166"/>
                </a:solidFill>
                <a:latin typeface="Consolas" panose="020B0609020204030204" pitchFamily="49" charset="0"/>
              </a:rPr>
              <a:t>{{ item</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title }}</a:t>
            </a:r>
            <a:r>
              <a:rPr lang="en-US" sz="1600">
                <a:solidFill>
                  <a:srgbClr val="55B4D4"/>
                </a:solidFill>
                <a:latin typeface="Consolas" panose="020B0609020204030204" pitchFamily="49" charset="0"/>
              </a:rPr>
              <a:t>&lt;/h3&gt;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&lt;p&gt;</a:t>
            </a:r>
            <a:r>
              <a:rPr lang="en-US" sz="1600">
                <a:solidFill>
                  <a:srgbClr val="5C6166"/>
                </a:solidFill>
                <a:latin typeface="Consolas" panose="020B0609020204030204" pitchFamily="49" charset="0"/>
              </a:rPr>
              <a:t>{{ item</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description }}</a:t>
            </a:r>
            <a:r>
              <a:rPr lang="en-US" sz="1600">
                <a:solidFill>
                  <a:srgbClr val="55B4D4"/>
                </a:solidFill>
                <a:latin typeface="Consolas" panose="020B0609020204030204" pitchFamily="49" charset="0"/>
              </a:rPr>
              <a:t>&lt;/p&gt;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&lt;/template&gt;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r>
              <a:rPr lang="en-US" sz="1600">
                <a:solidFill>
                  <a:srgbClr val="55B4D4"/>
                </a:solidFill>
                <a:latin typeface="Consolas" panose="020B0609020204030204" pitchFamily="49" charset="0"/>
              </a:rPr>
              <a:t>&lt;/template&gt;</a:t>
            </a:r>
            <a:endParaRPr lang="en-US" sz="1600">
              <a:solidFill>
                <a:srgbClr val="5C6166"/>
              </a:solidFill>
              <a:latin typeface="Consolas" panose="020B0609020204030204" pitchFamily="49" charset="0"/>
            </a:endParaRPr>
          </a:p>
          <a:p>
            <a:br>
              <a:rPr lang="en-US" sz="1600">
                <a:solidFill>
                  <a:srgbClr val="5C6166"/>
                </a:solidFill>
                <a:latin typeface="Consolas" panose="020B0609020204030204" pitchFamily="49" charset="0"/>
              </a:rPr>
            </a:br>
            <a:r>
              <a:rPr lang="en-US" sz="1600">
                <a:solidFill>
                  <a:srgbClr val="55B4D4"/>
                </a:solidFill>
                <a:latin typeface="Consolas" panose="020B0609020204030204" pitchFamily="49" charset="0"/>
              </a:rPr>
              <a:t>&lt;script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setup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FA8D3E"/>
                </a:solidFill>
                <a:latin typeface="Consolas" panose="020B0609020204030204" pitchFamily="49" charset="0"/>
              </a:rPr>
              <a:t>import</a:t>
            </a:r>
            <a:r>
              <a:rPr lang="en-US" sz="1600">
                <a:solidFill>
                  <a:srgbClr val="5C6166"/>
                </a:solidFill>
                <a:latin typeface="Consolas" panose="020B0609020204030204" pitchFamily="49" charset="0"/>
              </a:rPr>
              <a:t> { ref } </a:t>
            </a:r>
            <a:r>
              <a:rPr lang="en-US" sz="1600">
                <a:solidFill>
                  <a:srgbClr val="FA8D3E"/>
                </a:solidFill>
                <a:latin typeface="Consolas" panose="020B0609020204030204" pitchFamily="49" charset="0"/>
              </a:rPr>
              <a:t>from</a:t>
            </a:r>
            <a:r>
              <a:rPr lang="en-US" sz="1600">
                <a:solidFill>
                  <a:srgbClr val="5C6166"/>
                </a:solidFill>
                <a:latin typeface="Consolas" panose="020B0609020204030204" pitchFamily="49" charset="0"/>
              </a:rPr>
              <a:t> </a:t>
            </a:r>
            <a:r>
              <a:rPr lang="en-US" sz="1600">
                <a:solidFill>
                  <a:srgbClr val="86B300"/>
                </a:solidFill>
                <a:latin typeface="Consolas" panose="020B0609020204030204" pitchFamily="49" charset="0"/>
              </a:rPr>
              <a:t>'vue'</a:t>
            </a:r>
            <a:r>
              <a:rPr lang="en-US" sz="1600">
                <a:solidFill>
                  <a:srgbClr val="5C6166"/>
                </a:solidFill>
                <a:latin typeface="Consolas" panose="020B0609020204030204" pitchFamily="49" charset="0"/>
              </a:rPr>
              <a:t>;</a:t>
            </a:r>
          </a:p>
          <a:p>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items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ref</a:t>
            </a:r>
            <a:r>
              <a:rPr lang="en-US" sz="1600">
                <a:solidFill>
                  <a:srgbClr val="5C6166"/>
                </a:solidFill>
                <a:latin typeface="Consolas" panose="020B0609020204030204" pitchFamily="49" charset="0"/>
              </a:rPr>
              <a:t>([</a:t>
            </a:r>
          </a:p>
          <a:p>
            <a:r>
              <a:rPr lang="en-US" sz="1600">
                <a:solidFill>
                  <a:srgbClr val="5C6166"/>
                </a:solidFill>
                <a:latin typeface="Consolas" panose="020B0609020204030204" pitchFamily="49" charset="0"/>
              </a:rPr>
              <a:t>  { id: </a:t>
            </a:r>
            <a:r>
              <a:rPr lang="en-US" sz="1600">
                <a:solidFill>
                  <a:srgbClr val="A37ACC"/>
                </a:solidFill>
                <a:latin typeface="Consolas" panose="020B0609020204030204" pitchFamily="49" charset="0"/>
              </a:rPr>
              <a:t>1</a:t>
            </a:r>
            <a:r>
              <a:rPr lang="en-US" sz="1600">
                <a:solidFill>
                  <a:srgbClr val="5C6166"/>
                </a:solidFill>
                <a:latin typeface="Consolas" panose="020B0609020204030204" pitchFamily="49" charset="0"/>
              </a:rPr>
              <a:t>, title: </a:t>
            </a:r>
            <a:r>
              <a:rPr lang="en-US" sz="1600">
                <a:solidFill>
                  <a:srgbClr val="86B300"/>
                </a:solidFill>
                <a:latin typeface="Consolas" panose="020B0609020204030204" pitchFamily="49" charset="0"/>
              </a:rPr>
              <a:t>'Tiêu đề 1'</a:t>
            </a:r>
            <a:r>
              <a:rPr lang="en-US" sz="1600">
                <a:solidFill>
                  <a:srgbClr val="5C6166"/>
                </a:solidFill>
                <a:latin typeface="Consolas" panose="020B0609020204030204" pitchFamily="49" charset="0"/>
              </a:rPr>
              <a:t>, description: </a:t>
            </a:r>
            <a:r>
              <a:rPr lang="en-US" sz="1600">
                <a:solidFill>
                  <a:srgbClr val="86B300"/>
                </a:solidFill>
                <a:latin typeface="Consolas" panose="020B0609020204030204" pitchFamily="49" charset="0"/>
              </a:rPr>
              <a:t>'Mô tả 1...'</a:t>
            </a:r>
            <a:r>
              <a:rPr lang="en-US" sz="1600">
                <a:solidFill>
                  <a:srgbClr val="5C6166"/>
                </a:solidFill>
                <a:latin typeface="Consolas" panose="020B0609020204030204" pitchFamily="49" charset="0"/>
              </a:rPr>
              <a:t> },</a:t>
            </a:r>
          </a:p>
          <a:p>
            <a:r>
              <a:rPr lang="en-US" sz="1600">
                <a:solidFill>
                  <a:srgbClr val="5C6166"/>
                </a:solidFill>
                <a:latin typeface="Consolas" panose="020B0609020204030204" pitchFamily="49" charset="0"/>
              </a:rPr>
              <a:t>  { id: </a:t>
            </a:r>
            <a:r>
              <a:rPr lang="en-US" sz="1600">
                <a:solidFill>
                  <a:srgbClr val="A37ACC"/>
                </a:solidFill>
                <a:latin typeface="Consolas" panose="020B0609020204030204" pitchFamily="49" charset="0"/>
              </a:rPr>
              <a:t>2</a:t>
            </a:r>
            <a:r>
              <a:rPr lang="en-US" sz="1600">
                <a:solidFill>
                  <a:srgbClr val="5C6166"/>
                </a:solidFill>
                <a:latin typeface="Consolas" panose="020B0609020204030204" pitchFamily="49" charset="0"/>
              </a:rPr>
              <a:t>, title: </a:t>
            </a:r>
            <a:r>
              <a:rPr lang="en-US" sz="1600">
                <a:solidFill>
                  <a:srgbClr val="86B300"/>
                </a:solidFill>
                <a:latin typeface="Consolas" panose="020B0609020204030204" pitchFamily="49" charset="0"/>
              </a:rPr>
              <a:t>'Tiêu đề 2'</a:t>
            </a:r>
            <a:r>
              <a:rPr lang="en-US" sz="1600">
                <a:solidFill>
                  <a:srgbClr val="5C6166"/>
                </a:solidFill>
                <a:latin typeface="Consolas" panose="020B0609020204030204" pitchFamily="49" charset="0"/>
              </a:rPr>
              <a:t>, description: </a:t>
            </a:r>
            <a:r>
              <a:rPr lang="en-US" sz="1600">
                <a:solidFill>
                  <a:srgbClr val="86B300"/>
                </a:solidFill>
                <a:latin typeface="Consolas" panose="020B0609020204030204" pitchFamily="49" charset="0"/>
              </a:rPr>
              <a:t>'Mô tả 2...'</a:t>
            </a:r>
            <a:r>
              <a:rPr lang="en-US" sz="1600">
                <a:solidFill>
                  <a:srgbClr val="5C6166"/>
                </a:solidFill>
                <a:latin typeface="Consolas" panose="020B0609020204030204" pitchFamily="49" charset="0"/>
              </a:rPr>
              <a:t> },</a:t>
            </a:r>
          </a:p>
          <a:p>
            <a:r>
              <a:rPr lang="en-US" sz="1600">
                <a:solidFill>
                  <a:srgbClr val="5C6166"/>
                </a:solidFill>
                <a:latin typeface="Consolas" panose="020B0609020204030204" pitchFamily="49" charset="0"/>
              </a:rPr>
              <a:t>]);</a:t>
            </a:r>
          </a:p>
          <a:p>
            <a:r>
              <a:rPr lang="en-US" sz="1600">
                <a:solidFill>
                  <a:srgbClr val="55B4D4"/>
                </a:solidFill>
                <a:latin typeface="Consolas" panose="020B0609020204030204" pitchFamily="49" charset="0"/>
              </a:rPr>
              <a:t>&lt;/script&gt;</a:t>
            </a:r>
            <a:endParaRPr lang="en-US" sz="1600" b="0">
              <a:solidFill>
                <a:srgbClr val="5C6166"/>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8763000" y="3124200"/>
            <a:ext cx="1683297" cy="1905000"/>
          </a:xfrm>
          <a:prstGeom prst="rect">
            <a:avLst/>
          </a:prstGeom>
          <a:ln>
            <a:solidFill>
              <a:schemeClr val="bg1">
                <a:lumMod val="50000"/>
              </a:schemeClr>
            </a:solidFill>
          </a:ln>
        </p:spPr>
      </p:pic>
    </p:spTree>
    <p:extLst>
      <p:ext uri="{BB962C8B-B14F-4D97-AF65-F5344CB8AC3E}">
        <p14:creationId xmlns:p14="http://schemas.microsoft.com/office/powerpoint/2010/main" val="4260541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KẾT HỢP V-FOR VỚI V-IF</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vi-VN" sz="2000">
                <a:solidFill>
                  <a:schemeClr val="dk1"/>
                </a:solidFill>
              </a:rPr>
              <a:t>Khi sử dụng </a:t>
            </a:r>
            <a:r>
              <a:rPr lang="vi-VN" sz="2000" b="1">
                <a:solidFill>
                  <a:schemeClr val="dk1"/>
                </a:solidFill>
              </a:rPr>
              <a:t>v-for</a:t>
            </a:r>
            <a:r>
              <a:rPr lang="vi-VN" sz="2000">
                <a:solidFill>
                  <a:schemeClr val="dk1"/>
                </a:solidFill>
              </a:rPr>
              <a:t> cùng với </a:t>
            </a:r>
            <a:r>
              <a:rPr lang="vi-VN" sz="2000" b="1">
                <a:solidFill>
                  <a:schemeClr val="dk1"/>
                </a:solidFill>
              </a:rPr>
              <a:t>v-if</a:t>
            </a:r>
            <a:r>
              <a:rPr lang="vi-VN" sz="2000">
                <a:solidFill>
                  <a:schemeClr val="dk1"/>
                </a:solidFill>
              </a:rPr>
              <a:t>, </a:t>
            </a:r>
            <a:r>
              <a:rPr lang="en-US" sz="2000">
                <a:solidFill>
                  <a:schemeClr val="dk1"/>
                </a:solidFill>
              </a:rPr>
              <a:t>th</a:t>
            </a:r>
            <a:r>
              <a:rPr lang="vi-VN" sz="2000">
                <a:solidFill>
                  <a:schemeClr val="dk1"/>
                </a:solidFill>
              </a:rPr>
              <a:t>ì</a:t>
            </a:r>
            <a:r>
              <a:rPr lang="en-US" sz="2000">
                <a:solidFill>
                  <a:schemeClr val="dk1"/>
                </a:solidFill>
              </a:rPr>
              <a:t> </a:t>
            </a:r>
            <a:r>
              <a:rPr lang="vi-VN" sz="2000" b="1">
                <a:solidFill>
                  <a:schemeClr val="dk1"/>
                </a:solidFill>
              </a:rPr>
              <a:t>v-for</a:t>
            </a:r>
            <a:r>
              <a:rPr lang="vi-VN" sz="2000">
                <a:solidFill>
                  <a:schemeClr val="dk1"/>
                </a:solidFill>
              </a:rPr>
              <a:t> có </a:t>
            </a:r>
            <a:r>
              <a:rPr lang="vi-VN" sz="2000">
                <a:solidFill>
                  <a:srgbClr val="FF0000"/>
                </a:solidFill>
              </a:rPr>
              <a:t>độ ưu tiên cao hơn</a:t>
            </a:r>
            <a:r>
              <a:rPr lang="vi-VN" sz="2000">
                <a:solidFill>
                  <a:schemeClr val="dk1"/>
                </a:solidFill>
              </a:rPr>
              <a:t> </a:t>
            </a:r>
            <a:r>
              <a:rPr lang="vi-VN" sz="2000" b="1">
                <a:solidFill>
                  <a:schemeClr val="dk1"/>
                </a:solidFill>
              </a:rPr>
              <a:t>v-if</a:t>
            </a:r>
            <a:r>
              <a:rPr lang="vi-VN" sz="2000">
                <a:solidFill>
                  <a:schemeClr val="dk1"/>
                </a:solidFill>
              </a:rPr>
              <a:t>. </a:t>
            </a:r>
            <a:r>
              <a:rPr lang="en-US" sz="2000">
                <a:solidFill>
                  <a:schemeClr val="dk1"/>
                </a:solidFill>
              </a:rPr>
              <a:t>Đ</a:t>
            </a:r>
            <a:r>
              <a:rPr lang="vi-VN" sz="2000">
                <a:solidFill>
                  <a:schemeClr val="dk1"/>
                </a:solidFill>
              </a:rPr>
              <a:t>iều này rất có lợi nếu như </a:t>
            </a:r>
            <a:r>
              <a:rPr lang="en-US" sz="2000">
                <a:solidFill>
                  <a:schemeClr val="dk1"/>
                </a:solidFill>
              </a:rPr>
              <a:t>chúng ta </a:t>
            </a:r>
            <a:r>
              <a:rPr lang="vi-VN" sz="2000">
                <a:solidFill>
                  <a:schemeClr val="dk1"/>
                </a:solidFill>
              </a:rPr>
              <a:t>muốn kiểm tra sự tồn tại của một nhánh nào đó trong vòng lặp.</a:t>
            </a:r>
            <a:r>
              <a:rPr lang="en-US" sz="2000">
                <a:solidFill>
                  <a:schemeClr val="dk1"/>
                </a:solidFill>
              </a:rPr>
              <a:t>  </a:t>
            </a:r>
          </a:p>
          <a:p>
            <a:pPr marL="0" indent="0">
              <a:lnSpc>
                <a:spcPct val="150000"/>
              </a:lnSpc>
              <a:buNone/>
            </a:pPr>
            <a:endParaRPr lang="en-US" sz="26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9" name="Picture 8"/>
          <p:cNvPicPr>
            <a:picLocks noChangeAspect="1"/>
          </p:cNvPicPr>
          <p:nvPr/>
        </p:nvPicPr>
        <p:blipFill>
          <a:blip r:embed="rId2"/>
          <a:stretch>
            <a:fillRect/>
          </a:stretch>
        </p:blipFill>
        <p:spPr>
          <a:xfrm>
            <a:off x="9829800" y="3764056"/>
            <a:ext cx="1371600" cy="826994"/>
          </a:xfrm>
          <a:prstGeom prst="rect">
            <a:avLst/>
          </a:prstGeom>
          <a:ln>
            <a:solidFill>
              <a:schemeClr val="bg1">
                <a:lumMod val="50000"/>
              </a:schemeClr>
            </a:solidFill>
          </a:ln>
        </p:spPr>
      </p:pic>
      <p:grpSp>
        <p:nvGrpSpPr>
          <p:cNvPr id="12" name="Group 11"/>
          <p:cNvGrpSpPr/>
          <p:nvPr/>
        </p:nvGrpSpPr>
        <p:grpSpPr>
          <a:xfrm>
            <a:off x="3048000" y="2441468"/>
            <a:ext cx="6096000" cy="3785652"/>
            <a:chOff x="3048000" y="2441468"/>
            <a:chExt cx="6096000" cy="3785652"/>
          </a:xfrm>
        </p:grpSpPr>
        <p:sp>
          <p:nvSpPr>
            <p:cNvPr id="13" name="Rectangle 12"/>
            <p:cNvSpPr/>
            <p:nvPr/>
          </p:nvSpPr>
          <p:spPr>
            <a:xfrm>
              <a:off x="7239000" y="5428488"/>
              <a:ext cx="493776" cy="2103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781800" y="4953000"/>
              <a:ext cx="533400" cy="2103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048000" y="2441468"/>
              <a:ext cx="6096000" cy="3785652"/>
            </a:xfrm>
            <a:prstGeom prst="rect">
              <a:avLst/>
            </a:prstGeom>
            <a:ln>
              <a:solidFill>
                <a:schemeClr val="bg1">
                  <a:lumMod val="50000"/>
                </a:schemeClr>
              </a:solidFill>
            </a:ln>
          </p:spPr>
          <p:txBody>
            <a:bodyPr wrap="square">
              <a:spAutoFit/>
            </a:bodyPr>
            <a:lstStyle/>
            <a:p>
              <a:r>
                <a:rPr lang="vi-VN" sz="1600">
                  <a:solidFill>
                    <a:srgbClr val="55B4D4"/>
                  </a:solidFill>
                  <a:latin typeface="Consolas" panose="020B0609020204030204" pitchFamily="49" charset="0"/>
                </a:rPr>
                <a:t>&lt;template&gt;</a:t>
              </a:r>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&lt;ul&gt;</a:t>
              </a:r>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&lt;template</a:t>
              </a:r>
              <a:r>
                <a:rPr lang="vi-VN" sz="1600">
                  <a:solidFill>
                    <a:srgbClr val="5C6166"/>
                  </a:solidFill>
                  <a:latin typeface="Consolas" panose="020B0609020204030204" pitchFamily="49" charset="0"/>
                </a:rPr>
                <a:t> </a:t>
              </a:r>
              <a:r>
                <a:rPr lang="vi-VN" sz="1600">
                  <a:solidFill>
                    <a:srgbClr val="FA8D3E"/>
                  </a:solidFill>
                  <a:latin typeface="Consolas" panose="020B0609020204030204" pitchFamily="49" charset="0"/>
                </a:rPr>
                <a:t>v-for</a:t>
              </a:r>
              <a:r>
                <a:rPr lang="vi-VN" sz="1600">
                  <a:solidFill>
                    <a:srgbClr val="5C6166"/>
                  </a:solidFill>
                  <a:latin typeface="Consolas" panose="020B0609020204030204" pitchFamily="49" charset="0"/>
                </a:rPr>
                <a:t>="item </a:t>
              </a:r>
              <a:r>
                <a:rPr lang="vi-VN" sz="1600">
                  <a:solidFill>
                    <a:srgbClr val="ED9366"/>
                  </a:solidFill>
                  <a:latin typeface="Consolas" panose="020B0609020204030204" pitchFamily="49" charset="0"/>
                </a:rPr>
                <a:t>in</a:t>
              </a:r>
              <a:r>
                <a:rPr lang="vi-VN" sz="1600">
                  <a:solidFill>
                    <a:srgbClr val="5C6166"/>
                  </a:solidFill>
                  <a:latin typeface="Consolas" panose="020B0609020204030204" pitchFamily="49" charset="0"/>
                </a:rPr>
                <a:t> items" :</a:t>
              </a:r>
              <a:r>
                <a:rPr lang="vi-VN" sz="1600">
                  <a:solidFill>
                    <a:srgbClr val="F2AE49"/>
                  </a:solidFill>
                  <a:latin typeface="Consolas" panose="020B0609020204030204" pitchFamily="49" charset="0"/>
                </a:rPr>
                <a:t>key</a:t>
              </a:r>
              <a:r>
                <a:rPr lang="vi-VN" sz="1600">
                  <a:solidFill>
                    <a:srgbClr val="5C6166"/>
                  </a:solidFill>
                  <a:latin typeface="Consolas" panose="020B0609020204030204" pitchFamily="49" charset="0"/>
                </a:rPr>
                <a:t>="item</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id"</a:t>
              </a:r>
              <a:r>
                <a:rPr lang="vi-VN" sz="1600">
                  <a:solidFill>
                    <a:srgbClr val="55B4D4"/>
                  </a:solidFill>
                  <a:latin typeface="Consolas" panose="020B0609020204030204" pitchFamily="49" charset="0"/>
                </a:rPr>
                <a:t>&gt;</a:t>
              </a:r>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&lt;li</a:t>
              </a:r>
              <a:r>
                <a:rPr lang="vi-VN" sz="1600">
                  <a:solidFill>
                    <a:srgbClr val="5C6166"/>
                  </a:solidFill>
                  <a:latin typeface="Consolas" panose="020B0609020204030204" pitchFamily="49" charset="0"/>
                </a:rPr>
                <a:t> </a:t>
              </a:r>
              <a:r>
                <a:rPr lang="vi-VN" sz="1600">
                  <a:solidFill>
                    <a:srgbClr val="FA8D3E"/>
                  </a:solidFill>
                  <a:latin typeface="Consolas" panose="020B0609020204030204" pitchFamily="49" charset="0"/>
                </a:rPr>
                <a:t>v-if</a:t>
              </a:r>
              <a:r>
                <a:rPr lang="vi-VN" sz="1600">
                  <a:solidFill>
                    <a:srgbClr val="5C6166"/>
                  </a:solidFill>
                  <a:latin typeface="Consolas" panose="020B0609020204030204" pitchFamily="49" charset="0"/>
                </a:rPr>
                <a:t>="item</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visible"</a:t>
              </a:r>
              <a:r>
                <a:rPr lang="vi-VN" sz="1600">
                  <a:solidFill>
                    <a:srgbClr val="55B4D4"/>
                  </a:solidFill>
                  <a:latin typeface="Consolas" panose="020B0609020204030204" pitchFamily="49" charset="0"/>
                </a:rPr>
                <a:t>&gt;</a:t>
              </a:r>
              <a:r>
                <a:rPr lang="vi-VN" sz="1600">
                  <a:solidFill>
                    <a:srgbClr val="5C6166"/>
                  </a:solidFill>
                  <a:latin typeface="Consolas" panose="020B0609020204030204" pitchFamily="49" charset="0"/>
                </a:rPr>
                <a:t>{{ item</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name }}</a:t>
              </a:r>
              <a:r>
                <a:rPr lang="vi-VN" sz="1600">
                  <a:solidFill>
                    <a:srgbClr val="55B4D4"/>
                  </a:solidFill>
                  <a:latin typeface="Consolas" panose="020B0609020204030204" pitchFamily="49" charset="0"/>
                </a:rPr>
                <a:t>&lt;/li&gt;</a:t>
              </a:r>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&lt;/template&gt;</a:t>
              </a:r>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en-US"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&lt;/ul&gt;</a:t>
              </a:r>
              <a:endParaRPr lang="vi-VN" sz="1600">
                <a:solidFill>
                  <a:srgbClr val="5C6166"/>
                </a:solidFill>
                <a:latin typeface="Consolas" panose="020B0609020204030204" pitchFamily="49" charset="0"/>
              </a:endParaRPr>
            </a:p>
            <a:p>
              <a:r>
                <a:rPr lang="vi-VN" sz="1600">
                  <a:solidFill>
                    <a:srgbClr val="55B4D4"/>
                  </a:solidFill>
                  <a:latin typeface="Consolas" panose="020B0609020204030204" pitchFamily="49" charset="0"/>
                </a:rPr>
                <a:t>&lt;/template&gt;</a:t>
              </a:r>
              <a:endParaRPr lang="en-US" sz="1600">
                <a:solidFill>
                  <a:srgbClr val="55B4D4"/>
                </a:solidFill>
                <a:latin typeface="Consolas" panose="020B0609020204030204" pitchFamily="49" charset="0"/>
              </a:endParaRPr>
            </a:p>
            <a:p>
              <a:r>
                <a:rPr lang="vi-VN" sz="1600">
                  <a:solidFill>
                    <a:srgbClr val="55B4D4"/>
                  </a:solidFill>
                  <a:latin typeface="Consolas" panose="020B0609020204030204" pitchFamily="49" charset="0"/>
                </a:rPr>
                <a:t>&lt;script</a:t>
              </a:r>
              <a:r>
                <a:rPr lang="vi-VN" sz="1600">
                  <a:solidFill>
                    <a:srgbClr val="5C6166"/>
                  </a:solidFill>
                  <a:latin typeface="Consolas" panose="020B0609020204030204" pitchFamily="49" charset="0"/>
                </a:rPr>
                <a:t> </a:t>
              </a:r>
              <a:r>
                <a:rPr lang="vi-VN" sz="1600">
                  <a:solidFill>
                    <a:srgbClr val="F2AE49"/>
                  </a:solidFill>
                  <a:latin typeface="Consolas" panose="020B0609020204030204" pitchFamily="49" charset="0"/>
                </a:rPr>
                <a:t>setup</a:t>
              </a:r>
              <a:r>
                <a:rPr lang="vi-VN" sz="1600">
                  <a:solidFill>
                    <a:srgbClr val="55B4D4"/>
                  </a:solidFill>
                  <a:latin typeface="Consolas" panose="020B0609020204030204" pitchFamily="49" charset="0"/>
                </a:rPr>
                <a:t>&gt;</a:t>
              </a:r>
              <a:endParaRPr lang="vi-VN" sz="1600">
                <a:solidFill>
                  <a:srgbClr val="5C6166"/>
                </a:solidFill>
                <a:latin typeface="Consolas" panose="020B0609020204030204" pitchFamily="49" charset="0"/>
              </a:endParaRPr>
            </a:p>
            <a:p>
              <a:r>
                <a:rPr lang="vi-VN" sz="1600">
                  <a:solidFill>
                    <a:srgbClr val="FA8D3E"/>
                  </a:solidFill>
                  <a:latin typeface="Consolas" panose="020B0609020204030204" pitchFamily="49" charset="0"/>
                </a:rPr>
                <a:t>import</a:t>
              </a:r>
              <a:r>
                <a:rPr lang="vi-VN" sz="1600">
                  <a:solidFill>
                    <a:srgbClr val="5C6166"/>
                  </a:solidFill>
                  <a:latin typeface="Consolas" panose="020B0609020204030204" pitchFamily="49" charset="0"/>
                </a:rPr>
                <a:t> { ref } </a:t>
              </a:r>
              <a:r>
                <a:rPr lang="vi-VN" sz="1600">
                  <a:solidFill>
                    <a:srgbClr val="FA8D3E"/>
                  </a:solidFill>
                  <a:latin typeface="Consolas" panose="020B0609020204030204" pitchFamily="49" charset="0"/>
                </a:rPr>
                <a:t>from</a:t>
              </a:r>
              <a:r>
                <a:rPr lang="vi-VN" sz="1600">
                  <a:solidFill>
                    <a:srgbClr val="5C6166"/>
                  </a:solidFill>
                  <a:latin typeface="Consolas" panose="020B0609020204030204" pitchFamily="49" charset="0"/>
                </a:rPr>
                <a:t> </a:t>
              </a:r>
              <a:r>
                <a:rPr lang="vi-VN" sz="1600">
                  <a:solidFill>
                    <a:srgbClr val="86B300"/>
                  </a:solidFill>
                  <a:latin typeface="Consolas" panose="020B0609020204030204" pitchFamily="49" charset="0"/>
                </a:rPr>
                <a:t>'vue'</a:t>
              </a:r>
              <a:r>
                <a:rPr lang="vi-VN" sz="1600">
                  <a:solidFill>
                    <a:srgbClr val="5C6166"/>
                  </a:solidFill>
                  <a:latin typeface="Consolas" panose="020B0609020204030204" pitchFamily="49" charset="0"/>
                </a:rPr>
                <a:t>;</a:t>
              </a:r>
            </a:p>
            <a:p>
              <a:r>
                <a:rPr lang="vi-VN" sz="1600">
                  <a:solidFill>
                    <a:srgbClr val="FA8D3E"/>
                  </a:solidFill>
                  <a:latin typeface="Consolas" panose="020B0609020204030204" pitchFamily="49" charset="0"/>
                </a:rPr>
                <a:t>const</a:t>
              </a:r>
              <a:r>
                <a:rPr lang="vi-VN" sz="1600">
                  <a:solidFill>
                    <a:srgbClr val="5C6166"/>
                  </a:solidFill>
                  <a:latin typeface="Consolas" panose="020B0609020204030204" pitchFamily="49" charset="0"/>
                </a:rPr>
                <a:t> items </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 </a:t>
              </a:r>
              <a:r>
                <a:rPr lang="vi-VN" sz="1600">
                  <a:solidFill>
                    <a:srgbClr val="F2AE49"/>
                  </a:solidFill>
                  <a:latin typeface="Consolas" panose="020B0609020204030204" pitchFamily="49" charset="0"/>
                </a:rPr>
                <a:t>ref</a:t>
              </a:r>
              <a:r>
                <a:rPr lang="vi-VN" sz="1600">
                  <a:solidFill>
                    <a:srgbClr val="5C6166"/>
                  </a:solidFill>
                  <a:latin typeface="Consolas" panose="020B0609020204030204" pitchFamily="49" charset="0"/>
                </a:rPr>
                <a:t>([</a:t>
              </a:r>
            </a:p>
            <a:p>
              <a:r>
                <a:rPr lang="vi-VN" sz="1600">
                  <a:solidFill>
                    <a:srgbClr val="5C6166"/>
                  </a:solidFill>
                  <a:latin typeface="Consolas" panose="020B0609020204030204" pitchFamily="49" charset="0"/>
                </a:rPr>
                <a:t>  { id: </a:t>
              </a:r>
              <a:r>
                <a:rPr lang="vi-VN" sz="1600">
                  <a:solidFill>
                    <a:srgbClr val="A37ACC"/>
                  </a:solidFill>
                  <a:latin typeface="Consolas" panose="020B0609020204030204" pitchFamily="49" charset="0"/>
                </a:rPr>
                <a:t>1</a:t>
              </a:r>
              <a:r>
                <a:rPr lang="vi-VN" sz="1600">
                  <a:solidFill>
                    <a:srgbClr val="5C6166"/>
                  </a:solidFill>
                  <a:latin typeface="Consolas" panose="020B0609020204030204" pitchFamily="49" charset="0"/>
                </a:rPr>
                <a:t>, name: </a:t>
              </a:r>
              <a:r>
                <a:rPr lang="vi-VN" sz="1600">
                  <a:solidFill>
                    <a:srgbClr val="86B300"/>
                  </a:solidFill>
                  <a:latin typeface="Consolas" panose="020B0609020204030204" pitchFamily="49" charset="0"/>
                </a:rPr>
                <a:t>'Táo'</a:t>
              </a:r>
              <a:r>
                <a:rPr lang="vi-VN" sz="1600">
                  <a:solidFill>
                    <a:srgbClr val="5C6166"/>
                  </a:solidFill>
                  <a:latin typeface="Consolas" panose="020B0609020204030204" pitchFamily="49" charset="0"/>
                </a:rPr>
                <a:t>, visible: </a:t>
              </a:r>
              <a:r>
                <a:rPr lang="vi-VN" sz="1600">
                  <a:solidFill>
                    <a:srgbClr val="A37ACC"/>
                  </a:solidFill>
                  <a:latin typeface="Consolas" panose="020B0609020204030204" pitchFamily="49" charset="0"/>
                </a:rPr>
                <a:t>true</a:t>
              </a:r>
              <a:r>
                <a:rPr lang="vi-VN" sz="1600">
                  <a:solidFill>
                    <a:srgbClr val="5C6166"/>
                  </a:solidFill>
                  <a:latin typeface="Consolas" panose="020B0609020204030204" pitchFamily="49" charset="0"/>
                </a:rPr>
                <a:t> },</a:t>
              </a:r>
            </a:p>
            <a:p>
              <a:r>
                <a:rPr lang="vi-VN" sz="1600">
                  <a:solidFill>
                    <a:srgbClr val="5C6166"/>
                  </a:solidFill>
                  <a:latin typeface="Consolas" panose="020B0609020204030204" pitchFamily="49" charset="0"/>
                </a:rPr>
                <a:t>  { id: </a:t>
              </a:r>
              <a:r>
                <a:rPr lang="vi-VN" sz="1600">
                  <a:solidFill>
                    <a:srgbClr val="A37ACC"/>
                  </a:solidFill>
                  <a:latin typeface="Consolas" panose="020B0609020204030204" pitchFamily="49" charset="0"/>
                </a:rPr>
                <a:t>2</a:t>
              </a:r>
              <a:r>
                <a:rPr lang="vi-VN" sz="1600">
                  <a:solidFill>
                    <a:srgbClr val="5C6166"/>
                  </a:solidFill>
                  <a:latin typeface="Consolas" panose="020B0609020204030204" pitchFamily="49" charset="0"/>
                </a:rPr>
                <a:t>, name: </a:t>
              </a:r>
              <a:r>
                <a:rPr lang="vi-VN" sz="1600">
                  <a:solidFill>
                    <a:srgbClr val="86B300"/>
                  </a:solidFill>
                  <a:latin typeface="Consolas" panose="020B0609020204030204" pitchFamily="49" charset="0"/>
                </a:rPr>
                <a:t>'Chuối'</a:t>
              </a:r>
              <a:r>
                <a:rPr lang="vi-VN" sz="1600">
                  <a:solidFill>
                    <a:srgbClr val="5C6166"/>
                  </a:solidFill>
                  <a:latin typeface="Consolas" panose="020B0609020204030204" pitchFamily="49" charset="0"/>
                </a:rPr>
                <a:t>, visible: </a:t>
              </a:r>
              <a:r>
                <a:rPr lang="vi-VN" sz="1600">
                  <a:solidFill>
                    <a:srgbClr val="A37ACC"/>
                  </a:solidFill>
                  <a:latin typeface="Consolas" panose="020B0609020204030204" pitchFamily="49" charset="0"/>
                </a:rPr>
                <a:t>false</a:t>
              </a:r>
              <a:r>
                <a:rPr lang="vi-VN" sz="1600">
                  <a:solidFill>
                    <a:srgbClr val="5C6166"/>
                  </a:solidFill>
                  <a:latin typeface="Consolas" panose="020B0609020204030204" pitchFamily="49" charset="0"/>
                </a:rPr>
                <a:t> },</a:t>
              </a:r>
            </a:p>
            <a:p>
              <a:r>
                <a:rPr lang="vi-VN" sz="1600">
                  <a:solidFill>
                    <a:srgbClr val="5C6166"/>
                  </a:solidFill>
                  <a:latin typeface="Consolas" panose="020B0609020204030204" pitchFamily="49" charset="0"/>
                </a:rPr>
                <a:t>  { id: </a:t>
              </a:r>
              <a:r>
                <a:rPr lang="vi-VN" sz="1600">
                  <a:solidFill>
                    <a:srgbClr val="A37ACC"/>
                  </a:solidFill>
                  <a:latin typeface="Consolas" panose="020B0609020204030204" pitchFamily="49" charset="0"/>
                </a:rPr>
                <a:t>3</a:t>
              </a:r>
              <a:r>
                <a:rPr lang="vi-VN" sz="1600">
                  <a:solidFill>
                    <a:srgbClr val="5C6166"/>
                  </a:solidFill>
                  <a:latin typeface="Consolas" panose="020B0609020204030204" pitchFamily="49" charset="0"/>
                </a:rPr>
                <a:t>, name: </a:t>
              </a:r>
              <a:r>
                <a:rPr lang="vi-VN" sz="1600">
                  <a:solidFill>
                    <a:srgbClr val="86B300"/>
                  </a:solidFill>
                  <a:latin typeface="Consolas" panose="020B0609020204030204" pitchFamily="49" charset="0"/>
                </a:rPr>
                <a:t>'Dưa hấu'</a:t>
              </a:r>
              <a:r>
                <a:rPr lang="vi-VN" sz="1600">
                  <a:solidFill>
                    <a:srgbClr val="5C6166"/>
                  </a:solidFill>
                  <a:latin typeface="Consolas" panose="020B0609020204030204" pitchFamily="49" charset="0"/>
                </a:rPr>
                <a:t>, visible: </a:t>
              </a:r>
              <a:r>
                <a:rPr lang="vi-VN" sz="1600">
                  <a:solidFill>
                    <a:srgbClr val="A37ACC"/>
                  </a:solidFill>
                  <a:latin typeface="Consolas" panose="020B0609020204030204" pitchFamily="49" charset="0"/>
                </a:rPr>
                <a:t>true</a:t>
              </a:r>
              <a:r>
                <a:rPr lang="vi-VN" sz="1600">
                  <a:solidFill>
                    <a:srgbClr val="5C6166"/>
                  </a:solidFill>
                  <a:latin typeface="Consolas" panose="020B0609020204030204" pitchFamily="49" charset="0"/>
                </a:rPr>
                <a:t> },</a:t>
              </a:r>
            </a:p>
            <a:p>
              <a:r>
                <a:rPr lang="vi-VN" sz="1600">
                  <a:solidFill>
                    <a:srgbClr val="5C6166"/>
                  </a:solidFill>
                  <a:latin typeface="Consolas" panose="020B0609020204030204" pitchFamily="49" charset="0"/>
                </a:rPr>
                <a:t>]);</a:t>
              </a:r>
            </a:p>
            <a:p>
              <a:r>
                <a:rPr lang="vi-VN" sz="1600">
                  <a:solidFill>
                    <a:srgbClr val="55B4D4"/>
                  </a:solidFill>
                  <a:latin typeface="Consolas" panose="020B0609020204030204" pitchFamily="49" charset="0"/>
                </a:rPr>
                <a:t>&lt;/script&gt;</a:t>
              </a:r>
              <a:endParaRPr lang="vi-VN" sz="1600">
                <a:solidFill>
                  <a:srgbClr val="5C6166"/>
                </a:solidFill>
                <a:latin typeface="Consolas" panose="020B0609020204030204" pitchFamily="49" charset="0"/>
              </a:endParaRPr>
            </a:p>
          </p:txBody>
        </p:sp>
      </p:grpSp>
      <p:cxnSp>
        <p:nvCxnSpPr>
          <p:cNvPr id="15" name="Straight Arrow Connector 14"/>
          <p:cNvCxnSpPr/>
          <p:nvPr/>
        </p:nvCxnSpPr>
        <p:spPr>
          <a:xfrm flipV="1">
            <a:off x="7315200" y="4038600"/>
            <a:ext cx="2590800" cy="985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7732776" y="4392630"/>
            <a:ext cx="2249424" cy="11410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540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505200"/>
            <a:ext cx="10668000" cy="457200"/>
          </a:xfrm>
        </p:spPr>
        <p:txBody>
          <a:bodyPr>
            <a:noAutofit/>
          </a:bodyPr>
          <a:lstStyle/>
          <a:p>
            <a:r>
              <a:rPr lang="en-US" sz="1800">
                <a:solidFill>
                  <a:srgbClr val="FF0000"/>
                </a:solidFill>
              </a:rPr>
              <a:t>Tạo form thêm mới sinh viên và hiển thị danh sách sinh viên như giao diện dưới đây:</a:t>
            </a:r>
          </a:p>
        </p:txBody>
      </p:sp>
      <p:pic>
        <p:nvPicPr>
          <p:cNvPr id="2" name="Picture 1"/>
          <p:cNvPicPr>
            <a:picLocks noChangeAspect="1"/>
          </p:cNvPicPr>
          <p:nvPr/>
        </p:nvPicPr>
        <p:blipFill>
          <a:blip r:embed="rId3"/>
          <a:stretch>
            <a:fillRect/>
          </a:stretch>
        </p:blipFill>
        <p:spPr>
          <a:xfrm>
            <a:off x="2819400" y="3932133"/>
            <a:ext cx="5767388" cy="2307997"/>
          </a:xfrm>
          <a:prstGeom prst="rect">
            <a:avLst/>
          </a:prstGeom>
          <a:ln>
            <a:solidFill>
              <a:schemeClr val="bg1">
                <a:lumMod val="85000"/>
              </a:schemeClr>
            </a:solidFill>
          </a:ln>
        </p:spPr>
      </p:pic>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819814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HƯỚNG DẪN THỰC HIỆN DEMO</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solidFill>
                  <a:schemeClr val="dk1"/>
                </a:solidFill>
              </a:rPr>
              <a:t>B1</a:t>
            </a:r>
            <a:r>
              <a:rPr lang="en-US" sz="2200">
                <a:solidFill>
                  <a:schemeClr val="dk1"/>
                </a:solidFill>
              </a:rPr>
              <a:t>: Tạo giao diện form Thêm sinh viên trong &lt;template&gt;</a:t>
            </a:r>
          </a:p>
          <a:p>
            <a:pPr marL="0" indent="0">
              <a:lnSpc>
                <a:spcPct val="150000"/>
              </a:lnSpc>
              <a:buNone/>
            </a:pPr>
            <a:endParaRPr lang="en-US" sz="26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609600" y="1630263"/>
            <a:ext cx="10972800" cy="4770537"/>
          </a:xfrm>
          <a:prstGeom prst="rect">
            <a:avLst/>
          </a:prstGeom>
          <a:ln>
            <a:solidFill>
              <a:schemeClr val="bg1">
                <a:lumMod val="50000"/>
              </a:schemeClr>
            </a:solidFill>
          </a:ln>
        </p:spPr>
        <p:txBody>
          <a:bodyPr wrap="square">
            <a:spAutoFit/>
          </a:bodyPr>
          <a:lstStyle/>
          <a:p>
            <a:r>
              <a:rPr lang="en-US" sz="1600">
                <a:solidFill>
                  <a:srgbClr val="55B4D4"/>
                </a:solidFill>
                <a:latin typeface="Consolas" panose="020B0609020204030204" pitchFamily="49" charset="0"/>
              </a:rPr>
              <a:t>&lt;template&gt;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"container mt-5 row"</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&lt;h2</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"mb-4"</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Quản lý Sinh viên</a:t>
            </a:r>
            <a:r>
              <a:rPr lang="en-US" sz="1600">
                <a:solidFill>
                  <a:srgbClr val="55B4D4"/>
                </a:solidFill>
                <a:latin typeface="Consolas" panose="020B0609020204030204" pitchFamily="49" charset="0"/>
              </a:rPr>
              <a:t>&lt;/h2&gt;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p>
          <a:p>
            <a:r>
              <a:rPr lang="en-US" sz="1600">
                <a:solidFill>
                  <a:srgbClr val="5C6166"/>
                </a:solidFill>
                <a:latin typeface="Consolas" panose="020B0609020204030204" pitchFamily="49" charset="0"/>
              </a:rPr>
              <a:t>    </a:t>
            </a:r>
            <a:r>
              <a:rPr lang="en-US" sz="1600" i="1">
                <a:solidFill>
                  <a:srgbClr val="787B80"/>
                </a:solidFill>
                <a:latin typeface="Consolas" panose="020B0609020204030204" pitchFamily="49" charset="0"/>
              </a:rPr>
              <a:t>&lt;!-- Form thêm sinh viên mới --&gt;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&lt;form</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"col-sm-4"</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submit</a:t>
            </a:r>
            <a:r>
              <a:rPr lang="en-US" sz="1600">
                <a:solidFill>
                  <a:srgbClr val="5C6166"/>
                </a:solidFill>
                <a:latin typeface="Consolas" panose="020B0609020204030204" pitchFamily="49" charset="0"/>
              </a:rPr>
              <a:t>.</a:t>
            </a:r>
            <a:r>
              <a:rPr lang="en-US" sz="1600">
                <a:solidFill>
                  <a:srgbClr val="F2AE49"/>
                </a:solidFill>
                <a:latin typeface="Consolas" panose="020B0609020204030204" pitchFamily="49" charset="0"/>
              </a:rPr>
              <a:t>prevent</a:t>
            </a:r>
            <a:r>
              <a:rPr lang="en-US" sz="1600">
                <a:solidFill>
                  <a:srgbClr val="5C6166"/>
                </a:solidFill>
                <a:latin typeface="Consolas" panose="020B0609020204030204" pitchFamily="49" charset="0"/>
              </a:rPr>
              <a:t>="</a:t>
            </a:r>
            <a:r>
              <a:rPr lang="en-US" sz="1600">
                <a:solidFill>
                  <a:srgbClr val="F2AE49"/>
                </a:solidFill>
                <a:latin typeface="Consolas" panose="020B0609020204030204" pitchFamily="49" charset="0"/>
              </a:rPr>
              <a:t>addStudent</a:t>
            </a:r>
            <a:r>
              <a:rPr lang="en-US" sz="1600">
                <a:solidFill>
                  <a:srgbClr val="5C6166"/>
                </a:solidFill>
                <a:latin typeface="Consolas" panose="020B0609020204030204" pitchFamily="49" charset="0"/>
              </a:rPr>
              <a:t>"</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&lt;h3</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"mb-4 text-success"</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Thêm sinh viên</a:t>
            </a:r>
            <a:r>
              <a:rPr lang="en-US" sz="1600">
                <a:solidFill>
                  <a:srgbClr val="55B4D4"/>
                </a:solidFill>
                <a:latin typeface="Consolas" panose="020B0609020204030204" pitchFamily="49" charset="0"/>
              </a:rPr>
              <a:t>&lt;/h3&gt;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"form-group"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&lt;label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for</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"name"</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Tên sinh viên</a:t>
            </a:r>
            <a:r>
              <a:rPr lang="en-US" sz="1600">
                <a:solidFill>
                  <a:srgbClr val="55B4D4"/>
                </a:solidFill>
                <a:latin typeface="Consolas" panose="020B0609020204030204" pitchFamily="49" charset="0"/>
              </a:rPr>
              <a:t>&lt;/label&gt;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&lt;input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"text"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v-model</a:t>
            </a:r>
            <a:r>
              <a:rPr lang="en-US" sz="1600">
                <a:solidFill>
                  <a:srgbClr val="5C6166"/>
                </a:solidFill>
                <a:latin typeface="Consolas" panose="020B0609020204030204" pitchFamily="49" charset="0"/>
              </a:rPr>
              <a:t>="newStudent</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name"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"form-control"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required</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"form-group"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&lt;label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for</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"age"</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Tuổi</a:t>
            </a:r>
            <a:r>
              <a:rPr lang="en-US" sz="1600">
                <a:solidFill>
                  <a:srgbClr val="55B4D4"/>
                </a:solidFill>
                <a:latin typeface="Consolas" panose="020B0609020204030204" pitchFamily="49" charset="0"/>
              </a:rPr>
              <a:t>&lt;/label&gt;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&lt;input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"number"</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v-model</a:t>
            </a:r>
            <a:r>
              <a:rPr lang="en-US" sz="1600">
                <a:solidFill>
                  <a:srgbClr val="5C6166"/>
                </a:solidFill>
                <a:latin typeface="Consolas" panose="020B0609020204030204" pitchFamily="49" charset="0"/>
              </a:rPr>
              <a:t>.</a:t>
            </a:r>
            <a:r>
              <a:rPr lang="en-US" sz="1600">
                <a:solidFill>
                  <a:srgbClr val="F2AE49"/>
                </a:solidFill>
                <a:latin typeface="Consolas" panose="020B0609020204030204" pitchFamily="49" charset="0"/>
              </a:rPr>
              <a:t>number</a:t>
            </a:r>
            <a:r>
              <a:rPr lang="en-US" sz="1600">
                <a:solidFill>
                  <a:srgbClr val="5C6166"/>
                </a:solidFill>
                <a:latin typeface="Consolas" panose="020B0609020204030204" pitchFamily="49" charset="0"/>
              </a:rPr>
              <a:t>="newStudent</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age"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"form-control"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required</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"submit"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 btn-primary mt-2"</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Thêm sinh viên</a:t>
            </a:r>
            <a:r>
              <a:rPr lang="en-US" sz="1600">
                <a:solidFill>
                  <a:srgbClr val="55B4D4"/>
                </a:solidFill>
                <a:latin typeface="Consolas" panose="020B0609020204030204" pitchFamily="49" charset="0"/>
              </a:rPr>
              <a:t>&lt;/button&gt;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&lt;/form&gt;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r>
              <a:rPr lang="en-US" sz="1600">
                <a:solidFill>
                  <a:srgbClr val="55B4D4"/>
                </a:solidFill>
                <a:latin typeface="Consolas" panose="020B0609020204030204" pitchFamily="49" charset="0"/>
              </a:rPr>
              <a:t>&lt;/template&gt;</a:t>
            </a:r>
            <a:endParaRPr lang="en-US" sz="1600" b="0">
              <a:solidFill>
                <a:srgbClr val="5C6166"/>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8363020" y="1077361"/>
            <a:ext cx="3219380" cy="2580239"/>
          </a:xfrm>
          <a:prstGeom prst="rect">
            <a:avLst/>
          </a:prstGeom>
          <a:ln>
            <a:solidFill>
              <a:schemeClr val="bg1">
                <a:lumMod val="50000"/>
              </a:schemeClr>
            </a:solidFill>
          </a:ln>
        </p:spPr>
      </p:pic>
    </p:spTree>
    <p:extLst>
      <p:ext uri="{BB962C8B-B14F-4D97-AF65-F5344CB8AC3E}">
        <p14:creationId xmlns:p14="http://schemas.microsoft.com/office/powerpoint/2010/main" val="751149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HƯỚNG DẪN THỰC HIỆN DEMO</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solidFill>
                  <a:schemeClr val="dk1"/>
                </a:solidFill>
              </a:rPr>
              <a:t>B2</a:t>
            </a:r>
            <a:r>
              <a:rPr lang="en-US" sz="2200">
                <a:solidFill>
                  <a:schemeClr val="dk1"/>
                </a:solidFill>
              </a:rPr>
              <a:t>: Thêm giao diện hiển thị danh sách sinh viên trong &lt;template&gt;</a:t>
            </a:r>
          </a:p>
          <a:p>
            <a:pPr marL="0" indent="0">
              <a:lnSpc>
                <a:spcPct val="150000"/>
              </a:lnSpc>
              <a:buNone/>
            </a:pPr>
            <a:endParaRPr lang="en-US" sz="26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9" name="Rectangle 8"/>
          <p:cNvSpPr/>
          <p:nvPr/>
        </p:nvSpPr>
        <p:spPr>
          <a:xfrm>
            <a:off x="762001" y="1734140"/>
            <a:ext cx="10525848" cy="2585323"/>
          </a:xfrm>
          <a:prstGeom prst="rect">
            <a:avLst/>
          </a:prstGeom>
          <a:ln>
            <a:solidFill>
              <a:schemeClr val="bg1">
                <a:lumMod val="50000"/>
              </a:schemeClr>
            </a:solidFill>
          </a:ln>
        </p:spPr>
        <p:txBody>
          <a:bodyPr wrap="square">
            <a:spAutoFit/>
          </a:bodyPr>
          <a:lstStyle/>
          <a:p>
            <a:r>
              <a:rPr lang="en-US" i="1">
                <a:solidFill>
                  <a:srgbClr val="787B80"/>
                </a:solidFill>
                <a:latin typeface="Consolas" panose="020B0609020204030204" pitchFamily="49" charset="0"/>
              </a:rPr>
              <a:t>&lt;!-- Danh sách sinh viên --&gt;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"col-sm-4"</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&lt;h3</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"mb-4 text-danger"</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Danh sách sinh viên</a:t>
            </a:r>
            <a:r>
              <a:rPr lang="en-US">
                <a:solidFill>
                  <a:srgbClr val="55B4D4"/>
                </a:solidFill>
                <a:latin typeface="Consolas" panose="020B0609020204030204" pitchFamily="49" charset="0"/>
              </a:rPr>
              <a:t>&lt;/h3&gt;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"list-group-item"</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v-for</a:t>
            </a:r>
            <a:r>
              <a:rPr lang="en-US">
                <a:solidFill>
                  <a:srgbClr val="5C6166"/>
                </a:solidFill>
                <a:latin typeface="Consolas" panose="020B0609020204030204" pitchFamily="49" charset="0"/>
              </a:rPr>
              <a:t>="(student, index) </a:t>
            </a:r>
            <a:r>
              <a:rPr lang="en-US">
                <a:solidFill>
                  <a:srgbClr val="ED9366"/>
                </a:solidFill>
                <a:latin typeface="Consolas" panose="020B0609020204030204" pitchFamily="49" charset="0"/>
              </a:rPr>
              <a:t>in</a:t>
            </a:r>
            <a:r>
              <a:rPr lang="en-US">
                <a:solidFill>
                  <a:srgbClr val="5C6166"/>
                </a:solidFill>
                <a:latin typeface="Consolas" panose="020B0609020204030204" pitchFamily="49" charset="0"/>
              </a:rPr>
              <a:t> students" </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 student</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name }} - {{ student</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age }} tuổi</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b="0">
              <a:solidFill>
                <a:srgbClr val="5C6166"/>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6994523" y="4012469"/>
            <a:ext cx="4293326" cy="2209800"/>
          </a:xfrm>
          <a:prstGeom prst="rect">
            <a:avLst/>
          </a:prstGeom>
          <a:ln>
            <a:solidFill>
              <a:schemeClr val="bg1">
                <a:lumMod val="50000"/>
              </a:schemeClr>
            </a:solidFill>
          </a:ln>
        </p:spPr>
      </p:pic>
    </p:spTree>
    <p:extLst>
      <p:ext uri="{BB962C8B-B14F-4D97-AF65-F5344CB8AC3E}">
        <p14:creationId xmlns:p14="http://schemas.microsoft.com/office/powerpoint/2010/main" val="15389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HƯỚNG DẪN THỰC HIỆN DEMO</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solidFill>
                  <a:schemeClr val="dk1"/>
                </a:solidFill>
              </a:rPr>
              <a:t>B3</a:t>
            </a:r>
            <a:r>
              <a:rPr lang="en-US" sz="2200">
                <a:solidFill>
                  <a:schemeClr val="dk1"/>
                </a:solidFill>
              </a:rPr>
              <a:t>: Viết mã script</a:t>
            </a:r>
          </a:p>
          <a:p>
            <a:pPr marL="0" indent="0">
              <a:lnSpc>
                <a:spcPct val="150000"/>
              </a:lnSpc>
              <a:buNone/>
            </a:pPr>
            <a:endParaRPr lang="en-US" sz="26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609600" y="1687381"/>
            <a:ext cx="5410200" cy="3970318"/>
          </a:xfrm>
          <a:prstGeom prst="rect">
            <a:avLst/>
          </a:prstGeom>
          <a:ln>
            <a:solidFill>
              <a:schemeClr val="bg1">
                <a:lumMod val="50000"/>
              </a:schemeClr>
            </a:solidFill>
          </a:ln>
        </p:spPr>
        <p:txBody>
          <a:bodyPr wrap="square">
            <a:spAutoFit/>
          </a:bodyPr>
          <a:lstStyle/>
          <a:p>
            <a:r>
              <a:rPr lang="vi-VN">
                <a:solidFill>
                  <a:srgbClr val="55B4D4"/>
                </a:solidFill>
                <a:latin typeface="Consolas" panose="020B0609020204030204" pitchFamily="49" charset="0"/>
              </a:rPr>
              <a:t>&lt;script</a:t>
            </a:r>
            <a:r>
              <a:rPr lang="en-US">
                <a:solidFill>
                  <a:srgbClr val="55B4D4"/>
                </a:solidFill>
                <a:latin typeface="Consolas" panose="020B0609020204030204" pitchFamily="49" charset="0"/>
              </a:rPr>
              <a:t> </a:t>
            </a:r>
            <a:r>
              <a:rPr lang="vi-VN">
                <a:solidFill>
                  <a:srgbClr val="F2AE49"/>
                </a:solidFill>
                <a:latin typeface="Consolas" panose="020B0609020204030204" pitchFamily="49" charset="0"/>
              </a:rPr>
              <a:t>setup</a:t>
            </a:r>
            <a:r>
              <a:rPr lang="vi-VN">
                <a:solidFill>
                  <a:srgbClr val="55B4D4"/>
                </a:solidFill>
                <a:latin typeface="Consolas" panose="020B0609020204030204" pitchFamily="49" charset="0"/>
              </a:rPr>
              <a:t>&gt;</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import</a:t>
            </a:r>
            <a:r>
              <a:rPr lang="vi-VN">
                <a:solidFill>
                  <a:srgbClr val="5C6166"/>
                </a:solidFill>
                <a:latin typeface="Consolas" panose="020B0609020204030204" pitchFamily="49" charset="0"/>
              </a:rPr>
              <a:t> { ref } </a:t>
            </a:r>
            <a:r>
              <a:rPr lang="vi-VN">
                <a:solidFill>
                  <a:srgbClr val="FA8D3E"/>
                </a:solidFill>
                <a:latin typeface="Consolas" panose="020B0609020204030204" pitchFamily="49" charset="0"/>
              </a:rPr>
              <a:t>from</a:t>
            </a:r>
            <a:r>
              <a:rPr lang="vi-VN">
                <a:solidFill>
                  <a:srgbClr val="5C6166"/>
                </a:solidFill>
                <a:latin typeface="Consolas" panose="020B0609020204030204" pitchFamily="49" charset="0"/>
              </a:rPr>
              <a:t> </a:t>
            </a:r>
            <a:r>
              <a:rPr lang="vi-VN">
                <a:solidFill>
                  <a:srgbClr val="86B300"/>
                </a:solidFill>
                <a:latin typeface="Consolas" panose="020B0609020204030204" pitchFamily="49" charset="0"/>
              </a:rPr>
              <a:t>'vue'</a:t>
            </a:r>
            <a:r>
              <a:rPr lang="vi-VN">
                <a:solidFill>
                  <a:srgbClr val="5C6166"/>
                </a:solidFill>
                <a:latin typeface="Consolas" panose="020B0609020204030204" pitchFamily="49" charset="0"/>
              </a:rPr>
              <a:t>;</a:t>
            </a:r>
          </a:p>
          <a:p>
            <a:r>
              <a:rPr lang="vi-VN" i="1">
                <a:solidFill>
                  <a:srgbClr val="787B80"/>
                </a:solidFill>
                <a:latin typeface="Consolas" panose="020B0609020204030204" pitchFamily="49" charset="0"/>
              </a:rPr>
              <a:t>// Danh sách sinh viên </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students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ref</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 name: </a:t>
            </a:r>
            <a:r>
              <a:rPr lang="vi-VN">
                <a:solidFill>
                  <a:srgbClr val="86B300"/>
                </a:solidFill>
                <a:latin typeface="Consolas" panose="020B0609020204030204" pitchFamily="49" charset="0"/>
              </a:rPr>
              <a:t>'Trần Quang Anh'</a:t>
            </a:r>
            <a:r>
              <a:rPr lang="vi-VN">
                <a:solidFill>
                  <a:srgbClr val="5C6166"/>
                </a:solidFill>
                <a:latin typeface="Consolas" panose="020B0609020204030204" pitchFamily="49" charset="0"/>
              </a:rPr>
              <a:t>, age: </a:t>
            </a:r>
            <a:r>
              <a:rPr lang="vi-VN">
                <a:solidFill>
                  <a:srgbClr val="A37ACC"/>
                </a:solidFill>
                <a:latin typeface="Consolas" panose="020B0609020204030204" pitchFamily="49" charset="0"/>
              </a:rPr>
              <a:t>18</a:t>
            </a:r>
            <a:r>
              <a:rPr lang="vi-VN">
                <a:solidFill>
                  <a:srgbClr val="5C6166"/>
                </a:solidFill>
                <a:latin typeface="Consolas" panose="020B0609020204030204" pitchFamily="49" charset="0"/>
              </a:rPr>
              <a:t> },</a:t>
            </a:r>
          </a:p>
          <a:p>
            <a:r>
              <a:rPr lang="vi-VN">
                <a:solidFill>
                  <a:srgbClr val="5C6166"/>
                </a:solidFill>
                <a:latin typeface="Consolas" panose="020B0609020204030204" pitchFamily="49" charset="0"/>
              </a:rPr>
              <a:t>    { name: </a:t>
            </a:r>
            <a:r>
              <a:rPr lang="vi-VN">
                <a:solidFill>
                  <a:srgbClr val="86B300"/>
                </a:solidFill>
                <a:latin typeface="Consolas" panose="020B0609020204030204" pitchFamily="49" charset="0"/>
              </a:rPr>
              <a:t>'Lê Thị Lan'</a:t>
            </a:r>
            <a:r>
              <a:rPr lang="vi-VN">
                <a:solidFill>
                  <a:srgbClr val="5C6166"/>
                </a:solidFill>
                <a:latin typeface="Consolas" panose="020B0609020204030204" pitchFamily="49" charset="0"/>
              </a:rPr>
              <a:t>, age: </a:t>
            </a:r>
            <a:r>
              <a:rPr lang="vi-VN">
                <a:solidFill>
                  <a:srgbClr val="A37ACC"/>
                </a:solidFill>
                <a:latin typeface="Consolas" panose="020B0609020204030204" pitchFamily="49" charset="0"/>
              </a:rPr>
              <a:t>19</a:t>
            </a:r>
            <a:r>
              <a:rPr lang="vi-VN">
                <a:solidFill>
                  <a:srgbClr val="5C6166"/>
                </a:solidFill>
                <a:latin typeface="Consolas" panose="020B0609020204030204" pitchFamily="49" charset="0"/>
              </a:rPr>
              <a:t> },</a:t>
            </a:r>
          </a:p>
          <a:p>
            <a:r>
              <a:rPr lang="vi-VN">
                <a:solidFill>
                  <a:srgbClr val="5C6166"/>
                </a:solidFill>
                <a:latin typeface="Consolas" panose="020B0609020204030204" pitchFamily="49" charset="0"/>
              </a:rPr>
              <a:t>    { name: </a:t>
            </a:r>
            <a:r>
              <a:rPr lang="vi-VN">
                <a:solidFill>
                  <a:srgbClr val="86B300"/>
                </a:solidFill>
                <a:latin typeface="Consolas" panose="020B0609020204030204" pitchFamily="49" charset="0"/>
              </a:rPr>
              <a:t>'Phạm Văn Bảo'</a:t>
            </a:r>
            <a:r>
              <a:rPr lang="vi-VN">
                <a:solidFill>
                  <a:srgbClr val="5C6166"/>
                </a:solidFill>
                <a:latin typeface="Consolas" panose="020B0609020204030204" pitchFamily="49" charset="0"/>
              </a:rPr>
              <a:t>, age: </a:t>
            </a:r>
            <a:r>
              <a:rPr lang="vi-VN">
                <a:solidFill>
                  <a:srgbClr val="A37ACC"/>
                </a:solidFill>
                <a:latin typeface="Consolas" panose="020B0609020204030204" pitchFamily="49" charset="0"/>
              </a:rPr>
              <a:t>18</a:t>
            </a:r>
            <a:r>
              <a:rPr lang="vi-VN">
                <a:solidFill>
                  <a:srgbClr val="5C6166"/>
                </a:solidFill>
                <a:latin typeface="Consolas" panose="020B0609020204030204" pitchFamily="49" charset="0"/>
              </a:rPr>
              <a:t> }</a:t>
            </a:r>
          </a:p>
          <a:p>
            <a:r>
              <a:rPr lang="vi-VN">
                <a:solidFill>
                  <a:srgbClr val="5C6166"/>
                </a:solidFill>
                <a:latin typeface="Consolas" panose="020B0609020204030204" pitchFamily="49" charset="0"/>
              </a:rPr>
              <a:t>]);</a:t>
            </a:r>
          </a:p>
          <a:p>
            <a:endParaRPr lang="en-US">
              <a:solidFill>
                <a:srgbClr val="5C6166"/>
              </a:solidFill>
              <a:latin typeface="Consolas" panose="020B0609020204030204" pitchFamily="49" charset="0"/>
            </a:endParaRPr>
          </a:p>
          <a:p>
            <a:r>
              <a:rPr lang="vi-VN" i="1">
                <a:solidFill>
                  <a:srgbClr val="787B80"/>
                </a:solidFill>
                <a:latin typeface="Consolas" panose="020B0609020204030204" pitchFamily="49" charset="0"/>
              </a:rPr>
              <a:t>// Dữ liệu sinh viên mới</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newStudent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ref</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name: </a:t>
            </a:r>
            <a:r>
              <a:rPr lang="vi-VN">
                <a:solidFill>
                  <a:srgbClr val="86B300"/>
                </a:solidFill>
                <a:latin typeface="Consolas" panose="020B0609020204030204" pitchFamily="49" charset="0"/>
              </a:rPr>
              <a:t>''</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age: </a:t>
            </a:r>
            <a:r>
              <a:rPr lang="vi-VN">
                <a:solidFill>
                  <a:srgbClr val="A37ACC"/>
                </a:solidFill>
                <a:latin typeface="Consolas" panose="020B0609020204030204" pitchFamily="49" charset="0"/>
              </a:rPr>
              <a:t>null</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a:t>
            </a:r>
          </a:p>
        </p:txBody>
      </p:sp>
      <p:sp>
        <p:nvSpPr>
          <p:cNvPr id="10" name="Rectangle 9"/>
          <p:cNvSpPr/>
          <p:nvPr/>
        </p:nvSpPr>
        <p:spPr>
          <a:xfrm>
            <a:off x="6324601" y="1433542"/>
            <a:ext cx="5257800" cy="4524315"/>
          </a:xfrm>
          <a:prstGeom prst="rect">
            <a:avLst/>
          </a:prstGeom>
          <a:ln>
            <a:solidFill>
              <a:schemeClr val="bg1">
                <a:lumMod val="50000"/>
              </a:schemeClr>
            </a:solidFill>
          </a:ln>
        </p:spPr>
        <p:txBody>
          <a:bodyPr wrap="square">
            <a:spAutoFit/>
          </a:bodyPr>
          <a:lstStyle/>
          <a:p>
            <a:r>
              <a:rPr lang="vi-VN" i="1">
                <a:solidFill>
                  <a:srgbClr val="787B80"/>
                </a:solidFill>
                <a:latin typeface="Consolas" panose="020B0609020204030204" pitchFamily="49" charset="0"/>
              </a:rPr>
              <a:t>// Phương thức thêm sinh viên</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addStudent</a:t>
            </a:r>
            <a:r>
              <a:rPr lang="vi-VN">
                <a:solidFill>
                  <a:srgbClr val="5C6166"/>
                </a:solidFill>
                <a:latin typeface="Consolas" panose="020B0609020204030204" pitchFamily="49" charset="0"/>
              </a:rPr>
              <a: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 </a:t>
            </a:r>
            <a:r>
              <a:rPr lang="vi-VN">
                <a:solidFill>
                  <a:srgbClr val="FA8D3E"/>
                </a:solidFill>
                <a:latin typeface="Consolas" panose="020B0609020204030204" pitchFamily="49" charset="0"/>
              </a:rPr>
              <a:t>=&gt;</a:t>
            </a:r>
            <a:r>
              <a:rPr lang="vi-VN">
                <a:solidFill>
                  <a:srgbClr val="5C6166"/>
                </a:solidFill>
                <a:latin typeface="Consolas" panose="020B0609020204030204" pitchFamily="49" charset="0"/>
              </a:rPr>
              <a:t> {</a:t>
            </a:r>
          </a:p>
          <a:p>
            <a:r>
              <a:rPr lang="vi-VN">
                <a:solidFill>
                  <a:srgbClr val="FA8D3E"/>
                </a:solidFill>
                <a:latin typeface="Consolas" panose="020B0609020204030204" pitchFamily="49" charset="0"/>
              </a:rPr>
              <a:t>if</a:t>
            </a:r>
            <a:r>
              <a:rPr lang="vi-VN">
                <a:solidFill>
                  <a:srgbClr val="5C6166"/>
                </a:solidFill>
                <a:latin typeface="Consolas" panose="020B0609020204030204" pitchFamily="49" charset="0"/>
              </a:rPr>
              <a:t> (newStudent</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name </a:t>
            </a:r>
            <a:r>
              <a:rPr lang="vi-VN">
                <a:solidFill>
                  <a:srgbClr val="ED9366"/>
                </a:solidFill>
                <a:latin typeface="Consolas" panose="020B0609020204030204" pitchFamily="49" charset="0"/>
              </a:rPr>
              <a:t>&amp;&amp;</a:t>
            </a:r>
            <a:r>
              <a:rPr lang="vi-VN">
                <a:solidFill>
                  <a:srgbClr val="5C6166"/>
                </a:solidFill>
                <a:latin typeface="Consolas" panose="020B0609020204030204" pitchFamily="49" charset="0"/>
              </a:rPr>
              <a:t> newStudent</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age </a:t>
            </a:r>
            <a:r>
              <a:rPr lang="vi-VN">
                <a:solidFill>
                  <a:srgbClr val="ED9366"/>
                </a:solidFill>
                <a:latin typeface="Consolas" panose="020B0609020204030204" pitchFamily="49" charset="0"/>
              </a:rPr>
              <a:t>&gt;</a:t>
            </a:r>
            <a:r>
              <a:rPr lang="vi-VN">
                <a:solidFill>
                  <a:srgbClr val="5C6166"/>
                </a:solidFill>
                <a:latin typeface="Consolas" panose="020B0609020204030204" pitchFamily="49" charset="0"/>
              </a:rPr>
              <a:t> </a:t>
            </a:r>
            <a:r>
              <a:rPr lang="vi-VN">
                <a:solidFill>
                  <a:srgbClr val="A37ACC"/>
                </a:solidFill>
                <a:latin typeface="Consolas" panose="020B0609020204030204" pitchFamily="49" charset="0"/>
              </a:rPr>
              <a:t>0</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a:t>
            </a:r>
            <a:r>
              <a:rPr lang="vi-VN" i="1">
                <a:solidFill>
                  <a:srgbClr val="787B80"/>
                </a:solidFill>
                <a:latin typeface="Consolas" panose="020B0609020204030204" pitchFamily="49" charset="0"/>
              </a:rPr>
              <a:t>// Thêm sinh viên vào danh sách</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students</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ED9366"/>
                </a:solidFill>
                <a:latin typeface="Consolas" panose="020B0609020204030204" pitchFamily="49" charset="0"/>
              </a:rPr>
              <a:t>.</a:t>
            </a:r>
            <a:r>
              <a:rPr lang="vi-VN">
                <a:solidFill>
                  <a:srgbClr val="F2AE49"/>
                </a:solidFill>
                <a:latin typeface="Consolas" panose="020B0609020204030204" pitchFamily="49" charset="0"/>
              </a:rPr>
              <a:t>push</a:t>
            </a:r>
            <a:r>
              <a:rPr lang="vi-VN">
                <a:solidFill>
                  <a:srgbClr val="5C6166"/>
                </a:solidFill>
                <a:latin typeface="Consolas" panose="020B0609020204030204" pitchFamily="49" charset="0"/>
              </a:rPr>
              <a:t>({ </a:t>
            </a:r>
          </a:p>
          <a:p>
            <a:r>
              <a:rPr lang="vi-VN">
                <a:solidFill>
                  <a:srgbClr val="5C6166"/>
                </a:solidFill>
                <a:latin typeface="Consolas" panose="020B0609020204030204" pitchFamily="49" charset="0"/>
              </a:rPr>
              <a:t>         name: newStudent</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name, </a:t>
            </a:r>
          </a:p>
          <a:p>
            <a:r>
              <a:rPr lang="vi-VN">
                <a:solidFill>
                  <a:srgbClr val="5C6166"/>
                </a:solidFill>
                <a:latin typeface="Consolas" panose="020B0609020204030204" pitchFamily="49" charset="0"/>
              </a:rPr>
              <a:t>         age: newStudent</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age </a:t>
            </a:r>
          </a:p>
          <a:p>
            <a:r>
              <a:rPr lang="vi-VN">
                <a:solidFill>
                  <a:srgbClr val="5C6166"/>
                </a:solidFill>
                <a:latin typeface="Consolas" panose="020B0609020204030204" pitchFamily="49" charset="0"/>
              </a:rPr>
              <a:t>    });</a:t>
            </a:r>
          </a:p>
          <a:p>
            <a:br>
              <a:rPr lang="vi-VN">
                <a:solidFill>
                  <a:srgbClr val="5C6166"/>
                </a:solidFill>
                <a:latin typeface="Consolas" panose="020B0609020204030204" pitchFamily="49" charset="0"/>
              </a:rPr>
            </a:br>
            <a:r>
              <a:rPr lang="vi-VN">
                <a:solidFill>
                  <a:srgbClr val="5C6166"/>
                </a:solidFill>
                <a:latin typeface="Consolas" panose="020B0609020204030204" pitchFamily="49" charset="0"/>
              </a:rPr>
              <a:t> </a:t>
            </a:r>
            <a:r>
              <a:rPr lang="vi-VN" i="1">
                <a:solidFill>
                  <a:srgbClr val="787B80"/>
                </a:solidFill>
                <a:latin typeface="Consolas" panose="020B0609020204030204" pitchFamily="49" charset="0"/>
              </a:rPr>
              <a:t>// Reset form sau khi thêm</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newStudent</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name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86B300"/>
                </a:solidFill>
                <a:latin typeface="Consolas" panose="020B0609020204030204" pitchFamily="49" charset="0"/>
              </a:rPr>
              <a:t>''</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newStudent</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age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A37ACC"/>
                </a:solidFill>
                <a:latin typeface="Consolas" panose="020B0609020204030204" pitchFamily="49" charset="0"/>
              </a:rPr>
              <a:t>null</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 }</a:t>
            </a:r>
          </a:p>
          <a:p>
            <a:r>
              <a:rPr lang="vi-VN">
                <a:solidFill>
                  <a:srgbClr val="5C6166"/>
                </a:solidFill>
                <a:latin typeface="Consolas" panose="020B0609020204030204" pitchFamily="49" charset="0"/>
              </a:rPr>
              <a:t>};</a:t>
            </a:r>
            <a:br>
              <a:rPr lang="vi-VN">
                <a:solidFill>
                  <a:srgbClr val="5C6166"/>
                </a:solidFill>
                <a:latin typeface="Consolas" panose="020B0609020204030204" pitchFamily="49" charset="0"/>
              </a:rPr>
            </a:br>
            <a:r>
              <a:rPr lang="vi-VN">
                <a:solidFill>
                  <a:srgbClr val="55B4D4"/>
                </a:solidFill>
                <a:latin typeface="Consolas" panose="020B0609020204030204" pitchFamily="49" charset="0"/>
              </a:rPr>
              <a:t>&lt;/script&gt;</a:t>
            </a:r>
            <a:endParaRPr lang="vi-VN"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179153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905223" y="1905000"/>
            <a:ext cx="161259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normAutofit/>
          </a:bodyPr>
          <a:lstStyle/>
          <a:p>
            <a:pPr>
              <a:buFont typeface="Wingdings" pitchFamily="2" charset="2"/>
              <a:buChar char="&amp;"/>
            </a:pPr>
            <a:r>
              <a:rPr lang="en-US" sz="2400" dirty="0"/>
              <a:t> </a:t>
            </a:r>
            <a:r>
              <a:rPr lang="en-US" sz="2400" dirty="0" err="1"/>
              <a:t>Phần</a:t>
            </a:r>
            <a:r>
              <a:rPr lang="en-US" sz="2400" dirty="0"/>
              <a:t> I</a:t>
            </a:r>
            <a:r>
              <a:rPr lang="en-US" sz="2400"/>
              <a:t>: Conditional Rendering trong VueJS</a:t>
            </a:r>
          </a:p>
          <a:p>
            <a:pPr lvl="1">
              <a:lnSpc>
                <a:spcPct val="150000"/>
              </a:lnSpc>
            </a:pPr>
            <a:r>
              <a:rPr lang="en-US"/>
              <a:t>v-if</a:t>
            </a:r>
          </a:p>
          <a:p>
            <a:pPr lvl="1">
              <a:lnSpc>
                <a:spcPct val="150000"/>
              </a:lnSpc>
            </a:pPr>
            <a:r>
              <a:rPr lang="en-US"/>
              <a:t>v-else, v-else-if</a:t>
            </a:r>
          </a:p>
          <a:p>
            <a:pPr lvl="1">
              <a:lnSpc>
                <a:spcPct val="150000"/>
              </a:lnSpc>
            </a:pPr>
            <a:r>
              <a:rPr lang="en-US"/>
              <a:t>v-show</a:t>
            </a:r>
          </a:p>
          <a:p>
            <a:pPr>
              <a:buFont typeface="Wingdings" pitchFamily="2" charset="2"/>
              <a:buChar char="&amp;"/>
            </a:pPr>
            <a:r>
              <a:rPr lang="en-US" sz="2400"/>
              <a:t> Phần II: List Rendering trong VueJS</a:t>
            </a:r>
          </a:p>
          <a:p>
            <a:pPr lvl="1">
              <a:lnSpc>
                <a:spcPct val="150000"/>
              </a:lnSpc>
            </a:pPr>
            <a:r>
              <a:rPr lang="en-US"/>
              <a:t>v-for và các thành phần mở rộng</a:t>
            </a:r>
          </a:p>
          <a:p>
            <a:pPr lvl="1">
              <a:lnSpc>
                <a:spcPct val="150000"/>
              </a:lnSpc>
            </a:pPr>
            <a:endParaRPr lang="en-US"/>
          </a:p>
        </p:txBody>
      </p:sp>
      <p:grpSp>
        <p:nvGrpSpPr>
          <p:cNvPr id="5" name="Google Shape;172;p6"/>
          <p:cNvGrpSpPr/>
          <p:nvPr/>
        </p:nvGrpSpPr>
        <p:grpSpPr>
          <a:xfrm>
            <a:off x="0" y="6344207"/>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2631034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HƯỚNG DẪN THỰC HIỆN DEMO</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solidFill>
                  <a:schemeClr val="dk1"/>
                </a:solidFill>
              </a:rPr>
              <a:t>Kết quả:</a:t>
            </a:r>
            <a:endParaRPr lang="en-US" sz="26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3" name="Picture 2"/>
          <p:cNvPicPr>
            <a:picLocks noChangeAspect="1"/>
          </p:cNvPicPr>
          <p:nvPr/>
        </p:nvPicPr>
        <p:blipFill>
          <a:blip r:embed="rId2"/>
          <a:stretch>
            <a:fillRect/>
          </a:stretch>
        </p:blipFill>
        <p:spPr>
          <a:xfrm>
            <a:off x="1107281" y="1678503"/>
            <a:ext cx="9977437" cy="4034394"/>
          </a:xfrm>
          <a:prstGeom prst="rect">
            <a:avLst/>
          </a:prstGeom>
          <a:ln>
            <a:solidFill>
              <a:schemeClr val="bg1">
                <a:lumMod val="50000"/>
              </a:schemeClr>
            </a:solidFill>
          </a:ln>
        </p:spPr>
      </p:pic>
      <p:cxnSp>
        <p:nvCxnSpPr>
          <p:cNvPr id="9" name="Straight Arrow Connector 8"/>
          <p:cNvCxnSpPr/>
          <p:nvPr/>
        </p:nvCxnSpPr>
        <p:spPr>
          <a:xfrm flipV="1">
            <a:off x="3124200" y="5295900"/>
            <a:ext cx="3276600" cy="38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010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9905999" y="4023731"/>
            <a:ext cx="1676400" cy="28225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ea typeface="Roboto"/>
              </a:rPr>
              <a:t>TỔNG KẾT NỘI DUNG BÀI HỌC</a:t>
            </a:r>
            <a:endParaRPr lang="en-US" dirty="0"/>
          </a:p>
        </p:txBody>
      </p:sp>
      <p:sp>
        <p:nvSpPr>
          <p:cNvPr id="8" name="Content Placeholder 2"/>
          <p:cNvSpPr>
            <a:spLocks noGrp="1"/>
          </p:cNvSpPr>
          <p:nvPr>
            <p:ph idx="1"/>
          </p:nvPr>
        </p:nvSpPr>
        <p:spPr>
          <a:xfrm>
            <a:off x="609600" y="1066800"/>
            <a:ext cx="10972800" cy="5257800"/>
          </a:xfrm>
        </p:spPr>
        <p:txBody>
          <a:bodyPr>
            <a:normAutofit/>
          </a:bodyPr>
          <a:lstStyle/>
          <a:p>
            <a:pPr>
              <a:lnSpc>
                <a:spcPct val="150000"/>
              </a:lnSpc>
              <a:buFont typeface="Wingdings" pitchFamily="2" charset="2"/>
              <a:buChar char="þ"/>
            </a:pPr>
            <a:r>
              <a:rPr lang="en-US" sz="2400"/>
              <a:t>Conditional rendering giúp hiển thị hoặc ẩn các phần tử trong DOM dựa trên các điều kiện cụ thể. </a:t>
            </a:r>
          </a:p>
          <a:p>
            <a:pPr lvl="1">
              <a:lnSpc>
                <a:spcPct val="150000"/>
              </a:lnSpc>
              <a:buFont typeface="Wingdings" pitchFamily="2" charset="2"/>
              <a:buChar char="þ"/>
            </a:pPr>
            <a:r>
              <a:rPr lang="en-US"/>
              <a:t>Sử dụng: v-if, v-else, v-else-if, v-show</a:t>
            </a:r>
          </a:p>
          <a:p>
            <a:pPr>
              <a:lnSpc>
                <a:spcPct val="150000"/>
              </a:lnSpc>
              <a:buFont typeface="Wingdings" pitchFamily="2" charset="2"/>
              <a:buChar char="þ"/>
            </a:pPr>
            <a:r>
              <a:rPr lang="vi-VN" sz="2400"/>
              <a:t>List rendering: cho phép lặp qua một mảng dữ liệu và hiển thị mỗi phần tử của mảng đó dưới dạng một danh sách các phần tử HTML</a:t>
            </a:r>
            <a:r>
              <a:rPr lang="en-US" sz="2400"/>
              <a:t>.</a:t>
            </a:r>
          </a:p>
          <a:p>
            <a:pPr lvl="1">
              <a:lnSpc>
                <a:spcPct val="150000"/>
              </a:lnSpc>
              <a:buFont typeface="Wingdings" pitchFamily="2" charset="2"/>
              <a:buChar char="þ"/>
            </a:pPr>
            <a:r>
              <a:rPr lang="en-US"/>
              <a:t>Sử dụng: v-for </a:t>
            </a:r>
          </a:p>
          <a:p>
            <a:pPr marL="0" indent="0">
              <a:buNone/>
            </a:pPr>
            <a:endParaRPr lang="en-GB" altLang="en-US" sz="2400"/>
          </a:p>
          <a:p>
            <a:pPr marL="0" indent="0">
              <a:buNone/>
            </a:pPr>
            <a:endParaRPr lang="en-US" altLang="en-US" sz="2400" dirty="0"/>
          </a:p>
          <a:p>
            <a:pPr marL="0" indent="0">
              <a:buNone/>
            </a:pPr>
            <a:endParaRPr lang="vi-VN" altLang="en-US" sz="2400" dirty="0"/>
          </a:p>
        </p:txBody>
      </p:sp>
    </p:spTree>
    <p:extLst>
      <p:ext uri="{BB962C8B-B14F-4D97-AF65-F5344CB8AC3E}">
        <p14:creationId xmlns:p14="http://schemas.microsoft.com/office/powerpoint/2010/main" val="1485346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4"/>
          <p:cNvSpPr txBox="1"/>
          <p:nvPr/>
        </p:nvSpPr>
        <p:spPr>
          <a:xfrm>
            <a:off x="1569718" y="373566"/>
            <a:ext cx="9052564" cy="764539"/>
          </a:xfrm>
          <a:prstGeom prst="rect">
            <a:avLst/>
          </a:prstGeom>
          <a:ln w="12700">
            <a:miter lim="400000"/>
          </a:ln>
        </p:spPr>
        <p:txBody>
          <a:bodyPr lIns="45718" tIns="45718" rIns="45718" bIns="45718">
            <a:spAutoFit/>
          </a:bodyPr>
          <a:lstStyle>
            <a:lvl1pPr indent="914400" algn="just">
              <a:spcBef>
                <a:spcPts val="1800"/>
              </a:spcBef>
              <a:defRPr sz="4400" b="1">
                <a:solidFill>
                  <a:srgbClr val="585915"/>
                </a:solidFill>
                <a:latin typeface="Segoe UI"/>
                <a:ea typeface="Segoe UI"/>
                <a:cs typeface="Segoe UI"/>
                <a:sym typeface="Segoe UI"/>
              </a:defRPr>
            </a:lvl1pPr>
          </a:lstStyle>
          <a:p>
            <a:r>
              <a:t>       TỔNG KẾT BÀI HỌC</a:t>
            </a:r>
          </a:p>
        </p:txBody>
      </p:sp>
      <p:pic>
        <p:nvPicPr>
          <p:cNvPr id="226" name="Picture 1" descr="Picture 1"/>
          <p:cNvPicPr>
            <a:picLocks noChangeAspect="1"/>
          </p:cNvPicPr>
          <p:nvPr/>
        </p:nvPicPr>
        <p:blipFill>
          <a:blip r:embed="rId2"/>
          <a:stretch>
            <a:fillRect/>
          </a:stretch>
        </p:blipFill>
        <p:spPr>
          <a:xfrm>
            <a:off x="0" y="-761999"/>
            <a:ext cx="12192000" cy="7620001"/>
          </a:xfrm>
          <a:prstGeom prst="rect">
            <a:avLst/>
          </a:prstGeom>
          <a:ln w="12700">
            <a:miter lim="400000"/>
            <a:headEnd/>
            <a:tailEnd/>
          </a:ln>
        </p:spPr>
      </p:pic>
    </p:spTree>
    <p:extLst>
      <p:ext uri="{BB962C8B-B14F-4D97-AF65-F5344CB8AC3E}">
        <p14:creationId xmlns:p14="http://schemas.microsoft.com/office/powerpoint/2010/main" val="34680021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486400" y="5105400"/>
            <a:ext cx="6324600" cy="76200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50000"/>
              </a:lnSpc>
            </a:pPr>
            <a:r>
              <a:rPr lang="en-US" sz="2600"/>
              <a:t>PHẦN I: </a:t>
            </a:r>
            <a:r>
              <a:rPr lang="en-US" altLang="en-US" sz="2600"/>
              <a:t>CONDITIONAL RENDERING</a:t>
            </a:r>
            <a:endParaRPr lang="en-US" sz="2600" dirty="0"/>
          </a:p>
        </p:txBody>
      </p:sp>
      <p:sp>
        <p:nvSpPr>
          <p:cNvPr id="5" name="Subtitle 2"/>
          <p:cNvSpPr txBox="1">
            <a:spLocks/>
          </p:cNvSpPr>
          <p:nvPr/>
        </p:nvSpPr>
        <p:spPr>
          <a:xfrm>
            <a:off x="5638800" y="2761982"/>
            <a:ext cx="63246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6:</a:t>
            </a:r>
            <a:r>
              <a:rPr lang="en-US" sz="2800">
                <a:solidFill>
                  <a:srgbClr val="0070C0"/>
                </a:solidFill>
              </a:rPr>
              <a:t> </a:t>
            </a:r>
          </a:p>
          <a:p>
            <a:pPr algn="ctr">
              <a:lnSpc>
                <a:spcPct val="120000"/>
              </a:lnSpc>
              <a:spcBef>
                <a:spcPct val="0"/>
              </a:spcBef>
            </a:pPr>
            <a:r>
              <a:rPr lang="en-US" altLang="en-US" sz="2800">
                <a:solidFill>
                  <a:srgbClr val="0070C0"/>
                </a:solidFill>
              </a:rPr>
              <a:t>CONDITIONAL RENDERING VÀ LIST RENDERING</a:t>
            </a:r>
            <a:endParaRPr lang="en-US" sz="2800" dirty="0">
              <a:solidFill>
                <a:srgbClr val="0070C0"/>
              </a:solidFill>
            </a:endParaRPr>
          </a:p>
        </p:txBody>
      </p:sp>
    </p:spTree>
    <p:extLst>
      <p:ext uri="{BB962C8B-B14F-4D97-AF65-F5344CB8AC3E}">
        <p14:creationId xmlns:p14="http://schemas.microsoft.com/office/powerpoint/2010/main" val="144760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CONDITIONAL RENDERING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a:lnSpc>
                <a:spcPct val="150000"/>
              </a:lnSpc>
            </a:pPr>
            <a:r>
              <a:rPr lang="en-US" sz="2200" b="1"/>
              <a:t>Conditional rendering </a:t>
            </a:r>
            <a:r>
              <a:rPr lang="en-US" sz="2200"/>
              <a:t>(Hiển thị có điều kiện)</a:t>
            </a:r>
          </a:p>
          <a:p>
            <a:pPr marL="0" indent="0">
              <a:buNone/>
            </a:pPr>
            <a:r>
              <a:rPr lang="en-US" sz="2000"/>
              <a:t>Mục đích </a:t>
            </a:r>
            <a:r>
              <a:rPr lang="vi-VN" sz="2000"/>
              <a:t>giúp hiển thị hoặc ẩn các phần tử trong DOM dựa trên các điều kiện cụ thể. VueJS cung cấp </a:t>
            </a:r>
            <a:r>
              <a:rPr lang="en-US" sz="2000"/>
              <a:t>các </a:t>
            </a:r>
            <a:r>
              <a:rPr lang="vi-VN" sz="2000"/>
              <a:t>phương thức </a:t>
            </a:r>
            <a:r>
              <a:rPr lang="en-US" sz="2000"/>
              <a:t>sau </a:t>
            </a:r>
            <a:r>
              <a:rPr lang="vi-VN" sz="2000"/>
              <a:t>để thực hiện điều này: </a:t>
            </a:r>
            <a:r>
              <a:rPr lang="vi-VN" sz="2000" b="1"/>
              <a:t>v-if</a:t>
            </a:r>
            <a:r>
              <a:rPr lang="vi-VN" sz="2000"/>
              <a:t>, </a:t>
            </a:r>
            <a:r>
              <a:rPr lang="vi-VN" sz="2000" b="1"/>
              <a:t>v-else-if</a:t>
            </a:r>
            <a:r>
              <a:rPr lang="vi-VN" sz="2000"/>
              <a:t>, </a:t>
            </a:r>
            <a:r>
              <a:rPr lang="vi-VN" sz="2000" b="1"/>
              <a:t>v-else</a:t>
            </a:r>
            <a:r>
              <a:rPr lang="vi-VN" sz="2000"/>
              <a:t> và </a:t>
            </a:r>
            <a:r>
              <a:rPr lang="vi-VN" sz="2000" b="1"/>
              <a:t>v-show</a:t>
            </a:r>
            <a:r>
              <a:rPr lang="vi-VN" sz="2000"/>
              <a:t>.</a:t>
            </a:r>
            <a:endParaRPr lang="en-US" sz="2000"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4" name="Picture 3"/>
          <p:cNvPicPr>
            <a:picLocks noChangeAspect="1"/>
          </p:cNvPicPr>
          <p:nvPr/>
        </p:nvPicPr>
        <p:blipFill>
          <a:blip r:embed="rId2"/>
          <a:stretch>
            <a:fillRect/>
          </a:stretch>
        </p:blipFill>
        <p:spPr>
          <a:xfrm>
            <a:off x="1981201" y="1076093"/>
            <a:ext cx="7162800" cy="2885610"/>
          </a:xfrm>
          <a:prstGeom prst="rect">
            <a:avLst/>
          </a:prstGeom>
        </p:spPr>
      </p:pic>
    </p:spTree>
    <p:extLst>
      <p:ext uri="{BB962C8B-B14F-4D97-AF65-F5344CB8AC3E}">
        <p14:creationId xmlns:p14="http://schemas.microsoft.com/office/powerpoint/2010/main" val="11044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V-IF</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AutoNum type="arabicPeriod"/>
            </a:pPr>
            <a:r>
              <a:rPr lang="en-US" sz="2400" b="1"/>
              <a:t>v-if</a:t>
            </a:r>
            <a:r>
              <a:rPr lang="en-US" sz="2400"/>
              <a:t>: </a:t>
            </a:r>
            <a:r>
              <a:rPr lang="en-US" sz="2400">
                <a:solidFill>
                  <a:schemeClr val="dk1"/>
                </a:solidFill>
              </a:rPr>
              <a:t>K</a:t>
            </a:r>
            <a:r>
              <a:rPr lang="vi-VN" sz="2400">
                <a:solidFill>
                  <a:schemeClr val="dk1"/>
                </a:solidFill>
              </a:rPr>
              <a:t>iểm tra điều kiện trước khi hiển thị ra</a:t>
            </a:r>
            <a:r>
              <a:rPr lang="en-US" sz="2400">
                <a:solidFill>
                  <a:schemeClr val="dk1"/>
                </a:solidFill>
              </a:rPr>
              <a:t>. Ví dụ:</a:t>
            </a:r>
          </a:p>
          <a:p>
            <a:pPr marL="514350" indent="-514350">
              <a:lnSpc>
                <a:spcPct val="150000"/>
              </a:lnSpc>
              <a:buAutoNum type="arabicPeriod"/>
            </a:pPr>
            <a:endParaRPr lang="en-US" sz="2400">
              <a:solidFill>
                <a:schemeClr val="dk1"/>
              </a:solidFill>
            </a:endParaRPr>
          </a:p>
          <a:p>
            <a:pPr marL="514350" indent="-514350">
              <a:lnSpc>
                <a:spcPct val="150000"/>
              </a:lnSpc>
              <a:buAutoNum type="arabicPeriod"/>
            </a:pPr>
            <a:endParaRPr lang="en-US" sz="2400">
              <a:solidFill>
                <a:schemeClr val="dk1"/>
              </a:solidFill>
            </a:endParaRPr>
          </a:p>
          <a:p>
            <a:pPr marL="514350" indent="-514350">
              <a:lnSpc>
                <a:spcPct val="150000"/>
              </a:lnSpc>
              <a:buAutoNum type="arabicPeriod"/>
            </a:pPr>
            <a:endParaRPr lang="en-US" sz="2400">
              <a:solidFill>
                <a:schemeClr val="dk1"/>
              </a:solidFill>
            </a:endParaRPr>
          </a:p>
          <a:p>
            <a:pPr marL="514350" indent="-514350">
              <a:lnSpc>
                <a:spcPct val="150000"/>
              </a:lnSpc>
              <a:buAutoNum type="arabicPeriod"/>
            </a:pPr>
            <a:endParaRPr lang="en-US" sz="2400">
              <a:solidFill>
                <a:schemeClr val="dk1"/>
              </a:solidFill>
            </a:endParaRPr>
          </a:p>
          <a:p>
            <a:pPr marL="0" indent="0">
              <a:lnSpc>
                <a:spcPct val="150000"/>
              </a:lnSpc>
              <a:buNone/>
            </a:pPr>
            <a:endParaRPr lang="en-US" sz="2000">
              <a:solidFill>
                <a:schemeClr val="dk1"/>
              </a:solidFill>
            </a:endParaRPr>
          </a:p>
          <a:p>
            <a:pPr marL="0" indent="0">
              <a:lnSpc>
                <a:spcPct val="150000"/>
              </a:lnSpc>
              <a:buNone/>
            </a:pPr>
            <a:r>
              <a:rPr lang="en-US" sz="2000" i="1">
                <a:solidFill>
                  <a:schemeClr val="dk1"/>
                </a:solidFill>
              </a:rPr>
              <a:t>Lúc này, nếu </a:t>
            </a:r>
            <a:r>
              <a:rPr lang="en-US" sz="2000" b="1" i="1">
                <a:solidFill>
                  <a:srgbClr val="FF0000"/>
                </a:solidFill>
              </a:rPr>
              <a:t>seen</a:t>
            </a:r>
            <a:r>
              <a:rPr lang="en-US" sz="2000" i="1">
                <a:solidFill>
                  <a:schemeClr val="dk1"/>
                </a:solidFill>
              </a:rPr>
              <a:t> là </a:t>
            </a:r>
            <a:r>
              <a:rPr lang="en-US" sz="2000" b="1" i="1">
                <a:solidFill>
                  <a:srgbClr val="7030A0"/>
                </a:solidFill>
              </a:rPr>
              <a:t>true</a:t>
            </a:r>
            <a:r>
              <a:rPr lang="en-US" sz="2000" i="1">
                <a:solidFill>
                  <a:schemeClr val="dk1"/>
                </a:solidFill>
              </a:rPr>
              <a:t> thì tag span sẽ được hiển thị và ngược lại, nếu là </a:t>
            </a:r>
            <a:r>
              <a:rPr lang="en-US" sz="2000" b="1" i="1">
                <a:solidFill>
                  <a:srgbClr val="7030A0"/>
                </a:solidFill>
              </a:rPr>
              <a:t>false</a:t>
            </a:r>
            <a:r>
              <a:rPr lang="en-US" sz="2000" i="1">
                <a:solidFill>
                  <a:schemeClr val="dk1"/>
                </a:solidFill>
              </a:rPr>
              <a:t> thì tag span được ẩn đi.</a:t>
            </a:r>
          </a:p>
          <a:p>
            <a:pPr>
              <a:lnSpc>
                <a:spcPct val="150000"/>
              </a:lnSpc>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9" name="Rectangle 8"/>
          <p:cNvSpPr/>
          <p:nvPr/>
        </p:nvSpPr>
        <p:spPr>
          <a:xfrm>
            <a:off x="762000" y="1676400"/>
            <a:ext cx="6477000" cy="3000821"/>
          </a:xfrm>
          <a:prstGeom prst="rect">
            <a:avLst/>
          </a:prstGeom>
          <a:ln>
            <a:solidFill>
              <a:schemeClr val="bg1">
                <a:lumMod val="50000"/>
              </a:schemeClr>
            </a:solidFill>
          </a:ln>
        </p:spPr>
        <p:txBody>
          <a:bodyPr wrap="square">
            <a:spAutoFit/>
          </a:bodyPr>
          <a:lstStyle/>
          <a:p>
            <a:pPr>
              <a:lnSpc>
                <a:spcPct val="150000"/>
              </a:lnSpc>
            </a:pPr>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&lt;span</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v-if</a:t>
            </a:r>
            <a:r>
              <a:rPr lang="en-US">
                <a:solidFill>
                  <a:srgbClr val="5C6166"/>
                </a:solidFill>
                <a:latin typeface="Consolas" panose="020B0609020204030204" pitchFamily="49" charset="0"/>
              </a:rPr>
              <a:t>="seen"</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Bạn đang nhìn thấy tôi</a:t>
            </a:r>
            <a:r>
              <a:rPr lang="en-US">
                <a:solidFill>
                  <a:srgbClr val="55B4D4"/>
                </a:solidFill>
                <a:latin typeface="Consolas" panose="020B0609020204030204" pitchFamily="49" charset="0"/>
              </a:rPr>
              <a:t>&lt;/span&gt;</a:t>
            </a:r>
            <a:endParaRPr lang="en-US">
              <a:solidFill>
                <a:srgbClr val="5C6166"/>
              </a:solidFill>
              <a:latin typeface="Consolas" panose="020B0609020204030204" pitchFamily="49" charset="0"/>
            </a:endParaRPr>
          </a:p>
          <a:p>
            <a:pPr>
              <a:lnSpc>
                <a:spcPct val="150000"/>
              </a:lnSpc>
            </a:pPr>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pPr>
              <a:lnSpc>
                <a:spcPct val="150000"/>
              </a:lnSpc>
            </a:pPr>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pPr>
              <a:lnSpc>
                <a:spcPct val="150000"/>
              </a:lnSpc>
            </a:pP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seen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A37ACC"/>
                </a:solidFill>
                <a:latin typeface="Consolas" panose="020B0609020204030204" pitchFamily="49" charset="0"/>
              </a:rPr>
              <a:t>true</a:t>
            </a:r>
            <a:r>
              <a:rPr lang="en-US">
                <a:solidFill>
                  <a:srgbClr val="5C6166"/>
                </a:solidFill>
                <a:latin typeface="Consolas" panose="020B0609020204030204" pitchFamily="49" charset="0"/>
              </a:rPr>
              <a:t>);</a:t>
            </a:r>
          </a:p>
          <a:p>
            <a:pPr>
              <a:lnSpc>
                <a:spcPct val="150000"/>
              </a:lnSpc>
            </a:pPr>
            <a:r>
              <a:rPr lang="en-US">
                <a:solidFill>
                  <a:srgbClr val="55B4D4"/>
                </a:solidFill>
                <a:latin typeface="Consolas" panose="020B0609020204030204" pitchFamily="49" charset="0"/>
              </a:rPr>
              <a:t>&lt;/script&gt;</a:t>
            </a:r>
            <a:endParaRPr lang="en-US">
              <a:solidFill>
                <a:srgbClr val="5C6166"/>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8029575" y="2838743"/>
            <a:ext cx="3552825" cy="1428750"/>
          </a:xfrm>
          <a:prstGeom prst="rect">
            <a:avLst/>
          </a:prstGeom>
          <a:ln>
            <a:solidFill>
              <a:schemeClr val="bg1">
                <a:lumMod val="50000"/>
              </a:schemeClr>
            </a:solidFill>
          </a:ln>
        </p:spPr>
      </p:pic>
      <p:cxnSp>
        <p:nvCxnSpPr>
          <p:cNvPr id="11" name="Straight Arrow Connector 10"/>
          <p:cNvCxnSpPr/>
          <p:nvPr/>
        </p:nvCxnSpPr>
        <p:spPr>
          <a:xfrm flipV="1">
            <a:off x="4038600" y="3657601"/>
            <a:ext cx="3886200" cy="3047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95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V-IF</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AutoNum type="arabicPeriod"/>
            </a:pPr>
            <a:r>
              <a:rPr lang="en-US" b="1"/>
              <a:t>v-if trên &lt;template&gt;: </a:t>
            </a:r>
            <a:r>
              <a:rPr lang="vi-VN" sz="2600">
                <a:solidFill>
                  <a:schemeClr val="dk1"/>
                </a:solidFill>
              </a:rPr>
              <a:t>trường hợp muốn áp dụng v-if với một nhóm </a:t>
            </a:r>
            <a:r>
              <a:rPr lang="en-US" sz="2600">
                <a:solidFill>
                  <a:schemeClr val="dk1"/>
                </a:solidFill>
              </a:rPr>
              <a:t>các phần tử</a:t>
            </a:r>
            <a:r>
              <a:rPr lang="vi-VN" sz="2600">
                <a:solidFill>
                  <a:schemeClr val="dk1"/>
                </a:solidFill>
              </a:rPr>
              <a:t> thì có thể làm như sau</a:t>
            </a:r>
            <a:r>
              <a:rPr lang="en-US" sz="2600">
                <a:solidFill>
                  <a:schemeClr val="dk1"/>
                </a:solidFill>
              </a:rPr>
              <a:t>:</a:t>
            </a:r>
          </a:p>
          <a:p>
            <a:pPr marL="514350" indent="-514350">
              <a:lnSpc>
                <a:spcPct val="150000"/>
              </a:lnSpc>
              <a:buAutoNum type="arabicPeriod"/>
            </a:pPr>
            <a:endParaRPr lang="en-US" sz="2400">
              <a:solidFill>
                <a:schemeClr val="dk1"/>
              </a:solidFill>
            </a:endParaRPr>
          </a:p>
          <a:p>
            <a:pPr marL="514350" indent="-514350">
              <a:lnSpc>
                <a:spcPct val="150000"/>
              </a:lnSpc>
              <a:buAutoNum type="arabicPeriod"/>
            </a:pPr>
            <a:endParaRPr lang="en-US" sz="2400">
              <a:solidFill>
                <a:schemeClr val="dk1"/>
              </a:solidFill>
            </a:endParaRPr>
          </a:p>
          <a:p>
            <a:pPr marL="514350" indent="-514350">
              <a:lnSpc>
                <a:spcPct val="150000"/>
              </a:lnSpc>
              <a:buAutoNum type="arabicPeriod"/>
            </a:pPr>
            <a:endParaRPr lang="en-US" sz="2400">
              <a:solidFill>
                <a:schemeClr val="dk1"/>
              </a:solidFill>
            </a:endParaRPr>
          </a:p>
          <a:p>
            <a:pPr marL="514350" indent="-514350">
              <a:lnSpc>
                <a:spcPct val="150000"/>
              </a:lnSpc>
              <a:buAutoNum type="arabicPeriod"/>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a:lnSpc>
                <a:spcPct val="150000"/>
              </a:lnSpc>
            </a:pPr>
            <a:r>
              <a:rPr lang="en-US" sz="2400">
                <a:solidFill>
                  <a:schemeClr val="dk1"/>
                </a:solidFill>
              </a:rPr>
              <a:t>Với </a:t>
            </a:r>
            <a:r>
              <a:rPr lang="en-US" sz="2400">
                <a:solidFill>
                  <a:srgbClr val="FF0000"/>
                </a:solidFill>
              </a:rPr>
              <a:t>ok</a:t>
            </a:r>
            <a:r>
              <a:rPr lang="en-US" sz="2400">
                <a:solidFill>
                  <a:schemeClr val="dk1"/>
                </a:solidFill>
              </a:rPr>
              <a:t> là </a:t>
            </a:r>
            <a:r>
              <a:rPr lang="en-US" sz="2400">
                <a:solidFill>
                  <a:srgbClr val="FF0000"/>
                </a:solidFill>
              </a:rPr>
              <a:t>true</a:t>
            </a:r>
            <a:r>
              <a:rPr lang="en-US" sz="2400">
                <a:solidFill>
                  <a:schemeClr val="dk1"/>
                </a:solidFill>
              </a:rPr>
              <a:t> thì giao diện trong template được hiển thị, và ngược lại là </a:t>
            </a:r>
            <a:r>
              <a:rPr lang="en-US" sz="2400">
                <a:solidFill>
                  <a:srgbClr val="FF0000"/>
                </a:solidFill>
              </a:rPr>
              <a:t>false</a:t>
            </a:r>
            <a:r>
              <a:rPr lang="en-US" sz="2400">
                <a:solidFill>
                  <a:schemeClr val="dk1"/>
                </a:solidFill>
              </a:rPr>
              <a:t> thì sẽ không hiển thị.</a:t>
            </a:r>
          </a:p>
          <a:p>
            <a:pPr>
              <a:lnSpc>
                <a:spcPct val="150000"/>
              </a:lnSpc>
            </a:pPr>
            <a:endParaRPr lang="en-US" sz="18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1219200" y="2286000"/>
            <a:ext cx="3616324" cy="2862322"/>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v-if</a:t>
            </a:r>
            <a:r>
              <a:rPr lang="en-US">
                <a:solidFill>
                  <a:srgbClr val="5C6166"/>
                </a:solidFill>
                <a:latin typeface="Consolas" panose="020B0609020204030204" pitchFamily="49" charset="0"/>
              </a:rPr>
              <a:t>="ok"</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&lt;h1&gt;</a:t>
            </a:r>
            <a:r>
              <a:rPr lang="en-US">
                <a:solidFill>
                  <a:srgbClr val="5C6166"/>
                </a:solidFill>
                <a:latin typeface="Consolas" panose="020B0609020204030204" pitchFamily="49" charset="0"/>
              </a:rPr>
              <a:t>Title</a:t>
            </a:r>
            <a:r>
              <a:rPr lang="en-US">
                <a:solidFill>
                  <a:srgbClr val="55B4D4"/>
                </a:solidFill>
                <a:latin typeface="Consolas" panose="020B0609020204030204" pitchFamily="49" charset="0"/>
              </a:rPr>
              <a:t>&lt;/h1&gt;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&lt;p&gt;</a:t>
            </a:r>
            <a:r>
              <a:rPr lang="en-US">
                <a:solidFill>
                  <a:srgbClr val="5C6166"/>
                </a:solidFill>
                <a:latin typeface="Consolas" panose="020B0609020204030204" pitchFamily="49" charset="0"/>
              </a:rPr>
              <a:t>Paragraph 1</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&lt;p&gt;</a:t>
            </a:r>
            <a:r>
              <a:rPr lang="en-US">
                <a:solidFill>
                  <a:srgbClr val="5C6166"/>
                </a:solidFill>
                <a:latin typeface="Consolas" panose="020B0609020204030204" pitchFamily="49" charset="0"/>
              </a:rPr>
              <a:t>Paragraph 2</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p>
          <a:p>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br>
              <a:rPr lang="en-US">
                <a:solidFill>
                  <a:srgbClr val="5C6166"/>
                </a:solidFill>
                <a:latin typeface="Consolas" panose="020B0609020204030204" pitchFamily="49" charset="0"/>
              </a:rPr>
            </a:b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ok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A37ACC"/>
                </a:solidFill>
                <a:latin typeface="Consolas" panose="020B0609020204030204" pitchFamily="49" charset="0"/>
              </a:rPr>
              <a:t>true</a:t>
            </a:r>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b="0">
              <a:solidFill>
                <a:srgbClr val="5C6166"/>
              </a:solidFill>
              <a:effectLst/>
              <a:latin typeface="Consolas" panose="020B0609020204030204" pitchFamily="49" charset="0"/>
            </a:endParaRPr>
          </a:p>
        </p:txBody>
      </p:sp>
      <p:pic>
        <p:nvPicPr>
          <p:cNvPr id="10" name="Picture 9"/>
          <p:cNvPicPr>
            <a:picLocks noChangeAspect="1"/>
          </p:cNvPicPr>
          <p:nvPr/>
        </p:nvPicPr>
        <p:blipFill>
          <a:blip r:embed="rId3"/>
          <a:stretch>
            <a:fillRect/>
          </a:stretch>
        </p:blipFill>
        <p:spPr>
          <a:xfrm>
            <a:off x="6617414" y="2011183"/>
            <a:ext cx="3562350" cy="2914650"/>
          </a:xfrm>
          <a:prstGeom prst="rect">
            <a:avLst/>
          </a:prstGeom>
          <a:ln>
            <a:solidFill>
              <a:schemeClr val="bg1">
                <a:lumMod val="50000"/>
              </a:schemeClr>
            </a:solidFill>
          </a:ln>
        </p:spPr>
      </p:pic>
    </p:spTree>
    <p:extLst>
      <p:ext uri="{BB962C8B-B14F-4D97-AF65-F5344CB8AC3E}">
        <p14:creationId xmlns:p14="http://schemas.microsoft.com/office/powerpoint/2010/main" val="18993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V-ELSE </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Font typeface="+mj-lt"/>
              <a:buAutoNum type="arabicPeriod" startAt="2"/>
            </a:pPr>
            <a:r>
              <a:rPr lang="en-US" sz="2400" b="1"/>
              <a:t>v-else: </a:t>
            </a:r>
            <a:r>
              <a:rPr lang="en-US" sz="2200">
                <a:solidFill>
                  <a:schemeClr val="dk1"/>
                </a:solidFill>
              </a:rPr>
              <a:t>Sử dụng </a:t>
            </a:r>
            <a:r>
              <a:rPr lang="vi-VN" sz="2200">
                <a:solidFill>
                  <a:schemeClr val="dk1"/>
                </a:solidFill>
              </a:rPr>
              <a:t>khi cần kiểm soát điều kiện </a:t>
            </a:r>
            <a:r>
              <a:rPr lang="en-US" sz="2200">
                <a:solidFill>
                  <a:schemeClr val="dk1"/>
                </a:solidFill>
              </a:rPr>
              <a:t>ngược lại của </a:t>
            </a:r>
            <a:r>
              <a:rPr lang="en-US" sz="2200" b="1">
                <a:solidFill>
                  <a:schemeClr val="dk1"/>
                </a:solidFill>
              </a:rPr>
              <a:t>v-if</a:t>
            </a:r>
            <a:r>
              <a:rPr lang="en-US" sz="2200">
                <a:solidFill>
                  <a:schemeClr val="dk1"/>
                </a:solidFill>
              </a:rPr>
              <a:t>. Ví dụ:</a:t>
            </a:r>
          </a:p>
          <a:p>
            <a:pPr marL="514350" indent="-514350">
              <a:lnSpc>
                <a:spcPct val="150000"/>
              </a:lnSpc>
              <a:buAutoNum type="arabicPeriod" startAt="2"/>
            </a:pPr>
            <a:endParaRPr lang="en-US" sz="2400">
              <a:solidFill>
                <a:schemeClr val="dk1"/>
              </a:solidFill>
            </a:endParaRPr>
          </a:p>
          <a:p>
            <a:pPr marL="514350" indent="-514350">
              <a:lnSpc>
                <a:spcPct val="150000"/>
              </a:lnSpc>
              <a:buAutoNum type="arabicPeriod" startAt="2"/>
            </a:pPr>
            <a:endParaRPr lang="en-US" sz="2400">
              <a:solidFill>
                <a:schemeClr val="dk1"/>
              </a:solidFill>
            </a:endParaRPr>
          </a:p>
          <a:p>
            <a:pPr marL="514350" indent="-514350">
              <a:lnSpc>
                <a:spcPct val="150000"/>
              </a:lnSpc>
              <a:buAutoNum type="arabicPeriod" startAt="2"/>
            </a:pPr>
            <a:endParaRPr lang="en-US" sz="2400">
              <a:solidFill>
                <a:schemeClr val="dk1"/>
              </a:solidFill>
            </a:endParaRPr>
          </a:p>
          <a:p>
            <a:pPr marL="514350" indent="-514350">
              <a:lnSpc>
                <a:spcPct val="150000"/>
              </a:lnSpc>
              <a:buAutoNum type="arabicPeriod" startAt="2"/>
            </a:pPr>
            <a:endParaRPr lang="en-US" sz="2400">
              <a:solidFill>
                <a:schemeClr val="dk1"/>
              </a:solidFill>
            </a:endParaRPr>
          </a:p>
          <a:p>
            <a:pPr marL="0" indent="0">
              <a:lnSpc>
                <a:spcPct val="150000"/>
              </a:lnSpc>
              <a:buNone/>
            </a:pPr>
            <a:endParaRPr lang="en-US" sz="20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10" name="Picture 9"/>
          <p:cNvPicPr>
            <a:picLocks noChangeAspect="1"/>
          </p:cNvPicPr>
          <p:nvPr/>
        </p:nvPicPr>
        <p:blipFill>
          <a:blip r:embed="rId3"/>
          <a:stretch>
            <a:fillRect/>
          </a:stretch>
        </p:blipFill>
        <p:spPr>
          <a:xfrm>
            <a:off x="7845693" y="1845762"/>
            <a:ext cx="3736707" cy="1354638"/>
          </a:xfrm>
          <a:prstGeom prst="rect">
            <a:avLst/>
          </a:prstGeom>
          <a:ln>
            <a:solidFill>
              <a:schemeClr val="bg1">
                <a:lumMod val="50000"/>
              </a:schemeClr>
            </a:solidFill>
          </a:ln>
        </p:spPr>
      </p:pic>
      <p:pic>
        <p:nvPicPr>
          <p:cNvPr id="12" name="Picture 11"/>
          <p:cNvPicPr>
            <a:picLocks noChangeAspect="1"/>
          </p:cNvPicPr>
          <p:nvPr/>
        </p:nvPicPr>
        <p:blipFill>
          <a:blip r:embed="rId4"/>
          <a:stretch>
            <a:fillRect/>
          </a:stretch>
        </p:blipFill>
        <p:spPr>
          <a:xfrm>
            <a:off x="7845693" y="4572000"/>
            <a:ext cx="3736707" cy="1368080"/>
          </a:xfrm>
          <a:prstGeom prst="rect">
            <a:avLst/>
          </a:prstGeom>
          <a:ln>
            <a:solidFill>
              <a:schemeClr val="bg1">
                <a:lumMod val="50000"/>
              </a:schemeClr>
            </a:solidFill>
          </a:ln>
        </p:spPr>
      </p:pic>
      <p:cxnSp>
        <p:nvCxnSpPr>
          <p:cNvPr id="14" name="Straight Arrow Connector 13"/>
          <p:cNvCxnSpPr/>
          <p:nvPr/>
        </p:nvCxnSpPr>
        <p:spPr>
          <a:xfrm>
            <a:off x="9982200" y="3200400"/>
            <a:ext cx="0" cy="1371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V="1">
            <a:off x="9677400" y="3200400"/>
            <a:ext cx="0" cy="1371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2" name="Group 21"/>
          <p:cNvGrpSpPr/>
          <p:nvPr/>
        </p:nvGrpSpPr>
        <p:grpSpPr>
          <a:xfrm>
            <a:off x="609600" y="1752600"/>
            <a:ext cx="7086600" cy="4618316"/>
            <a:chOff x="609600" y="1752600"/>
            <a:chExt cx="7086600" cy="4618316"/>
          </a:xfrm>
        </p:grpSpPr>
        <p:sp>
          <p:nvSpPr>
            <p:cNvPr id="21" name="Rectangle 20"/>
            <p:cNvSpPr/>
            <p:nvPr/>
          </p:nvSpPr>
          <p:spPr>
            <a:xfrm>
              <a:off x="1447800" y="3556000"/>
              <a:ext cx="762000" cy="254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47800" y="3143250"/>
              <a:ext cx="512064" cy="2468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 name="Rectangle 1"/>
            <p:cNvSpPr/>
            <p:nvPr/>
          </p:nvSpPr>
          <p:spPr>
            <a:xfrm>
              <a:off x="609600" y="1752600"/>
              <a:ext cx="7086600" cy="4618316"/>
            </a:xfrm>
            <a:prstGeom prst="rect">
              <a:avLst/>
            </a:prstGeom>
            <a:ln>
              <a:solidFill>
                <a:schemeClr val="bg1">
                  <a:lumMod val="50000"/>
                </a:schemeClr>
              </a:solidFill>
            </a:ln>
          </p:spPr>
          <p:txBody>
            <a:bodyPr wrap="square">
              <a:spAutoFit/>
            </a:bodyPr>
            <a:lstStyle/>
            <a:p>
              <a:pPr>
                <a:lnSpc>
                  <a:spcPct val="150000"/>
                </a:lnSpc>
              </a:pPr>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&lt;p&gt;</a:t>
              </a:r>
              <a:r>
                <a:rPr lang="en-US">
                  <a:solidFill>
                    <a:srgbClr val="5C6166"/>
                  </a:solidFill>
                  <a:latin typeface="Consolas" panose="020B0609020204030204" pitchFamily="49" charset="0"/>
                </a:rPr>
                <a:t>Bấm vào OK nhiều lần để chuyển đổi thông điệp</a:t>
              </a:r>
              <a:r>
                <a:rPr lang="en-US">
                  <a:solidFill>
                    <a:srgbClr val="55B4D4"/>
                  </a:solidFill>
                  <a:latin typeface="Consolas" panose="020B0609020204030204" pitchFamily="49" charset="0"/>
                </a:rPr>
                <a:t>&lt;/p&gt;</a:t>
              </a: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click</a:t>
              </a:r>
              <a:r>
                <a:rPr lang="en-US">
                  <a:solidFill>
                    <a:srgbClr val="5C6166"/>
                  </a:solidFill>
                  <a:latin typeface="Consolas" panose="020B0609020204030204" pitchFamily="49" charset="0"/>
                </a:rPr>
                <a:t>="message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message"</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OK</a:t>
              </a:r>
              <a:r>
                <a:rPr lang="en-US">
                  <a:solidFill>
                    <a:srgbClr val="55B4D4"/>
                  </a:solidFill>
                  <a:latin typeface="Consolas" panose="020B0609020204030204" pitchFamily="49" charset="0"/>
                </a:rPr>
                <a:t>&lt;/button&gt;</a:t>
              </a:r>
              <a:br>
                <a:rPr lang="en-US">
                  <a:solidFill>
                    <a:srgbClr val="5C6166"/>
                  </a:solidFill>
                  <a:latin typeface="Consolas" panose="020B0609020204030204" pitchFamily="49" charset="0"/>
                </a:rPr>
              </a:b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&lt;h1</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v-if</a:t>
              </a:r>
              <a:r>
                <a:rPr lang="en-US">
                  <a:solidFill>
                    <a:srgbClr val="5C6166"/>
                  </a:solidFill>
                  <a:latin typeface="Consolas" panose="020B0609020204030204" pitchFamily="49" charset="0"/>
                </a:rPr>
                <a:t>="message"</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Xin chúc mừng bạn!</a:t>
              </a:r>
              <a:r>
                <a:rPr lang="en-US">
                  <a:solidFill>
                    <a:srgbClr val="55B4D4"/>
                  </a:solidFill>
                  <a:latin typeface="Consolas" panose="020B0609020204030204" pitchFamily="49" charset="0"/>
                </a:rPr>
                <a:t>&lt;/h1&gt;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&lt;h1</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v-else</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Rất tiếc, hẹn gặp lại!</a:t>
              </a:r>
              <a:r>
                <a:rPr lang="en-US">
                  <a:solidFill>
                    <a:srgbClr val="55B4D4"/>
                  </a:solidFill>
                  <a:latin typeface="Consolas" panose="020B0609020204030204" pitchFamily="49" charset="0"/>
                </a:rPr>
                <a:t>&lt;/h1&gt;</a:t>
              </a:r>
              <a:endParaRPr lang="en-US">
                <a:solidFill>
                  <a:srgbClr val="5C6166"/>
                </a:solidFill>
                <a:latin typeface="Consolas" panose="020B0609020204030204" pitchFamily="49" charset="0"/>
              </a:endParaRPr>
            </a:p>
            <a:p>
              <a:pPr>
                <a:lnSpc>
                  <a:spcPct val="150000"/>
                </a:lnSpc>
              </a:pPr>
              <a:r>
                <a:rPr lang="en-US">
                  <a:solidFill>
                    <a:srgbClr val="55B4D4"/>
                  </a:solidFill>
                  <a:latin typeface="Consolas" panose="020B0609020204030204" pitchFamily="49" charset="0"/>
                </a:rPr>
                <a:t>&lt;/template&gt;</a:t>
              </a:r>
            </a:p>
            <a:p>
              <a:pPr>
                <a:lnSpc>
                  <a:spcPct val="150000"/>
                </a:lnSpc>
              </a:pPr>
              <a:endParaRPr lang="en-US">
                <a:solidFill>
                  <a:srgbClr val="5C6166"/>
                </a:solidFill>
                <a:latin typeface="Consolas" panose="020B0609020204030204" pitchFamily="49" charset="0"/>
              </a:endParaRPr>
            </a:p>
            <a:p>
              <a:pPr>
                <a:lnSpc>
                  <a:spcPct val="150000"/>
                </a:lnSpc>
              </a:pPr>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pPr>
                <a:lnSpc>
                  <a:spcPct val="150000"/>
                </a:lnSpc>
              </a:pPr>
              <a:r>
                <a:rPr lang="en-US">
                  <a:solidFill>
                    <a:srgbClr val="FA8D3E"/>
                  </a:solidFill>
                  <a:latin typeface="Consolas" panose="020B0609020204030204" pitchFamily="49" charset="0"/>
                </a:rPr>
                <a:t>  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pPr>
                <a:lnSpc>
                  <a:spcPct val="150000"/>
                </a:lnSpc>
              </a:pPr>
              <a:r>
                <a:rPr lang="en-US">
                  <a:solidFill>
                    <a:srgbClr val="FA8D3E"/>
                  </a:solidFill>
                  <a:latin typeface="Consolas" panose="020B0609020204030204" pitchFamily="49" charset="0"/>
                </a:rPr>
                <a:t>  const</a:t>
              </a:r>
              <a:r>
                <a:rPr lang="en-US">
                  <a:solidFill>
                    <a:srgbClr val="5C6166"/>
                  </a:solidFill>
                  <a:latin typeface="Consolas" panose="020B0609020204030204" pitchFamily="49" charset="0"/>
                </a:rPr>
                <a:t> message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A37ACC"/>
                  </a:solidFill>
                  <a:latin typeface="Consolas" panose="020B0609020204030204" pitchFamily="49" charset="0"/>
                </a:rPr>
                <a:t>true</a:t>
              </a:r>
              <a:r>
                <a:rPr lang="en-US">
                  <a:solidFill>
                    <a:srgbClr val="5C6166"/>
                  </a:solidFill>
                  <a:latin typeface="Consolas" panose="020B0609020204030204" pitchFamily="49" charset="0"/>
                </a:rPr>
                <a:t>);</a:t>
              </a:r>
            </a:p>
            <a:p>
              <a:pPr>
                <a:lnSpc>
                  <a:spcPct val="150000"/>
                </a:lnSpc>
              </a:pPr>
              <a:r>
                <a:rPr lang="en-US">
                  <a:solidFill>
                    <a:srgbClr val="55B4D4"/>
                  </a:solidFill>
                  <a:latin typeface="Consolas" panose="020B0609020204030204" pitchFamily="49" charset="0"/>
                </a:rPr>
                <a:t>&lt;/script&gt;</a:t>
              </a:r>
              <a:endParaRPr lang="en-US" b="0">
                <a:solidFill>
                  <a:srgbClr val="5C6166"/>
                </a:solidFill>
                <a:effectLst/>
                <a:latin typeface="Consolas" panose="020B0609020204030204" pitchFamily="49" charset="0"/>
              </a:endParaRPr>
            </a:p>
          </p:txBody>
        </p:sp>
      </p:grpSp>
    </p:spTree>
    <p:extLst>
      <p:ext uri="{BB962C8B-B14F-4D97-AF65-F5344CB8AC3E}">
        <p14:creationId xmlns:p14="http://schemas.microsoft.com/office/powerpoint/2010/main" val="339089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V-ELSE-IF</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Font typeface="+mj-lt"/>
              <a:buAutoNum type="arabicPeriod" startAt="3"/>
            </a:pPr>
            <a:r>
              <a:rPr lang="en-US" sz="2400" b="1"/>
              <a:t>v-else-if</a:t>
            </a:r>
            <a:r>
              <a:rPr lang="en-US" sz="2400"/>
              <a:t>: </a:t>
            </a:r>
            <a:r>
              <a:rPr lang="en-US" sz="2000">
                <a:solidFill>
                  <a:schemeClr val="dk1"/>
                </a:solidFill>
              </a:rPr>
              <a:t>Sử dụng </a:t>
            </a:r>
            <a:r>
              <a:rPr lang="vi-VN" sz="2000">
                <a:solidFill>
                  <a:schemeClr val="dk1"/>
                </a:solidFill>
              </a:rPr>
              <a:t>khi cần kiểm soát nhiều điều kiện hơn</a:t>
            </a:r>
            <a:r>
              <a:rPr lang="en-US" sz="2000">
                <a:solidFill>
                  <a:schemeClr val="dk1"/>
                </a:solidFill>
              </a:rPr>
              <a:t>. Ví dụ:</a:t>
            </a:r>
          </a:p>
          <a:p>
            <a:pPr marL="514350" indent="-514350">
              <a:lnSpc>
                <a:spcPct val="150000"/>
              </a:lnSpc>
              <a:buAutoNum type="arabicPeriod" startAt="3"/>
            </a:pPr>
            <a:endParaRPr lang="en-US" sz="2400">
              <a:solidFill>
                <a:schemeClr val="dk1"/>
              </a:solidFill>
            </a:endParaRPr>
          </a:p>
          <a:p>
            <a:pPr marL="514350" indent="-514350">
              <a:lnSpc>
                <a:spcPct val="150000"/>
              </a:lnSpc>
              <a:buAutoNum type="arabicPeriod" startAt="3"/>
            </a:pPr>
            <a:endParaRPr lang="en-US" sz="2400">
              <a:solidFill>
                <a:schemeClr val="dk1"/>
              </a:solidFill>
            </a:endParaRPr>
          </a:p>
          <a:p>
            <a:pPr marL="514350" indent="-514350">
              <a:lnSpc>
                <a:spcPct val="150000"/>
              </a:lnSpc>
              <a:buAutoNum type="arabicPeriod" startAt="3"/>
            </a:pPr>
            <a:endParaRPr lang="en-US" sz="2400">
              <a:solidFill>
                <a:schemeClr val="dk1"/>
              </a:solidFill>
            </a:endParaRPr>
          </a:p>
          <a:p>
            <a:pPr marL="514350" indent="-514350">
              <a:lnSpc>
                <a:spcPct val="150000"/>
              </a:lnSpc>
              <a:buAutoNum type="arabicPeriod" startAt="3"/>
            </a:pPr>
            <a:endParaRPr lang="en-US" sz="2400">
              <a:solidFill>
                <a:schemeClr val="dk1"/>
              </a:solidFill>
            </a:endParaRPr>
          </a:p>
          <a:p>
            <a:pPr marL="0" indent="0">
              <a:lnSpc>
                <a:spcPct val="150000"/>
              </a:lnSpc>
              <a:buNone/>
            </a:pPr>
            <a:endParaRPr lang="en-US" sz="20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a:p>
            <a:pPr>
              <a:lnSpc>
                <a:spcPct val="150000"/>
              </a:lnSpc>
            </a:pPr>
            <a:endParaRPr lang="en-US" sz="2400">
              <a:solidFill>
                <a:schemeClr val="dk1"/>
              </a:solidFill>
            </a:endParaRPr>
          </a:p>
          <a:p>
            <a:pPr>
              <a:lnSpc>
                <a:spcPct val="150000"/>
              </a:lnSpc>
            </a:pPr>
            <a:endParaRPr lang="en-US" sz="2400">
              <a:solidFill>
                <a:schemeClr val="dk1"/>
              </a:solidFill>
            </a:endParaRPr>
          </a:p>
          <a:p>
            <a:pPr marL="0" indent="0">
              <a:lnSpc>
                <a:spcPct val="150000"/>
              </a:lnSpc>
              <a:buNone/>
            </a:pPr>
            <a:endParaRPr lang="en-US" sz="2400">
              <a:solidFill>
                <a:schemeClr val="dk1"/>
              </a:solidFill>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8231459" y="1676400"/>
            <a:ext cx="3200400" cy="2800767"/>
          </a:xfrm>
          <a:prstGeom prst="rect">
            <a:avLst/>
          </a:prstGeom>
          <a:ln>
            <a:solidFill>
              <a:schemeClr val="bg1">
                <a:lumMod val="50000"/>
              </a:schemeClr>
            </a:solidFill>
          </a:ln>
        </p:spPr>
        <p:txBody>
          <a:bodyPr wrap="square">
            <a:spAutoFit/>
          </a:bodyPr>
          <a:lstStyle/>
          <a:p>
            <a:r>
              <a:rPr lang="vi-VN" sz="1600">
                <a:solidFill>
                  <a:srgbClr val="55B4D4"/>
                </a:solidFill>
                <a:latin typeface="Consolas" panose="020B0609020204030204" pitchFamily="49" charset="0"/>
              </a:rPr>
              <a:t>&lt;script</a:t>
            </a:r>
            <a:r>
              <a:rPr lang="vi-VN" sz="1600">
                <a:solidFill>
                  <a:srgbClr val="5C6166"/>
                </a:solidFill>
                <a:latin typeface="Consolas" panose="020B0609020204030204" pitchFamily="49" charset="0"/>
              </a:rPr>
              <a:t> </a:t>
            </a:r>
            <a:r>
              <a:rPr lang="vi-VN" sz="1600">
                <a:solidFill>
                  <a:srgbClr val="F2AE49"/>
                </a:solidFill>
                <a:latin typeface="Consolas" panose="020B0609020204030204" pitchFamily="49" charset="0"/>
              </a:rPr>
              <a:t>setup</a:t>
            </a:r>
            <a:r>
              <a:rPr lang="vi-VN" sz="1600">
                <a:solidFill>
                  <a:srgbClr val="55B4D4"/>
                </a:solidFill>
                <a:latin typeface="Consolas" panose="020B0609020204030204" pitchFamily="49" charset="0"/>
              </a:rPr>
              <a:t>&gt;</a:t>
            </a:r>
            <a:endParaRPr lang="vi-VN" sz="1600">
              <a:solidFill>
                <a:srgbClr val="5C6166"/>
              </a:solidFill>
              <a:latin typeface="Consolas" panose="020B0609020204030204" pitchFamily="49" charset="0"/>
            </a:endParaRPr>
          </a:p>
          <a:p>
            <a:r>
              <a:rPr lang="vi-VN" sz="1600">
                <a:solidFill>
                  <a:srgbClr val="FA8D3E"/>
                </a:solidFill>
                <a:latin typeface="Consolas" panose="020B0609020204030204" pitchFamily="49" charset="0"/>
              </a:rPr>
              <a:t>import</a:t>
            </a:r>
            <a:r>
              <a:rPr lang="vi-VN" sz="1600">
                <a:solidFill>
                  <a:srgbClr val="5C6166"/>
                </a:solidFill>
                <a:latin typeface="Consolas" panose="020B0609020204030204" pitchFamily="49" charset="0"/>
              </a:rPr>
              <a:t> { ref } </a:t>
            </a:r>
            <a:r>
              <a:rPr lang="vi-VN" sz="1600">
                <a:solidFill>
                  <a:srgbClr val="FA8D3E"/>
                </a:solidFill>
                <a:latin typeface="Consolas" panose="020B0609020204030204" pitchFamily="49" charset="0"/>
              </a:rPr>
              <a:t>from</a:t>
            </a:r>
            <a:r>
              <a:rPr lang="vi-VN" sz="1600">
                <a:solidFill>
                  <a:srgbClr val="5C6166"/>
                </a:solidFill>
                <a:latin typeface="Consolas" panose="020B0609020204030204" pitchFamily="49" charset="0"/>
              </a:rPr>
              <a:t> </a:t>
            </a:r>
            <a:r>
              <a:rPr lang="vi-VN" sz="1600">
                <a:solidFill>
                  <a:srgbClr val="86B300"/>
                </a:solidFill>
                <a:latin typeface="Consolas" panose="020B0609020204030204" pitchFamily="49" charset="0"/>
              </a:rPr>
              <a:t>'vue'</a:t>
            </a:r>
            <a:r>
              <a:rPr lang="vi-VN" sz="1600">
                <a:solidFill>
                  <a:srgbClr val="5C6166"/>
                </a:solidFill>
                <a:latin typeface="Consolas" panose="020B0609020204030204" pitchFamily="49" charset="0"/>
              </a:rPr>
              <a:t>;</a:t>
            </a:r>
            <a:endParaRPr lang="en-US" sz="1600">
              <a:solidFill>
                <a:srgbClr val="5C6166"/>
              </a:solidFill>
              <a:latin typeface="Consolas" panose="020B0609020204030204" pitchFamily="49" charset="0"/>
            </a:endParaRPr>
          </a:p>
          <a:p>
            <a:r>
              <a:rPr lang="vi-VN" sz="1600">
                <a:solidFill>
                  <a:srgbClr val="FA8D3E"/>
                </a:solidFill>
                <a:latin typeface="Consolas" panose="020B0609020204030204" pitchFamily="49" charset="0"/>
              </a:rPr>
              <a:t>const</a:t>
            </a:r>
            <a:r>
              <a:rPr lang="vi-VN" sz="1600">
                <a:solidFill>
                  <a:srgbClr val="5C6166"/>
                </a:solidFill>
                <a:latin typeface="Consolas" panose="020B0609020204030204" pitchFamily="49" charset="0"/>
              </a:rPr>
              <a:t> step </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 </a:t>
            </a:r>
            <a:r>
              <a:rPr lang="vi-VN" sz="1600">
                <a:solidFill>
                  <a:srgbClr val="F2AE49"/>
                </a:solidFill>
                <a:latin typeface="Consolas" panose="020B0609020204030204" pitchFamily="49" charset="0"/>
              </a:rPr>
              <a:t>ref</a:t>
            </a:r>
            <a:r>
              <a:rPr lang="vi-VN" sz="1600">
                <a:solidFill>
                  <a:srgbClr val="5C6166"/>
                </a:solidFill>
                <a:latin typeface="Consolas" panose="020B0609020204030204" pitchFamily="49" charset="0"/>
              </a:rPr>
              <a:t>(</a:t>
            </a:r>
            <a:r>
              <a:rPr lang="vi-VN" sz="1600">
                <a:solidFill>
                  <a:srgbClr val="A37ACC"/>
                </a:solidFill>
                <a:latin typeface="Consolas" panose="020B0609020204030204" pitchFamily="49" charset="0"/>
              </a:rPr>
              <a:t>1</a:t>
            </a:r>
            <a:r>
              <a:rPr lang="vi-VN" sz="1600">
                <a:solidFill>
                  <a:srgbClr val="5C6166"/>
                </a:solidFill>
                <a:latin typeface="Consolas" panose="020B0609020204030204" pitchFamily="49" charset="0"/>
              </a:rPr>
              <a:t>);</a:t>
            </a:r>
            <a:br>
              <a:rPr lang="vi-VN" sz="1600">
                <a:solidFill>
                  <a:srgbClr val="5C6166"/>
                </a:solidFill>
                <a:latin typeface="Consolas" panose="020B0609020204030204" pitchFamily="49" charset="0"/>
              </a:rPr>
            </a:br>
            <a:r>
              <a:rPr lang="en-US" sz="1600">
                <a:solidFill>
                  <a:srgbClr val="FA8D3E"/>
                </a:solidFill>
                <a:latin typeface="Consolas" panose="020B0609020204030204" pitchFamily="49" charset="0"/>
              </a:rPr>
              <a:t>const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nextStep</a:t>
            </a:r>
            <a:r>
              <a:rPr lang="en-US" sz="1600">
                <a:solidFill>
                  <a:srgbClr val="5C6166"/>
                </a:solidFill>
                <a:latin typeface="Consolas" panose="020B0609020204030204" pitchFamily="49" charset="0"/>
              </a:rPr>
              <a:t> </a:t>
            </a:r>
            <a:r>
              <a:rPr lang="en-US" sz="1600">
                <a:solidFill>
                  <a:srgbClr val="ED9366"/>
                </a:solidFill>
                <a:latin typeface="Consolas" panose="020B0609020204030204" pitchFamily="49" charset="0"/>
              </a:rPr>
              <a:t>=</a:t>
            </a:r>
            <a:r>
              <a:rPr lang="en-US" sz="1600">
                <a:solidFill>
                  <a:srgbClr val="5C6166"/>
                </a:solidFill>
                <a:latin typeface="Consolas" panose="020B0609020204030204" pitchFamily="49" charset="0"/>
              </a:rPr>
              <a:t> () </a:t>
            </a:r>
            <a:r>
              <a:rPr lang="en-US" sz="1600">
                <a:solidFill>
                  <a:srgbClr val="FA8D3E"/>
                </a:solidFill>
                <a:latin typeface="Consolas" panose="020B0609020204030204" pitchFamily="49" charset="0"/>
              </a:rPr>
              <a:t>=&gt;</a:t>
            </a:r>
            <a:r>
              <a:rPr lang="vi-VN" sz="1600">
                <a:solidFill>
                  <a:srgbClr val="5C6166"/>
                </a:solidFill>
                <a:latin typeface="Consolas" panose="020B0609020204030204" pitchFamily="49" charset="0"/>
              </a:rPr>
              <a:t> {</a:t>
            </a:r>
          </a:p>
          <a:p>
            <a:r>
              <a:rPr lang="vi-VN" sz="1600">
                <a:solidFill>
                  <a:srgbClr val="5C6166"/>
                </a:solidFill>
                <a:latin typeface="Consolas" panose="020B0609020204030204" pitchFamily="49" charset="0"/>
              </a:rPr>
              <a:t>  </a:t>
            </a:r>
            <a:r>
              <a:rPr lang="vi-VN" sz="1600">
                <a:solidFill>
                  <a:srgbClr val="FA8D3E"/>
                </a:solidFill>
                <a:latin typeface="Consolas" panose="020B0609020204030204" pitchFamily="49" charset="0"/>
              </a:rPr>
              <a:t>if</a:t>
            </a:r>
            <a:r>
              <a:rPr lang="vi-VN" sz="1600">
                <a:solidFill>
                  <a:srgbClr val="5C6166"/>
                </a:solidFill>
                <a:latin typeface="Consolas" panose="020B0609020204030204" pitchFamily="49" charset="0"/>
              </a:rPr>
              <a:t> (step</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value </a:t>
            </a:r>
            <a:r>
              <a:rPr lang="vi-VN" sz="1600">
                <a:solidFill>
                  <a:srgbClr val="ED9366"/>
                </a:solidFill>
                <a:latin typeface="Consolas" panose="020B0609020204030204" pitchFamily="49" charset="0"/>
              </a:rPr>
              <a:t>&lt;</a:t>
            </a:r>
            <a:r>
              <a:rPr lang="vi-VN" sz="1600">
                <a:solidFill>
                  <a:srgbClr val="5C6166"/>
                </a:solidFill>
                <a:latin typeface="Consolas" panose="020B0609020204030204" pitchFamily="49" charset="0"/>
              </a:rPr>
              <a:t> </a:t>
            </a:r>
            <a:r>
              <a:rPr lang="vi-VN" sz="1600">
                <a:solidFill>
                  <a:srgbClr val="A37ACC"/>
                </a:solidFill>
                <a:latin typeface="Consolas" panose="020B0609020204030204" pitchFamily="49" charset="0"/>
              </a:rPr>
              <a:t>4</a:t>
            </a:r>
            <a:r>
              <a:rPr lang="vi-VN" sz="1600">
                <a:solidFill>
                  <a:srgbClr val="5C6166"/>
                </a:solidFill>
                <a:latin typeface="Consolas" panose="020B0609020204030204" pitchFamily="49" charset="0"/>
              </a:rPr>
              <a:t>) {</a:t>
            </a:r>
          </a:p>
          <a:p>
            <a:r>
              <a:rPr lang="vi-VN" sz="1600">
                <a:solidFill>
                  <a:srgbClr val="5C6166"/>
                </a:solidFill>
                <a:latin typeface="Consolas" panose="020B0609020204030204" pitchFamily="49" charset="0"/>
              </a:rPr>
              <a:t>    step</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value</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a:t>
            </a:r>
          </a:p>
          <a:p>
            <a:r>
              <a:rPr lang="vi-VN" sz="1600">
                <a:solidFill>
                  <a:srgbClr val="5C6166"/>
                </a:solidFill>
                <a:latin typeface="Consolas" panose="020B0609020204030204" pitchFamily="49" charset="0"/>
              </a:rPr>
              <a:t>  } </a:t>
            </a:r>
            <a:r>
              <a:rPr lang="vi-VN" sz="1600">
                <a:solidFill>
                  <a:srgbClr val="FA8D3E"/>
                </a:solidFill>
                <a:latin typeface="Consolas" panose="020B0609020204030204" pitchFamily="49" charset="0"/>
              </a:rPr>
              <a:t>else</a:t>
            </a:r>
            <a:r>
              <a:rPr lang="vi-VN" sz="1600">
                <a:solidFill>
                  <a:srgbClr val="5C6166"/>
                </a:solidFill>
                <a:latin typeface="Consolas" panose="020B0609020204030204" pitchFamily="49" charset="0"/>
              </a:rPr>
              <a:t> {</a:t>
            </a:r>
          </a:p>
          <a:p>
            <a:r>
              <a:rPr lang="vi-VN" sz="1600">
                <a:solidFill>
                  <a:srgbClr val="5C6166"/>
                </a:solidFill>
                <a:latin typeface="Consolas" panose="020B0609020204030204" pitchFamily="49" charset="0"/>
              </a:rPr>
              <a:t>    step</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value </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 </a:t>
            </a:r>
            <a:r>
              <a:rPr lang="vi-VN" sz="1600">
                <a:solidFill>
                  <a:srgbClr val="A37ACC"/>
                </a:solidFill>
                <a:latin typeface="Consolas" panose="020B0609020204030204" pitchFamily="49" charset="0"/>
              </a:rPr>
              <a:t>1</a:t>
            </a:r>
            <a:r>
              <a:rPr lang="vi-VN" sz="1600">
                <a:solidFill>
                  <a:srgbClr val="5C6166"/>
                </a:solidFill>
                <a:latin typeface="Consolas" panose="020B0609020204030204" pitchFamily="49" charset="0"/>
              </a:rPr>
              <a:t>;</a:t>
            </a:r>
          </a:p>
          <a:p>
            <a:r>
              <a:rPr lang="vi-VN" sz="1600">
                <a:solidFill>
                  <a:srgbClr val="5C6166"/>
                </a:solidFill>
                <a:latin typeface="Consolas" panose="020B0609020204030204" pitchFamily="49" charset="0"/>
              </a:rPr>
              <a:t>  }</a:t>
            </a:r>
          </a:p>
          <a:p>
            <a:r>
              <a:rPr lang="vi-VN" sz="1600">
                <a:solidFill>
                  <a:srgbClr val="5C6166"/>
                </a:solidFill>
                <a:latin typeface="Consolas" panose="020B0609020204030204" pitchFamily="49" charset="0"/>
              </a:rPr>
              <a:t>}</a:t>
            </a:r>
          </a:p>
          <a:p>
            <a:r>
              <a:rPr lang="vi-VN" sz="1600">
                <a:solidFill>
                  <a:srgbClr val="55B4D4"/>
                </a:solidFill>
                <a:latin typeface="Consolas" panose="020B0609020204030204" pitchFamily="49" charset="0"/>
              </a:rPr>
              <a:t>&lt;/script&gt;</a:t>
            </a:r>
            <a:endParaRPr lang="vi-VN" sz="1600" b="0">
              <a:solidFill>
                <a:srgbClr val="5C6166"/>
              </a:solidFill>
              <a:effectLst/>
              <a:latin typeface="Consolas" panose="020B0609020204030204" pitchFamily="49" charset="0"/>
            </a:endParaRPr>
          </a:p>
        </p:txBody>
      </p:sp>
      <p:sp>
        <p:nvSpPr>
          <p:cNvPr id="9" name="Rectangle 8"/>
          <p:cNvSpPr/>
          <p:nvPr/>
        </p:nvSpPr>
        <p:spPr>
          <a:xfrm>
            <a:off x="1143000" y="1676400"/>
            <a:ext cx="6553200" cy="2554545"/>
          </a:xfrm>
          <a:prstGeom prst="rect">
            <a:avLst/>
          </a:prstGeom>
          <a:ln>
            <a:solidFill>
              <a:schemeClr val="bg1">
                <a:lumMod val="50000"/>
              </a:schemeClr>
            </a:solidFill>
          </a:ln>
        </p:spPr>
        <p:txBody>
          <a:bodyPr wrap="square">
            <a:spAutoFit/>
          </a:bodyPr>
          <a:lstStyle/>
          <a:p>
            <a:r>
              <a:rPr lang="vi-VN" sz="1600">
                <a:solidFill>
                  <a:srgbClr val="55B4D4"/>
                </a:solidFill>
                <a:latin typeface="Consolas" panose="020B0609020204030204" pitchFamily="49" charset="0"/>
              </a:rPr>
              <a:t>&lt;template&gt;</a:t>
            </a:r>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&lt;button</a:t>
            </a:r>
            <a:r>
              <a:rPr lang="vi-VN" sz="1600">
                <a:solidFill>
                  <a:srgbClr val="5C6166"/>
                </a:solidFill>
                <a:latin typeface="Consolas" panose="020B0609020204030204" pitchFamily="49" charset="0"/>
              </a:rPr>
              <a:t> </a:t>
            </a:r>
            <a:r>
              <a:rPr lang="vi-VN" sz="1600">
                <a:solidFill>
                  <a:srgbClr val="F2AE49"/>
                </a:solidFill>
                <a:latin typeface="Consolas" panose="020B0609020204030204" pitchFamily="49" charset="0"/>
              </a:rPr>
              <a:t>class</a:t>
            </a:r>
            <a:r>
              <a:rPr lang="vi-VN" sz="1600">
                <a:solidFill>
                  <a:srgbClr val="5C6166"/>
                </a:solidFill>
                <a:latin typeface="Consolas" panose="020B0609020204030204" pitchFamily="49" charset="0"/>
              </a:rPr>
              <a:t>=</a:t>
            </a:r>
            <a:r>
              <a:rPr lang="vi-VN" sz="1600">
                <a:solidFill>
                  <a:srgbClr val="86B300"/>
                </a:solidFill>
                <a:latin typeface="Consolas" panose="020B0609020204030204" pitchFamily="49" charset="0"/>
              </a:rPr>
              <a:t>"btn btn-dark"</a:t>
            </a:r>
            <a:r>
              <a:rPr lang="vi-VN" sz="1600">
                <a:solidFill>
                  <a:srgbClr val="5C6166"/>
                </a:solidFill>
                <a:latin typeface="Consolas" panose="020B0609020204030204" pitchFamily="49" charset="0"/>
              </a:rPr>
              <a:t> @</a:t>
            </a:r>
            <a:r>
              <a:rPr lang="vi-VN" sz="1600">
                <a:solidFill>
                  <a:srgbClr val="F2AE49"/>
                </a:solidFill>
                <a:latin typeface="Consolas" panose="020B0609020204030204" pitchFamily="49" charset="0"/>
              </a:rPr>
              <a:t>click</a:t>
            </a:r>
            <a:r>
              <a:rPr lang="vi-VN" sz="1600">
                <a:solidFill>
                  <a:srgbClr val="5C6166"/>
                </a:solidFill>
                <a:latin typeface="Consolas" panose="020B0609020204030204" pitchFamily="49" charset="0"/>
              </a:rPr>
              <a:t>="nextStep"</a:t>
            </a:r>
            <a:r>
              <a:rPr lang="vi-VN" sz="1600">
                <a:solidFill>
                  <a:srgbClr val="55B4D4"/>
                </a:solidFill>
                <a:latin typeface="Consolas" panose="020B0609020204030204" pitchFamily="49" charset="0"/>
              </a:rPr>
              <a:t>&gt;</a:t>
            </a:r>
            <a:endParaRPr lang="en-US" sz="1600">
              <a:solidFill>
                <a:srgbClr val="55B4D4"/>
              </a:solidFill>
              <a:latin typeface="Consolas" panose="020B0609020204030204" pitchFamily="49" charset="0"/>
            </a:endParaRPr>
          </a:p>
          <a:p>
            <a:r>
              <a:rPr lang="en-US" sz="1600">
                <a:solidFill>
                  <a:srgbClr val="55B4D4"/>
                </a:solidFill>
                <a:latin typeface="Consolas" panose="020B0609020204030204" pitchFamily="49" charset="0"/>
              </a:rPr>
              <a:t>    </a:t>
            </a:r>
            <a:r>
              <a:rPr lang="vi-VN" sz="1600">
                <a:solidFill>
                  <a:srgbClr val="5C6166"/>
                </a:solidFill>
                <a:latin typeface="Consolas" panose="020B0609020204030204" pitchFamily="49" charset="0"/>
              </a:rPr>
              <a:t>Bước tiếp theo</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&lt;/button&gt;</a:t>
            </a:r>
            <a:endParaRPr lang="en-US" sz="1600">
              <a:solidFill>
                <a:srgbClr val="55B4D4"/>
              </a:solidFill>
              <a:latin typeface="Consolas" panose="020B0609020204030204" pitchFamily="49" charset="0"/>
            </a:endParaRPr>
          </a:p>
          <a:p>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&lt;p</a:t>
            </a:r>
            <a:r>
              <a:rPr lang="vi-VN" sz="1600">
                <a:solidFill>
                  <a:srgbClr val="5C6166"/>
                </a:solidFill>
                <a:latin typeface="Consolas" panose="020B0609020204030204" pitchFamily="49" charset="0"/>
              </a:rPr>
              <a:t> </a:t>
            </a:r>
            <a:r>
              <a:rPr lang="vi-VN" sz="1600">
                <a:solidFill>
                  <a:srgbClr val="FA8D3E"/>
                </a:solidFill>
                <a:latin typeface="Consolas" panose="020B0609020204030204" pitchFamily="49" charset="0"/>
              </a:rPr>
              <a:t>v-if</a:t>
            </a:r>
            <a:r>
              <a:rPr lang="vi-VN" sz="1600">
                <a:solidFill>
                  <a:srgbClr val="5C6166"/>
                </a:solidFill>
                <a:latin typeface="Consolas" panose="020B0609020204030204" pitchFamily="49" charset="0"/>
              </a:rPr>
              <a:t>="step </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 </a:t>
            </a:r>
            <a:r>
              <a:rPr lang="vi-VN" sz="1600">
                <a:solidFill>
                  <a:srgbClr val="A37ACC"/>
                </a:solidFill>
                <a:latin typeface="Consolas" panose="020B0609020204030204" pitchFamily="49" charset="0"/>
              </a:rPr>
              <a:t>1</a:t>
            </a:r>
            <a:r>
              <a:rPr lang="vi-VN" sz="1600">
                <a:solidFill>
                  <a:srgbClr val="5C6166"/>
                </a:solidFill>
                <a:latin typeface="Consolas" panose="020B0609020204030204" pitchFamily="49" charset="0"/>
              </a:rPr>
              <a:t>"</a:t>
            </a:r>
            <a:r>
              <a:rPr lang="vi-VN" sz="1600">
                <a:solidFill>
                  <a:srgbClr val="55B4D4"/>
                </a:solidFill>
                <a:latin typeface="Consolas" panose="020B0609020204030204" pitchFamily="49" charset="0"/>
              </a:rPr>
              <a:t>&gt;</a:t>
            </a:r>
            <a:r>
              <a:rPr lang="vi-VN" sz="1600">
                <a:solidFill>
                  <a:srgbClr val="5C6166"/>
                </a:solidFill>
                <a:latin typeface="Consolas" panose="020B0609020204030204" pitchFamily="49" charset="0"/>
              </a:rPr>
              <a:t>Bước 1: Giới thiệu</a:t>
            </a:r>
            <a:r>
              <a:rPr lang="vi-VN" sz="1600">
                <a:solidFill>
                  <a:srgbClr val="55B4D4"/>
                </a:solidFill>
                <a:latin typeface="Consolas" panose="020B0609020204030204" pitchFamily="49" charset="0"/>
              </a:rPr>
              <a:t>&lt;/p&gt;</a:t>
            </a:r>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&lt;p</a:t>
            </a:r>
            <a:r>
              <a:rPr lang="vi-VN" sz="1600">
                <a:solidFill>
                  <a:srgbClr val="5C6166"/>
                </a:solidFill>
                <a:latin typeface="Consolas" panose="020B0609020204030204" pitchFamily="49" charset="0"/>
              </a:rPr>
              <a:t> </a:t>
            </a:r>
            <a:r>
              <a:rPr lang="vi-VN" sz="1600">
                <a:solidFill>
                  <a:srgbClr val="FA8D3E"/>
                </a:solidFill>
                <a:latin typeface="Consolas" panose="020B0609020204030204" pitchFamily="49" charset="0"/>
              </a:rPr>
              <a:t>v-else-if</a:t>
            </a:r>
            <a:r>
              <a:rPr lang="vi-VN" sz="1600">
                <a:solidFill>
                  <a:srgbClr val="5C6166"/>
                </a:solidFill>
                <a:latin typeface="Consolas" panose="020B0609020204030204" pitchFamily="49" charset="0"/>
              </a:rPr>
              <a:t>="step </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 </a:t>
            </a:r>
            <a:r>
              <a:rPr lang="vi-VN" sz="1600">
                <a:solidFill>
                  <a:srgbClr val="A37ACC"/>
                </a:solidFill>
                <a:latin typeface="Consolas" panose="020B0609020204030204" pitchFamily="49" charset="0"/>
              </a:rPr>
              <a:t>2</a:t>
            </a:r>
            <a:r>
              <a:rPr lang="vi-VN" sz="1600">
                <a:solidFill>
                  <a:srgbClr val="5C6166"/>
                </a:solidFill>
                <a:latin typeface="Consolas" panose="020B0609020204030204" pitchFamily="49" charset="0"/>
              </a:rPr>
              <a:t>"</a:t>
            </a:r>
            <a:r>
              <a:rPr lang="vi-VN" sz="1600">
                <a:solidFill>
                  <a:srgbClr val="55B4D4"/>
                </a:solidFill>
                <a:latin typeface="Consolas" panose="020B0609020204030204" pitchFamily="49" charset="0"/>
              </a:rPr>
              <a:t>&gt;</a:t>
            </a:r>
            <a:r>
              <a:rPr lang="vi-VN" sz="1600">
                <a:solidFill>
                  <a:srgbClr val="5C6166"/>
                </a:solidFill>
                <a:latin typeface="Consolas" panose="020B0609020204030204" pitchFamily="49" charset="0"/>
              </a:rPr>
              <a:t>Step 2: Cài đặt</a:t>
            </a:r>
            <a:r>
              <a:rPr lang="vi-VN" sz="1600">
                <a:solidFill>
                  <a:srgbClr val="55B4D4"/>
                </a:solidFill>
                <a:latin typeface="Consolas" panose="020B0609020204030204" pitchFamily="49" charset="0"/>
              </a:rPr>
              <a:t>&lt;/p&gt;</a:t>
            </a:r>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&lt;p</a:t>
            </a:r>
            <a:r>
              <a:rPr lang="vi-VN" sz="1600">
                <a:solidFill>
                  <a:srgbClr val="5C6166"/>
                </a:solidFill>
                <a:latin typeface="Consolas" panose="020B0609020204030204" pitchFamily="49" charset="0"/>
              </a:rPr>
              <a:t> </a:t>
            </a:r>
            <a:r>
              <a:rPr lang="vi-VN" sz="1600">
                <a:solidFill>
                  <a:srgbClr val="FA8D3E"/>
                </a:solidFill>
                <a:latin typeface="Consolas" panose="020B0609020204030204" pitchFamily="49" charset="0"/>
              </a:rPr>
              <a:t>v-else-if</a:t>
            </a:r>
            <a:r>
              <a:rPr lang="vi-VN" sz="1600">
                <a:solidFill>
                  <a:srgbClr val="5C6166"/>
                </a:solidFill>
                <a:latin typeface="Consolas" panose="020B0609020204030204" pitchFamily="49" charset="0"/>
              </a:rPr>
              <a:t>="step </a:t>
            </a:r>
            <a:r>
              <a:rPr lang="vi-VN" sz="1600">
                <a:solidFill>
                  <a:srgbClr val="ED9366"/>
                </a:solidFill>
                <a:latin typeface="Consolas" panose="020B0609020204030204" pitchFamily="49" charset="0"/>
              </a:rPr>
              <a:t>===</a:t>
            </a:r>
            <a:r>
              <a:rPr lang="vi-VN" sz="1600">
                <a:solidFill>
                  <a:srgbClr val="5C6166"/>
                </a:solidFill>
                <a:latin typeface="Consolas" panose="020B0609020204030204" pitchFamily="49" charset="0"/>
              </a:rPr>
              <a:t> </a:t>
            </a:r>
            <a:r>
              <a:rPr lang="vi-VN" sz="1600">
                <a:solidFill>
                  <a:srgbClr val="A37ACC"/>
                </a:solidFill>
                <a:latin typeface="Consolas" panose="020B0609020204030204" pitchFamily="49" charset="0"/>
              </a:rPr>
              <a:t>3</a:t>
            </a:r>
            <a:r>
              <a:rPr lang="vi-VN" sz="1600">
                <a:solidFill>
                  <a:srgbClr val="5C6166"/>
                </a:solidFill>
                <a:latin typeface="Consolas" panose="020B0609020204030204" pitchFamily="49" charset="0"/>
              </a:rPr>
              <a:t>"</a:t>
            </a:r>
            <a:r>
              <a:rPr lang="vi-VN" sz="1600">
                <a:solidFill>
                  <a:srgbClr val="55B4D4"/>
                </a:solidFill>
                <a:latin typeface="Consolas" panose="020B0609020204030204" pitchFamily="49" charset="0"/>
              </a:rPr>
              <a:t>&gt;</a:t>
            </a:r>
            <a:r>
              <a:rPr lang="vi-VN" sz="1600">
                <a:solidFill>
                  <a:srgbClr val="5C6166"/>
                </a:solidFill>
                <a:latin typeface="Consolas" panose="020B0609020204030204" pitchFamily="49" charset="0"/>
              </a:rPr>
              <a:t>Step 3: Thực thi</a:t>
            </a:r>
            <a:r>
              <a:rPr lang="vi-VN" sz="1600">
                <a:solidFill>
                  <a:srgbClr val="55B4D4"/>
                </a:solidFill>
                <a:latin typeface="Consolas" panose="020B0609020204030204" pitchFamily="49" charset="0"/>
              </a:rPr>
              <a:t>&lt;/p&gt;</a:t>
            </a:r>
            <a:endParaRPr lang="vi-VN" sz="1600">
              <a:solidFill>
                <a:srgbClr val="5C6166"/>
              </a:solidFill>
              <a:latin typeface="Consolas" panose="020B0609020204030204" pitchFamily="49" charset="0"/>
            </a:endParaRPr>
          </a:p>
          <a:p>
            <a:r>
              <a:rPr lang="vi-VN" sz="1600">
                <a:solidFill>
                  <a:srgbClr val="5C6166"/>
                </a:solidFill>
                <a:latin typeface="Consolas" panose="020B0609020204030204" pitchFamily="49" charset="0"/>
              </a:rPr>
              <a:t>    </a:t>
            </a:r>
            <a:r>
              <a:rPr lang="vi-VN" sz="1600">
                <a:solidFill>
                  <a:srgbClr val="55B4D4"/>
                </a:solidFill>
                <a:latin typeface="Consolas" panose="020B0609020204030204" pitchFamily="49" charset="0"/>
              </a:rPr>
              <a:t>&lt;p</a:t>
            </a:r>
            <a:r>
              <a:rPr lang="vi-VN" sz="1600">
                <a:solidFill>
                  <a:srgbClr val="5C6166"/>
                </a:solidFill>
                <a:latin typeface="Consolas" panose="020B0609020204030204" pitchFamily="49" charset="0"/>
              </a:rPr>
              <a:t> </a:t>
            </a:r>
            <a:r>
              <a:rPr lang="vi-VN" sz="1600">
                <a:solidFill>
                  <a:srgbClr val="FA8D3E"/>
                </a:solidFill>
                <a:latin typeface="Consolas" panose="020B0609020204030204" pitchFamily="49" charset="0"/>
              </a:rPr>
              <a:t>v-else</a:t>
            </a:r>
            <a:r>
              <a:rPr lang="vi-VN" sz="1600">
                <a:solidFill>
                  <a:srgbClr val="55B4D4"/>
                </a:solidFill>
                <a:latin typeface="Consolas" panose="020B0609020204030204" pitchFamily="49" charset="0"/>
              </a:rPr>
              <a:t>&gt;</a:t>
            </a:r>
            <a:r>
              <a:rPr lang="vi-VN" sz="1600">
                <a:solidFill>
                  <a:srgbClr val="5C6166"/>
                </a:solidFill>
                <a:latin typeface="Consolas" panose="020B0609020204030204" pitchFamily="49" charset="0"/>
              </a:rPr>
              <a:t>Các bước đã hoàn thành!</a:t>
            </a:r>
            <a:r>
              <a:rPr lang="vi-VN" sz="1600">
                <a:solidFill>
                  <a:srgbClr val="55B4D4"/>
                </a:solidFill>
                <a:latin typeface="Consolas" panose="020B0609020204030204" pitchFamily="49" charset="0"/>
              </a:rPr>
              <a:t>&lt;/p&gt;</a:t>
            </a:r>
            <a:endParaRPr lang="vi-VN" sz="1600">
              <a:solidFill>
                <a:srgbClr val="5C6166"/>
              </a:solidFill>
              <a:latin typeface="Consolas" panose="020B0609020204030204" pitchFamily="49" charset="0"/>
            </a:endParaRPr>
          </a:p>
          <a:p>
            <a:r>
              <a:rPr lang="vi-VN" sz="1600">
                <a:solidFill>
                  <a:srgbClr val="55B4D4"/>
                </a:solidFill>
                <a:latin typeface="Consolas" panose="020B0609020204030204" pitchFamily="49" charset="0"/>
              </a:rPr>
              <a:t>&lt;/template&gt;</a:t>
            </a:r>
            <a:endParaRPr lang="vi-VN" sz="1600">
              <a:solidFill>
                <a:srgbClr val="5C6166"/>
              </a:solidFill>
              <a:latin typeface="Consolas" panose="020B0609020204030204" pitchFamily="49" charset="0"/>
            </a:endParaRPr>
          </a:p>
        </p:txBody>
      </p:sp>
      <p:pic>
        <p:nvPicPr>
          <p:cNvPr id="3" name="Picture 2"/>
          <p:cNvPicPr>
            <a:picLocks noChangeAspect="1"/>
          </p:cNvPicPr>
          <p:nvPr/>
        </p:nvPicPr>
        <p:blipFill>
          <a:blip r:embed="rId3"/>
          <a:stretch>
            <a:fillRect/>
          </a:stretch>
        </p:blipFill>
        <p:spPr>
          <a:xfrm>
            <a:off x="609600" y="4723388"/>
            <a:ext cx="2000250" cy="962025"/>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3340937" y="4736997"/>
            <a:ext cx="1952625" cy="990600"/>
          </a:xfrm>
          <a:prstGeom prst="rect">
            <a:avLst/>
          </a:prstGeom>
          <a:ln>
            <a:solidFill>
              <a:schemeClr val="bg1">
                <a:lumMod val="50000"/>
              </a:schemeClr>
            </a:solidFill>
          </a:ln>
        </p:spPr>
      </p:pic>
      <p:pic>
        <p:nvPicPr>
          <p:cNvPr id="10" name="Picture 9"/>
          <p:cNvPicPr>
            <a:picLocks noChangeAspect="1"/>
          </p:cNvPicPr>
          <p:nvPr/>
        </p:nvPicPr>
        <p:blipFill>
          <a:blip r:embed="rId5"/>
          <a:stretch>
            <a:fillRect/>
          </a:stretch>
        </p:blipFill>
        <p:spPr>
          <a:xfrm>
            <a:off x="6068652" y="4723387"/>
            <a:ext cx="2018074" cy="1004209"/>
          </a:xfrm>
          <a:prstGeom prst="rect">
            <a:avLst/>
          </a:prstGeom>
          <a:ln>
            <a:solidFill>
              <a:schemeClr val="bg1">
                <a:lumMod val="50000"/>
              </a:schemeClr>
            </a:solidFill>
          </a:ln>
        </p:spPr>
      </p:pic>
      <p:pic>
        <p:nvPicPr>
          <p:cNvPr id="11" name="Picture 10"/>
          <p:cNvPicPr>
            <a:picLocks noChangeAspect="1"/>
          </p:cNvPicPr>
          <p:nvPr/>
        </p:nvPicPr>
        <p:blipFill>
          <a:blip r:embed="rId6"/>
          <a:stretch>
            <a:fillRect/>
          </a:stretch>
        </p:blipFill>
        <p:spPr>
          <a:xfrm>
            <a:off x="8849953" y="4723387"/>
            <a:ext cx="2695575" cy="1019175"/>
          </a:xfrm>
          <a:prstGeom prst="rect">
            <a:avLst/>
          </a:prstGeom>
          <a:ln>
            <a:solidFill>
              <a:schemeClr val="bg1">
                <a:lumMod val="50000"/>
              </a:schemeClr>
            </a:solidFill>
          </a:ln>
        </p:spPr>
      </p:pic>
      <p:cxnSp>
        <p:nvCxnSpPr>
          <p:cNvPr id="13" name="Straight Arrow Connector 12"/>
          <p:cNvCxnSpPr/>
          <p:nvPr/>
        </p:nvCxnSpPr>
        <p:spPr>
          <a:xfrm>
            <a:off x="2609850" y="5204400"/>
            <a:ext cx="7310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293562" y="5190303"/>
            <a:ext cx="7310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118866" y="5190303"/>
            <a:ext cx="7310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11" idx="2"/>
            <a:endCxn id="3" idx="2"/>
          </p:cNvCxnSpPr>
          <p:nvPr/>
        </p:nvCxnSpPr>
        <p:spPr>
          <a:xfrm rot="5400000" flipH="1">
            <a:off x="5875158" y="1419980"/>
            <a:ext cx="57149" cy="8588016"/>
          </a:xfrm>
          <a:prstGeom prst="curvedConnector3">
            <a:avLst>
              <a:gd name="adj1" fmla="val -40000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783524"/>
      </p:ext>
    </p:extLst>
  </p:cSld>
  <p:clrMapOvr>
    <a:masterClrMapping/>
  </p:clrMapOvr>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16689</TotalTime>
  <Words>3452</Words>
  <Application>Microsoft Macintosh PowerPoint</Application>
  <PresentationFormat>Widescreen</PresentationFormat>
  <Paragraphs>494</Paragraphs>
  <Slides>32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Arimo</vt:lpstr>
      <vt:lpstr>Calibri</vt:lpstr>
      <vt:lpstr>Consolas</vt:lpstr>
      <vt:lpstr>Segoe UI</vt:lpstr>
      <vt:lpstr>Times New Roman</vt:lpstr>
      <vt:lpstr>Wingdings</vt:lpstr>
      <vt:lpstr>Custom Design</vt:lpstr>
      <vt:lpstr>XÂY DỰNG GIAO DIỆN TƯƠNG TÁC BACKEND</vt:lpstr>
      <vt:lpstr>MỤC TIÊU</vt:lpstr>
      <vt:lpstr>NỘI DUNG</vt:lpstr>
      <vt:lpstr>PowerPoint Presentation</vt:lpstr>
      <vt:lpstr>CONDITIONAL RENDERING</vt:lpstr>
      <vt:lpstr>V-IF</vt:lpstr>
      <vt:lpstr>V-IF</vt:lpstr>
      <vt:lpstr>V-ELSE </vt:lpstr>
      <vt:lpstr>V-ELSE-IF</vt:lpstr>
      <vt:lpstr>V-SHOW</vt:lpstr>
      <vt:lpstr>V-SHOW</vt:lpstr>
      <vt:lpstr>TRƯỜNG HỢP SỬ DỤNG V-SHOW VÀ V-IF</vt:lpstr>
      <vt:lpstr>V-SHOW</vt:lpstr>
      <vt:lpstr>V-SHOW</vt:lpstr>
      <vt:lpstr>V-SHOW</vt:lpstr>
      <vt:lpstr>Nhập vào điểm của học sinh và in ra xếp loại tương ứng: + Nếu ĐTB &lt; 5.0 thì xếp loại yếu + Nếu 5.0 ≤ ĐTB &lt; 6.5 thì xếp loại trung bình + Nếu 6.5 ≤ ĐTB &lt; 8.0 thì xếp loại khá + Nếu ĐTB 8.0 ≤ ĐTB &lt; 9 thì xếp loại giỏi + Nếu ĐTB ≥ 9.0 thì xếp loại xuất sắc</vt:lpstr>
      <vt:lpstr>HƯỚNG DẪN THỰC HIỆN DEMO</vt:lpstr>
      <vt:lpstr>PowerPoint Presentation</vt:lpstr>
      <vt:lpstr>LIST RENDERING</vt:lpstr>
      <vt:lpstr>V-FOR</vt:lpstr>
      <vt:lpstr>V-FOR</vt:lpstr>
      <vt:lpstr>V-FOR VỚI OBJECT</vt:lpstr>
      <vt:lpstr>V-FOR VỚI RANGE</vt:lpstr>
      <vt:lpstr>TEMPLATE VỚI V-FOR</vt:lpstr>
      <vt:lpstr>KẾT HỢP V-FOR VỚI V-IF</vt:lpstr>
      <vt:lpstr>Tạo form thêm mới sinh viên và hiển thị danh sách sinh viên như giao diện dưới đây:</vt:lpstr>
      <vt:lpstr>HƯỚNG DẪN THỰC HIỆN DEMO</vt:lpstr>
      <vt:lpstr>HƯỚNG DẪN THỰC HIỆN DEMO</vt:lpstr>
      <vt:lpstr>HƯỚNG DẪN THỰC HIỆN DEMO</vt:lpstr>
      <vt:lpstr>HƯỚNG DẪN THỰC HIỆN DEMO</vt:lpstr>
      <vt:lpstr>TỔNG KẾT NỘI DUNG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3653</cp:revision>
  <dcterms:created xsi:type="dcterms:W3CDTF">2013-04-23T08:05:33Z</dcterms:created>
  <dcterms:modified xsi:type="dcterms:W3CDTF">2025-04-03T06:24:06Z</dcterms:modified>
</cp:coreProperties>
</file>