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37"/>
  </p:notesMasterIdLst>
  <p:sldIdLst>
    <p:sldId id="541" r:id="rId2"/>
    <p:sldId id="711" r:id="rId3"/>
    <p:sldId id="712" r:id="rId4"/>
    <p:sldId id="662" r:id="rId5"/>
    <p:sldId id="795" r:id="rId6"/>
    <p:sldId id="872" r:id="rId7"/>
    <p:sldId id="897" r:id="rId8"/>
    <p:sldId id="898" r:id="rId9"/>
    <p:sldId id="875" r:id="rId10"/>
    <p:sldId id="874" r:id="rId11"/>
    <p:sldId id="884" r:id="rId12"/>
    <p:sldId id="741" r:id="rId13"/>
    <p:sldId id="873" r:id="rId14"/>
    <p:sldId id="877" r:id="rId15"/>
    <p:sldId id="878" r:id="rId16"/>
    <p:sldId id="880" r:id="rId17"/>
    <p:sldId id="879" r:id="rId18"/>
    <p:sldId id="881" r:id="rId19"/>
    <p:sldId id="882" r:id="rId20"/>
    <p:sldId id="883" r:id="rId21"/>
    <p:sldId id="725" r:id="rId22"/>
    <p:sldId id="838" r:id="rId23"/>
    <p:sldId id="885" r:id="rId24"/>
    <p:sldId id="886" r:id="rId25"/>
    <p:sldId id="887" r:id="rId26"/>
    <p:sldId id="889" r:id="rId27"/>
    <p:sldId id="890" r:id="rId28"/>
    <p:sldId id="891" r:id="rId29"/>
    <p:sldId id="892" r:id="rId30"/>
    <p:sldId id="894" r:id="rId31"/>
    <p:sldId id="895" r:id="rId32"/>
    <p:sldId id="896" r:id="rId33"/>
    <p:sldId id="817" r:id="rId34"/>
    <p:sldId id="743" r:id="rId35"/>
    <p:sldId id="87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AF50"/>
    <a:srgbClr val="FF5A33"/>
    <a:srgbClr val="FFD1D1"/>
    <a:srgbClr val="0000FF"/>
    <a:srgbClr val="FF9900"/>
    <a:srgbClr val="FC5F3A"/>
    <a:srgbClr val="FF3300"/>
    <a:srgbClr val="5C0000"/>
    <a:srgbClr val="FFB9B9"/>
    <a:srgbClr val="FF97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87949" autoAdjust="0"/>
  </p:normalViewPr>
  <p:slideViewPr>
    <p:cSldViewPr>
      <p:cViewPr varScale="1">
        <p:scale>
          <a:sx n="110" d="100"/>
          <a:sy n="110" d="100"/>
        </p:scale>
        <p:origin x="1120" y="176"/>
      </p:cViewPr>
      <p:guideLst>
        <p:guide orient="horz" pos="2160"/>
        <p:guide pos="3840"/>
      </p:guideLst>
    </p:cSldViewPr>
  </p:slideViewPr>
  <p:notesTextViewPr>
    <p:cViewPr>
      <p:scale>
        <a:sx n="100" d="100"/>
        <a:sy n="100" d="100"/>
      </p:scale>
      <p:origin x="0" y="0"/>
    </p:cViewPr>
  </p:notesTextViewPr>
  <p:notesViewPr>
    <p:cSldViewPr>
      <p:cViewPr varScale="1">
        <p:scale>
          <a:sx n="52" d="100"/>
          <a:sy n="52" d="100"/>
        </p:scale>
        <p:origin x="-284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E60FC1-C18A-41E1-B5B3-73A5F51CC4CD}" type="datetimeFigureOut">
              <a:rPr lang="en-US" smtClean="0"/>
              <a:pPr/>
              <a:t>4/3/25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D6F88A-F17F-491B-A558-A5E9980DD532}" type="slidenum">
              <a:rPr lang="en-US" smtClean="0"/>
              <a:pPr/>
              <a:t>‹#›</a:t>
            </a:fld>
            <a:endParaRPr lang="en-US"/>
          </a:p>
        </p:txBody>
      </p:sp>
    </p:spTree>
    <p:extLst>
      <p:ext uri="{BB962C8B-B14F-4D97-AF65-F5344CB8AC3E}">
        <p14:creationId xmlns:p14="http://schemas.microsoft.com/office/powerpoint/2010/main" val="1795872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6F88A-F17F-491B-A558-A5E9980DD532}" type="slidenum">
              <a:rPr lang="en-US" smtClean="0"/>
              <a:pPr/>
              <a:t>33</a:t>
            </a:fld>
            <a:endParaRPr lang="en-US"/>
          </a:p>
        </p:txBody>
      </p:sp>
    </p:spTree>
    <p:extLst>
      <p:ext uri="{BB962C8B-B14F-4D97-AF65-F5344CB8AC3E}">
        <p14:creationId xmlns:p14="http://schemas.microsoft.com/office/powerpoint/2010/main" val="360164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11981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1269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522B80A-419E-4A25-A0FF-711AF4C34A54}" type="slidenum">
              <a:rPr lang="en-US" smtClean="0"/>
              <a:pPr fontAlgn="base">
                <a:spcBef>
                  <a:spcPct val="0"/>
                </a:spcBef>
                <a:spcAft>
                  <a:spcPct val="0"/>
                </a:spcAft>
                <a:defRPr/>
              </a:pPr>
              <a:t>34</a:t>
            </a:fld>
            <a:endParaRPr lang="en-US"/>
          </a:p>
        </p:txBody>
      </p:sp>
    </p:spTree>
    <p:extLst>
      <p:ext uri="{BB962C8B-B14F-4D97-AF65-F5344CB8AC3E}">
        <p14:creationId xmlns:p14="http://schemas.microsoft.com/office/powerpoint/2010/main" val="1900455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65668F-B6D9-C64B-A1DF-46F3C85011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2286000"/>
            <a:ext cx="12192000" cy="9144000"/>
          </a:xfrm>
          <a:prstGeom prst="rect">
            <a:avLst/>
          </a:prstGeom>
        </p:spPr>
      </p:pic>
      <p:pic>
        <p:nvPicPr>
          <p:cNvPr id="6" name="Picture 5">
            <a:extLst>
              <a:ext uri="{FF2B5EF4-FFF2-40B4-BE49-F238E27FC236}">
                <a16:creationId xmlns:a16="http://schemas.microsoft.com/office/drawing/2014/main" id="{17AC6C94-0CB9-5A44-95C1-854FB20ABB5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5248" y="32084"/>
            <a:ext cx="3509552" cy="1527305"/>
          </a:xfrm>
          <a:prstGeom prst="rect">
            <a:avLst/>
          </a:prstGeom>
        </p:spPr>
      </p:pic>
      <p:sp>
        <p:nvSpPr>
          <p:cNvPr id="2" name="Title 1"/>
          <p:cNvSpPr>
            <a:spLocks noGrp="1"/>
          </p:cNvSpPr>
          <p:nvPr>
            <p:ph type="ctrTitle" hasCustomPrompt="1"/>
          </p:nvPr>
        </p:nvSpPr>
        <p:spPr>
          <a:xfrm>
            <a:off x="5486400" y="4038600"/>
            <a:ext cx="6705600" cy="830884"/>
          </a:xfrm>
        </p:spPr>
        <p:txBody>
          <a:bodyPr>
            <a:normAutofit/>
          </a:bodyPr>
          <a:lstStyle>
            <a:lvl1pPr algn="l">
              <a:defRPr sz="36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err="1"/>
              <a:t>Lập</a:t>
            </a:r>
            <a:r>
              <a:rPr lang="en-US" dirty="0"/>
              <a:t> </a:t>
            </a:r>
            <a:r>
              <a:rPr lang="en-US" dirty="0" err="1"/>
              <a:t>trình</a:t>
            </a:r>
            <a:r>
              <a:rPr lang="en-US" dirty="0"/>
              <a:t> java </a:t>
            </a:r>
            <a:r>
              <a:rPr lang="en-US" dirty="0" err="1"/>
              <a:t>cơ</a:t>
            </a:r>
            <a:r>
              <a:rPr lang="en-US" dirty="0"/>
              <a:t> </a:t>
            </a:r>
            <a:r>
              <a:rPr lang="en-US" dirty="0" err="1"/>
              <a:t>bản</a:t>
            </a:r>
            <a:endParaRPr lang="en-US" dirty="0"/>
          </a:p>
        </p:txBody>
      </p:sp>
      <p:sp>
        <p:nvSpPr>
          <p:cNvPr id="3" name="Subtitle 2"/>
          <p:cNvSpPr>
            <a:spLocks noGrp="1"/>
          </p:cNvSpPr>
          <p:nvPr>
            <p:ph type="subTitle" idx="1"/>
          </p:nvPr>
        </p:nvSpPr>
        <p:spPr>
          <a:xfrm>
            <a:off x="5486400" y="4724400"/>
            <a:ext cx="6705600" cy="990600"/>
          </a:xfrm>
        </p:spPr>
        <p:txBody>
          <a:bodyPr>
            <a:normAutofit/>
          </a:bodyPr>
          <a:lstStyle>
            <a:lvl1pPr marL="0" indent="0" algn="l">
              <a:buNone/>
              <a:defRPr sz="22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74553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4/3/25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248500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4/3/25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25426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a:xfrm>
            <a:off x="-1930400" y="6188076"/>
            <a:ext cx="2844800" cy="365125"/>
          </a:xfrm>
          <a:prstGeom prst="rect">
            <a:avLst/>
          </a:prstGeom>
        </p:spPr>
        <p:txBody>
          <a:bodyPr/>
          <a:lstStyle>
            <a:lvl1pPr>
              <a:defRPr/>
            </a:lvl1pPr>
          </a:lstStyle>
          <a:p>
            <a:pPr>
              <a:defRPr/>
            </a:pPr>
            <a:fld id="{587C0512-7E02-4E40-BD9C-21FAB99329CB}"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itle Placeholder 1"/>
          <p:cNvSpPr txBox="1">
            <a:spLocks/>
          </p:cNvSpPr>
          <p:nvPr userDrawn="1"/>
        </p:nvSpPr>
        <p:spPr>
          <a:xfrm>
            <a:off x="2946400" y="274638"/>
            <a:ext cx="8636000" cy="563562"/>
          </a:xfrm>
          <a:prstGeom prst="rect">
            <a:avLst/>
          </a:prstGeom>
        </p:spPr>
        <p:txBody>
          <a:bodyPr vert="horz" lIns="91440" tIns="45720" rIns="91440" bIns="45720" rtlCol="0" anchor="ctr">
            <a:noAutofit/>
          </a:bodyPr>
          <a:lstStyle>
            <a:lvl1pPr algn="r" defTabSz="914400" rtl="0" eaLnBrk="1" latinLnBrk="0" hangingPunct="1">
              <a:spcBef>
                <a:spcPct val="0"/>
              </a:spcBef>
              <a:buNone/>
              <a:defRPr sz="3200" b="1" kern="1200" cap="small" baseline="0">
                <a:solidFill>
                  <a:srgbClr val="FF9900"/>
                </a:solidFill>
                <a:effectLst>
                  <a:outerShdw blurRad="38100" dist="38100" dir="2700000" algn="tl">
                    <a:srgbClr val="000000">
                      <a:alpha val="43137"/>
                    </a:srgbClr>
                  </a:outerShdw>
                </a:effectLst>
                <a:latin typeface="Segoe UI" pitchFamily="34" charset="0"/>
                <a:ea typeface="+mj-ea"/>
                <a:cs typeface="Segoe UI" pitchFamily="34" charset="0"/>
              </a:defRPr>
            </a:lvl1pPr>
          </a:lstStyle>
          <a:p>
            <a:r>
              <a:rPr lang="en-US" sz="3200" dirty="0"/>
              <a:t>Click to edit Master title style</a:t>
            </a:r>
          </a:p>
        </p:txBody>
      </p:sp>
      <p:sp>
        <p:nvSpPr>
          <p:cNvPr id="4"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0" y="228601"/>
            <a:ext cx="2133600" cy="484909"/>
          </a:xfrm>
          <a:prstGeom prst="rect">
            <a:avLst/>
          </a:prstGeom>
        </p:spPr>
      </p:pic>
      <p:cxnSp>
        <p:nvCxnSpPr>
          <p:cNvPr id="6" name="Straight Connector 5"/>
          <p:cNvCxnSpPr/>
          <p:nvPr userDrawn="1"/>
        </p:nvCxnSpPr>
        <p:spPr>
          <a:xfrm flipH="1">
            <a:off x="711200" y="835152"/>
            <a:ext cx="10871200"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973409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2946400" y="274638"/>
            <a:ext cx="8636000" cy="563562"/>
          </a:xfrm>
          <a:prstGeom prst="rect">
            <a:avLst/>
          </a:prstGeom>
        </p:spPr>
        <p:txBody>
          <a:bodyPr vert="horz" lIns="91440" tIns="45720" rIns="91440" bIns="45720" rtlCol="0" anchor="ctr">
            <a:noAutofit/>
          </a:bodyPr>
          <a:lstStyle/>
          <a:p>
            <a:r>
              <a:rPr lang="en-US" dirty="0"/>
              <a:t>Click to edit Master title style</a:t>
            </a:r>
          </a:p>
        </p:txBody>
      </p:sp>
      <p:sp>
        <p:nvSpPr>
          <p:cNvPr id="8" name="Text Placeholder 2"/>
          <p:cNvSpPr>
            <a:spLocks noGrp="1"/>
          </p:cNvSpPr>
          <p:nvPr>
            <p:ph idx="1"/>
          </p:nvPr>
        </p:nvSpPr>
        <p:spPr>
          <a:xfrm>
            <a:off x="609600" y="990600"/>
            <a:ext cx="10972800" cy="5562600"/>
          </a:xfrm>
          <a:prstGeom prst="rect">
            <a:avLst/>
          </a:prstGeom>
        </p:spPr>
        <p:txBody>
          <a:bodyPr vert="horz" lIns="91440" tIns="45720" rIns="91440" bIns="45720" rtlCol="0">
            <a:normAutofit/>
          </a:bodyPr>
          <a:lstStyle/>
          <a:p>
            <a:pPr lvl="0"/>
            <a:r>
              <a:rPr lang="en-US" dirty="0"/>
              <a:t> 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1200" y="228601"/>
            <a:ext cx="2133600" cy="484909"/>
          </a:xfrm>
          <a:prstGeom prst="rect">
            <a:avLst/>
          </a:prstGeom>
        </p:spPr>
      </p:pic>
    </p:spTree>
    <p:extLst>
      <p:ext uri="{BB962C8B-B14F-4D97-AF65-F5344CB8AC3E}">
        <p14:creationId xmlns:p14="http://schemas.microsoft.com/office/powerpoint/2010/main" val="3971389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Demo Layout">
    <p:spTree>
      <p:nvGrpSpPr>
        <p:cNvPr id="1" name=""/>
        <p:cNvGrpSpPr/>
        <p:nvPr/>
      </p:nvGrpSpPr>
      <p:grpSpPr>
        <a:xfrm>
          <a:off x="0" y="0"/>
          <a:ext cx="0" cy="0"/>
          <a:chOff x="0" y="0"/>
          <a:chExt cx="0" cy="0"/>
        </a:xfrm>
      </p:grpSpPr>
      <p:sp>
        <p:nvSpPr>
          <p:cNvPr id="2" name="Title 1"/>
          <p:cNvSpPr>
            <a:spLocks noGrp="1"/>
          </p:cNvSpPr>
          <p:nvPr>
            <p:ph type="title"/>
          </p:nvPr>
        </p:nvSpPr>
        <p:spPr>
          <a:xfrm>
            <a:off x="711200" y="3581400"/>
            <a:ext cx="10972800" cy="1143000"/>
          </a:xfrm>
        </p:spPr>
        <p:txBody>
          <a:bodyPr/>
          <a:lstStyle/>
          <a:p>
            <a:r>
              <a:rPr lang="en-US" dirty="0"/>
              <a:t>Click to edit Master title style</a:t>
            </a:r>
          </a:p>
        </p:txBody>
      </p:sp>
      <p:pic>
        <p:nvPicPr>
          <p:cNvPr id="5122" name="Picture 2" descr="Image result for Dem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27200" y="1295400"/>
            <a:ext cx="8546253"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112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4_Title and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61F5240-26A4-E547-85CC-ADDB159DB5AE}"/>
              </a:ext>
            </a:extLst>
          </p:cNvPr>
          <p:cNvSpPr/>
          <p:nvPr userDrawn="1"/>
        </p:nvSpPr>
        <p:spPr>
          <a:xfrm>
            <a:off x="0" y="0"/>
            <a:ext cx="12192000" cy="868686"/>
          </a:xfrm>
          <a:prstGeom prst="rect">
            <a:avLst/>
          </a:prstGeom>
          <a:solidFill>
            <a:srgbClr val="D7D7D7"/>
          </a:solidFill>
          <a:ln w="25400" cap="flat">
            <a:noFill/>
            <a:prstDash val="solid"/>
            <a:round/>
          </a:ln>
          <a:effectLst>
            <a:outerShdw blurRad="38100" dist="23000" dir="5400000" rotWithShape="0">
              <a:srgbClr val="000000">
                <a:alpha val="35000"/>
              </a:srgbClr>
            </a:outerShdw>
          </a:effectLst>
        </p:spPr>
        <p:style>
          <a:lnRef idx="0">
            <a:srgbClr val="FFFFFF"/>
          </a:lnRef>
          <a:fillRef idx="0">
            <a:srgbClr val="FFFFFF"/>
          </a:fillRef>
          <a:effectRef idx="0">
            <a:srgbClr val="FFFFFF"/>
          </a:effectRef>
          <a:fontRef idx="none"/>
        </p:style>
        <p:txBody>
          <a:bodyPr rot="0" spcFirstLastPara="1" vertOverflow="overflow" horzOverflow="overflow" vert="horz" wrap="square" lIns="45718" tIns="45718" rIns="45718" bIns="45718"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n-lt"/>
              <a:ea typeface="+mn-ea"/>
              <a:cs typeface="+mn-cs"/>
              <a:sym typeface="Helvetica"/>
            </a:endParaRPr>
          </a:p>
        </p:txBody>
      </p:sp>
      <p:sp>
        <p:nvSpPr>
          <p:cNvPr id="24" name="Tiêu đề slide"/>
          <p:cNvSpPr txBox="1">
            <a:spLocks noGrp="1"/>
          </p:cNvSpPr>
          <p:nvPr>
            <p:ph type="title" hasCustomPrompt="1"/>
          </p:nvPr>
        </p:nvSpPr>
        <p:spPr>
          <a:prstGeom prst="rect">
            <a:avLst/>
          </a:prstGeom>
        </p:spPr>
        <p:txBody>
          <a:bodyPr/>
          <a:lstStyle/>
          <a:p>
            <a:r>
              <a:t>Tiêu đề slide</a:t>
            </a:r>
          </a:p>
        </p:txBody>
      </p:sp>
      <p:sp>
        <p:nvSpPr>
          <p:cNvPr id="25"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7810752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3200" y="274638"/>
            <a:ext cx="8839200" cy="487362"/>
          </a:xfrm>
        </p:spPr>
        <p:txBody>
          <a:bodyPr>
            <a:noAutofit/>
          </a:bodyPr>
          <a:lstStyle>
            <a:lvl1pPr algn="r">
              <a:defRPr sz="2800" b="1" cap="small" baseline="0">
                <a:solidFill>
                  <a:srgbClr val="FF5A33"/>
                </a:solidFill>
                <a:effectLst>
                  <a:outerShdw blurRad="38100" dist="38100" dir="2700000" algn="tl">
                    <a:srgbClr val="000000">
                      <a:alpha val="43137"/>
                    </a:srgbClr>
                  </a:outerShdw>
                </a:effectLst>
                <a:latin typeface="Segoe UI" pitchFamily="34" charset="0"/>
                <a:cs typeface="Segoe UI" pitchFamily="34" charset="0"/>
              </a:defRPr>
            </a:lvl1pPr>
          </a:lstStyle>
          <a:p>
            <a:r>
              <a:rPr lang="en-US" dirty="0"/>
              <a:t>Click to edit Master title style</a:t>
            </a:r>
          </a:p>
        </p:txBody>
      </p:sp>
      <p:sp>
        <p:nvSpPr>
          <p:cNvPr id="3" name="Content Placeholder 2"/>
          <p:cNvSpPr>
            <a:spLocks noGrp="1"/>
          </p:cNvSpPr>
          <p:nvPr>
            <p:ph idx="1"/>
          </p:nvPr>
        </p:nvSpPr>
        <p:spPr>
          <a:xfrm>
            <a:off x="609600" y="1066800"/>
            <a:ext cx="10972800" cy="5257800"/>
          </a:xfrm>
        </p:spPr>
        <p:txBody>
          <a:bodyPr>
            <a:normAutofit/>
          </a:bodyPr>
          <a:lstStyle>
            <a:lvl1pPr marL="342900" indent="-342900">
              <a:buClr>
                <a:srgbClr val="FF5A33"/>
              </a:buClr>
              <a:buFont typeface="Wingdings" pitchFamily="2" charset="2"/>
              <a:buChar char="q"/>
              <a:defRPr sz="2800">
                <a:latin typeface="Segoe UI" pitchFamily="34" charset="0"/>
                <a:cs typeface="Segoe UI" pitchFamily="34" charset="0"/>
              </a:defRPr>
            </a:lvl1pPr>
            <a:lvl2pPr marL="742950" indent="-285750">
              <a:buClr>
                <a:srgbClr val="FF5A33"/>
              </a:buClr>
              <a:buFont typeface="Wingdings" pitchFamily="2" charset="2"/>
              <a:buChar char="v"/>
              <a:defRPr sz="2400">
                <a:latin typeface="Segoe UI" pitchFamily="34" charset="0"/>
                <a:cs typeface="Segoe UI" pitchFamily="34" charset="0"/>
              </a:defRPr>
            </a:lvl2pPr>
            <a:lvl3pPr marL="1143000" indent="-228600">
              <a:buClr>
                <a:srgbClr val="FF5A33"/>
              </a:buClr>
              <a:buFont typeface="Wingdings" pitchFamily="2" charset="2"/>
              <a:buChar char="Ø"/>
              <a:defRPr sz="2000">
                <a:latin typeface="Segoe UI" pitchFamily="34" charset="0"/>
                <a:cs typeface="Segoe UI" pitchFamily="34" charset="0"/>
              </a:defRPr>
            </a:lvl3pPr>
            <a:lvl4pPr marL="1600200" indent="-228600">
              <a:buClr>
                <a:srgbClr val="FF5A33"/>
              </a:buClr>
              <a:buFont typeface="Wingdings" pitchFamily="2" charset="2"/>
              <a:buChar char="ü"/>
              <a:defRPr sz="1800">
                <a:latin typeface="Segoe UI" pitchFamily="34" charset="0"/>
                <a:cs typeface="Segoe UI" pitchFamily="34" charset="0"/>
              </a:defRPr>
            </a:lvl4pPr>
            <a:lvl5pPr marL="2057400" indent="-228600">
              <a:buClr>
                <a:srgbClr val="FF5A33"/>
              </a:buClr>
              <a:buFont typeface="Wingdings" pitchFamily="2" charset="2"/>
              <a:buChar char="§"/>
              <a:defRPr sz="1800">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D61BFD7-1BFB-4165-B6C8-93BD150BB7E4}" type="datetimeFigureOut">
              <a:rPr lang="en-US" smtClean="0"/>
              <a:t>4/3/25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dirty="0"/>
          </a:p>
        </p:txBody>
      </p:sp>
      <p:cxnSp>
        <p:nvCxnSpPr>
          <p:cNvPr id="9" name="Straight Connector 8"/>
          <p:cNvCxnSpPr/>
          <p:nvPr userDrawn="1"/>
        </p:nvCxnSpPr>
        <p:spPr>
          <a:xfrm>
            <a:off x="609600" y="838200"/>
            <a:ext cx="10972800" cy="0"/>
          </a:xfrm>
          <a:prstGeom prst="line">
            <a:avLst/>
          </a:prstGeom>
          <a:ln w="38100">
            <a:solidFill>
              <a:srgbClr val="FF9900"/>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C467B88-FD51-E748-8672-C660BAEFB38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1579" y="19050"/>
            <a:ext cx="1882302" cy="819150"/>
          </a:xfrm>
          <a:prstGeom prst="rect">
            <a:avLst/>
          </a:prstGeom>
        </p:spPr>
      </p:pic>
    </p:spTree>
    <p:extLst>
      <p:ext uri="{BB962C8B-B14F-4D97-AF65-F5344CB8AC3E}">
        <p14:creationId xmlns:p14="http://schemas.microsoft.com/office/powerpoint/2010/main" val="4574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61BFD7-1BFB-4165-B6C8-93BD150BB7E4}" type="datetimeFigureOut">
              <a:rPr lang="en-US" smtClean="0"/>
              <a:t>4/3/25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2082840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61BFD7-1BFB-4165-B6C8-93BD150BB7E4}" type="datetimeFigureOut">
              <a:rPr lang="en-US" smtClean="0"/>
              <a:t>4/3/25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66371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D61BFD7-1BFB-4165-B6C8-93BD150BB7E4}" type="datetimeFigureOut">
              <a:rPr lang="en-US" smtClean="0"/>
              <a:t>4/3/25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13045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D61BFD7-1BFB-4165-B6C8-93BD150BB7E4}" type="datetimeFigureOut">
              <a:rPr lang="en-US" smtClean="0"/>
              <a:t>4/3/25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CEE26-D979-411F-B229-D9F26BAEDF07}" type="slidenum">
              <a:rPr lang="en-US" smtClean="0"/>
              <a:t>‹#›</a:t>
            </a:fld>
            <a:endParaRPr lang="en-US"/>
          </a:p>
        </p:txBody>
      </p:sp>
      <p:sp>
        <p:nvSpPr>
          <p:cNvPr id="6" name="Rectangle 5"/>
          <p:cNvSpPr/>
          <p:nvPr userDrawn="1"/>
        </p:nvSpPr>
        <p:spPr>
          <a:xfrm>
            <a:off x="2032000" y="2551018"/>
            <a:ext cx="8534400" cy="32647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solidFill>
                <a:schemeClr val="bg1"/>
              </a:solidFill>
            </a:endParaRPr>
          </a:p>
        </p:txBody>
      </p:sp>
      <p:pic>
        <p:nvPicPr>
          <p:cNvPr id="8" name="Picture 2" descr="http://uconndigitalarts.com/wp-content/uploads/2013/04/original.jpg"/>
          <p:cNvPicPr>
            <a:picLocks noChangeAspect="1" noChangeArrowheads="1"/>
          </p:cNvPicPr>
          <p:nvPr userDrawn="1"/>
        </p:nvPicPr>
        <p:blipFill rotWithShape="1">
          <a:blip r:embed="rId2" cstate="print">
            <a:extLst>
              <a:ext uri="{BEBA8EAE-BF5A-486C-A8C5-ECC9F3942E4B}">
                <a14:imgProps xmlns:a14="http://schemas.microsoft.com/office/drawing/2010/main">
                  <a14:imgLayer r:embed="rId3">
                    <a14:imgEffect>
                      <a14:backgroundRemoval t="10000" b="90000" l="3958" r="96146">
                        <a14:backgroundMark x1="16667" y1="54630" x2="86042" y2="55185"/>
                        <a14:backgroundMark x1="90625" y1="53889" x2="93125" y2="53889"/>
                      </a14:backgroundRemoval>
                    </a14:imgEffect>
                  </a14:imgLayer>
                </a14:imgProps>
              </a:ext>
              <a:ext uri="{28A0092B-C50C-407E-A947-70E740481C1C}">
                <a14:useLocalDpi xmlns:a14="http://schemas.microsoft.com/office/drawing/2010/main" val="0"/>
              </a:ext>
            </a:extLst>
          </a:blip>
          <a:srcRect t="43978" b="41311"/>
          <a:stretch/>
        </p:blipFill>
        <p:spPr bwMode="auto">
          <a:xfrm flipH="1">
            <a:off x="3732707" y="2575401"/>
            <a:ext cx="4568091" cy="28385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powerpoint.vn\Downloads\1e2cd4b177168ad16ce2e7c504bba4d2.x400.jpeg"/>
          <p:cNvPicPr>
            <a:picLocks noChangeAspect="1" noChangeArrowheads="1"/>
          </p:cNvPicPr>
          <p:nvPr userDrawn="1"/>
        </p:nvPicPr>
        <p:blipFill rotWithShape="1">
          <a:blip r:embed="rId4" cstate="print">
            <a:extLst>
              <a:ext uri="{BEBA8EAE-BF5A-486C-A8C5-ECC9F3942E4B}">
                <a14:imgProps xmlns:a14="http://schemas.microsoft.com/office/drawing/2010/main">
                  <a14:imgLayer r:embed="rId5">
                    <a14:imgEffect>
                      <a14:backgroundRemoval t="1750" b="81000" l="9971" r="89736">
                        <a14:backgroundMark x1="33724" y1="42750" x2="69208" y2="55250"/>
                        <a14:backgroundMark x1="25806" y1="33250" x2="25806" y2="37500"/>
                        <a14:backgroundMark x1="26100" y1="32250" x2="26100" y2="32250"/>
                        <a14:backgroundMark x1="70674" y1="35750" x2="70674" y2="35750"/>
                        <a14:backgroundMark x1="76246" y1="31250" x2="76246" y2="31250"/>
                        <a14:backgroundMark x1="70968" y1="34750" x2="70968" y2="34750"/>
                      </a14:backgroundRemoval>
                    </a14:imgEffect>
                  </a14:imgLayer>
                </a14:imgProps>
              </a:ext>
              <a:ext uri="{28A0092B-C50C-407E-A947-70E740481C1C}">
                <a14:useLocalDpi xmlns:a14="http://schemas.microsoft.com/office/drawing/2010/main" val="0"/>
              </a:ext>
            </a:extLst>
          </a:blip>
          <a:srcRect b="55710"/>
          <a:stretch/>
        </p:blipFill>
        <p:spPr bwMode="auto">
          <a:xfrm>
            <a:off x="2568620" y="609600"/>
            <a:ext cx="7257961" cy="282806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4103893" y="3124200"/>
            <a:ext cx="4735308" cy="2139047"/>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200" b="1" dirty="0">
                <a:solidFill>
                  <a:schemeClr val="bg1"/>
                </a:solidFill>
              </a:rPr>
              <a:t>DEM</a:t>
            </a:r>
            <a:r>
              <a:rPr lang="en-US" sz="11500" b="1" dirty="0">
                <a:solidFill>
                  <a:schemeClr val="bg1"/>
                </a:solidFill>
              </a:rPr>
              <a:t>O</a:t>
            </a:r>
          </a:p>
          <a:p>
            <a:endParaRPr lang="en-US" sz="1800" dirty="0"/>
          </a:p>
        </p:txBody>
      </p:sp>
      <p:pic>
        <p:nvPicPr>
          <p:cNvPr id="10" name="Picture 2" descr="http://www.designofsignage.com/application/symbol/hands/image/600x600/hand-press-button-4.jpg"/>
          <p:cNvPicPr>
            <a:picLocks noChangeAspect="1" noChangeArrowheads="1"/>
          </p:cNvPicPr>
          <p:nvPr userDrawn="1"/>
        </p:nvPicPr>
        <p:blipFill>
          <a:blip r:embed="rId6" cstate="print">
            <a:extLst>
              <a:ext uri="{BEBA8EAE-BF5A-486C-A8C5-ECC9F3942E4B}">
                <a14:imgProps xmlns:a14="http://schemas.microsoft.com/office/drawing/2010/main">
                  <a14:imgLayer r:embed="rId7">
                    <a14:imgEffect>
                      <a14:backgroundRemoval t="10000" b="99500" l="10000" r="90000">
                        <a14:foregroundMark x1="35833" y1="26500" x2="41500" y2="85000"/>
                      </a14:backgroundRemoval>
                    </a14:imgEffect>
                  </a14:imgLayer>
                </a14:imgProps>
              </a:ext>
              <a:ext uri="{28A0092B-C50C-407E-A947-70E740481C1C}">
                <a14:useLocalDpi xmlns:a14="http://schemas.microsoft.com/office/drawing/2010/main" val="0"/>
              </a:ext>
            </a:extLst>
          </a:blip>
          <a:srcRect/>
          <a:stretch>
            <a:fillRect/>
          </a:stretch>
        </p:blipFill>
        <p:spPr bwMode="auto">
          <a:xfrm>
            <a:off x="6016752" y="3568725"/>
            <a:ext cx="3488947" cy="2616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1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61BFD7-1BFB-4165-B6C8-93BD150BB7E4}" type="datetimeFigureOut">
              <a:rPr lang="en-US" smtClean="0"/>
              <a:t>4/3/25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1924208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4/3/25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405963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61BFD7-1BFB-4165-B6C8-93BD150BB7E4}" type="datetimeFigureOut">
              <a:rPr lang="en-US" smtClean="0"/>
              <a:t>4/3/25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CEE26-D979-411F-B229-D9F26BAEDF07}" type="slidenum">
              <a:rPr lang="en-US" smtClean="0"/>
              <a:t>‹#›</a:t>
            </a:fld>
            <a:endParaRPr lang="en-US"/>
          </a:p>
        </p:txBody>
      </p:sp>
    </p:spTree>
    <p:extLst>
      <p:ext uri="{BB962C8B-B14F-4D97-AF65-F5344CB8AC3E}">
        <p14:creationId xmlns:p14="http://schemas.microsoft.com/office/powerpoint/2010/main" val="3837659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61BFD7-1BFB-4165-B6C8-93BD150BB7E4}" type="datetimeFigureOut">
              <a:rPr lang="en-US" smtClean="0"/>
              <a:t>4/3/25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ACEE26-D979-411F-B229-D9F26BAEDF07}" type="slidenum">
              <a:rPr lang="en-US" smtClean="0"/>
              <a:t>‹#›</a:t>
            </a:fld>
            <a:endParaRPr lang="en-US"/>
          </a:p>
        </p:txBody>
      </p:sp>
    </p:spTree>
    <p:extLst>
      <p:ext uri="{BB962C8B-B14F-4D97-AF65-F5344CB8AC3E}">
        <p14:creationId xmlns:p14="http://schemas.microsoft.com/office/powerpoint/2010/main" val="2323918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67" r:id="rId14"/>
    <p:sldLayoutId id="2147483685" r:id="rId15"/>
    <p:sldLayoutId id="2147483686"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5638800" y="3588716"/>
            <a:ext cx="6248400" cy="830884"/>
          </a:xfrm>
        </p:spPr>
        <p:txBody>
          <a:bodyPr>
            <a:noAutofit/>
          </a:bodyPr>
          <a:lstStyle/>
          <a:p>
            <a:pPr algn="ctr"/>
            <a:r>
              <a:rPr lang="en-US" sz="2800">
                <a:effectLst/>
              </a:rPr>
              <a:t>XÂY DỰNG GIAO DIỆN TƯƠNG TÁC BACKEND</a:t>
            </a:r>
            <a:endParaRPr lang="en-US" sz="2800" dirty="0"/>
          </a:p>
        </p:txBody>
      </p:sp>
      <p:sp>
        <p:nvSpPr>
          <p:cNvPr id="3" name="Subtitle 2"/>
          <p:cNvSpPr>
            <a:spLocks noGrp="1"/>
          </p:cNvSpPr>
          <p:nvPr>
            <p:ph type="subTitle" idx="1"/>
          </p:nvPr>
        </p:nvSpPr>
        <p:spPr>
          <a:xfrm>
            <a:off x="5486400" y="4572000"/>
            <a:ext cx="6324600" cy="1524000"/>
          </a:xfrm>
        </p:spPr>
        <p:txBody>
          <a:bodyPr vert="horz" lIns="91440" tIns="45720" rIns="91440" bIns="45720" rtlCol="0" anchor="ctr">
            <a:noAutofit/>
          </a:bodyPr>
          <a:lstStyle/>
          <a:p>
            <a:pPr algn="ctr">
              <a:lnSpc>
                <a:spcPct val="120000"/>
              </a:lnSpc>
              <a:spcBef>
                <a:spcPct val="0"/>
              </a:spcBef>
            </a:pPr>
            <a:r>
              <a:rPr lang="en-US" sz="2600" u="sng">
                <a:solidFill>
                  <a:srgbClr val="0070C0"/>
                </a:solidFill>
                <a:ea typeface="+mj-ea"/>
              </a:rPr>
              <a:t>BÀI 7:</a:t>
            </a:r>
            <a:r>
              <a:rPr lang="en-US" sz="2600">
                <a:solidFill>
                  <a:srgbClr val="0070C0"/>
                </a:solidFill>
                <a:ea typeface="+mj-ea"/>
              </a:rPr>
              <a:t> </a:t>
            </a:r>
            <a:endParaRPr lang="en-US" sz="2600" dirty="0">
              <a:solidFill>
                <a:srgbClr val="0070C0"/>
              </a:solidFill>
              <a:ea typeface="+mj-ea"/>
            </a:endParaRPr>
          </a:p>
          <a:p>
            <a:pPr algn="ctr">
              <a:lnSpc>
                <a:spcPct val="120000"/>
              </a:lnSpc>
              <a:spcBef>
                <a:spcPct val="0"/>
              </a:spcBef>
            </a:pPr>
            <a:r>
              <a:rPr lang="en-US" altLang="en-US" sz="2600">
                <a:solidFill>
                  <a:srgbClr val="0070C0"/>
                </a:solidFill>
              </a:rPr>
              <a:t>EVENT HANDLING VÀ FORM BINDING TRONG VUEJS</a:t>
            </a:r>
            <a:endParaRPr lang="en-US" sz="2600" dirty="0">
              <a:solidFill>
                <a:srgbClr val="0070C0"/>
              </a:solidFill>
            </a:endParaRPr>
          </a:p>
        </p:txBody>
      </p:sp>
    </p:spTree>
    <p:extLst>
      <p:ext uri="{BB962C8B-B14F-4D97-AF65-F5344CB8AC3E}">
        <p14:creationId xmlns:p14="http://schemas.microsoft.com/office/powerpoint/2010/main" val="2485863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METHOD HANDLERS</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000" b="1"/>
              <a:t>Thực hiện ví dụ</a:t>
            </a:r>
            <a:r>
              <a:rPr lang="en-US" sz="2000"/>
              <a:t>: Phương thức </a:t>
            </a:r>
            <a:r>
              <a:rPr lang="en-US" sz="2000">
                <a:solidFill>
                  <a:srgbClr val="FF0000"/>
                </a:solidFill>
              </a:rPr>
              <a:t>addNumber</a:t>
            </a:r>
            <a:r>
              <a:rPr lang="en-US" sz="2000"/>
              <a:t> sẽ xử lý tăng </a:t>
            </a:r>
            <a:r>
              <a:rPr lang="en-US" sz="2000">
                <a:solidFill>
                  <a:srgbClr val="FF0000"/>
                </a:solidFill>
              </a:rPr>
              <a:t>Số lượng</a:t>
            </a:r>
            <a:r>
              <a:rPr lang="en-US" sz="2000"/>
              <a:t> khi click vào nút </a:t>
            </a:r>
            <a:r>
              <a:rPr lang="en-US" sz="2000">
                <a:solidFill>
                  <a:srgbClr val="FF0000"/>
                </a:solidFill>
              </a:rPr>
              <a:t>Thêm</a:t>
            </a:r>
            <a:r>
              <a:rPr lang="en-US" sz="2000"/>
              <a:t> </a:t>
            </a: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0" name="Rectangle 9"/>
          <p:cNvSpPr/>
          <p:nvPr/>
        </p:nvSpPr>
        <p:spPr>
          <a:xfrm>
            <a:off x="609600" y="1647885"/>
            <a:ext cx="9067800" cy="4524315"/>
          </a:xfrm>
          <a:prstGeom prst="rect">
            <a:avLst/>
          </a:prstGeom>
          <a:ln>
            <a:solidFill>
              <a:schemeClr val="bg1">
                <a:lumMod val="50000"/>
              </a:schemeClr>
            </a:solidFill>
          </a:ln>
        </p:spPr>
        <p:txBody>
          <a:bodyPr wrap="square">
            <a:spAutoFit/>
          </a:bodyPr>
          <a:lstStyle/>
          <a:p>
            <a:r>
              <a:rPr lang="vi-VN">
                <a:solidFill>
                  <a:srgbClr val="55B4D4"/>
                </a:solidFill>
                <a:latin typeface="Consolas" panose="020B0609020204030204" pitchFamily="49" charset="0"/>
              </a:rPr>
              <a:t>&lt;template&gt;</a:t>
            </a:r>
            <a:endParaRPr lang="vi-VN">
              <a:solidFill>
                <a:srgbClr val="5C6166"/>
              </a:solidFill>
              <a:latin typeface="Consolas" panose="020B0609020204030204" pitchFamily="49" charset="0"/>
            </a:endParaRPr>
          </a:p>
          <a:p>
            <a:r>
              <a:rPr lang="vi-VN">
                <a:solidFill>
                  <a:srgbClr val="5C6166"/>
                </a:solidFill>
                <a:latin typeface="Consolas" panose="020B0609020204030204" pitchFamily="49" charset="0"/>
              </a:rPr>
              <a:t>  </a:t>
            </a:r>
            <a:r>
              <a:rPr lang="vi-VN">
                <a:solidFill>
                  <a:srgbClr val="55B4D4"/>
                </a:solidFill>
                <a:latin typeface="Consolas" panose="020B0609020204030204" pitchFamily="49" charset="0"/>
              </a:rPr>
              <a:t>&lt;div&gt;</a:t>
            </a:r>
            <a:endParaRPr lang="vi-VN">
              <a:solidFill>
                <a:srgbClr val="5C6166"/>
              </a:solidFill>
              <a:latin typeface="Consolas" panose="020B0609020204030204" pitchFamily="49" charset="0"/>
            </a:endParaRPr>
          </a:p>
          <a:p>
            <a:r>
              <a:rPr lang="vi-VN">
                <a:solidFill>
                  <a:srgbClr val="5C6166"/>
                </a:solidFill>
                <a:latin typeface="Consolas" panose="020B0609020204030204" pitchFamily="49" charset="0"/>
              </a:rPr>
              <a:t>    </a:t>
            </a:r>
            <a:r>
              <a:rPr lang="vi-VN">
                <a:solidFill>
                  <a:srgbClr val="55B4D4"/>
                </a:solidFill>
                <a:latin typeface="Consolas" panose="020B0609020204030204" pitchFamily="49" charset="0"/>
              </a:rPr>
              <a:t>&lt;button</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class</a:t>
            </a:r>
            <a:r>
              <a:rPr lang="vi-VN">
                <a:solidFill>
                  <a:srgbClr val="5C6166"/>
                </a:solidFill>
                <a:latin typeface="Consolas" panose="020B0609020204030204" pitchFamily="49" charset="0"/>
              </a:rPr>
              <a:t>=</a:t>
            </a:r>
            <a:r>
              <a:rPr lang="vi-VN">
                <a:solidFill>
                  <a:srgbClr val="86B300"/>
                </a:solidFill>
                <a:latin typeface="Consolas" panose="020B0609020204030204" pitchFamily="49" charset="0"/>
              </a:rPr>
              <a:t>"btn btn-dark m-5"</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click</a:t>
            </a:r>
            <a:r>
              <a:rPr lang="vi-VN">
                <a:solidFill>
                  <a:srgbClr val="5C6166"/>
                </a:solidFill>
                <a:latin typeface="Consolas" panose="020B0609020204030204" pitchFamily="49" charset="0"/>
              </a:rPr>
              <a:t>="</a:t>
            </a:r>
            <a:r>
              <a:rPr lang="vi-VN">
                <a:solidFill>
                  <a:srgbClr val="F2AE49"/>
                </a:solidFill>
                <a:latin typeface="Consolas" panose="020B0609020204030204" pitchFamily="49" charset="0"/>
              </a:rPr>
              <a:t>addNumber</a:t>
            </a:r>
            <a:r>
              <a:rPr lang="vi-VN">
                <a:solidFill>
                  <a:srgbClr val="5C6166"/>
                </a:solidFill>
                <a:latin typeface="Consolas" panose="020B0609020204030204" pitchFamily="49" charset="0"/>
              </a:rPr>
              <a:t>"</a:t>
            </a:r>
            <a:r>
              <a:rPr lang="vi-VN">
                <a:solidFill>
                  <a:srgbClr val="55B4D4"/>
                </a:solidFill>
                <a:latin typeface="Consolas" panose="020B0609020204030204" pitchFamily="49" charset="0"/>
              </a:rPr>
              <a:t>&gt;</a:t>
            </a:r>
            <a:r>
              <a:rPr lang="vi-VN">
                <a:solidFill>
                  <a:srgbClr val="5C6166"/>
                </a:solidFill>
                <a:latin typeface="Consolas" panose="020B0609020204030204" pitchFamily="49" charset="0"/>
              </a:rPr>
              <a:t>Thêm</a:t>
            </a:r>
            <a:r>
              <a:rPr lang="vi-VN">
                <a:solidFill>
                  <a:srgbClr val="55B4D4"/>
                </a:solidFill>
                <a:latin typeface="Consolas" panose="020B0609020204030204" pitchFamily="49" charset="0"/>
              </a:rPr>
              <a:t>&lt;/button&gt;</a:t>
            </a:r>
            <a:endParaRPr lang="vi-VN">
              <a:solidFill>
                <a:srgbClr val="5C6166"/>
              </a:solidFill>
              <a:latin typeface="Consolas" panose="020B0609020204030204" pitchFamily="49" charset="0"/>
            </a:endParaRPr>
          </a:p>
          <a:p>
            <a:r>
              <a:rPr lang="vi-VN">
                <a:solidFill>
                  <a:srgbClr val="5C6166"/>
                </a:solidFill>
                <a:latin typeface="Consolas" panose="020B0609020204030204" pitchFamily="49" charset="0"/>
              </a:rPr>
              <a:t>    </a:t>
            </a:r>
            <a:r>
              <a:rPr lang="vi-VN">
                <a:solidFill>
                  <a:srgbClr val="55B4D4"/>
                </a:solidFill>
                <a:latin typeface="Consolas" panose="020B0609020204030204" pitchFamily="49" charset="0"/>
              </a:rPr>
              <a:t>&lt;p&gt;</a:t>
            </a:r>
            <a:r>
              <a:rPr lang="vi-VN">
                <a:solidFill>
                  <a:srgbClr val="5C6166"/>
                </a:solidFill>
                <a:latin typeface="Consolas" panose="020B0609020204030204" pitchFamily="49" charset="0"/>
              </a:rPr>
              <a:t>Số lượng: </a:t>
            </a:r>
            <a:r>
              <a:rPr lang="vi-VN">
                <a:solidFill>
                  <a:srgbClr val="55B4D4"/>
                </a:solidFill>
                <a:latin typeface="Consolas" panose="020B0609020204030204" pitchFamily="49" charset="0"/>
              </a:rPr>
              <a:t>&lt;span</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class</a:t>
            </a:r>
            <a:r>
              <a:rPr lang="vi-VN">
                <a:solidFill>
                  <a:srgbClr val="5C6166"/>
                </a:solidFill>
                <a:latin typeface="Consolas" panose="020B0609020204030204" pitchFamily="49" charset="0"/>
              </a:rPr>
              <a:t>=</a:t>
            </a:r>
            <a:r>
              <a:rPr lang="vi-VN">
                <a:solidFill>
                  <a:srgbClr val="86B300"/>
                </a:solidFill>
                <a:latin typeface="Consolas" panose="020B0609020204030204" pitchFamily="49" charset="0"/>
              </a:rPr>
              <a:t>"text-danger"</a:t>
            </a:r>
            <a:r>
              <a:rPr lang="vi-VN">
                <a:solidFill>
                  <a:srgbClr val="55B4D4"/>
                </a:solidFill>
                <a:latin typeface="Consolas" panose="020B0609020204030204" pitchFamily="49" charset="0"/>
              </a:rPr>
              <a:t>&gt;</a:t>
            </a:r>
            <a:r>
              <a:rPr lang="vi-VN">
                <a:solidFill>
                  <a:srgbClr val="5C6166"/>
                </a:solidFill>
                <a:latin typeface="Consolas" panose="020B0609020204030204" pitchFamily="49" charset="0"/>
              </a:rPr>
              <a:t>{{ count }}</a:t>
            </a:r>
            <a:r>
              <a:rPr lang="vi-VN">
                <a:solidFill>
                  <a:srgbClr val="55B4D4"/>
                </a:solidFill>
                <a:latin typeface="Consolas" panose="020B0609020204030204" pitchFamily="49" charset="0"/>
              </a:rPr>
              <a:t>&lt;/span&gt;&lt;/p&gt;</a:t>
            </a:r>
            <a:endParaRPr lang="vi-VN">
              <a:solidFill>
                <a:srgbClr val="5C6166"/>
              </a:solidFill>
              <a:latin typeface="Consolas" panose="020B0609020204030204" pitchFamily="49" charset="0"/>
            </a:endParaRPr>
          </a:p>
          <a:p>
            <a:r>
              <a:rPr lang="vi-VN">
                <a:solidFill>
                  <a:srgbClr val="5C6166"/>
                </a:solidFill>
                <a:latin typeface="Consolas" panose="020B0609020204030204" pitchFamily="49" charset="0"/>
              </a:rPr>
              <a:t>  </a:t>
            </a:r>
            <a:r>
              <a:rPr lang="vi-VN">
                <a:solidFill>
                  <a:srgbClr val="55B4D4"/>
                </a:solidFill>
                <a:latin typeface="Consolas" panose="020B0609020204030204" pitchFamily="49" charset="0"/>
              </a:rPr>
              <a:t>&lt;/div&gt;</a:t>
            </a:r>
            <a:endParaRPr lang="vi-VN">
              <a:solidFill>
                <a:srgbClr val="5C6166"/>
              </a:solidFill>
              <a:latin typeface="Consolas" panose="020B0609020204030204" pitchFamily="49" charset="0"/>
            </a:endParaRPr>
          </a:p>
          <a:p>
            <a:r>
              <a:rPr lang="vi-VN">
                <a:solidFill>
                  <a:srgbClr val="55B4D4"/>
                </a:solidFill>
                <a:latin typeface="Consolas" panose="020B0609020204030204" pitchFamily="49" charset="0"/>
              </a:rPr>
              <a:t>&lt;/template&gt;</a:t>
            </a:r>
            <a:endParaRPr lang="vi-VN">
              <a:solidFill>
                <a:srgbClr val="5C6166"/>
              </a:solidFill>
              <a:latin typeface="Consolas" panose="020B0609020204030204" pitchFamily="49" charset="0"/>
            </a:endParaRPr>
          </a:p>
          <a:p>
            <a:br>
              <a:rPr lang="vi-VN">
                <a:solidFill>
                  <a:srgbClr val="5C6166"/>
                </a:solidFill>
                <a:latin typeface="Consolas" panose="020B0609020204030204" pitchFamily="49" charset="0"/>
              </a:rPr>
            </a:br>
            <a:r>
              <a:rPr lang="vi-VN">
                <a:solidFill>
                  <a:srgbClr val="55B4D4"/>
                </a:solidFill>
                <a:latin typeface="Consolas" panose="020B0609020204030204" pitchFamily="49" charset="0"/>
              </a:rPr>
              <a:t>&lt;script</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setup</a:t>
            </a:r>
            <a:r>
              <a:rPr lang="vi-VN">
                <a:solidFill>
                  <a:srgbClr val="55B4D4"/>
                </a:solidFill>
                <a:latin typeface="Consolas" panose="020B0609020204030204" pitchFamily="49" charset="0"/>
              </a:rPr>
              <a:t>&gt;</a:t>
            </a:r>
            <a:endParaRPr lang="vi-VN">
              <a:solidFill>
                <a:srgbClr val="5C6166"/>
              </a:solidFill>
              <a:latin typeface="Consolas" panose="020B0609020204030204" pitchFamily="49" charset="0"/>
            </a:endParaRPr>
          </a:p>
          <a:p>
            <a:r>
              <a:rPr lang="vi-VN">
                <a:solidFill>
                  <a:srgbClr val="FA8D3E"/>
                </a:solidFill>
                <a:latin typeface="Consolas" panose="020B0609020204030204" pitchFamily="49" charset="0"/>
              </a:rPr>
              <a:t>import</a:t>
            </a:r>
            <a:r>
              <a:rPr lang="vi-VN">
                <a:solidFill>
                  <a:srgbClr val="5C6166"/>
                </a:solidFill>
                <a:latin typeface="Consolas" panose="020B0609020204030204" pitchFamily="49" charset="0"/>
              </a:rPr>
              <a:t> { ref } </a:t>
            </a:r>
            <a:r>
              <a:rPr lang="vi-VN">
                <a:solidFill>
                  <a:srgbClr val="FA8D3E"/>
                </a:solidFill>
                <a:latin typeface="Consolas" panose="020B0609020204030204" pitchFamily="49" charset="0"/>
              </a:rPr>
              <a:t>from</a:t>
            </a:r>
            <a:r>
              <a:rPr lang="vi-VN">
                <a:solidFill>
                  <a:srgbClr val="5C6166"/>
                </a:solidFill>
                <a:latin typeface="Consolas" panose="020B0609020204030204" pitchFamily="49" charset="0"/>
              </a:rPr>
              <a:t> </a:t>
            </a:r>
            <a:r>
              <a:rPr lang="vi-VN">
                <a:solidFill>
                  <a:srgbClr val="86B300"/>
                </a:solidFill>
                <a:latin typeface="Consolas" panose="020B0609020204030204" pitchFamily="49" charset="0"/>
              </a:rPr>
              <a:t>'vue'</a:t>
            </a:r>
            <a:endParaRPr lang="vi-VN">
              <a:solidFill>
                <a:srgbClr val="5C6166"/>
              </a:solidFill>
              <a:latin typeface="Consolas" panose="020B0609020204030204" pitchFamily="49" charset="0"/>
            </a:endParaRPr>
          </a:p>
          <a:p>
            <a:br>
              <a:rPr lang="vi-VN">
                <a:solidFill>
                  <a:srgbClr val="5C6166"/>
                </a:solidFill>
                <a:latin typeface="Consolas" panose="020B0609020204030204" pitchFamily="49" charset="0"/>
              </a:rPr>
            </a:br>
            <a:r>
              <a:rPr lang="vi-VN">
                <a:solidFill>
                  <a:srgbClr val="FA8D3E"/>
                </a:solidFill>
                <a:latin typeface="Consolas" panose="020B0609020204030204" pitchFamily="49" charset="0"/>
              </a:rPr>
              <a:t>const</a:t>
            </a:r>
            <a:r>
              <a:rPr lang="vi-VN">
                <a:solidFill>
                  <a:srgbClr val="5C6166"/>
                </a:solidFill>
                <a:latin typeface="Consolas" panose="020B0609020204030204" pitchFamily="49" charset="0"/>
              </a:rPr>
              <a:t> count </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ref</a:t>
            </a:r>
            <a:r>
              <a:rPr lang="vi-VN">
                <a:solidFill>
                  <a:srgbClr val="5C6166"/>
                </a:solidFill>
                <a:latin typeface="Consolas" panose="020B0609020204030204" pitchFamily="49" charset="0"/>
              </a:rPr>
              <a:t>(</a:t>
            </a:r>
            <a:r>
              <a:rPr lang="vi-VN">
                <a:solidFill>
                  <a:srgbClr val="A37ACC"/>
                </a:solidFill>
                <a:latin typeface="Consolas" panose="020B0609020204030204" pitchFamily="49" charset="0"/>
              </a:rPr>
              <a:t>0</a:t>
            </a:r>
            <a:r>
              <a:rPr lang="vi-VN">
                <a:solidFill>
                  <a:srgbClr val="5C6166"/>
                </a:solidFill>
                <a:latin typeface="Consolas" panose="020B0609020204030204" pitchFamily="49" charset="0"/>
              </a:rPr>
              <a:t>)</a:t>
            </a:r>
          </a:p>
          <a:p>
            <a:br>
              <a:rPr lang="vi-VN">
                <a:solidFill>
                  <a:srgbClr val="5C6166"/>
                </a:solidFill>
                <a:latin typeface="Consolas" panose="020B0609020204030204" pitchFamily="49" charset="0"/>
              </a:rPr>
            </a:br>
            <a:r>
              <a:rPr lang="vi-VN">
                <a:solidFill>
                  <a:srgbClr val="FA8D3E"/>
                </a:solidFill>
                <a:latin typeface="Consolas" panose="020B0609020204030204" pitchFamily="49" charset="0"/>
              </a:rPr>
              <a:t>const</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addNumber</a:t>
            </a:r>
            <a:r>
              <a:rPr lang="vi-VN">
                <a:solidFill>
                  <a:srgbClr val="5C6166"/>
                </a:solidFill>
                <a:latin typeface="Consolas" panose="020B0609020204030204" pitchFamily="49" charset="0"/>
              </a:rPr>
              <a:t> </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 () </a:t>
            </a:r>
            <a:r>
              <a:rPr lang="vi-VN">
                <a:solidFill>
                  <a:srgbClr val="FA8D3E"/>
                </a:solidFill>
                <a:latin typeface="Consolas" panose="020B0609020204030204" pitchFamily="49" charset="0"/>
              </a:rPr>
              <a:t>=&gt;</a:t>
            </a:r>
            <a:r>
              <a:rPr lang="vi-VN">
                <a:solidFill>
                  <a:srgbClr val="5C6166"/>
                </a:solidFill>
                <a:latin typeface="Consolas" panose="020B0609020204030204" pitchFamily="49" charset="0"/>
              </a:rPr>
              <a:t> {</a:t>
            </a:r>
          </a:p>
          <a:p>
            <a:r>
              <a:rPr lang="vi-VN">
                <a:solidFill>
                  <a:srgbClr val="5C6166"/>
                </a:solidFill>
                <a:latin typeface="Consolas" panose="020B0609020204030204" pitchFamily="49" charset="0"/>
              </a:rPr>
              <a:t>  count</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value </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 </a:t>
            </a:r>
            <a:r>
              <a:rPr lang="vi-VN">
                <a:solidFill>
                  <a:srgbClr val="A37ACC"/>
                </a:solidFill>
                <a:latin typeface="Consolas" panose="020B0609020204030204" pitchFamily="49" charset="0"/>
              </a:rPr>
              <a:t>1</a:t>
            </a:r>
            <a:r>
              <a:rPr lang="vi-VN">
                <a:solidFill>
                  <a:srgbClr val="5C6166"/>
                </a:solidFill>
                <a:latin typeface="Consolas" panose="020B0609020204030204" pitchFamily="49" charset="0"/>
              </a:rPr>
              <a:t>;</a:t>
            </a:r>
          </a:p>
          <a:p>
            <a:r>
              <a:rPr lang="vi-VN">
                <a:solidFill>
                  <a:srgbClr val="5C6166"/>
                </a:solidFill>
                <a:latin typeface="Consolas" panose="020B0609020204030204" pitchFamily="49" charset="0"/>
              </a:rPr>
              <a:t>}</a:t>
            </a:r>
          </a:p>
          <a:p>
            <a:r>
              <a:rPr lang="vi-VN">
                <a:solidFill>
                  <a:srgbClr val="55B4D4"/>
                </a:solidFill>
                <a:latin typeface="Consolas" panose="020B0609020204030204" pitchFamily="49" charset="0"/>
              </a:rPr>
              <a:t>&lt;/script&gt;</a:t>
            </a:r>
            <a:endParaRPr lang="vi-VN" b="0">
              <a:solidFill>
                <a:srgbClr val="5C6166"/>
              </a:solidFill>
              <a:effectLst/>
              <a:latin typeface="Consolas" panose="020B0609020204030204" pitchFamily="49" charset="0"/>
            </a:endParaRPr>
          </a:p>
        </p:txBody>
      </p:sp>
    </p:spTree>
    <p:extLst>
      <p:ext uri="{BB962C8B-B14F-4D97-AF65-F5344CB8AC3E}">
        <p14:creationId xmlns:p14="http://schemas.microsoft.com/office/powerpoint/2010/main" val="810903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METHOD HANDLERS</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b="1"/>
              <a:t>Truyền Tham Số trong Event Handlers</a:t>
            </a:r>
          </a:p>
          <a:p>
            <a:pPr marL="0" indent="0">
              <a:lnSpc>
                <a:spcPct val="150000"/>
              </a:lnSpc>
              <a:buNone/>
            </a:pPr>
            <a:r>
              <a:rPr lang="en-US" sz="2000"/>
              <a:t>Có thể truyền tham số vào event handler bằng cách sử dụng cú pháp inline: </a:t>
            </a: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2" name="Rectangle 1"/>
          <p:cNvSpPr/>
          <p:nvPr/>
        </p:nvSpPr>
        <p:spPr>
          <a:xfrm>
            <a:off x="609600" y="2438400"/>
            <a:ext cx="8458200" cy="3139321"/>
          </a:xfrm>
          <a:prstGeom prst="rect">
            <a:avLst/>
          </a:prstGeom>
          <a:ln>
            <a:solidFill>
              <a:schemeClr val="bg1">
                <a:lumMod val="50000"/>
              </a:schemeClr>
            </a:solidFill>
          </a:ln>
        </p:spPr>
        <p:txBody>
          <a:bodyPr wrap="square">
            <a:spAutoFit/>
          </a:bodyPr>
          <a:lstStyle/>
          <a:p>
            <a:r>
              <a:rPr lang="en-US">
                <a:solidFill>
                  <a:srgbClr val="55B4D4"/>
                </a:solidFill>
                <a:latin typeface="Consolas" panose="020B0609020204030204" pitchFamily="49" charset="0"/>
              </a:rPr>
              <a:t>&lt;script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setup</a:t>
            </a:r>
            <a:r>
              <a:rPr lang="en-US">
                <a:solidFill>
                  <a:srgbClr val="55B4D4"/>
                </a:solidFill>
                <a:latin typeface="Consolas" panose="020B0609020204030204" pitchFamily="49" charset="0"/>
              </a:rPr>
              <a:t>&gt;</a:t>
            </a:r>
            <a:br>
              <a:rPr lang="en-US">
                <a:solidFill>
                  <a:srgbClr val="5C6166"/>
                </a:solidFill>
                <a:latin typeface="Consolas" panose="020B0609020204030204" pitchFamily="49" charset="0"/>
              </a:rPr>
            </a:br>
            <a:r>
              <a:rPr lang="en-US">
                <a:solidFill>
                  <a:srgbClr val="5C6166"/>
                </a:solidFill>
                <a:latin typeface="Consolas" panose="020B0609020204030204" pitchFamily="49" charset="0"/>
              </a:rPr>
              <a:t>   </a:t>
            </a:r>
            <a:r>
              <a:rPr lang="en-US">
                <a:solidFill>
                  <a:srgbClr val="FA8D3E"/>
                </a:solidFill>
                <a:latin typeface="Consolas" panose="020B0609020204030204" pitchFamily="49" charset="0"/>
              </a:rPr>
              <a:t>const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handleClick</a:t>
            </a:r>
            <a:r>
              <a:rPr lang="en-US">
                <a:solidFill>
                  <a:srgbClr val="5C6166"/>
                </a:solidFill>
                <a:latin typeface="Consolas" panose="020B0609020204030204" pitchFamily="49" charset="0"/>
              </a:rPr>
              <a:t>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A37ACC"/>
                </a:solidFill>
                <a:latin typeface="Consolas" panose="020B0609020204030204" pitchFamily="49" charset="0"/>
              </a:rPr>
              <a:t>message</a:t>
            </a:r>
            <a:r>
              <a:rPr lang="en-US">
                <a:solidFill>
                  <a:srgbClr val="5C6166"/>
                </a:solidFill>
                <a:latin typeface="Consolas" panose="020B0609020204030204" pitchFamily="49" charset="0"/>
              </a:rPr>
              <a:t>) </a:t>
            </a:r>
            <a:r>
              <a:rPr lang="en-US">
                <a:solidFill>
                  <a:srgbClr val="FA8D3E"/>
                </a:solidFill>
                <a:latin typeface="Consolas" panose="020B0609020204030204" pitchFamily="49" charset="0"/>
              </a:rPr>
              <a:t>=&gt;</a:t>
            </a:r>
            <a:r>
              <a:rPr lang="en-US">
                <a:solidFill>
                  <a:srgbClr val="5C6166"/>
                </a:solidFill>
                <a:latin typeface="Consolas" panose="020B0609020204030204" pitchFamily="49" charset="0"/>
              </a:rPr>
              <a:t> {</a:t>
            </a:r>
          </a:p>
          <a:p>
            <a:r>
              <a:rPr lang="en-US">
                <a:solidFill>
                  <a:srgbClr val="5C6166"/>
                </a:solidFill>
                <a:latin typeface="Consolas" panose="020B0609020204030204" pitchFamily="49" charset="0"/>
              </a:rPr>
              <a:t>   </a:t>
            </a:r>
            <a:r>
              <a:rPr lang="en-US">
                <a:solidFill>
                  <a:srgbClr val="F07171"/>
                </a:solidFill>
                <a:latin typeface="Consolas" panose="020B0609020204030204" pitchFamily="49" charset="0"/>
              </a:rPr>
              <a:t>alert</a:t>
            </a:r>
            <a:r>
              <a:rPr lang="en-US">
                <a:solidFill>
                  <a:srgbClr val="5C6166"/>
                </a:solidFill>
                <a:latin typeface="Consolas" panose="020B0609020204030204" pitchFamily="49" charset="0"/>
              </a:rPr>
              <a:t>(</a:t>
            </a:r>
            <a:r>
              <a:rPr lang="en-US">
                <a:solidFill>
                  <a:srgbClr val="A37ACC"/>
                </a:solidFill>
                <a:latin typeface="Consolas" panose="020B0609020204030204" pitchFamily="49" charset="0"/>
              </a:rPr>
              <a:t>message</a:t>
            </a:r>
            <a:r>
              <a:rPr lang="en-US">
                <a:solidFill>
                  <a:srgbClr val="5C6166"/>
                </a:solidFill>
                <a:latin typeface="Consolas" panose="020B0609020204030204" pitchFamily="49" charset="0"/>
              </a:rPr>
              <a:t>);</a:t>
            </a:r>
          </a:p>
          <a:p>
            <a:r>
              <a:rPr lang="en-US">
                <a:solidFill>
                  <a:srgbClr val="5C6166"/>
                </a:solidFill>
                <a:latin typeface="Consolas" panose="020B0609020204030204" pitchFamily="49" charset="0"/>
              </a:rPr>
              <a:t>};</a:t>
            </a:r>
            <a:br>
              <a:rPr lang="en-US">
                <a:solidFill>
                  <a:srgbClr val="5C6166"/>
                </a:solidFill>
                <a:latin typeface="Consolas" panose="020B0609020204030204" pitchFamily="49" charset="0"/>
              </a:rPr>
            </a:br>
            <a:r>
              <a:rPr lang="en-US">
                <a:solidFill>
                  <a:srgbClr val="55B4D4"/>
                </a:solidFill>
                <a:latin typeface="Consolas" panose="020B0609020204030204" pitchFamily="49" charset="0"/>
              </a:rPr>
              <a:t>&lt;/script&gt;</a:t>
            </a:r>
            <a:endParaRPr lang="en-US">
              <a:solidFill>
                <a:srgbClr val="5C6166"/>
              </a:solidFill>
              <a:latin typeface="Consolas" panose="020B0609020204030204" pitchFamily="49" charset="0"/>
            </a:endParaRPr>
          </a:p>
          <a:p>
            <a:br>
              <a:rPr lang="en-US">
                <a:solidFill>
                  <a:srgbClr val="5C6166"/>
                </a:solidFill>
                <a:latin typeface="Consolas" panose="020B0609020204030204" pitchFamily="49" charset="0"/>
              </a:rPr>
            </a:br>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&lt;button</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click</a:t>
            </a:r>
            <a:r>
              <a:rPr lang="en-US">
                <a:solidFill>
                  <a:srgbClr val="5C6166"/>
                </a:solidFill>
                <a:latin typeface="Consolas" panose="020B0609020204030204" pitchFamily="49" charset="0"/>
              </a:rPr>
              <a:t>="() </a:t>
            </a:r>
            <a:r>
              <a:rPr lang="en-US">
                <a:solidFill>
                  <a:srgbClr val="FA8D3E"/>
                </a:solidFill>
                <a:latin typeface="Consolas" panose="020B0609020204030204" pitchFamily="49" charset="0"/>
              </a:rPr>
              <a:t>=&gt;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handleClick</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'Hello'</a:t>
            </a:r>
            <a:r>
              <a:rPr lang="en-US">
                <a:solidFill>
                  <a:srgbClr val="5C6166"/>
                </a:solidFill>
                <a:latin typeface="Consolas" panose="020B0609020204030204" pitchFamily="49" charset="0"/>
              </a:rPr>
              <a:t>)"</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Click me</a:t>
            </a:r>
            <a:r>
              <a:rPr lang="en-US">
                <a:solidFill>
                  <a:srgbClr val="55B4D4"/>
                </a:solidFill>
                <a:latin typeface="Consolas" panose="020B0609020204030204" pitchFamily="49" charset="0"/>
              </a:rPr>
              <a:t>&lt;/button&gt;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&lt;/template&gt;</a:t>
            </a:r>
            <a:endParaRPr lang="en-US" b="0">
              <a:solidFill>
                <a:srgbClr val="5C6166"/>
              </a:solidFill>
              <a:effectLst/>
              <a:latin typeface="Consolas" panose="020B0609020204030204" pitchFamily="49" charset="0"/>
            </a:endParaRPr>
          </a:p>
        </p:txBody>
      </p:sp>
    </p:spTree>
    <p:extLst>
      <p:ext uri="{BB962C8B-B14F-4D97-AF65-F5344CB8AC3E}">
        <p14:creationId xmlns:p14="http://schemas.microsoft.com/office/powerpoint/2010/main" val="1042400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11200" y="3581400"/>
            <a:ext cx="10972800" cy="568685"/>
          </a:xfrm>
        </p:spPr>
        <p:txBody>
          <a:bodyPr>
            <a:normAutofit/>
          </a:bodyPr>
          <a:lstStyle/>
          <a:p>
            <a:r>
              <a:rPr lang="en-US" sz="2400">
                <a:solidFill>
                  <a:srgbClr val="FF0000"/>
                </a:solidFill>
              </a:rPr>
              <a:t>Tái hiện ví dụ ở demo trên</a:t>
            </a:r>
          </a:p>
        </p:txBody>
      </p:sp>
      <p:grpSp>
        <p:nvGrpSpPr>
          <p:cNvPr id="3" name="Google Shape;172;p6"/>
          <p:cNvGrpSpPr/>
          <p:nvPr/>
        </p:nvGrpSpPr>
        <p:grpSpPr>
          <a:xfrm>
            <a:off x="0" y="6344235"/>
            <a:ext cx="12192000" cy="513793"/>
            <a:chOff x="0" y="0"/>
            <a:chExt cx="24384000" cy="1027585"/>
          </a:xfrm>
        </p:grpSpPr>
        <p:sp>
          <p:nvSpPr>
            <p:cNvPr id="5"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6"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3450222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EVENT MODIFIERS</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b="1"/>
              <a:t>Event modifiers</a:t>
            </a:r>
            <a:endParaRPr lang="en-US" sz="240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3" name="Rectangle 2"/>
          <p:cNvSpPr/>
          <p:nvPr/>
        </p:nvSpPr>
        <p:spPr>
          <a:xfrm>
            <a:off x="719254" y="1828800"/>
            <a:ext cx="5410200" cy="1323439"/>
          </a:xfrm>
          <a:prstGeom prst="rect">
            <a:avLst/>
          </a:prstGeom>
        </p:spPr>
        <p:txBody>
          <a:bodyPr wrap="square">
            <a:spAutoFit/>
          </a:bodyPr>
          <a:lstStyle/>
          <a:p>
            <a:pPr marL="342900" indent="-342900">
              <a:buClr>
                <a:srgbClr val="FF5A33"/>
              </a:buClr>
              <a:buFont typeface="Wingdings" panose="05000000000000000000" pitchFamily="2" charset="2"/>
              <a:buChar char="q"/>
            </a:pPr>
            <a:r>
              <a:rPr lang="vi-VN" sz="2000">
                <a:latin typeface="Segoe UI" panose="020B0502040204020203" pitchFamily="34" charset="0"/>
                <a:cs typeface="Segoe UI" panose="020B0502040204020203" pitchFamily="34" charset="0"/>
              </a:rPr>
              <a:t>Trong javascript thuần </a:t>
            </a:r>
            <a:r>
              <a:rPr lang="en-US" sz="2000">
                <a:latin typeface="Segoe UI" panose="020B0502040204020203" pitchFamily="34" charset="0"/>
                <a:cs typeface="Segoe UI" panose="020B0502040204020203" pitchFamily="34" charset="0"/>
              </a:rPr>
              <a:t>chúng ta </a:t>
            </a:r>
            <a:r>
              <a:rPr lang="vi-VN" sz="2000">
                <a:latin typeface="Segoe UI" panose="020B0502040204020203" pitchFamily="34" charset="0"/>
                <a:cs typeface="Segoe UI" panose="020B0502040204020203" pitchFamily="34" charset="0"/>
              </a:rPr>
              <a:t>thường sử dụng các event modifiles để tác động đến cách xử lý của sự kiện như: preventDefault(), stopPropagation(),... </a:t>
            </a:r>
            <a:endParaRPr lang="en-US" sz="2000">
              <a:latin typeface="Segoe UI" panose="020B0502040204020203" pitchFamily="34" charset="0"/>
              <a:cs typeface="Segoe UI" panose="020B0502040204020203" pitchFamily="34" charset="0"/>
            </a:endParaRPr>
          </a:p>
        </p:txBody>
      </p:sp>
      <p:sp>
        <p:nvSpPr>
          <p:cNvPr id="10" name="Rectangle 9"/>
          <p:cNvSpPr/>
          <p:nvPr/>
        </p:nvSpPr>
        <p:spPr>
          <a:xfrm>
            <a:off x="6696867" y="1951910"/>
            <a:ext cx="3657600" cy="1200329"/>
          </a:xfrm>
          <a:prstGeom prst="rect">
            <a:avLst/>
          </a:prstGeom>
          <a:ln>
            <a:solidFill>
              <a:schemeClr val="bg1">
                <a:lumMod val="50000"/>
              </a:schemeClr>
            </a:solidFill>
          </a:ln>
        </p:spPr>
        <p:txBody>
          <a:bodyPr wrap="square">
            <a:spAutoFit/>
          </a:bodyPr>
          <a:lstStyle/>
          <a:p>
            <a:r>
              <a:rPr lang="en-US">
                <a:solidFill>
                  <a:srgbClr val="F2AE49"/>
                </a:solidFill>
                <a:latin typeface="Consolas" panose="020B0609020204030204" pitchFamily="49" charset="0"/>
              </a:rPr>
              <a:t>formHandler</a:t>
            </a:r>
            <a:r>
              <a:rPr lang="en-US">
                <a:solidFill>
                  <a:srgbClr val="5C6166"/>
                </a:solidFill>
                <a:latin typeface="Consolas" panose="020B0609020204030204" pitchFamily="49" charset="0"/>
              </a:rPr>
              <a:t>(event) {</a:t>
            </a:r>
          </a:p>
          <a:p>
            <a:r>
              <a:rPr lang="en-US">
                <a:solidFill>
                  <a:srgbClr val="5C6166"/>
                </a:solidFill>
                <a:latin typeface="Consolas" panose="020B0609020204030204" pitchFamily="49" charset="0"/>
              </a:rPr>
              <a:t>    event</a:t>
            </a:r>
            <a:r>
              <a:rPr lang="en-US">
                <a:solidFill>
                  <a:srgbClr val="ED9366"/>
                </a:solidFill>
                <a:latin typeface="Consolas" panose="020B0609020204030204" pitchFamily="49" charset="0"/>
              </a:rPr>
              <a:t>.</a:t>
            </a:r>
            <a:r>
              <a:rPr lang="en-US">
                <a:solidFill>
                  <a:srgbClr val="F2AE49"/>
                </a:solidFill>
                <a:latin typeface="Consolas" panose="020B0609020204030204" pitchFamily="49" charset="0"/>
              </a:rPr>
              <a:t>preventDefault</a:t>
            </a:r>
            <a:r>
              <a:rPr lang="en-US">
                <a:solidFill>
                  <a:srgbClr val="5C6166"/>
                </a:solidFill>
                <a:latin typeface="Consolas" panose="020B0609020204030204" pitchFamily="49" charset="0"/>
              </a:rPr>
              <a:t>();</a:t>
            </a:r>
          </a:p>
          <a:p>
            <a:r>
              <a:rPr lang="en-US">
                <a:solidFill>
                  <a:srgbClr val="5C6166"/>
                </a:solidFill>
                <a:latin typeface="Consolas" panose="020B0609020204030204" pitchFamily="49" charset="0"/>
              </a:rPr>
              <a:t>    </a:t>
            </a:r>
            <a:r>
              <a:rPr lang="en-US" i="1">
                <a:solidFill>
                  <a:srgbClr val="787B80"/>
                </a:solidFill>
                <a:latin typeface="Consolas" panose="020B0609020204030204" pitchFamily="49" charset="0"/>
              </a:rPr>
              <a:t>// form handling logic</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a:t>
            </a:r>
            <a:endParaRPr lang="en-US" b="0">
              <a:solidFill>
                <a:srgbClr val="5C6166"/>
              </a:solidFill>
              <a:effectLst/>
              <a:latin typeface="Consolas" panose="020B0609020204030204" pitchFamily="49" charset="0"/>
            </a:endParaRPr>
          </a:p>
        </p:txBody>
      </p:sp>
      <p:sp>
        <p:nvSpPr>
          <p:cNvPr id="12" name="Rectangle 11"/>
          <p:cNvSpPr/>
          <p:nvPr/>
        </p:nvSpPr>
        <p:spPr>
          <a:xfrm>
            <a:off x="609600" y="3886200"/>
            <a:ext cx="10972800" cy="1015663"/>
          </a:xfrm>
          <a:prstGeom prst="rect">
            <a:avLst/>
          </a:prstGeom>
        </p:spPr>
        <p:txBody>
          <a:bodyPr wrap="square">
            <a:spAutoFit/>
          </a:bodyPr>
          <a:lstStyle/>
          <a:p>
            <a:pPr marL="342900" indent="-342900">
              <a:buClr>
                <a:srgbClr val="FF5A33"/>
              </a:buClr>
              <a:buFont typeface="Wingdings" panose="05000000000000000000" pitchFamily="2" charset="2"/>
              <a:buChar char="q"/>
            </a:pPr>
            <a:r>
              <a:rPr lang="en-US" sz="2000">
                <a:latin typeface="Segoe UI" panose="020B0502040204020203" pitchFamily="34" charset="0"/>
                <a:cs typeface="Segoe UI" panose="020B0502040204020203" pitchFamily="34" charset="0"/>
              </a:rPr>
              <a:t>Những</a:t>
            </a:r>
            <a:r>
              <a:rPr lang="vi-VN" sz="2000">
                <a:latin typeface="Segoe UI" panose="020B0502040204020203" pitchFamily="34" charset="0"/>
                <a:cs typeface="Segoe UI" panose="020B0502040204020203" pitchFamily="34" charset="0"/>
              </a:rPr>
              <a:t> cách </a:t>
            </a:r>
            <a:r>
              <a:rPr lang="en-US" sz="2000">
                <a:latin typeface="Segoe UI" panose="020B0502040204020203" pitchFamily="34" charset="0"/>
                <a:cs typeface="Segoe UI" panose="020B0502040204020203" pitchFamily="34" charset="0"/>
              </a:rPr>
              <a:t>trên </a:t>
            </a:r>
            <a:r>
              <a:rPr lang="vi-VN" sz="2000">
                <a:latin typeface="Segoe UI" panose="020B0502040204020203" pitchFamily="34" charset="0"/>
                <a:cs typeface="Segoe UI" panose="020B0502040204020203" pitchFamily="34" charset="0"/>
              </a:rPr>
              <a:t>vẫn có thể sử dụng được đối với Vue.js, nhưng ngoài cách đó thì Vue.js còn hỗ trợ chúng ta khai báo ở </a:t>
            </a:r>
            <a:r>
              <a:rPr lang="vi-VN" sz="2000">
                <a:solidFill>
                  <a:srgbClr val="FF0000"/>
                </a:solidFill>
                <a:latin typeface="Segoe UI" panose="020B0502040204020203" pitchFamily="34" charset="0"/>
                <a:cs typeface="Segoe UI" panose="020B0502040204020203" pitchFamily="34" charset="0"/>
              </a:rPr>
              <a:t>directive</a:t>
            </a:r>
            <a:r>
              <a:rPr lang="vi-VN" sz="2000">
                <a:latin typeface="Segoe UI" panose="020B0502040204020203" pitchFamily="34" charset="0"/>
                <a:cs typeface="Segoe UI" panose="020B0502040204020203" pitchFamily="34" charset="0"/>
              </a:rPr>
              <a:t> bằng cách thêm chúng vào đằng sau </a:t>
            </a:r>
            <a:r>
              <a:rPr lang="vi-VN" sz="2000">
                <a:solidFill>
                  <a:srgbClr val="FF0000"/>
                </a:solidFill>
                <a:latin typeface="Segoe UI" panose="020B0502040204020203" pitchFamily="34" charset="0"/>
                <a:cs typeface="Segoe UI" panose="020B0502040204020203" pitchFamily="34" charset="0"/>
              </a:rPr>
              <a:t>directive</a:t>
            </a:r>
            <a:r>
              <a:rPr lang="vi-VN" sz="2000">
                <a:latin typeface="Segoe UI" panose="020B0502040204020203" pitchFamily="34" charset="0"/>
                <a:cs typeface="Segoe UI" panose="020B0502040204020203" pitchFamily="34" charset="0"/>
              </a:rPr>
              <a:t> và ngăn cách giữa chúng bằng dấu </a:t>
            </a:r>
            <a:r>
              <a:rPr lang="vi-VN" sz="2000" b="1">
                <a:solidFill>
                  <a:srgbClr val="FF0000"/>
                </a:solidFill>
                <a:latin typeface="Segoe UI" panose="020B0502040204020203" pitchFamily="34" charset="0"/>
                <a:cs typeface="Segoe UI" panose="020B0502040204020203" pitchFamily="34" charset="0"/>
              </a:rPr>
              <a:t>.</a:t>
            </a:r>
            <a:endParaRPr lang="en-US" sz="2000" b="1" dirty="0">
              <a:solidFill>
                <a:srgbClr val="FF0000"/>
              </a:solidFill>
              <a:latin typeface="Segoe UI" panose="020B0502040204020203" pitchFamily="34" charset="0"/>
              <a:cs typeface="Segoe UI" panose="020B0502040204020203" pitchFamily="34" charset="0"/>
            </a:endParaRPr>
          </a:p>
        </p:txBody>
      </p:sp>
      <p:sp>
        <p:nvSpPr>
          <p:cNvPr id="11" name="Rectangle 10"/>
          <p:cNvSpPr/>
          <p:nvPr/>
        </p:nvSpPr>
        <p:spPr>
          <a:xfrm>
            <a:off x="1066800" y="5057254"/>
            <a:ext cx="6250429" cy="400110"/>
          </a:xfrm>
          <a:prstGeom prst="rect">
            <a:avLst/>
          </a:prstGeom>
          <a:solidFill>
            <a:schemeClr val="accent6">
              <a:lumMod val="20000"/>
              <a:lumOff val="80000"/>
            </a:schemeClr>
          </a:solidFill>
          <a:ln>
            <a:solidFill>
              <a:schemeClr val="bg1">
                <a:lumMod val="50000"/>
              </a:schemeClr>
            </a:solidFill>
          </a:ln>
        </p:spPr>
        <p:txBody>
          <a:bodyPr wrap="none">
            <a:spAutoFit/>
          </a:bodyPr>
          <a:lstStyle/>
          <a:p>
            <a:r>
              <a:rPr lang="en-US" sz="2000">
                <a:solidFill>
                  <a:srgbClr val="55B4D4"/>
                </a:solidFill>
                <a:latin typeface="Consolas" panose="020B0609020204030204" pitchFamily="49" charset="0"/>
              </a:rPr>
              <a:t>&lt;form</a:t>
            </a:r>
            <a:r>
              <a:rPr lang="en-US" sz="2000">
                <a:solidFill>
                  <a:srgbClr val="5C6166"/>
                </a:solidFill>
                <a:latin typeface="Consolas" panose="020B0609020204030204" pitchFamily="49" charset="0"/>
              </a:rPr>
              <a:t> @</a:t>
            </a:r>
            <a:r>
              <a:rPr lang="en-US" sz="2000">
                <a:solidFill>
                  <a:srgbClr val="F2AE49"/>
                </a:solidFill>
                <a:latin typeface="Consolas" panose="020B0609020204030204" pitchFamily="49" charset="0"/>
              </a:rPr>
              <a:t>submit</a:t>
            </a:r>
            <a:r>
              <a:rPr lang="en-US" sz="2000">
                <a:solidFill>
                  <a:srgbClr val="5C6166"/>
                </a:solidFill>
                <a:latin typeface="Consolas" panose="020B0609020204030204" pitchFamily="49" charset="0"/>
              </a:rPr>
              <a:t>.</a:t>
            </a:r>
            <a:r>
              <a:rPr lang="en-US" sz="2000">
                <a:solidFill>
                  <a:srgbClr val="F2AE49"/>
                </a:solidFill>
                <a:latin typeface="Consolas" panose="020B0609020204030204" pitchFamily="49" charset="0"/>
              </a:rPr>
              <a:t>prevent</a:t>
            </a:r>
            <a:r>
              <a:rPr lang="en-US" sz="2000">
                <a:solidFill>
                  <a:srgbClr val="5C6166"/>
                </a:solidFill>
                <a:latin typeface="Consolas" panose="020B0609020204030204" pitchFamily="49" charset="0"/>
              </a:rPr>
              <a:t>="formHandler"</a:t>
            </a:r>
            <a:r>
              <a:rPr lang="en-US" sz="2000">
                <a:solidFill>
                  <a:srgbClr val="55B4D4"/>
                </a:solidFill>
                <a:latin typeface="Consolas" panose="020B0609020204030204" pitchFamily="49" charset="0"/>
              </a:rPr>
              <a:t>&gt;&lt;/form&gt;</a:t>
            </a:r>
            <a:endParaRPr lang="en-US" sz="2000" b="0">
              <a:solidFill>
                <a:srgbClr val="5C6166"/>
              </a:solidFill>
              <a:effectLst/>
              <a:latin typeface="Consolas" panose="020B0609020204030204" pitchFamily="49" charset="0"/>
            </a:endParaRPr>
          </a:p>
        </p:txBody>
      </p:sp>
    </p:spTree>
    <p:extLst>
      <p:ext uri="{BB962C8B-B14F-4D97-AF65-F5344CB8AC3E}">
        <p14:creationId xmlns:p14="http://schemas.microsoft.com/office/powerpoint/2010/main" val="4070306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EVENT MODIFIERS</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b="1"/>
              <a:t>Event modifiers</a:t>
            </a:r>
            <a:endParaRPr lang="en-US" sz="240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3" name="Rectangle 2"/>
          <p:cNvSpPr/>
          <p:nvPr/>
        </p:nvSpPr>
        <p:spPr>
          <a:xfrm>
            <a:off x="719254" y="1828800"/>
            <a:ext cx="10863146" cy="707886"/>
          </a:xfrm>
          <a:prstGeom prst="rect">
            <a:avLst/>
          </a:prstGeom>
        </p:spPr>
        <p:txBody>
          <a:bodyPr wrap="square">
            <a:spAutoFit/>
          </a:bodyPr>
          <a:lstStyle/>
          <a:p>
            <a:pPr marL="342900" indent="-342900">
              <a:buClr>
                <a:srgbClr val="FF5A33"/>
              </a:buClr>
              <a:buFont typeface="Wingdings" panose="05000000000000000000" pitchFamily="2" charset="2"/>
              <a:buChar char="q"/>
            </a:pPr>
            <a:r>
              <a:rPr lang="vi-VN" sz="2000">
                <a:latin typeface="Segoe UI" panose="020B0502040204020203" pitchFamily="34" charset="0"/>
                <a:cs typeface="Segoe UI" panose="020B0502040204020203" pitchFamily="34" charset="0"/>
              </a:rPr>
              <a:t>Vue cung cấp một số </a:t>
            </a:r>
            <a:r>
              <a:rPr lang="vi-VN" sz="2000">
                <a:solidFill>
                  <a:srgbClr val="FF0000"/>
                </a:solidFill>
                <a:latin typeface="Segoe UI" panose="020B0502040204020203" pitchFamily="34" charset="0"/>
                <a:cs typeface="Segoe UI" panose="020B0502040204020203" pitchFamily="34" charset="0"/>
              </a:rPr>
              <a:t>modifier</a:t>
            </a:r>
            <a:r>
              <a:rPr lang="vi-VN" sz="2000">
                <a:latin typeface="Segoe UI" panose="020B0502040204020203" pitchFamily="34" charset="0"/>
                <a:cs typeface="Segoe UI" panose="020B0502040204020203" pitchFamily="34" charset="0"/>
              </a:rPr>
              <a:t> sự kiện khác nhau hữu ích trong các tình huống xử lý sự kiện phổ biến:</a:t>
            </a:r>
            <a:r>
              <a:rPr lang="en-US" sz="2000">
                <a:latin typeface="Segoe UI" panose="020B0502040204020203" pitchFamily="34" charset="0"/>
                <a:cs typeface="Segoe UI" panose="020B0502040204020203" pitchFamily="34"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647138606"/>
              </p:ext>
            </p:extLst>
          </p:nvPr>
        </p:nvGraphicFramePr>
        <p:xfrm>
          <a:off x="1143000" y="2724377"/>
          <a:ext cx="10287000" cy="3219222"/>
        </p:xfrm>
        <a:graphic>
          <a:graphicData uri="http://schemas.openxmlformats.org/drawingml/2006/table">
            <a:tbl>
              <a:tblPr firstRow="1" bandRow="1">
                <a:tableStyleId>{5C22544A-7EE6-4342-B048-85BDC9FD1C3A}</a:tableStyleId>
              </a:tblPr>
              <a:tblGrid>
                <a:gridCol w="1832372">
                  <a:extLst>
                    <a:ext uri="{9D8B030D-6E8A-4147-A177-3AD203B41FA5}">
                      <a16:colId xmlns:a16="http://schemas.microsoft.com/office/drawing/2014/main" val="2442408129"/>
                    </a:ext>
                  </a:extLst>
                </a:gridCol>
                <a:gridCol w="8454628">
                  <a:extLst>
                    <a:ext uri="{9D8B030D-6E8A-4147-A177-3AD203B41FA5}">
                      <a16:colId xmlns:a16="http://schemas.microsoft.com/office/drawing/2014/main" val="1292416159"/>
                    </a:ext>
                  </a:extLst>
                </a:gridCol>
              </a:tblGrid>
              <a:tr h="536537">
                <a:tc>
                  <a:txBody>
                    <a:bodyPr/>
                    <a:lstStyle/>
                    <a:p>
                      <a:pPr marL="0" algn="l" defTabSz="914400" rtl="0" eaLnBrk="1" latinLnBrk="0" hangingPunct="1"/>
                      <a:r>
                        <a:rPr lang="en-US" sz="2000" b="1" kern="1200">
                          <a:solidFill>
                            <a:schemeClr val="lt1"/>
                          </a:solidFill>
                          <a:latin typeface="+mn-lt"/>
                          <a:ea typeface="+mn-ea"/>
                          <a:cs typeface="+mn-cs"/>
                        </a:rPr>
                        <a:t>M</a:t>
                      </a:r>
                      <a:r>
                        <a:rPr lang="vi-VN" sz="2000" b="1" kern="1200">
                          <a:solidFill>
                            <a:schemeClr val="lt1"/>
                          </a:solidFill>
                          <a:latin typeface="+mn-lt"/>
                          <a:ea typeface="+mn-ea"/>
                          <a:cs typeface="+mn-cs"/>
                        </a:rPr>
                        <a:t>odifier</a:t>
                      </a:r>
                      <a:endParaRPr lang="en-US" sz="2000" b="1" kern="1200">
                        <a:solidFill>
                          <a:schemeClr val="lt1"/>
                        </a:solidFill>
                        <a:latin typeface="+mn-lt"/>
                        <a:ea typeface="+mn-ea"/>
                        <a:cs typeface="+mn-cs"/>
                      </a:endParaRPr>
                    </a:p>
                  </a:txBody>
                  <a:tcPr/>
                </a:tc>
                <a:tc>
                  <a:txBody>
                    <a:bodyPr/>
                    <a:lstStyle/>
                    <a:p>
                      <a:r>
                        <a:rPr lang="en-US" sz="2000"/>
                        <a:t>Mô</a:t>
                      </a:r>
                      <a:r>
                        <a:rPr lang="en-US" sz="2000" baseline="0"/>
                        <a:t> tả</a:t>
                      </a:r>
                      <a:endParaRPr lang="en-US" sz="2000"/>
                    </a:p>
                  </a:txBody>
                  <a:tcPr/>
                </a:tc>
                <a:extLst>
                  <a:ext uri="{0D108BD9-81ED-4DB2-BD59-A6C34878D82A}">
                    <a16:rowId xmlns:a16="http://schemas.microsoft.com/office/drawing/2014/main" val="1454051494"/>
                  </a:ext>
                </a:extLst>
              </a:tr>
              <a:tr h="536537">
                <a:tc>
                  <a:txBody>
                    <a:bodyPr/>
                    <a:lstStyle/>
                    <a:p>
                      <a:pPr marL="0" algn="l" defTabSz="914400" rtl="0" eaLnBrk="1" latinLnBrk="0" hangingPunct="1"/>
                      <a:r>
                        <a:rPr lang="en-US" sz="2000" b="1"/>
                        <a:t>.stop</a:t>
                      </a:r>
                      <a:endParaRPr lang="en-US" sz="2000" b="1" kern="1200">
                        <a:solidFill>
                          <a:schemeClr val="lt1"/>
                        </a:solidFill>
                        <a:latin typeface="+mn-lt"/>
                        <a:ea typeface="+mn-ea"/>
                        <a:cs typeface="+mn-cs"/>
                      </a:endParaRPr>
                    </a:p>
                  </a:txBody>
                  <a:tcPr/>
                </a:tc>
                <a:tc>
                  <a:txBody>
                    <a:bodyPr/>
                    <a:lstStyle/>
                    <a:p>
                      <a:r>
                        <a:rPr lang="en-US" sz="2000"/>
                        <a:t>Ngăn</a:t>
                      </a:r>
                      <a:r>
                        <a:rPr lang="en-US" sz="2000" baseline="0"/>
                        <a:t> chặn sự kiện không tiếp tục truyền lên các phần tử cha trong DOM </a:t>
                      </a:r>
                      <a:endParaRPr lang="en-US" sz="2000"/>
                    </a:p>
                  </a:txBody>
                  <a:tcPr/>
                </a:tc>
                <a:extLst>
                  <a:ext uri="{0D108BD9-81ED-4DB2-BD59-A6C34878D82A}">
                    <a16:rowId xmlns:a16="http://schemas.microsoft.com/office/drawing/2014/main" val="1946832425"/>
                  </a:ext>
                </a:extLst>
              </a:tr>
              <a:tr h="536537">
                <a:tc>
                  <a:txBody>
                    <a:bodyPr/>
                    <a:lstStyle/>
                    <a:p>
                      <a:r>
                        <a:rPr lang="en-US" sz="2000" b="1"/>
                        <a:t>.prevent</a:t>
                      </a:r>
                    </a:p>
                  </a:txBody>
                  <a:tcPr/>
                </a:tc>
                <a:tc>
                  <a:txBody>
                    <a:bodyPr/>
                    <a:lstStyle/>
                    <a:p>
                      <a:r>
                        <a:rPr lang="en-US" sz="2000"/>
                        <a:t>Gọi event.preventDefault(),</a:t>
                      </a:r>
                      <a:r>
                        <a:rPr lang="en-US" sz="2000" baseline="0"/>
                        <a:t> </a:t>
                      </a:r>
                      <a:r>
                        <a:rPr lang="en-US" sz="2000" kern="1200">
                          <a:solidFill>
                            <a:schemeClr val="dk1"/>
                          </a:solidFill>
                          <a:latin typeface="+mn-lt"/>
                          <a:ea typeface="+mn-ea"/>
                          <a:cs typeface="+mn-cs"/>
                        </a:rPr>
                        <a:t>sử dụng để ngăn chặn hành vi mặc định của sự kiện</a:t>
                      </a:r>
                    </a:p>
                  </a:txBody>
                  <a:tcPr/>
                </a:tc>
                <a:extLst>
                  <a:ext uri="{0D108BD9-81ED-4DB2-BD59-A6C34878D82A}">
                    <a16:rowId xmlns:a16="http://schemas.microsoft.com/office/drawing/2014/main" val="848027654"/>
                  </a:ext>
                </a:extLst>
              </a:tr>
              <a:tr h="536537">
                <a:tc>
                  <a:txBody>
                    <a:bodyPr/>
                    <a:lstStyle/>
                    <a:p>
                      <a:r>
                        <a:rPr lang="en-US" sz="2000" b="1"/>
                        <a:t>.capture</a:t>
                      </a:r>
                    </a:p>
                  </a:txBody>
                  <a:tcPr/>
                </a:tc>
                <a:tc>
                  <a:txBody>
                    <a:bodyPr/>
                    <a:lstStyle/>
                    <a:p>
                      <a:r>
                        <a:rPr lang="en-US" sz="2000"/>
                        <a:t>Lắng nghe sự kiện ở giai đoạn capturing </a:t>
                      </a:r>
                    </a:p>
                  </a:txBody>
                  <a:tcPr/>
                </a:tc>
                <a:extLst>
                  <a:ext uri="{0D108BD9-81ED-4DB2-BD59-A6C34878D82A}">
                    <a16:rowId xmlns:a16="http://schemas.microsoft.com/office/drawing/2014/main" val="3928211101"/>
                  </a:ext>
                </a:extLst>
              </a:tr>
              <a:tr h="536537">
                <a:tc>
                  <a:txBody>
                    <a:bodyPr/>
                    <a:lstStyle/>
                    <a:p>
                      <a:r>
                        <a:rPr lang="en-US" sz="2000" b="1"/>
                        <a:t>.self</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a:t>Chỉ</a:t>
                      </a:r>
                      <a:r>
                        <a:rPr lang="en-US" sz="2000" baseline="0"/>
                        <a:t> kích hoạt sự kiện với chính phần tử đang gán sự kiện đó</a:t>
                      </a:r>
                      <a:endParaRPr lang="en-US" sz="2000" kern="1200" baseline="0">
                        <a:solidFill>
                          <a:schemeClr val="dk1"/>
                        </a:solidFill>
                        <a:latin typeface="+mn-lt"/>
                        <a:ea typeface="+mn-ea"/>
                        <a:cs typeface="+mn-cs"/>
                      </a:endParaRPr>
                    </a:p>
                  </a:txBody>
                  <a:tcPr/>
                </a:tc>
                <a:extLst>
                  <a:ext uri="{0D108BD9-81ED-4DB2-BD59-A6C34878D82A}">
                    <a16:rowId xmlns:a16="http://schemas.microsoft.com/office/drawing/2014/main" val="2506503892"/>
                  </a:ext>
                </a:extLst>
              </a:tr>
              <a:tr h="536537">
                <a:tc>
                  <a:txBody>
                    <a:bodyPr/>
                    <a:lstStyle/>
                    <a:p>
                      <a:r>
                        <a:rPr lang="en-US" sz="2000" b="1"/>
                        <a:t>.once</a:t>
                      </a:r>
                    </a:p>
                  </a:txBody>
                  <a:tcPr/>
                </a:tc>
                <a:tc>
                  <a:txBody>
                    <a:bodyPr/>
                    <a:lstStyle/>
                    <a:p>
                      <a:r>
                        <a:rPr lang="en-US" sz="2000"/>
                        <a:t>Chỉ kích</a:t>
                      </a:r>
                      <a:r>
                        <a:rPr lang="en-US" sz="2000" baseline="0"/>
                        <a:t> hoạt</a:t>
                      </a:r>
                      <a:r>
                        <a:rPr lang="en-US" sz="2000"/>
                        <a:t> sự kiện một lần</a:t>
                      </a:r>
                    </a:p>
                  </a:txBody>
                  <a:tcPr/>
                </a:tc>
                <a:extLst>
                  <a:ext uri="{0D108BD9-81ED-4DB2-BD59-A6C34878D82A}">
                    <a16:rowId xmlns:a16="http://schemas.microsoft.com/office/drawing/2014/main" val="3306503884"/>
                  </a:ext>
                </a:extLst>
              </a:tr>
            </a:tbl>
          </a:graphicData>
        </a:graphic>
      </p:graphicFrame>
    </p:spTree>
    <p:extLst>
      <p:ext uri="{BB962C8B-B14F-4D97-AF65-F5344CB8AC3E}">
        <p14:creationId xmlns:p14="http://schemas.microsoft.com/office/powerpoint/2010/main" val="883224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KEY MODIFIERS</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b="1"/>
              <a:t>Key modifiers</a:t>
            </a:r>
            <a:endParaRPr lang="en-US" sz="240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3" name="Rectangle 2"/>
          <p:cNvSpPr/>
          <p:nvPr/>
        </p:nvSpPr>
        <p:spPr>
          <a:xfrm>
            <a:off x="719254" y="1676400"/>
            <a:ext cx="10863146" cy="3323987"/>
          </a:xfrm>
          <a:prstGeom prst="rect">
            <a:avLst/>
          </a:prstGeom>
        </p:spPr>
        <p:txBody>
          <a:bodyPr wrap="square">
            <a:spAutoFit/>
          </a:bodyPr>
          <a:lstStyle/>
          <a:p>
            <a:pPr marL="342900" indent="-342900">
              <a:lnSpc>
                <a:spcPct val="150000"/>
              </a:lnSpc>
              <a:buClr>
                <a:srgbClr val="FF5A33"/>
              </a:buClr>
              <a:buFont typeface="Wingdings" panose="05000000000000000000" pitchFamily="2" charset="2"/>
              <a:buChar char="q"/>
            </a:pPr>
            <a:r>
              <a:rPr lang="vi-VN" sz="2000">
                <a:latin typeface="Segoe UI" panose="020B0502040204020203" pitchFamily="34" charset="0"/>
                <a:cs typeface="Segoe UI" panose="020B0502040204020203" pitchFamily="34" charset="0"/>
              </a:rPr>
              <a:t>Vue.js hỗ trợ khai báo sự kiện nhấn phím</a:t>
            </a:r>
            <a:r>
              <a:rPr lang="en-US" sz="2000">
                <a:latin typeface="Segoe UI" panose="020B0502040204020203" pitchFamily="34" charset="0"/>
                <a:cs typeface="Segoe UI" panose="020B0502040204020203" pitchFamily="34" charset="0"/>
              </a:rPr>
              <a:t> b</a:t>
            </a:r>
            <a:r>
              <a:rPr lang="vi-VN" sz="2000">
                <a:latin typeface="Segoe UI" panose="020B0502040204020203" pitchFamily="34" charset="0"/>
                <a:cs typeface="Segoe UI" panose="020B0502040204020203" pitchFamily="34" charset="0"/>
              </a:rPr>
              <a:t>ằng cách thêm mã code của phím đó vào sau directive </a:t>
            </a:r>
            <a:r>
              <a:rPr lang="vi-VN" sz="2000" b="1">
                <a:solidFill>
                  <a:srgbClr val="FF0000"/>
                </a:solidFill>
                <a:latin typeface="Segoe UI" panose="020B0502040204020203" pitchFamily="34" charset="0"/>
                <a:cs typeface="Segoe UI" panose="020B0502040204020203" pitchFamily="34" charset="0"/>
              </a:rPr>
              <a:t>v-on:keyup</a:t>
            </a:r>
            <a:r>
              <a:rPr lang="vi-VN" sz="2000">
                <a:latin typeface="Segoe UI" panose="020B0502040204020203" pitchFamily="34" charset="0"/>
                <a:cs typeface="Segoe UI" panose="020B0502040204020203" pitchFamily="34" charset="0"/>
              </a:rPr>
              <a:t> và ngăn cách giữa chúng bời dấu </a:t>
            </a:r>
            <a:r>
              <a:rPr lang="vi-VN" sz="2000" b="1">
                <a:solidFill>
                  <a:srgbClr val="FF0000"/>
                </a:solidFill>
                <a:latin typeface="Segoe UI" panose="020B0502040204020203" pitchFamily="34" charset="0"/>
                <a:cs typeface="Segoe UI" panose="020B0502040204020203" pitchFamily="34" charset="0"/>
              </a:rPr>
              <a:t>.</a:t>
            </a:r>
            <a:endParaRPr lang="en-US" sz="2000" b="1">
              <a:solidFill>
                <a:srgbClr val="FF0000"/>
              </a:solidFill>
              <a:latin typeface="Segoe UI" panose="020B0502040204020203" pitchFamily="34" charset="0"/>
              <a:cs typeface="Segoe UI" panose="020B0502040204020203" pitchFamily="34" charset="0"/>
            </a:endParaRPr>
          </a:p>
          <a:p>
            <a:pPr marL="342900" indent="-342900">
              <a:lnSpc>
                <a:spcPct val="150000"/>
              </a:lnSpc>
              <a:buClr>
                <a:srgbClr val="FF5A33"/>
              </a:buClr>
              <a:buFont typeface="Wingdings" panose="05000000000000000000" pitchFamily="2" charset="2"/>
              <a:buChar char="q"/>
            </a:pPr>
            <a:r>
              <a:rPr lang="en-US" sz="2000">
                <a:latin typeface="Segoe UI" panose="020B0502040204020203" pitchFamily="34" charset="0"/>
                <a:cs typeface="Segoe UI" panose="020B0502040204020203" pitchFamily="34" charset="0"/>
              </a:rPr>
              <a:t>Cấu trúc sử dụng:</a:t>
            </a:r>
          </a:p>
          <a:p>
            <a:pPr marL="342900" indent="-342900">
              <a:lnSpc>
                <a:spcPct val="150000"/>
              </a:lnSpc>
              <a:buClr>
                <a:srgbClr val="FF5A33"/>
              </a:buClr>
              <a:buFont typeface="Wingdings" panose="05000000000000000000" pitchFamily="2" charset="2"/>
              <a:buChar char="q"/>
            </a:pPr>
            <a:endParaRPr lang="en-US" sz="2000">
              <a:latin typeface="Segoe UI" panose="020B0502040204020203" pitchFamily="34" charset="0"/>
              <a:cs typeface="Segoe UI" panose="020B0502040204020203" pitchFamily="34" charset="0"/>
            </a:endParaRPr>
          </a:p>
          <a:p>
            <a:pPr marL="342900" indent="-342900">
              <a:lnSpc>
                <a:spcPct val="150000"/>
              </a:lnSpc>
              <a:buClr>
                <a:srgbClr val="FF5A33"/>
              </a:buClr>
              <a:buFont typeface="Wingdings" panose="05000000000000000000" pitchFamily="2" charset="2"/>
              <a:buChar char="q"/>
            </a:pPr>
            <a:endParaRPr lang="en-US" sz="2000">
              <a:latin typeface="Segoe UI" panose="020B0502040204020203" pitchFamily="34" charset="0"/>
              <a:cs typeface="Segoe UI" panose="020B0502040204020203" pitchFamily="34" charset="0"/>
            </a:endParaRPr>
          </a:p>
          <a:p>
            <a:pPr marL="342900" indent="-342900">
              <a:lnSpc>
                <a:spcPct val="150000"/>
              </a:lnSpc>
              <a:buClr>
                <a:srgbClr val="FF5A33"/>
              </a:buClr>
              <a:buFont typeface="Wingdings" panose="05000000000000000000" pitchFamily="2" charset="2"/>
              <a:buChar char="q"/>
            </a:pPr>
            <a:endParaRPr lang="en-US" sz="2000">
              <a:latin typeface="Segoe UI" panose="020B0502040204020203" pitchFamily="34" charset="0"/>
              <a:cs typeface="Segoe UI" panose="020B0502040204020203" pitchFamily="34" charset="0"/>
            </a:endParaRPr>
          </a:p>
          <a:p>
            <a:pPr marL="682625" indent="-342900">
              <a:lnSpc>
                <a:spcPct val="150000"/>
              </a:lnSpc>
              <a:buClr>
                <a:srgbClr val="FF5A33"/>
              </a:buClr>
              <a:buFont typeface="Wingdings" panose="05000000000000000000" pitchFamily="2" charset="2"/>
              <a:buChar char="v"/>
            </a:pPr>
            <a:r>
              <a:rPr lang="en-US" sz="2000" i="1">
                <a:solidFill>
                  <a:srgbClr val="FF5A33"/>
                </a:solidFill>
                <a:latin typeface="Segoe UI" panose="020B0502040204020203" pitchFamily="34" charset="0"/>
                <a:cs typeface="Segoe UI" panose="020B0502040204020203" pitchFamily="34" charset="0"/>
              </a:rPr>
              <a:t>Note: Phím Enter có mã là 13</a:t>
            </a:r>
          </a:p>
        </p:txBody>
      </p:sp>
      <p:sp>
        <p:nvSpPr>
          <p:cNvPr id="2" name="Rectangle 1"/>
          <p:cNvSpPr/>
          <p:nvPr/>
        </p:nvSpPr>
        <p:spPr>
          <a:xfrm>
            <a:off x="1143000" y="3289380"/>
            <a:ext cx="7239000" cy="92429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nSpc>
                <a:spcPct val="150000"/>
              </a:lnSpc>
            </a:pPr>
            <a:r>
              <a:rPr lang="en-US" sz="2000"/>
              <a:t>v</a:t>
            </a:r>
            <a:r>
              <a:rPr lang="en-US" sz="2000">
                <a:solidFill>
                  <a:srgbClr val="FF0000"/>
                </a:solidFill>
              </a:rPr>
              <a:t>-</a:t>
            </a:r>
            <a:r>
              <a:rPr lang="en-US" sz="2000"/>
              <a:t>on</a:t>
            </a:r>
            <a:r>
              <a:rPr lang="en-US" sz="2000">
                <a:solidFill>
                  <a:srgbClr val="FF0000"/>
                </a:solidFill>
              </a:rPr>
              <a:t>:*</a:t>
            </a:r>
            <a:r>
              <a:rPr lang="en-US" sz="2000"/>
              <a:t>event</a:t>
            </a:r>
            <a:r>
              <a:rPr lang="en-US" sz="2000">
                <a:solidFill>
                  <a:srgbClr val="FF0000"/>
                </a:solidFill>
              </a:rPr>
              <a:t>*</a:t>
            </a:r>
            <a:r>
              <a:rPr lang="en-US" sz="2000"/>
              <a:t>.</a:t>
            </a:r>
            <a:r>
              <a:rPr lang="en-US" sz="2000">
                <a:solidFill>
                  <a:srgbClr val="FF0000"/>
                </a:solidFill>
              </a:rPr>
              <a:t>*</a:t>
            </a:r>
            <a:r>
              <a:rPr lang="en-US" sz="2000"/>
              <a:t>keyCode</a:t>
            </a:r>
            <a:r>
              <a:rPr lang="en-US" sz="2000">
                <a:solidFill>
                  <a:srgbClr val="FF0000"/>
                </a:solidFill>
              </a:rPr>
              <a:t>*=</a:t>
            </a:r>
            <a:r>
              <a:rPr lang="en-US" sz="2000"/>
              <a:t>"method" </a:t>
            </a:r>
            <a:r>
              <a:rPr lang="en-US" sz="2000">
                <a:solidFill>
                  <a:schemeClr val="bg1">
                    <a:lumMod val="65000"/>
                  </a:schemeClr>
                </a:solidFill>
              </a:rPr>
              <a:t>//eg: v-on:keyup.13="submit"</a:t>
            </a:r>
            <a:r>
              <a:rPr lang="en-US" sz="2000">
                <a:solidFill>
                  <a:srgbClr val="4CAF50"/>
                </a:solidFill>
              </a:rPr>
              <a:t> </a:t>
            </a:r>
          </a:p>
          <a:p>
            <a:pPr>
              <a:lnSpc>
                <a:spcPct val="150000"/>
              </a:lnSpc>
            </a:pPr>
            <a:r>
              <a:rPr lang="en-US" sz="2000"/>
              <a:t>v</a:t>
            </a:r>
            <a:r>
              <a:rPr lang="en-US" sz="2000">
                <a:solidFill>
                  <a:srgbClr val="FF0000"/>
                </a:solidFill>
              </a:rPr>
              <a:t>-</a:t>
            </a:r>
            <a:r>
              <a:rPr lang="en-US" sz="2000"/>
              <a:t>on</a:t>
            </a:r>
            <a:r>
              <a:rPr lang="en-US" sz="2000">
                <a:solidFill>
                  <a:srgbClr val="FF0000"/>
                </a:solidFill>
              </a:rPr>
              <a:t>:*</a:t>
            </a:r>
            <a:r>
              <a:rPr lang="en-US" sz="2000"/>
              <a:t>event</a:t>
            </a:r>
            <a:r>
              <a:rPr lang="en-US" sz="2000">
                <a:solidFill>
                  <a:srgbClr val="FF0000"/>
                </a:solidFill>
              </a:rPr>
              <a:t>*</a:t>
            </a:r>
            <a:r>
              <a:rPr lang="en-US" sz="2000"/>
              <a:t>.</a:t>
            </a:r>
            <a:r>
              <a:rPr lang="en-US" sz="2000">
                <a:solidFill>
                  <a:srgbClr val="FF0000"/>
                </a:solidFill>
              </a:rPr>
              <a:t>*</a:t>
            </a:r>
            <a:r>
              <a:rPr lang="en-US" sz="2000"/>
              <a:t>alias</a:t>
            </a:r>
            <a:r>
              <a:rPr lang="en-US" sz="2000">
                <a:solidFill>
                  <a:srgbClr val="FF0000"/>
                </a:solidFill>
              </a:rPr>
              <a:t>*=</a:t>
            </a:r>
            <a:r>
              <a:rPr lang="en-US" sz="2000"/>
              <a:t>"method" </a:t>
            </a:r>
            <a:r>
              <a:rPr lang="en-US" sz="2000">
                <a:solidFill>
                  <a:schemeClr val="bg1">
                    <a:lumMod val="65000"/>
                  </a:schemeClr>
                </a:solidFill>
              </a:rPr>
              <a:t>//eg: v-on:keyup.enter="submit"</a:t>
            </a:r>
          </a:p>
        </p:txBody>
      </p:sp>
    </p:spTree>
    <p:extLst>
      <p:ext uri="{BB962C8B-B14F-4D97-AF65-F5344CB8AC3E}">
        <p14:creationId xmlns:p14="http://schemas.microsoft.com/office/powerpoint/2010/main" val="993600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KEY MODIFIERS</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b="1"/>
              <a:t>Key modifiers</a:t>
            </a:r>
            <a:endParaRPr lang="en-US" sz="240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3" name="Rectangle 2"/>
          <p:cNvSpPr/>
          <p:nvPr/>
        </p:nvSpPr>
        <p:spPr>
          <a:xfrm>
            <a:off x="719254" y="1676400"/>
            <a:ext cx="10863146" cy="4708981"/>
          </a:xfrm>
          <a:prstGeom prst="rect">
            <a:avLst/>
          </a:prstGeom>
        </p:spPr>
        <p:txBody>
          <a:bodyPr wrap="square">
            <a:spAutoFit/>
          </a:bodyPr>
          <a:lstStyle/>
          <a:p>
            <a:pPr marL="342900" indent="-342900">
              <a:lnSpc>
                <a:spcPct val="150000"/>
              </a:lnSpc>
              <a:buClr>
                <a:srgbClr val="FF5A33"/>
              </a:buClr>
              <a:buFont typeface="Wingdings" panose="05000000000000000000" pitchFamily="2" charset="2"/>
              <a:buChar char="q"/>
            </a:pPr>
            <a:r>
              <a:rPr lang="vi-VN" sz="2000">
                <a:latin typeface="Segoe UI" panose="020B0502040204020203" pitchFamily="34" charset="0"/>
                <a:cs typeface="Segoe UI" panose="020B0502040204020203" pitchFamily="34" charset="0"/>
              </a:rPr>
              <a:t>Vue đã cung cấp </a:t>
            </a:r>
            <a:r>
              <a:rPr lang="vi-VN" sz="2000" b="1">
                <a:latin typeface="Segoe UI" panose="020B0502040204020203" pitchFamily="34" charset="0"/>
                <a:cs typeface="Segoe UI" panose="020B0502040204020203" pitchFamily="34" charset="0"/>
              </a:rPr>
              <a:t>alias</a:t>
            </a:r>
            <a:r>
              <a:rPr lang="vi-VN" sz="2000">
                <a:latin typeface="Segoe UI" panose="020B0502040204020203" pitchFamily="34" charset="0"/>
                <a:cs typeface="Segoe UI" panose="020B0502040204020203" pitchFamily="34" charset="0"/>
              </a:rPr>
              <a:t> (tên phím mà con người hiểu được) cho một số phím thông dụng:</a:t>
            </a:r>
            <a:endParaRPr lang="en-US" sz="2000">
              <a:latin typeface="Segoe UI" panose="020B0502040204020203" pitchFamily="34" charset="0"/>
              <a:cs typeface="Segoe UI" panose="020B0502040204020203" pitchFamily="34" charset="0"/>
            </a:endParaRPr>
          </a:p>
          <a:p>
            <a:pPr marL="688975" indent="-342900">
              <a:lnSpc>
                <a:spcPct val="150000"/>
              </a:lnSpc>
              <a:buClr>
                <a:srgbClr val="FF5A33"/>
              </a:buClr>
              <a:buFont typeface="Wingdings" panose="05000000000000000000" pitchFamily="2" charset="2"/>
              <a:buChar char="§"/>
            </a:pPr>
            <a:r>
              <a:rPr lang="vi-VN" sz="2000">
                <a:latin typeface="Segoe UI" panose="020B0502040204020203" pitchFamily="34" charset="0"/>
                <a:cs typeface="Segoe UI" panose="020B0502040204020203" pitchFamily="34" charset="0"/>
              </a:rPr>
              <a:t>.enter</a:t>
            </a:r>
            <a:endParaRPr lang="en-US" sz="2000">
              <a:latin typeface="Segoe UI" panose="020B0502040204020203" pitchFamily="34" charset="0"/>
              <a:cs typeface="Segoe UI" panose="020B0502040204020203" pitchFamily="34" charset="0"/>
            </a:endParaRPr>
          </a:p>
          <a:p>
            <a:pPr marL="688975" indent="-342900">
              <a:lnSpc>
                <a:spcPct val="150000"/>
              </a:lnSpc>
              <a:buClr>
                <a:srgbClr val="FF5A33"/>
              </a:buClr>
              <a:buFont typeface="Wingdings" panose="05000000000000000000" pitchFamily="2" charset="2"/>
              <a:buChar char="§"/>
            </a:pPr>
            <a:r>
              <a:rPr lang="vi-VN" sz="2000">
                <a:latin typeface="Segoe UI" panose="020B0502040204020203" pitchFamily="34" charset="0"/>
                <a:cs typeface="Segoe UI" panose="020B0502040204020203" pitchFamily="34" charset="0"/>
              </a:rPr>
              <a:t>.delete</a:t>
            </a:r>
          </a:p>
          <a:p>
            <a:pPr marL="688975" indent="-342900">
              <a:lnSpc>
                <a:spcPct val="150000"/>
              </a:lnSpc>
              <a:buClr>
                <a:srgbClr val="FF5A33"/>
              </a:buClr>
              <a:buFont typeface="Wingdings" panose="05000000000000000000" pitchFamily="2" charset="2"/>
              <a:buChar char="§"/>
            </a:pPr>
            <a:r>
              <a:rPr lang="vi-VN" sz="2000">
                <a:latin typeface="Segoe UI" panose="020B0502040204020203" pitchFamily="34" charset="0"/>
                <a:cs typeface="Segoe UI" panose="020B0502040204020203" pitchFamily="34" charset="0"/>
              </a:rPr>
              <a:t>.tab</a:t>
            </a:r>
          </a:p>
          <a:p>
            <a:pPr marL="688975" indent="-342900">
              <a:lnSpc>
                <a:spcPct val="150000"/>
              </a:lnSpc>
              <a:buClr>
                <a:srgbClr val="FF5A33"/>
              </a:buClr>
              <a:buFont typeface="Wingdings" panose="05000000000000000000" pitchFamily="2" charset="2"/>
              <a:buChar char="§"/>
            </a:pPr>
            <a:r>
              <a:rPr lang="vi-VN" sz="2000">
                <a:latin typeface="Segoe UI" panose="020B0502040204020203" pitchFamily="34" charset="0"/>
                <a:cs typeface="Segoe UI" panose="020B0502040204020203" pitchFamily="34" charset="0"/>
              </a:rPr>
              <a:t>.esc</a:t>
            </a:r>
          </a:p>
          <a:p>
            <a:pPr marL="688975" indent="-342900">
              <a:lnSpc>
                <a:spcPct val="150000"/>
              </a:lnSpc>
              <a:buClr>
                <a:srgbClr val="FF5A33"/>
              </a:buClr>
              <a:buFont typeface="Wingdings" panose="05000000000000000000" pitchFamily="2" charset="2"/>
              <a:buChar char="§"/>
            </a:pPr>
            <a:r>
              <a:rPr lang="vi-VN" sz="2000">
                <a:latin typeface="Segoe UI" panose="020B0502040204020203" pitchFamily="34" charset="0"/>
                <a:cs typeface="Segoe UI" panose="020B0502040204020203" pitchFamily="34" charset="0"/>
              </a:rPr>
              <a:t>.space</a:t>
            </a:r>
          </a:p>
          <a:p>
            <a:pPr marL="688975" indent="-342900">
              <a:lnSpc>
                <a:spcPct val="150000"/>
              </a:lnSpc>
              <a:buClr>
                <a:srgbClr val="FF5A33"/>
              </a:buClr>
              <a:buFont typeface="Wingdings" panose="05000000000000000000" pitchFamily="2" charset="2"/>
              <a:buChar char="§"/>
            </a:pPr>
            <a:r>
              <a:rPr lang="vi-VN" sz="2000">
                <a:latin typeface="Segoe UI" panose="020B0502040204020203" pitchFamily="34" charset="0"/>
                <a:cs typeface="Segoe UI" panose="020B0502040204020203" pitchFamily="34" charset="0"/>
              </a:rPr>
              <a:t>.up</a:t>
            </a:r>
          </a:p>
          <a:p>
            <a:pPr marL="688975" indent="-342900">
              <a:lnSpc>
                <a:spcPct val="150000"/>
              </a:lnSpc>
              <a:buClr>
                <a:srgbClr val="FF5A33"/>
              </a:buClr>
              <a:buFont typeface="Wingdings" panose="05000000000000000000" pitchFamily="2" charset="2"/>
              <a:buChar char="§"/>
            </a:pPr>
            <a:r>
              <a:rPr lang="vi-VN" sz="2000">
                <a:latin typeface="Segoe UI" panose="020B0502040204020203" pitchFamily="34" charset="0"/>
                <a:cs typeface="Segoe UI" panose="020B0502040204020203" pitchFamily="34" charset="0"/>
              </a:rPr>
              <a:t>.down</a:t>
            </a:r>
          </a:p>
          <a:p>
            <a:pPr marL="688975" indent="-342900">
              <a:lnSpc>
                <a:spcPct val="150000"/>
              </a:lnSpc>
              <a:buClr>
                <a:srgbClr val="FF5A33"/>
              </a:buClr>
              <a:buFont typeface="Wingdings" panose="05000000000000000000" pitchFamily="2" charset="2"/>
              <a:buChar char="§"/>
            </a:pPr>
            <a:r>
              <a:rPr lang="vi-VN" sz="2000">
                <a:latin typeface="Segoe UI" panose="020B0502040204020203" pitchFamily="34" charset="0"/>
                <a:cs typeface="Segoe UI" panose="020B0502040204020203" pitchFamily="34" charset="0"/>
              </a:rPr>
              <a:t>.left</a:t>
            </a:r>
          </a:p>
          <a:p>
            <a:pPr marL="688975" indent="-342900">
              <a:lnSpc>
                <a:spcPct val="150000"/>
              </a:lnSpc>
              <a:buClr>
                <a:srgbClr val="FF5A33"/>
              </a:buClr>
              <a:buFont typeface="Wingdings" panose="05000000000000000000" pitchFamily="2" charset="2"/>
              <a:buChar char="§"/>
            </a:pPr>
            <a:r>
              <a:rPr lang="vi-VN" sz="2000">
                <a:latin typeface="Segoe UI" panose="020B0502040204020203" pitchFamily="34" charset="0"/>
                <a:cs typeface="Segoe UI" panose="020B0502040204020203" pitchFamily="34" charset="0"/>
              </a:rPr>
              <a:t>.right</a:t>
            </a:r>
            <a:endParaRPr lang="en-US" sz="200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81595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KEY MODIFIERS</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b="1"/>
              <a:t>Key modifiers</a:t>
            </a:r>
            <a:endParaRPr lang="en-US" sz="240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3" name="Rectangle 2"/>
          <p:cNvSpPr/>
          <p:nvPr/>
        </p:nvSpPr>
        <p:spPr>
          <a:xfrm>
            <a:off x="719254" y="1676400"/>
            <a:ext cx="10863146" cy="553998"/>
          </a:xfrm>
          <a:prstGeom prst="rect">
            <a:avLst/>
          </a:prstGeom>
        </p:spPr>
        <p:txBody>
          <a:bodyPr wrap="square">
            <a:spAutoFit/>
          </a:bodyPr>
          <a:lstStyle/>
          <a:p>
            <a:pPr marL="342900" indent="-342900">
              <a:lnSpc>
                <a:spcPct val="150000"/>
              </a:lnSpc>
              <a:buClr>
                <a:srgbClr val="FF5A33"/>
              </a:buClr>
              <a:buFont typeface="Wingdings" panose="05000000000000000000" pitchFamily="2" charset="2"/>
              <a:buChar char="q"/>
            </a:pPr>
            <a:r>
              <a:rPr lang="en-US" sz="2000" b="1">
                <a:latin typeface="Segoe UI" panose="020B0502040204020203" pitchFamily="34" charset="0"/>
                <a:cs typeface="Segoe UI" panose="020B0502040204020203" pitchFamily="34" charset="0"/>
              </a:rPr>
              <a:t>Ví dụ: </a:t>
            </a:r>
            <a:r>
              <a:rPr lang="en-US" sz="2000">
                <a:latin typeface="Segoe UI" panose="020B0502040204020203" pitchFamily="34" charset="0"/>
                <a:cs typeface="Segoe UI" panose="020B0502040204020203" pitchFamily="34" charset="0"/>
              </a:rPr>
              <a:t>Bắt sự kiện nhấn phím enter.</a:t>
            </a:r>
          </a:p>
        </p:txBody>
      </p:sp>
      <p:sp>
        <p:nvSpPr>
          <p:cNvPr id="4" name="Rectangle 3"/>
          <p:cNvSpPr/>
          <p:nvPr/>
        </p:nvSpPr>
        <p:spPr>
          <a:xfrm>
            <a:off x="840465" y="2632773"/>
            <a:ext cx="6400800" cy="3139321"/>
          </a:xfrm>
          <a:prstGeom prst="rect">
            <a:avLst/>
          </a:prstGeom>
          <a:ln>
            <a:solidFill>
              <a:schemeClr val="bg1">
                <a:lumMod val="50000"/>
              </a:schemeClr>
            </a:solidFill>
          </a:ln>
        </p:spPr>
        <p:txBody>
          <a:bodyPr wrap="square">
            <a:spAutoFit/>
          </a:bodyPr>
          <a:lstStyle/>
          <a:p>
            <a:r>
              <a:rPr lang="en-US">
                <a:solidFill>
                  <a:srgbClr val="55B4D4"/>
                </a:solidFill>
                <a:latin typeface="Consolas" panose="020B0609020204030204" pitchFamily="49" charset="0"/>
              </a:rPr>
              <a:t>&lt;script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setup</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FA8D3E"/>
                </a:solidFill>
                <a:latin typeface="Consolas" panose="020B0609020204030204" pitchFamily="49" charset="0"/>
              </a:rPr>
              <a:t>const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warn</a:t>
            </a:r>
            <a:r>
              <a:rPr lang="en-US">
                <a:solidFill>
                  <a:srgbClr val="5C6166"/>
                </a:solidFill>
                <a:latin typeface="Consolas" panose="020B0609020204030204" pitchFamily="49" charset="0"/>
              </a:rPr>
              <a:t>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 </a:t>
            </a:r>
            <a:r>
              <a:rPr lang="en-US">
                <a:solidFill>
                  <a:srgbClr val="FA8D3E"/>
                </a:solidFill>
                <a:latin typeface="Consolas" panose="020B0609020204030204" pitchFamily="49" charset="0"/>
              </a:rPr>
              <a:t>=&gt;</a:t>
            </a:r>
            <a:r>
              <a:rPr lang="en-US">
                <a:solidFill>
                  <a:srgbClr val="5C6166"/>
                </a:solidFill>
                <a:latin typeface="Consolas" panose="020B0609020204030204" pitchFamily="49" charset="0"/>
              </a:rPr>
              <a:t> {</a:t>
            </a:r>
          </a:p>
          <a:p>
            <a:r>
              <a:rPr lang="en-US">
                <a:solidFill>
                  <a:srgbClr val="5C6166"/>
                </a:solidFill>
                <a:latin typeface="Consolas" panose="020B0609020204030204" pitchFamily="49" charset="0"/>
              </a:rPr>
              <a:t>  </a:t>
            </a:r>
            <a:r>
              <a:rPr lang="en-US">
                <a:solidFill>
                  <a:srgbClr val="F07171"/>
                </a:solidFill>
                <a:latin typeface="Consolas" panose="020B0609020204030204" pitchFamily="49" charset="0"/>
              </a:rPr>
              <a:t>alert</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'Bạn vừa ấn Enter!'</a:t>
            </a:r>
            <a:r>
              <a:rPr lang="en-US">
                <a:solidFill>
                  <a:srgbClr val="5C6166"/>
                </a:solidFill>
                <a:latin typeface="Consolas" panose="020B0609020204030204" pitchFamily="49" charset="0"/>
              </a:rPr>
              <a:t>);</a:t>
            </a:r>
          </a:p>
          <a:p>
            <a:r>
              <a:rPr lang="en-US">
                <a:solidFill>
                  <a:srgbClr val="5C6166"/>
                </a:solidFill>
                <a:latin typeface="Consolas" panose="020B0609020204030204" pitchFamily="49" charset="0"/>
              </a:rPr>
              <a:t>};</a:t>
            </a:r>
          </a:p>
          <a:p>
            <a:r>
              <a:rPr lang="en-US">
                <a:solidFill>
                  <a:srgbClr val="55B4D4"/>
                </a:solidFill>
                <a:latin typeface="Consolas" panose="020B0609020204030204" pitchFamily="49" charset="0"/>
              </a:rPr>
              <a:t>&lt;/script&gt;</a:t>
            </a:r>
            <a:endParaRPr lang="en-US">
              <a:solidFill>
                <a:srgbClr val="5C6166"/>
              </a:solidFill>
              <a:latin typeface="Consolas" panose="020B0609020204030204" pitchFamily="49" charset="0"/>
            </a:endParaRPr>
          </a:p>
          <a:p>
            <a:br>
              <a:rPr lang="en-US">
                <a:solidFill>
                  <a:srgbClr val="5C6166"/>
                </a:solidFill>
                <a:latin typeface="Consolas" panose="020B0609020204030204" pitchFamily="49" charset="0"/>
              </a:rPr>
            </a:br>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"text"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v-on</a:t>
            </a:r>
            <a:r>
              <a:rPr lang="en-US">
                <a:solidFill>
                  <a:srgbClr val="5C6166"/>
                </a:solidFill>
                <a:latin typeface="Consolas" panose="020B0609020204030204" pitchFamily="49" charset="0"/>
              </a:rPr>
              <a:t>:</a:t>
            </a:r>
            <a:r>
              <a:rPr lang="en-US">
                <a:solidFill>
                  <a:srgbClr val="F2AE49"/>
                </a:solidFill>
                <a:latin typeface="Consolas" panose="020B0609020204030204" pitchFamily="49" charset="0"/>
              </a:rPr>
              <a:t>keyup</a:t>
            </a:r>
            <a:r>
              <a:rPr lang="en-US">
                <a:solidFill>
                  <a:srgbClr val="5C6166"/>
                </a:solidFill>
                <a:latin typeface="Consolas" panose="020B0609020204030204" pitchFamily="49" charset="0"/>
              </a:rPr>
              <a:t>.</a:t>
            </a:r>
            <a:r>
              <a:rPr lang="en-US">
                <a:solidFill>
                  <a:srgbClr val="F2AE49"/>
                </a:solidFill>
                <a:latin typeface="Consolas" panose="020B0609020204030204" pitchFamily="49" charset="0"/>
              </a:rPr>
              <a:t>enter</a:t>
            </a:r>
            <a:r>
              <a:rPr lang="en-US">
                <a:solidFill>
                  <a:srgbClr val="5C6166"/>
                </a:solidFill>
                <a:latin typeface="Consolas" panose="020B0609020204030204" pitchFamily="49" charset="0"/>
              </a:rPr>
              <a:t>="warn" </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&lt;/template&gt;</a:t>
            </a:r>
            <a:endParaRPr lang="en-US" b="0">
              <a:solidFill>
                <a:srgbClr val="5C6166"/>
              </a:solidFill>
              <a:effectLst/>
              <a:latin typeface="Consolas" panose="020B0609020204030204" pitchFamily="49" charset="0"/>
            </a:endParaRPr>
          </a:p>
        </p:txBody>
      </p:sp>
      <p:pic>
        <p:nvPicPr>
          <p:cNvPr id="9" name="Picture 8"/>
          <p:cNvPicPr>
            <a:picLocks noChangeAspect="1"/>
          </p:cNvPicPr>
          <p:nvPr/>
        </p:nvPicPr>
        <p:blipFill>
          <a:blip r:embed="rId2"/>
          <a:stretch>
            <a:fillRect/>
          </a:stretch>
        </p:blipFill>
        <p:spPr>
          <a:xfrm>
            <a:off x="8404208" y="2514600"/>
            <a:ext cx="2111392" cy="481794"/>
          </a:xfrm>
          <a:prstGeom prst="rect">
            <a:avLst/>
          </a:prstGeom>
          <a:ln>
            <a:solidFill>
              <a:schemeClr val="bg1">
                <a:lumMod val="50000"/>
              </a:schemeClr>
            </a:solidFill>
          </a:ln>
        </p:spPr>
      </p:pic>
      <p:pic>
        <p:nvPicPr>
          <p:cNvPr id="13" name="Picture 12"/>
          <p:cNvPicPr>
            <a:picLocks noChangeAspect="1"/>
          </p:cNvPicPr>
          <p:nvPr/>
        </p:nvPicPr>
        <p:blipFill>
          <a:blip r:embed="rId3"/>
          <a:stretch>
            <a:fillRect/>
          </a:stretch>
        </p:blipFill>
        <p:spPr>
          <a:xfrm>
            <a:off x="7413647" y="3763771"/>
            <a:ext cx="4150168" cy="2007234"/>
          </a:xfrm>
          <a:prstGeom prst="rect">
            <a:avLst/>
          </a:prstGeom>
          <a:ln>
            <a:solidFill>
              <a:schemeClr val="bg1">
                <a:lumMod val="50000"/>
              </a:schemeClr>
            </a:solidFill>
          </a:ln>
        </p:spPr>
      </p:pic>
      <p:cxnSp>
        <p:nvCxnSpPr>
          <p:cNvPr id="15" name="Straight Arrow Connector 14"/>
          <p:cNvCxnSpPr>
            <a:stCxn id="9" idx="2"/>
          </p:cNvCxnSpPr>
          <p:nvPr/>
        </p:nvCxnSpPr>
        <p:spPr>
          <a:xfrm>
            <a:off x="9459904" y="2996394"/>
            <a:ext cx="0" cy="7673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10398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SYSTEM KEY MODIFIERS</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b="1"/>
              <a:t>System Modifier Keys</a:t>
            </a:r>
            <a:endParaRPr lang="en-US" sz="240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3" name="Rectangle 2"/>
          <p:cNvSpPr/>
          <p:nvPr/>
        </p:nvSpPr>
        <p:spPr>
          <a:xfrm>
            <a:off x="7467600" y="1828800"/>
            <a:ext cx="1752600" cy="1938992"/>
          </a:xfrm>
          <a:prstGeom prst="rect">
            <a:avLst/>
          </a:prstGeom>
          <a:solidFill>
            <a:srgbClr val="FFFF00"/>
          </a:solidFill>
          <a:ln>
            <a:noFill/>
          </a:ln>
        </p:spPr>
        <p:txBody>
          <a:bodyPr wrap="square">
            <a:spAutoFit/>
          </a:bodyPr>
          <a:lstStyle/>
          <a:p>
            <a:pPr marL="342900" indent="-342900">
              <a:lnSpc>
                <a:spcPct val="150000"/>
              </a:lnSpc>
              <a:buClr>
                <a:srgbClr val="FF5A33"/>
              </a:buClr>
              <a:buFont typeface="Wingdings" panose="05000000000000000000" pitchFamily="2" charset="2"/>
              <a:buChar char="§"/>
            </a:pPr>
            <a:r>
              <a:rPr lang="vi-VN" sz="2000">
                <a:latin typeface="Segoe UI" panose="020B0502040204020203" pitchFamily="34" charset="0"/>
                <a:cs typeface="Segoe UI" panose="020B0502040204020203" pitchFamily="34" charset="0"/>
              </a:rPr>
              <a:t>.ctrl</a:t>
            </a:r>
          </a:p>
          <a:p>
            <a:pPr marL="342900" indent="-342900">
              <a:lnSpc>
                <a:spcPct val="150000"/>
              </a:lnSpc>
              <a:buClr>
                <a:srgbClr val="FF5A33"/>
              </a:buClr>
              <a:buFont typeface="Wingdings" panose="05000000000000000000" pitchFamily="2" charset="2"/>
              <a:buChar char="§"/>
            </a:pPr>
            <a:r>
              <a:rPr lang="vi-VN" sz="2000">
                <a:latin typeface="Segoe UI" panose="020B0502040204020203" pitchFamily="34" charset="0"/>
                <a:cs typeface="Segoe UI" panose="020B0502040204020203" pitchFamily="34" charset="0"/>
              </a:rPr>
              <a:t>.alt</a:t>
            </a:r>
          </a:p>
          <a:p>
            <a:pPr marL="342900" indent="-342900">
              <a:lnSpc>
                <a:spcPct val="150000"/>
              </a:lnSpc>
              <a:buClr>
                <a:srgbClr val="FF5A33"/>
              </a:buClr>
              <a:buFont typeface="Wingdings" panose="05000000000000000000" pitchFamily="2" charset="2"/>
              <a:buChar char="§"/>
            </a:pPr>
            <a:r>
              <a:rPr lang="vi-VN" sz="2000">
                <a:latin typeface="Segoe UI" panose="020B0502040204020203" pitchFamily="34" charset="0"/>
                <a:cs typeface="Segoe UI" panose="020B0502040204020203" pitchFamily="34" charset="0"/>
              </a:rPr>
              <a:t>.shift</a:t>
            </a:r>
          </a:p>
          <a:p>
            <a:pPr marL="342900" indent="-342900">
              <a:lnSpc>
                <a:spcPct val="150000"/>
              </a:lnSpc>
              <a:buClr>
                <a:srgbClr val="FF5A33"/>
              </a:buClr>
              <a:buFont typeface="Wingdings" panose="05000000000000000000" pitchFamily="2" charset="2"/>
              <a:buChar char="§"/>
            </a:pPr>
            <a:r>
              <a:rPr lang="vi-VN" sz="2000">
                <a:latin typeface="Segoe UI" panose="020B0502040204020203" pitchFamily="34" charset="0"/>
                <a:cs typeface="Segoe UI" panose="020B0502040204020203" pitchFamily="34" charset="0"/>
              </a:rPr>
              <a:t>.meta</a:t>
            </a:r>
            <a:endParaRPr lang="en-US" sz="2000">
              <a:latin typeface="Segoe UI" panose="020B0502040204020203" pitchFamily="34" charset="0"/>
              <a:cs typeface="Segoe UI" panose="020B0502040204020203" pitchFamily="34" charset="0"/>
            </a:endParaRPr>
          </a:p>
        </p:txBody>
      </p:sp>
      <p:sp>
        <p:nvSpPr>
          <p:cNvPr id="9" name="Rectangle 8"/>
          <p:cNvSpPr/>
          <p:nvPr/>
        </p:nvSpPr>
        <p:spPr>
          <a:xfrm>
            <a:off x="871654" y="1828800"/>
            <a:ext cx="4843346" cy="1938992"/>
          </a:xfrm>
          <a:prstGeom prst="rect">
            <a:avLst/>
          </a:prstGeom>
        </p:spPr>
        <p:txBody>
          <a:bodyPr wrap="square">
            <a:spAutoFit/>
          </a:bodyPr>
          <a:lstStyle/>
          <a:p>
            <a:pPr marL="342900" indent="-342900">
              <a:lnSpc>
                <a:spcPct val="150000"/>
              </a:lnSpc>
              <a:buClr>
                <a:srgbClr val="FF5A33"/>
              </a:buClr>
              <a:buFont typeface="Wingdings" panose="05000000000000000000" pitchFamily="2" charset="2"/>
              <a:buChar char="q"/>
            </a:pPr>
            <a:r>
              <a:rPr lang="en-US" sz="2000">
                <a:latin typeface="Segoe UI" panose="020B0502040204020203" pitchFamily="34" charset="0"/>
                <a:cs typeface="Segoe UI" panose="020B0502040204020203" pitchFamily="34" charset="0"/>
              </a:rPr>
              <a:t>Trường hợp một số phím chuyên biệt (phím hệ thống Ctrl, Alt, Shift, Meta và các nút ở trên chuột) sẽ có các modifier riêng.</a:t>
            </a:r>
          </a:p>
        </p:txBody>
      </p:sp>
      <p:sp>
        <p:nvSpPr>
          <p:cNvPr id="4" name="Notched Right Arrow 3"/>
          <p:cNvSpPr/>
          <p:nvPr/>
        </p:nvSpPr>
        <p:spPr>
          <a:xfrm>
            <a:off x="6069459" y="2635344"/>
            <a:ext cx="957146" cy="32590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71654" y="4038600"/>
            <a:ext cx="10710746" cy="1015663"/>
          </a:xfrm>
          <a:prstGeom prst="rect">
            <a:avLst/>
          </a:prstGeom>
        </p:spPr>
        <p:txBody>
          <a:bodyPr wrap="square">
            <a:spAutoFit/>
          </a:bodyPr>
          <a:lstStyle/>
          <a:p>
            <a:pPr marL="342900" indent="-342900">
              <a:lnSpc>
                <a:spcPct val="150000"/>
              </a:lnSpc>
              <a:buClr>
                <a:srgbClr val="FF5A33"/>
              </a:buClr>
              <a:buFont typeface="Wingdings" panose="05000000000000000000" pitchFamily="2" charset="2"/>
              <a:buChar char="q"/>
            </a:pPr>
            <a:r>
              <a:rPr lang="vi-VN" sz="2000">
                <a:latin typeface="Segoe UI" panose="020B0502040204020203" pitchFamily="34" charset="0"/>
                <a:cs typeface="Segoe UI" panose="020B0502040204020203" pitchFamily="34" charset="0"/>
              </a:rPr>
              <a:t>Những phím hệ thống này thường không được ấn một mình mà sẽ kết hợp thành một tổ hợp phím (đó là lí do vì sao nó trở nên đặc biệt). Ví dụ:</a:t>
            </a:r>
            <a:endParaRPr lang="en-US" sz="2000">
              <a:latin typeface="Segoe UI" panose="020B0502040204020203" pitchFamily="34" charset="0"/>
              <a:cs typeface="Segoe UI" panose="020B0502040204020203" pitchFamily="34" charset="0"/>
            </a:endParaRPr>
          </a:p>
        </p:txBody>
      </p:sp>
      <p:sp>
        <p:nvSpPr>
          <p:cNvPr id="12" name="Rectangle 11"/>
          <p:cNvSpPr/>
          <p:nvPr/>
        </p:nvSpPr>
        <p:spPr>
          <a:xfrm>
            <a:off x="1295400" y="5204783"/>
            <a:ext cx="7734300" cy="92429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nSpc>
                <a:spcPct val="150000"/>
              </a:lnSpc>
            </a:pPr>
            <a:r>
              <a:rPr lang="en-US" sz="2000">
                <a:solidFill>
                  <a:schemeClr val="bg1">
                    <a:lumMod val="50000"/>
                  </a:schemeClr>
                </a:solidFill>
              </a:rPr>
              <a:t>&lt;!-- Alt + C --&gt; </a:t>
            </a:r>
            <a:r>
              <a:rPr lang="en-US" sz="2000"/>
              <a:t>&lt;input @keyup.alt.67="method"&gt; </a:t>
            </a:r>
          </a:p>
          <a:p>
            <a:pPr>
              <a:lnSpc>
                <a:spcPct val="150000"/>
              </a:lnSpc>
            </a:pPr>
            <a:r>
              <a:rPr lang="en-US" sz="2000">
                <a:solidFill>
                  <a:schemeClr val="bg1">
                    <a:lumMod val="50000"/>
                  </a:schemeClr>
                </a:solidFill>
              </a:rPr>
              <a:t>&lt;!-- Ctrl + Click --&gt; </a:t>
            </a:r>
            <a:r>
              <a:rPr lang="en-US" sz="2000"/>
              <a:t>&lt;div @click.ctrl="method"&gt;Ctrl click để chạy&lt;/div&gt;</a:t>
            </a:r>
            <a:endParaRPr lang="en-US" sz="2000">
              <a:solidFill>
                <a:schemeClr val="bg1">
                  <a:lumMod val="65000"/>
                </a:schemeClr>
              </a:solidFill>
            </a:endParaRPr>
          </a:p>
        </p:txBody>
      </p:sp>
    </p:spTree>
    <p:extLst>
      <p:ext uri="{BB962C8B-B14F-4D97-AF65-F5344CB8AC3E}">
        <p14:creationId xmlns:p14="http://schemas.microsoft.com/office/powerpoint/2010/main" val="1837682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.EXACT MODIFIERS</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b="1"/>
              <a:t>.exact Modifier</a:t>
            </a:r>
            <a:endParaRPr lang="en-US" sz="240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9" name="Rectangle 8"/>
          <p:cNvSpPr/>
          <p:nvPr/>
        </p:nvSpPr>
        <p:spPr>
          <a:xfrm>
            <a:off x="871654" y="1752600"/>
            <a:ext cx="10710746" cy="1015663"/>
          </a:xfrm>
          <a:prstGeom prst="rect">
            <a:avLst/>
          </a:prstGeom>
        </p:spPr>
        <p:txBody>
          <a:bodyPr wrap="square">
            <a:spAutoFit/>
          </a:bodyPr>
          <a:lstStyle/>
          <a:p>
            <a:pPr marL="342900" indent="-342900">
              <a:lnSpc>
                <a:spcPct val="150000"/>
              </a:lnSpc>
              <a:buClr>
                <a:srgbClr val="FF5A33"/>
              </a:buClr>
              <a:buFont typeface="Wingdings" panose="05000000000000000000" pitchFamily="2" charset="2"/>
              <a:buChar char="q"/>
            </a:pPr>
            <a:r>
              <a:rPr lang="en-US" sz="2000">
                <a:latin typeface="Segoe UI" panose="020B0502040204020203" pitchFamily="34" charset="0"/>
                <a:cs typeface="Segoe UI" panose="020B0502040204020203" pitchFamily="34" charset="0"/>
              </a:rPr>
              <a:t>Sử dụng trong trường hợp cho phép kiểm soát sự kết hợp chính xác của các công cụ sửa đổi hệ thống cần thiết để kích hoạt một sự kiện. </a:t>
            </a:r>
          </a:p>
        </p:txBody>
      </p:sp>
      <p:sp>
        <p:nvSpPr>
          <p:cNvPr id="10" name="Rectangle 9"/>
          <p:cNvSpPr/>
          <p:nvPr/>
        </p:nvSpPr>
        <p:spPr>
          <a:xfrm>
            <a:off x="1269250" y="2918098"/>
            <a:ext cx="9322550" cy="2308324"/>
          </a:xfrm>
          <a:prstGeom prst="rect">
            <a:avLst/>
          </a:prstGeom>
          <a:ln>
            <a:solidFill>
              <a:schemeClr val="bg1">
                <a:lumMod val="50000"/>
              </a:schemeClr>
            </a:solidFill>
          </a:ln>
        </p:spPr>
        <p:txBody>
          <a:bodyPr wrap="square">
            <a:spAutoFit/>
          </a:bodyPr>
          <a:lstStyle/>
          <a:p>
            <a:r>
              <a:rPr lang="en-US" i="1">
                <a:solidFill>
                  <a:srgbClr val="787B80"/>
                </a:solidFill>
                <a:latin typeface="Consolas" panose="020B0609020204030204" pitchFamily="49" charset="0"/>
              </a:rPr>
              <a:t>&lt;!-- Sẽ kích hoạt ngay cả khi nhấn Alt hoặc Shift --&gt;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&lt;button</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click</a:t>
            </a:r>
            <a:r>
              <a:rPr lang="en-US">
                <a:solidFill>
                  <a:srgbClr val="5C6166"/>
                </a:solidFill>
                <a:latin typeface="Consolas" panose="020B0609020204030204" pitchFamily="49" charset="0"/>
              </a:rPr>
              <a:t>.</a:t>
            </a:r>
            <a:r>
              <a:rPr lang="en-US">
                <a:solidFill>
                  <a:srgbClr val="F2AE49"/>
                </a:solidFill>
                <a:latin typeface="Consolas" panose="020B0609020204030204" pitchFamily="49" charset="0"/>
              </a:rPr>
              <a:t>ctrl</a:t>
            </a:r>
            <a:r>
              <a:rPr lang="en-US">
                <a:solidFill>
                  <a:srgbClr val="5C6166"/>
                </a:solidFill>
                <a:latin typeface="Consolas" panose="020B0609020204030204" pitchFamily="49" charset="0"/>
              </a:rPr>
              <a:t>="onClick"</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A</a:t>
            </a:r>
            <a:r>
              <a:rPr lang="en-US">
                <a:solidFill>
                  <a:srgbClr val="55B4D4"/>
                </a:solidFill>
                <a:latin typeface="Consolas" panose="020B0609020204030204" pitchFamily="49" charset="0"/>
              </a:rPr>
              <a:t>&lt;/button&gt;</a:t>
            </a:r>
            <a:endParaRPr lang="en-US">
              <a:solidFill>
                <a:srgbClr val="5C6166"/>
              </a:solidFill>
              <a:latin typeface="Consolas" panose="020B0609020204030204" pitchFamily="49" charset="0"/>
            </a:endParaRPr>
          </a:p>
          <a:p>
            <a:br>
              <a:rPr lang="en-US">
                <a:solidFill>
                  <a:srgbClr val="5C6166"/>
                </a:solidFill>
                <a:latin typeface="Consolas" panose="020B0609020204030204" pitchFamily="49" charset="0"/>
              </a:rPr>
            </a:br>
            <a:r>
              <a:rPr lang="en-US" i="1">
                <a:solidFill>
                  <a:srgbClr val="787B80"/>
                </a:solidFill>
                <a:latin typeface="Consolas" panose="020B0609020204030204" pitchFamily="49" charset="0"/>
              </a:rPr>
              <a:t>&lt;!-- S</a:t>
            </a:r>
            <a:r>
              <a:rPr lang="vi-VN" i="1">
                <a:solidFill>
                  <a:srgbClr val="787B80"/>
                </a:solidFill>
                <a:latin typeface="Consolas" panose="020B0609020204030204" pitchFamily="49" charset="0"/>
              </a:rPr>
              <a:t>ẽ kích hoạt khi </a:t>
            </a:r>
            <a:r>
              <a:rPr lang="en-US" i="1">
                <a:solidFill>
                  <a:srgbClr val="787B80"/>
                </a:solidFill>
                <a:latin typeface="Consolas" panose="020B0609020204030204" pitchFamily="49" charset="0"/>
              </a:rPr>
              <a:t>nhấn </a:t>
            </a:r>
            <a:r>
              <a:rPr lang="vi-VN" i="1">
                <a:solidFill>
                  <a:srgbClr val="787B80"/>
                </a:solidFill>
                <a:latin typeface="Consolas" panose="020B0609020204030204" pitchFamily="49" charset="0"/>
              </a:rPr>
              <a:t>Ctrl và không có phím nào khác được nhấn</a:t>
            </a:r>
            <a:r>
              <a:rPr lang="en-US" i="1">
                <a:solidFill>
                  <a:srgbClr val="787B80"/>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&lt;button</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click</a:t>
            </a:r>
            <a:r>
              <a:rPr lang="en-US">
                <a:solidFill>
                  <a:srgbClr val="5C6166"/>
                </a:solidFill>
                <a:latin typeface="Consolas" panose="020B0609020204030204" pitchFamily="49" charset="0"/>
              </a:rPr>
              <a:t>.</a:t>
            </a:r>
            <a:r>
              <a:rPr lang="en-US">
                <a:solidFill>
                  <a:srgbClr val="F2AE49"/>
                </a:solidFill>
                <a:latin typeface="Consolas" panose="020B0609020204030204" pitchFamily="49" charset="0"/>
              </a:rPr>
              <a:t>ctrl</a:t>
            </a:r>
            <a:r>
              <a:rPr lang="en-US">
                <a:solidFill>
                  <a:srgbClr val="5C6166"/>
                </a:solidFill>
                <a:latin typeface="Consolas" panose="020B0609020204030204" pitchFamily="49" charset="0"/>
              </a:rPr>
              <a:t>.</a:t>
            </a:r>
            <a:r>
              <a:rPr lang="en-US">
                <a:solidFill>
                  <a:srgbClr val="F2AE49"/>
                </a:solidFill>
                <a:latin typeface="Consolas" panose="020B0609020204030204" pitchFamily="49" charset="0"/>
              </a:rPr>
              <a:t>exact</a:t>
            </a:r>
            <a:r>
              <a:rPr lang="en-US">
                <a:solidFill>
                  <a:srgbClr val="5C6166"/>
                </a:solidFill>
                <a:latin typeface="Consolas" panose="020B0609020204030204" pitchFamily="49" charset="0"/>
              </a:rPr>
              <a:t>="onCtrlClick"</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A</a:t>
            </a:r>
            <a:r>
              <a:rPr lang="en-US">
                <a:solidFill>
                  <a:srgbClr val="55B4D4"/>
                </a:solidFill>
                <a:latin typeface="Consolas" panose="020B0609020204030204" pitchFamily="49" charset="0"/>
              </a:rPr>
              <a:t>&lt;/button&gt;</a:t>
            </a:r>
            <a:endParaRPr lang="en-US">
              <a:solidFill>
                <a:srgbClr val="5C6166"/>
              </a:solidFill>
              <a:latin typeface="Consolas" panose="020B0609020204030204" pitchFamily="49" charset="0"/>
            </a:endParaRPr>
          </a:p>
          <a:p>
            <a:br>
              <a:rPr lang="en-US">
                <a:solidFill>
                  <a:srgbClr val="5C6166"/>
                </a:solidFill>
                <a:latin typeface="Consolas" panose="020B0609020204030204" pitchFamily="49" charset="0"/>
              </a:rPr>
            </a:br>
            <a:r>
              <a:rPr lang="en-US" i="1">
                <a:solidFill>
                  <a:srgbClr val="787B80"/>
                </a:solidFill>
                <a:latin typeface="Consolas" panose="020B0609020204030204" pitchFamily="49" charset="0"/>
              </a:rPr>
              <a:t>&lt;!-- S</a:t>
            </a:r>
            <a:r>
              <a:rPr lang="vi-VN" i="1">
                <a:solidFill>
                  <a:srgbClr val="787B80"/>
                </a:solidFill>
                <a:latin typeface="Consolas" panose="020B0609020204030204" pitchFamily="49" charset="0"/>
              </a:rPr>
              <a:t>ẽ kích hoạt khi không có System Modifier nào được nhấn</a:t>
            </a:r>
            <a:r>
              <a:rPr lang="en-US" i="1">
                <a:solidFill>
                  <a:srgbClr val="787B80"/>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&lt;button</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click</a:t>
            </a:r>
            <a:r>
              <a:rPr lang="en-US">
                <a:solidFill>
                  <a:srgbClr val="5C6166"/>
                </a:solidFill>
                <a:latin typeface="Consolas" panose="020B0609020204030204" pitchFamily="49" charset="0"/>
              </a:rPr>
              <a:t>.</a:t>
            </a:r>
            <a:r>
              <a:rPr lang="en-US">
                <a:solidFill>
                  <a:srgbClr val="F2AE49"/>
                </a:solidFill>
                <a:latin typeface="Consolas" panose="020B0609020204030204" pitchFamily="49" charset="0"/>
              </a:rPr>
              <a:t>exact</a:t>
            </a:r>
            <a:r>
              <a:rPr lang="en-US">
                <a:solidFill>
                  <a:srgbClr val="5C6166"/>
                </a:solidFill>
                <a:latin typeface="Consolas" panose="020B0609020204030204" pitchFamily="49" charset="0"/>
              </a:rPr>
              <a:t>="onClick"</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A</a:t>
            </a:r>
            <a:r>
              <a:rPr lang="en-US">
                <a:solidFill>
                  <a:srgbClr val="55B4D4"/>
                </a:solidFill>
                <a:latin typeface="Consolas" panose="020B0609020204030204" pitchFamily="49" charset="0"/>
              </a:rPr>
              <a:t>&lt;/button&gt;</a:t>
            </a:r>
            <a:endParaRPr lang="en-US" b="0">
              <a:solidFill>
                <a:srgbClr val="5C6166"/>
              </a:solidFill>
              <a:effectLst/>
              <a:latin typeface="Consolas" panose="020B0609020204030204" pitchFamily="49" charset="0"/>
            </a:endParaRPr>
          </a:p>
        </p:txBody>
      </p:sp>
    </p:spTree>
    <p:extLst>
      <p:ext uri="{BB962C8B-B14F-4D97-AF65-F5344CB8AC3E}">
        <p14:creationId xmlns:p14="http://schemas.microsoft.com/office/powerpoint/2010/main" val="871933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9601200" y="1632404"/>
            <a:ext cx="1657472" cy="383770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MỤC TIÊU</a:t>
            </a:r>
          </a:p>
        </p:txBody>
      </p:sp>
      <p:sp>
        <p:nvSpPr>
          <p:cNvPr id="3" name="Content Placeholder 2"/>
          <p:cNvSpPr>
            <a:spLocks noGrp="1"/>
          </p:cNvSpPr>
          <p:nvPr>
            <p:ph idx="1"/>
          </p:nvPr>
        </p:nvSpPr>
        <p:spPr/>
        <p:txBody>
          <a:bodyPr>
            <a:normAutofit/>
          </a:bodyPr>
          <a:lstStyle/>
          <a:p>
            <a:pPr>
              <a:buFont typeface="Wingdings" pitchFamily="2" charset="2"/>
              <a:buChar char="¤"/>
            </a:pPr>
            <a:r>
              <a:rPr lang="en-US" sz="2400" dirty="0" err="1"/>
              <a:t>Kết</a:t>
            </a:r>
            <a:r>
              <a:rPr lang="en-US" sz="2400" dirty="0"/>
              <a:t> </a:t>
            </a:r>
            <a:r>
              <a:rPr lang="en-US" sz="2400" dirty="0" err="1"/>
              <a:t>thúc</a:t>
            </a:r>
            <a:r>
              <a:rPr lang="en-US" sz="2400" dirty="0"/>
              <a:t> </a:t>
            </a:r>
            <a:r>
              <a:rPr lang="en-US" sz="2400" dirty="0" err="1"/>
              <a:t>bài</a:t>
            </a:r>
            <a:r>
              <a:rPr lang="en-US" sz="2400" dirty="0"/>
              <a:t> </a:t>
            </a:r>
            <a:r>
              <a:rPr lang="en-US" sz="2400" dirty="0" err="1"/>
              <a:t>học</a:t>
            </a:r>
            <a:r>
              <a:rPr lang="en-US" sz="2400" dirty="0"/>
              <a:t> </a:t>
            </a:r>
            <a:r>
              <a:rPr lang="en-US" sz="2400" dirty="0" err="1"/>
              <a:t>này</a:t>
            </a:r>
            <a:r>
              <a:rPr lang="en-US" sz="2400" dirty="0"/>
              <a:t> </a:t>
            </a:r>
            <a:r>
              <a:rPr lang="en-US" sz="2400" dirty="0" err="1"/>
              <a:t>bạn</a:t>
            </a:r>
            <a:r>
              <a:rPr lang="en-US" sz="2400" dirty="0"/>
              <a:t> </a:t>
            </a:r>
            <a:r>
              <a:rPr lang="en-US" sz="2400" dirty="0" err="1"/>
              <a:t>có</a:t>
            </a:r>
            <a:r>
              <a:rPr lang="en-US" sz="2400" dirty="0"/>
              <a:t> </a:t>
            </a:r>
            <a:r>
              <a:rPr lang="en-US" sz="2400" dirty="0" err="1"/>
              <a:t>khả</a:t>
            </a:r>
            <a:r>
              <a:rPr lang="en-US" sz="2400" dirty="0"/>
              <a:t> </a:t>
            </a:r>
            <a:r>
              <a:rPr lang="en-US" sz="2400" dirty="0" err="1"/>
              <a:t>năng</a:t>
            </a:r>
            <a:endParaRPr lang="en-US" sz="2400" dirty="0"/>
          </a:p>
          <a:p>
            <a:pPr lvl="1">
              <a:buFont typeface="Wingdings" panose="05000000000000000000" pitchFamily="2" charset="2"/>
              <a:buChar char="Ø"/>
            </a:pPr>
            <a:r>
              <a:rPr lang="en-US"/>
              <a:t>Hiểu về Listen to Events (Lắng nghe sự kiện) </a:t>
            </a:r>
          </a:p>
          <a:p>
            <a:pPr lvl="1">
              <a:buFont typeface="Wingdings" panose="05000000000000000000" pitchFamily="2" charset="2"/>
              <a:buChar char="Ø"/>
            </a:pPr>
            <a:r>
              <a:rPr lang="en-US"/>
              <a:t>Tìm hiểu </a:t>
            </a:r>
            <a:r>
              <a:rPr lang="vi-VN"/>
              <a:t>Trình xử lý phương thức</a:t>
            </a:r>
            <a:endParaRPr lang="en-US"/>
          </a:p>
          <a:p>
            <a:pPr lvl="1">
              <a:buFont typeface="Wingdings" panose="05000000000000000000" pitchFamily="2" charset="2"/>
              <a:buChar char="Ø"/>
            </a:pPr>
            <a:r>
              <a:rPr lang="en-US"/>
              <a:t>Các sự kiện về chuột, bàn phím…</a:t>
            </a:r>
          </a:p>
          <a:p>
            <a:pPr lvl="1">
              <a:buFont typeface="Wingdings" panose="05000000000000000000" pitchFamily="2" charset="2"/>
              <a:buChar char="Ø"/>
            </a:pPr>
            <a:r>
              <a:rPr lang="en-US"/>
              <a:t>Nắm được cách thức liên kết dữ liệu trong Form binding</a:t>
            </a:r>
          </a:p>
          <a:p>
            <a:pPr lvl="1">
              <a:buFont typeface="Wingdings" panose="05000000000000000000" pitchFamily="2" charset="2"/>
              <a:buChar char="Ø"/>
            </a:pPr>
            <a:r>
              <a:rPr lang="en-US"/>
              <a:t>Sử dụng v-model kết hợp các thuộc tính, giá trị</a:t>
            </a:r>
          </a:p>
          <a:p>
            <a:pPr lvl="1">
              <a:buFont typeface="Wingdings" panose="05000000000000000000" pitchFamily="2" charset="2"/>
              <a:buChar char="Ø"/>
            </a:pPr>
            <a:r>
              <a:rPr lang="en-US"/>
              <a:t>Sử dụng v-model với component tùy chỉnh</a:t>
            </a:r>
          </a:p>
          <a:p>
            <a:pPr lvl="1">
              <a:buFont typeface="Wingdings" panose="05000000000000000000" pitchFamily="2" charset="2"/>
              <a:buChar char="Ø"/>
            </a:pPr>
            <a:endParaRPr lang="en-US"/>
          </a:p>
          <a:p>
            <a:pPr lvl="1">
              <a:buFont typeface="Wingdings" panose="05000000000000000000" pitchFamily="2" charset="2"/>
              <a:buChar char="Ø"/>
            </a:pPr>
            <a:endParaRPr lang="en-US" dirty="0"/>
          </a:p>
          <a:p>
            <a:pPr lvl="1">
              <a:buFont typeface="Wingdings" panose="05000000000000000000" pitchFamily="2" charset="2"/>
              <a:buChar char="Ø"/>
            </a:pPr>
            <a:endParaRPr lang="vi-VN" dirty="0"/>
          </a:p>
        </p:txBody>
      </p:sp>
      <p:sp>
        <p:nvSpPr>
          <p:cNvPr id="10" name="Google Shape;93;p1"/>
          <p:cNvSpPr txBox="1"/>
          <p:nvPr/>
        </p:nvSpPr>
        <p:spPr>
          <a:xfrm>
            <a:off x="4217082" y="5085439"/>
            <a:ext cx="5675202" cy="839887"/>
          </a:xfrm>
          <a:prstGeom prst="rect">
            <a:avLst/>
          </a:prstGeom>
          <a:noFill/>
          <a:ln>
            <a:noFill/>
          </a:ln>
        </p:spPr>
        <p:txBody>
          <a:bodyPr spcFirstLastPara="1" wrap="square" lIns="0" tIns="0" rIns="0" bIns="0" anchor="t" anchorCtr="0">
            <a:spAutoFit/>
          </a:bodyPr>
          <a:lstStyle/>
          <a:p>
            <a:pPr marL="0" marR="0" lvl="0" indent="0" algn="just" rtl="0">
              <a:lnSpc>
                <a:spcPct val="120000"/>
              </a:lnSpc>
              <a:spcBef>
                <a:spcPts val="0"/>
              </a:spcBef>
              <a:spcAft>
                <a:spcPts val="0"/>
              </a:spcAft>
              <a:buNone/>
            </a:pPr>
            <a:r>
              <a:rPr lang="en-US" sz="2000" b="1" i="0" u="none" strike="noStrike" cap="none" dirty="0">
                <a:solidFill>
                  <a:srgbClr val="FFFFFF"/>
                </a:solidFill>
                <a:latin typeface="Arimo"/>
                <a:ea typeface="Arimo"/>
                <a:cs typeface="Arimo"/>
                <a:sym typeface="Arimo"/>
              </a:rPr>
              <a:t>Copyright ©</a:t>
            </a:r>
            <a:r>
              <a:rPr lang="en-US" sz="2000" b="0" i="0" u="none" strike="noStrike" cap="none" dirty="0">
                <a:solidFill>
                  <a:srgbClr val="FFFFFF"/>
                </a:solidFill>
                <a:latin typeface="Arimo"/>
                <a:ea typeface="Arimo"/>
                <a:cs typeface="Arimo"/>
                <a:sym typeface="Arimo"/>
              </a:rPr>
              <a:t> </a:t>
            </a:r>
            <a:r>
              <a:rPr lang="en-US" sz="2000" b="1" i="0" u="none" strike="noStrike" cap="none" dirty="0" err="1">
                <a:solidFill>
                  <a:srgbClr val="FFFFFF"/>
                </a:solidFill>
                <a:latin typeface="Arimo"/>
                <a:ea typeface="Arimo"/>
                <a:cs typeface="Arimo"/>
                <a:sym typeface="Arimo"/>
              </a:rPr>
              <a:t>Trường</a:t>
            </a:r>
            <a:r>
              <a:rPr lang="en-US" sz="2000" b="1" i="0" u="none" strike="noStrike" cap="none" dirty="0">
                <a:solidFill>
                  <a:srgbClr val="FFFFFF"/>
                </a:solidFill>
                <a:latin typeface="Arimo"/>
                <a:ea typeface="Arimo"/>
                <a:cs typeface="Arimo"/>
                <a:sym typeface="Arimo"/>
              </a:rPr>
              <a:t> Cao </a:t>
            </a:r>
            <a:r>
              <a:rPr lang="en-US" sz="2000" b="1" i="0" u="none" strike="noStrike" cap="none" dirty="0" err="1">
                <a:solidFill>
                  <a:srgbClr val="FFFFFF"/>
                </a:solidFill>
                <a:latin typeface="Arimo"/>
                <a:ea typeface="Arimo"/>
                <a:cs typeface="Arimo"/>
                <a:sym typeface="Arimo"/>
              </a:rPr>
              <a:t>đẳng</a:t>
            </a:r>
            <a:r>
              <a:rPr lang="en-US" sz="2000" b="1" i="0" u="none" strike="noStrike" cap="none" dirty="0">
                <a:solidFill>
                  <a:srgbClr val="FFFFFF"/>
                </a:solidFill>
                <a:latin typeface="Arimo"/>
                <a:ea typeface="Arimo"/>
                <a:cs typeface="Arimo"/>
                <a:sym typeface="Arimo"/>
              </a:rPr>
              <a:t> FPT Polytechnic</a:t>
            </a:r>
            <a:endParaRPr dirty="0"/>
          </a:p>
        </p:txBody>
      </p:sp>
      <p:grpSp>
        <p:nvGrpSpPr>
          <p:cNvPr id="11" name="Google Shape;172;p6"/>
          <p:cNvGrpSpPr/>
          <p:nvPr/>
        </p:nvGrpSpPr>
        <p:grpSpPr>
          <a:xfrm>
            <a:off x="0" y="6344235"/>
            <a:ext cx="12192000" cy="513793"/>
            <a:chOff x="0" y="0"/>
            <a:chExt cx="24384000" cy="1027585"/>
          </a:xfrm>
        </p:grpSpPr>
        <p:sp>
          <p:nvSpPr>
            <p:cNvPr id="12"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13"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530005378"/>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MOUSE BUTTON MODIFIERS</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b="1"/>
              <a:t>Mouse Button Modifiers </a:t>
            </a:r>
            <a:endParaRPr lang="en-US" sz="240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9" name="Rectangle 8"/>
          <p:cNvSpPr/>
          <p:nvPr/>
        </p:nvSpPr>
        <p:spPr>
          <a:xfrm>
            <a:off x="611459" y="3766061"/>
            <a:ext cx="10710746" cy="958339"/>
          </a:xfrm>
          <a:prstGeom prst="rect">
            <a:avLst/>
          </a:prstGeom>
        </p:spPr>
        <p:txBody>
          <a:bodyPr wrap="square">
            <a:spAutoFit/>
          </a:bodyPr>
          <a:lstStyle/>
          <a:p>
            <a:pPr marL="342900" indent="-342900">
              <a:lnSpc>
                <a:spcPct val="150000"/>
              </a:lnSpc>
              <a:buClr>
                <a:srgbClr val="FF5A33"/>
              </a:buClr>
              <a:buFont typeface="Wingdings" panose="05000000000000000000" pitchFamily="2" charset="2"/>
              <a:buChar char="q"/>
            </a:pPr>
            <a:r>
              <a:rPr lang="vi-VN" sz="2000">
                <a:latin typeface="Segoe UI" panose="020B0502040204020203" pitchFamily="34" charset="0"/>
                <a:cs typeface="Segoe UI" panose="020B0502040204020203" pitchFamily="34" charset="0"/>
              </a:rPr>
              <a:t>Những công cụ sửa đổi này hạn chế trình xử lý đối với các sự kiện được kích hoạt bởi một nút chuột cụ thể.</a:t>
            </a:r>
            <a:endParaRPr lang="en-US" sz="2000">
              <a:latin typeface="Segoe UI" panose="020B0502040204020203" pitchFamily="34" charset="0"/>
              <a:cs typeface="Segoe UI" panose="020B0502040204020203" pitchFamily="34" charset="0"/>
            </a:endParaRPr>
          </a:p>
        </p:txBody>
      </p:sp>
      <p:sp>
        <p:nvSpPr>
          <p:cNvPr id="11" name="Rectangle 10"/>
          <p:cNvSpPr/>
          <p:nvPr/>
        </p:nvSpPr>
        <p:spPr>
          <a:xfrm>
            <a:off x="762000" y="1837373"/>
            <a:ext cx="1676400" cy="1477328"/>
          </a:xfrm>
          <a:prstGeom prst="rect">
            <a:avLst/>
          </a:prstGeom>
          <a:solidFill>
            <a:srgbClr val="FFFF00"/>
          </a:solidFill>
          <a:ln>
            <a:noFill/>
          </a:ln>
        </p:spPr>
        <p:txBody>
          <a:bodyPr wrap="square">
            <a:spAutoFit/>
          </a:bodyPr>
          <a:lstStyle/>
          <a:p>
            <a:pPr marL="342900" indent="-342900">
              <a:lnSpc>
                <a:spcPct val="150000"/>
              </a:lnSpc>
              <a:buClr>
                <a:srgbClr val="FF5A33"/>
              </a:buClr>
              <a:buFont typeface="Wingdings" panose="05000000000000000000" pitchFamily="2" charset="2"/>
              <a:buChar char="§"/>
            </a:pPr>
            <a:r>
              <a:rPr lang="en-US" sz="2000">
                <a:latin typeface="Segoe UI" panose="020B0502040204020203" pitchFamily="34" charset="0"/>
                <a:cs typeface="Segoe UI" panose="020B0502040204020203" pitchFamily="34" charset="0"/>
              </a:rPr>
              <a:t>.left</a:t>
            </a:r>
          </a:p>
          <a:p>
            <a:pPr marL="342900" indent="-342900">
              <a:lnSpc>
                <a:spcPct val="150000"/>
              </a:lnSpc>
              <a:buClr>
                <a:srgbClr val="FF5A33"/>
              </a:buClr>
              <a:buFont typeface="Wingdings" panose="05000000000000000000" pitchFamily="2" charset="2"/>
              <a:buChar char="§"/>
            </a:pPr>
            <a:r>
              <a:rPr lang="en-US" sz="2000">
                <a:latin typeface="Segoe UI" panose="020B0502040204020203" pitchFamily="34" charset="0"/>
                <a:cs typeface="Segoe UI" panose="020B0502040204020203" pitchFamily="34" charset="0"/>
              </a:rPr>
              <a:t>.right</a:t>
            </a:r>
          </a:p>
          <a:p>
            <a:pPr marL="342900" indent="-342900">
              <a:lnSpc>
                <a:spcPct val="150000"/>
              </a:lnSpc>
              <a:buClr>
                <a:srgbClr val="FF5A33"/>
              </a:buClr>
              <a:buFont typeface="Wingdings" panose="05000000000000000000" pitchFamily="2" charset="2"/>
              <a:buChar char="§"/>
            </a:pPr>
            <a:r>
              <a:rPr lang="en-US" sz="2000">
                <a:latin typeface="Segoe UI" panose="020B0502040204020203" pitchFamily="34" charset="0"/>
                <a:cs typeface="Segoe UI" panose="020B0502040204020203" pitchFamily="34" charset="0"/>
              </a:rPr>
              <a:t>.middle</a:t>
            </a:r>
          </a:p>
        </p:txBody>
      </p:sp>
      <p:sp>
        <p:nvSpPr>
          <p:cNvPr id="2" name="Rectangle 1"/>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904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213547"/>
                </a:solidFill>
                <a:effectLst/>
                <a:latin typeface="var(--vt-font-family-mono)"/>
              </a:rPr>
              <a:t>.left</a:t>
            </a:r>
            <a:endParaRPr kumimoji="0" lang="en-US" altLang="en-US" sz="1200" b="0" i="0" u="none" strike="noStrike" cap="none" normalizeH="0" baseline="0">
              <a:ln>
                <a:noFill/>
              </a:ln>
              <a:solidFill>
                <a:srgbClr val="213547"/>
              </a:solidFill>
              <a:effectLst/>
              <a:latin typeface="Inter var experimental"/>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213547"/>
                </a:solidFill>
                <a:effectLst/>
                <a:latin typeface="var(--vt-font-family-mono)"/>
              </a:rPr>
              <a:t>.right</a:t>
            </a:r>
            <a:endParaRPr kumimoji="0" lang="en-US" altLang="en-US" sz="1200" b="0" i="0" u="none" strike="noStrike" cap="none" normalizeH="0" baseline="0">
              <a:ln>
                <a:noFill/>
              </a:ln>
              <a:solidFill>
                <a:srgbClr val="213547"/>
              </a:solidFill>
              <a:effectLst/>
              <a:latin typeface="Inter var experimental"/>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213547"/>
                </a:solidFill>
                <a:effectLst/>
                <a:latin typeface="var(--vt-font-family-mono)"/>
              </a:rPr>
              <a:t>.middle</a:t>
            </a:r>
            <a:endParaRPr kumimoji="0" lang="en-US" altLang="en-US" sz="1200" b="0" i="0" u="none" strike="noStrike" cap="none" normalizeH="0" baseline="0">
              <a:ln>
                <a:noFill/>
              </a:ln>
              <a:solidFill>
                <a:srgbClr val="213547"/>
              </a:solidFill>
              <a:effectLst/>
              <a:latin typeface="Inter var experimenta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351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3"/>
          <p:cNvSpPr txBox="1">
            <a:spLocks/>
          </p:cNvSpPr>
          <p:nvPr/>
        </p:nvSpPr>
        <p:spPr>
          <a:xfrm>
            <a:off x="5638800" y="4953000"/>
            <a:ext cx="6172200" cy="99060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sz="2600" dirty="0"/>
              <a:t>PHẦN II</a:t>
            </a:r>
            <a:r>
              <a:rPr lang="en-US" sz="2600"/>
              <a:t>: </a:t>
            </a:r>
            <a:r>
              <a:rPr lang="en-US" altLang="en-US" sz="2600"/>
              <a:t>FORM BINDING VUEJS</a:t>
            </a:r>
            <a:endParaRPr lang="en-US" sz="2600"/>
          </a:p>
        </p:txBody>
      </p:sp>
      <p:sp>
        <p:nvSpPr>
          <p:cNvPr id="5" name="Subtitle 2"/>
          <p:cNvSpPr txBox="1">
            <a:spLocks/>
          </p:cNvSpPr>
          <p:nvPr/>
        </p:nvSpPr>
        <p:spPr>
          <a:xfrm>
            <a:off x="5638800" y="2819400"/>
            <a:ext cx="6400800" cy="15240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lnSpc>
                <a:spcPct val="120000"/>
              </a:lnSpc>
              <a:spcBef>
                <a:spcPct val="0"/>
              </a:spcBef>
            </a:pPr>
            <a:r>
              <a:rPr lang="en-US" sz="2800" u="sng">
                <a:solidFill>
                  <a:srgbClr val="0070C0"/>
                </a:solidFill>
              </a:rPr>
              <a:t>BÀI 7:</a:t>
            </a:r>
            <a:r>
              <a:rPr lang="en-US" sz="2800">
                <a:solidFill>
                  <a:srgbClr val="0070C0"/>
                </a:solidFill>
              </a:rPr>
              <a:t> </a:t>
            </a:r>
          </a:p>
          <a:p>
            <a:pPr algn="ctr">
              <a:lnSpc>
                <a:spcPct val="120000"/>
              </a:lnSpc>
              <a:spcBef>
                <a:spcPct val="0"/>
              </a:spcBef>
            </a:pPr>
            <a:r>
              <a:rPr lang="en-US" altLang="en-US" sz="2800">
                <a:solidFill>
                  <a:srgbClr val="0070C0"/>
                </a:solidFill>
              </a:rPr>
              <a:t>EVENT HANDLING VÀ FORM BINDING TRONG VUEJS</a:t>
            </a:r>
            <a:endParaRPr lang="en-US" sz="2800" dirty="0">
              <a:solidFill>
                <a:srgbClr val="0070C0"/>
              </a:solidFill>
            </a:endParaRPr>
          </a:p>
        </p:txBody>
      </p:sp>
    </p:spTree>
    <p:extLst>
      <p:ext uri="{BB962C8B-B14F-4D97-AF65-F5344CB8AC3E}">
        <p14:creationId xmlns:p14="http://schemas.microsoft.com/office/powerpoint/2010/main" val="4221624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TỔNG QUAN VỀ FORM BINDING</a:t>
            </a:r>
            <a:endParaRPr lang="en-GB" altLang="en-US" dirty="0"/>
          </a:p>
        </p:txBody>
      </p:sp>
      <p:sp>
        <p:nvSpPr>
          <p:cNvPr id="9219" name="Rectangle 3"/>
          <p:cNvSpPr>
            <a:spLocks noGrp="1" noChangeArrowheads="1"/>
          </p:cNvSpPr>
          <p:nvPr>
            <p:ph type="body" idx="1"/>
          </p:nvPr>
        </p:nvSpPr>
        <p:spPr>
          <a:xfrm>
            <a:off x="609600" y="1066800"/>
            <a:ext cx="4495800" cy="3581400"/>
          </a:xfrm>
        </p:spPr>
        <p:txBody>
          <a:bodyPr>
            <a:noAutofit/>
          </a:bodyPr>
          <a:lstStyle/>
          <a:p>
            <a:pPr marL="0" indent="0" algn="just">
              <a:lnSpc>
                <a:spcPct val="150000"/>
              </a:lnSpc>
              <a:buNone/>
            </a:pPr>
            <a:r>
              <a:rPr lang="vi-VN" sz="2200" b="1"/>
              <a:t>Form binding</a:t>
            </a:r>
            <a:r>
              <a:rPr lang="vi-VN" sz="2200"/>
              <a:t> trong Vue</a:t>
            </a:r>
            <a:r>
              <a:rPr lang="en-US" sz="2200"/>
              <a:t>JS</a:t>
            </a:r>
            <a:r>
              <a:rPr lang="vi-VN" sz="2200"/>
              <a:t> là cách thức liên kết dữ liệu của một mẫu (form) HTML với dữ liệu trong component. Vue</a:t>
            </a:r>
            <a:r>
              <a:rPr lang="en-US" sz="2200"/>
              <a:t>JS</a:t>
            </a:r>
            <a:r>
              <a:rPr lang="vi-VN" sz="2200"/>
              <a:t> cung cấp các chỉ thị (directives) như </a:t>
            </a:r>
            <a:r>
              <a:rPr lang="vi-VN" sz="2200" b="1">
                <a:solidFill>
                  <a:srgbClr val="FF0000"/>
                </a:solidFill>
              </a:rPr>
              <a:t>v-model</a:t>
            </a:r>
            <a:r>
              <a:rPr lang="vi-VN" sz="2200"/>
              <a:t> để giúp việc liên kết này trở nên đơn giản và hiệu quả.</a:t>
            </a:r>
            <a:endParaRPr lang="en-US" sz="2200"/>
          </a:p>
          <a:p>
            <a:pPr marL="0" indent="0">
              <a:lnSpc>
                <a:spcPct val="150000"/>
              </a:lnSpc>
              <a:buNone/>
            </a:pPr>
            <a:endParaRPr lang="en-US" sz="2400"/>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3" name="Picture 2"/>
          <p:cNvPicPr>
            <a:picLocks noChangeAspect="1"/>
          </p:cNvPicPr>
          <p:nvPr/>
        </p:nvPicPr>
        <p:blipFill>
          <a:blip r:embed="rId2"/>
          <a:stretch>
            <a:fillRect/>
          </a:stretch>
        </p:blipFill>
        <p:spPr>
          <a:xfrm>
            <a:off x="5490982" y="1295400"/>
            <a:ext cx="6111862" cy="2558640"/>
          </a:xfrm>
          <a:prstGeom prst="rect">
            <a:avLst/>
          </a:prstGeom>
        </p:spPr>
      </p:pic>
    </p:spTree>
    <p:extLst>
      <p:ext uri="{BB962C8B-B14F-4D97-AF65-F5344CB8AC3E}">
        <p14:creationId xmlns:p14="http://schemas.microsoft.com/office/powerpoint/2010/main" val="3567654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BINDING ĐƠN GIẢN</a:t>
            </a:r>
            <a:endParaRPr lang="en-GB" altLang="en-US" dirty="0"/>
          </a:p>
        </p:txBody>
      </p:sp>
      <p:sp>
        <p:nvSpPr>
          <p:cNvPr id="9219" name="Rectangle 3"/>
          <p:cNvSpPr>
            <a:spLocks noGrp="1" noChangeArrowheads="1"/>
          </p:cNvSpPr>
          <p:nvPr>
            <p:ph type="body" idx="1"/>
          </p:nvPr>
        </p:nvSpPr>
        <p:spPr>
          <a:xfrm>
            <a:off x="609600" y="1066799"/>
            <a:ext cx="10972800" cy="5277435"/>
          </a:xfrm>
        </p:spPr>
        <p:txBody>
          <a:bodyPr>
            <a:noAutofit/>
          </a:bodyPr>
          <a:lstStyle/>
          <a:p>
            <a:pPr marL="0" indent="0" algn="just">
              <a:lnSpc>
                <a:spcPct val="150000"/>
              </a:lnSpc>
              <a:buNone/>
            </a:pPr>
            <a:r>
              <a:rPr lang="en-US" sz="2400" b="1"/>
              <a:t>Text input: </a:t>
            </a:r>
            <a:r>
              <a:rPr lang="vi-VN" sz="2400"/>
              <a:t>Binding đơn giản</a:t>
            </a:r>
            <a:r>
              <a:rPr lang="en-US" sz="2400" b="1"/>
              <a:t> </a:t>
            </a:r>
            <a:r>
              <a:rPr lang="en-US" sz="2400"/>
              <a:t>với input type text sử dụng v-model</a:t>
            </a:r>
          </a:p>
          <a:p>
            <a:pPr marL="0" indent="0" algn="just">
              <a:lnSpc>
                <a:spcPct val="150000"/>
              </a:lnSpc>
              <a:buNone/>
            </a:pPr>
            <a:endParaRPr lang="en-US" sz="2000"/>
          </a:p>
          <a:p>
            <a:pPr marL="0" indent="0" algn="just">
              <a:lnSpc>
                <a:spcPct val="150000"/>
              </a:lnSpc>
              <a:buNone/>
            </a:pPr>
            <a:endParaRPr lang="en-US" sz="2000"/>
          </a:p>
          <a:p>
            <a:pPr marL="0" indent="0" algn="just">
              <a:lnSpc>
                <a:spcPct val="150000"/>
              </a:lnSpc>
              <a:buNone/>
            </a:pPr>
            <a:endParaRPr lang="en-US" sz="2000"/>
          </a:p>
          <a:p>
            <a:pPr marL="0" indent="0" algn="just">
              <a:lnSpc>
                <a:spcPct val="150000"/>
              </a:lnSpc>
              <a:buNone/>
            </a:pPr>
            <a:r>
              <a:rPr lang="en-US" sz="2000">
                <a:solidFill>
                  <a:srgbClr val="FF0000"/>
                </a:solidFill>
              </a:rPr>
              <a:t>Thay đổi nội dung trong &lt;input&gt;:</a:t>
            </a:r>
            <a:endParaRPr lang="vi-VN" sz="2000">
              <a:solidFill>
                <a:srgbClr val="FF0000"/>
              </a:solidFill>
            </a:endParaRPr>
          </a:p>
          <a:p>
            <a:pPr marL="0" indent="0" algn="just">
              <a:lnSpc>
                <a:spcPct val="150000"/>
              </a:lnSpc>
              <a:buNone/>
            </a:pPr>
            <a:endParaRPr lang="en-US" sz="2400" b="1"/>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2" name="Rectangle 1"/>
          <p:cNvSpPr/>
          <p:nvPr/>
        </p:nvSpPr>
        <p:spPr>
          <a:xfrm>
            <a:off x="5181600" y="1981200"/>
            <a:ext cx="6248400" cy="3693319"/>
          </a:xfrm>
          <a:prstGeom prst="rect">
            <a:avLst/>
          </a:prstGeom>
          <a:ln>
            <a:solidFill>
              <a:schemeClr val="bg1">
                <a:lumMod val="50000"/>
              </a:schemeClr>
            </a:solidFill>
          </a:ln>
        </p:spPr>
        <p:txBody>
          <a:bodyPr wrap="square">
            <a:spAutoFit/>
          </a:bodyPr>
          <a:lstStyle/>
          <a:p>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&lt;label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for</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"name"</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Tên:</a:t>
            </a:r>
            <a:r>
              <a:rPr lang="en-US">
                <a:solidFill>
                  <a:srgbClr val="55B4D4"/>
                </a:solidFill>
                <a:latin typeface="Consolas" panose="020B0609020204030204" pitchFamily="49" charset="0"/>
              </a:rPr>
              <a:t>&lt;/label&gt;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id</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"name"</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v-model</a:t>
            </a:r>
            <a:r>
              <a:rPr lang="en-US">
                <a:solidFill>
                  <a:srgbClr val="5C6166"/>
                </a:solidFill>
                <a:latin typeface="Consolas" panose="020B0609020204030204" pitchFamily="49" charset="0"/>
              </a:rPr>
              <a:t>="name"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"text"</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&lt;p&gt;</a:t>
            </a:r>
            <a:r>
              <a:rPr lang="en-US">
                <a:solidFill>
                  <a:srgbClr val="5C6166"/>
                </a:solidFill>
                <a:latin typeface="Consolas" panose="020B0609020204030204" pitchFamily="49" charset="0"/>
              </a:rPr>
              <a:t>Tên của bạn là: {{ name }}</a:t>
            </a:r>
            <a:r>
              <a:rPr lang="en-US">
                <a:solidFill>
                  <a:srgbClr val="55B4D4"/>
                </a:solidFill>
                <a:latin typeface="Consolas" panose="020B0609020204030204" pitchFamily="49" charset="0"/>
              </a:rPr>
              <a:t>&lt;/p&gt;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br>
              <a:rPr lang="en-US">
                <a:solidFill>
                  <a:srgbClr val="5C6166"/>
                </a:solidFill>
                <a:latin typeface="Consolas" panose="020B0609020204030204" pitchFamily="49" charset="0"/>
              </a:rPr>
            </a:br>
            <a:r>
              <a:rPr lang="en-US">
                <a:solidFill>
                  <a:srgbClr val="55B4D4"/>
                </a:solidFill>
                <a:latin typeface="Consolas" panose="020B0609020204030204" pitchFamily="49" charset="0"/>
              </a:rPr>
              <a:t>&lt;script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setup</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FA8D3E"/>
                </a:solidFill>
                <a:latin typeface="Consolas" panose="020B0609020204030204" pitchFamily="49" charset="0"/>
              </a:rPr>
              <a:t>import</a:t>
            </a:r>
            <a:r>
              <a:rPr lang="en-US">
                <a:solidFill>
                  <a:srgbClr val="5C6166"/>
                </a:solidFill>
                <a:latin typeface="Consolas" panose="020B0609020204030204" pitchFamily="49" charset="0"/>
              </a:rPr>
              <a:t> { ref } </a:t>
            </a:r>
            <a:r>
              <a:rPr lang="en-US">
                <a:solidFill>
                  <a:srgbClr val="FA8D3E"/>
                </a:solidFill>
                <a:latin typeface="Consolas" panose="020B0609020204030204" pitchFamily="49" charset="0"/>
              </a:rPr>
              <a:t>from</a:t>
            </a:r>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'vue'</a:t>
            </a:r>
            <a:r>
              <a:rPr lang="en-US">
                <a:solidFill>
                  <a:srgbClr val="5C6166"/>
                </a:solidFill>
                <a:latin typeface="Consolas" panose="020B0609020204030204" pitchFamily="49" charset="0"/>
              </a:rPr>
              <a:t>;</a:t>
            </a:r>
          </a:p>
          <a:p>
            <a:br>
              <a:rPr lang="en-US">
                <a:solidFill>
                  <a:srgbClr val="5C6166"/>
                </a:solidFill>
                <a:latin typeface="Consolas" panose="020B0609020204030204" pitchFamily="49" charset="0"/>
              </a:rPr>
            </a:br>
            <a:r>
              <a:rPr lang="en-US">
                <a:solidFill>
                  <a:srgbClr val="FA8D3E"/>
                </a:solidFill>
                <a:latin typeface="Consolas" panose="020B0609020204030204" pitchFamily="49" charset="0"/>
              </a:rPr>
              <a:t>const</a:t>
            </a:r>
            <a:r>
              <a:rPr lang="en-US">
                <a:solidFill>
                  <a:srgbClr val="5C6166"/>
                </a:solidFill>
                <a:latin typeface="Consolas" panose="020B0609020204030204" pitchFamily="49" charset="0"/>
              </a:rPr>
              <a:t> name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ref</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'Liên'</a:t>
            </a:r>
            <a:r>
              <a:rPr lang="en-US">
                <a:solidFill>
                  <a:srgbClr val="5C6166"/>
                </a:solidFill>
                <a:latin typeface="Consolas" panose="020B0609020204030204" pitchFamily="49" charset="0"/>
              </a:rPr>
              <a:t>);</a:t>
            </a:r>
          </a:p>
          <a:p>
            <a:r>
              <a:rPr lang="en-US">
                <a:solidFill>
                  <a:srgbClr val="55B4D4"/>
                </a:solidFill>
                <a:latin typeface="Consolas" panose="020B0609020204030204" pitchFamily="49" charset="0"/>
              </a:rPr>
              <a:t>&lt;/script&gt;</a:t>
            </a:r>
            <a:endParaRPr lang="en-US" b="0">
              <a:solidFill>
                <a:srgbClr val="5C6166"/>
              </a:solidFill>
              <a:effectLst/>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760009" y="1981200"/>
            <a:ext cx="3557239" cy="961695"/>
          </a:xfrm>
          <a:prstGeom prst="rect">
            <a:avLst/>
          </a:prstGeom>
          <a:ln>
            <a:solidFill>
              <a:schemeClr val="bg1">
                <a:lumMod val="50000"/>
              </a:schemeClr>
            </a:solidFill>
          </a:ln>
        </p:spPr>
      </p:pic>
      <p:pic>
        <p:nvPicPr>
          <p:cNvPr id="5" name="Picture 4"/>
          <p:cNvPicPr>
            <a:picLocks noChangeAspect="1"/>
          </p:cNvPicPr>
          <p:nvPr/>
        </p:nvPicPr>
        <p:blipFill>
          <a:blip r:embed="rId3"/>
          <a:stretch>
            <a:fillRect/>
          </a:stretch>
        </p:blipFill>
        <p:spPr>
          <a:xfrm>
            <a:off x="760009" y="3962400"/>
            <a:ext cx="3557239" cy="951355"/>
          </a:xfrm>
          <a:prstGeom prst="rect">
            <a:avLst/>
          </a:prstGeom>
          <a:ln>
            <a:solidFill>
              <a:schemeClr val="bg1">
                <a:lumMod val="50000"/>
              </a:schemeClr>
            </a:solidFill>
          </a:ln>
        </p:spPr>
      </p:pic>
    </p:spTree>
    <p:extLst>
      <p:ext uri="{BB962C8B-B14F-4D97-AF65-F5344CB8AC3E}">
        <p14:creationId xmlns:p14="http://schemas.microsoft.com/office/powerpoint/2010/main" val="1940936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BINDING ĐƠN GIẢN</a:t>
            </a:r>
            <a:endParaRPr lang="en-GB" altLang="en-US" dirty="0"/>
          </a:p>
        </p:txBody>
      </p:sp>
      <p:sp>
        <p:nvSpPr>
          <p:cNvPr id="9219" name="Rectangle 3"/>
          <p:cNvSpPr>
            <a:spLocks noGrp="1" noChangeArrowheads="1"/>
          </p:cNvSpPr>
          <p:nvPr>
            <p:ph type="body" idx="1"/>
          </p:nvPr>
        </p:nvSpPr>
        <p:spPr>
          <a:xfrm>
            <a:off x="609600" y="1066799"/>
            <a:ext cx="10972800" cy="5277435"/>
          </a:xfrm>
        </p:spPr>
        <p:txBody>
          <a:bodyPr>
            <a:noAutofit/>
          </a:bodyPr>
          <a:lstStyle/>
          <a:p>
            <a:pPr marL="0" indent="0">
              <a:buNone/>
            </a:pPr>
            <a:r>
              <a:rPr lang="en-US" sz="2400" b="1"/>
              <a:t>Multiline text: </a:t>
            </a:r>
            <a:r>
              <a:rPr lang="en-US" sz="2400"/>
              <a:t>Văn bản nhiều dòng</a:t>
            </a:r>
            <a:endParaRPr lang="en-US" sz="2000"/>
          </a:p>
          <a:p>
            <a:pPr marL="0" indent="0" algn="just">
              <a:lnSpc>
                <a:spcPct val="150000"/>
              </a:lnSpc>
              <a:buNone/>
            </a:pPr>
            <a:endParaRPr lang="en-US" sz="2000"/>
          </a:p>
          <a:p>
            <a:pPr marL="0" indent="0" algn="just">
              <a:lnSpc>
                <a:spcPct val="150000"/>
              </a:lnSpc>
              <a:buNone/>
            </a:pPr>
            <a:endParaRPr lang="en-US" sz="2000"/>
          </a:p>
          <a:p>
            <a:pPr marL="0" indent="0" algn="just">
              <a:lnSpc>
                <a:spcPct val="150000"/>
              </a:lnSpc>
              <a:buNone/>
            </a:pPr>
            <a:endParaRPr lang="en-US" sz="2400" b="1"/>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0" name="Rectangle 9"/>
          <p:cNvSpPr/>
          <p:nvPr/>
        </p:nvSpPr>
        <p:spPr>
          <a:xfrm>
            <a:off x="685800" y="1582341"/>
            <a:ext cx="8458200" cy="369332"/>
          </a:xfrm>
          <a:prstGeom prst="rect">
            <a:avLst/>
          </a:prstGeom>
        </p:spPr>
        <p:txBody>
          <a:bodyPr wrap="square">
            <a:spAutoFit/>
          </a:bodyPr>
          <a:lstStyle/>
          <a:p>
            <a:endParaRPr lang="en-US">
              <a:solidFill>
                <a:srgbClr val="000000"/>
              </a:solidFill>
              <a:latin typeface="Consolas" panose="020B0609020204030204" pitchFamily="49" charset="0"/>
            </a:endParaRPr>
          </a:p>
        </p:txBody>
      </p:sp>
      <p:sp>
        <p:nvSpPr>
          <p:cNvPr id="11" name="Rectangle 10"/>
          <p:cNvSpPr/>
          <p:nvPr/>
        </p:nvSpPr>
        <p:spPr>
          <a:xfrm>
            <a:off x="685800" y="1859340"/>
            <a:ext cx="9753600" cy="3139321"/>
          </a:xfrm>
          <a:prstGeom prst="rect">
            <a:avLst/>
          </a:prstGeom>
          <a:ln>
            <a:solidFill>
              <a:schemeClr val="bg1">
                <a:lumMod val="50000"/>
              </a:schemeClr>
            </a:solidFill>
          </a:ln>
        </p:spPr>
        <p:txBody>
          <a:bodyPr wrap="square">
            <a:spAutoFit/>
          </a:bodyPr>
          <a:lstStyle/>
          <a:p>
            <a:r>
              <a:rPr lang="en-US">
                <a:solidFill>
                  <a:srgbClr val="55B4D4"/>
                </a:solidFill>
                <a:latin typeface="Consolas" panose="020B0609020204030204" pitchFamily="49" charset="0"/>
              </a:rPr>
              <a:t>&lt;script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setup</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FA8D3E"/>
                </a:solidFill>
                <a:latin typeface="Consolas" panose="020B0609020204030204" pitchFamily="49" charset="0"/>
              </a:rPr>
              <a:t>import</a:t>
            </a:r>
            <a:r>
              <a:rPr lang="en-US">
                <a:solidFill>
                  <a:srgbClr val="5C6166"/>
                </a:solidFill>
                <a:latin typeface="Consolas" panose="020B0609020204030204" pitchFamily="49" charset="0"/>
              </a:rPr>
              <a:t> { ref } </a:t>
            </a:r>
            <a:r>
              <a:rPr lang="en-US">
                <a:solidFill>
                  <a:srgbClr val="FA8D3E"/>
                </a:solidFill>
                <a:latin typeface="Consolas" panose="020B0609020204030204" pitchFamily="49" charset="0"/>
              </a:rPr>
              <a:t>from</a:t>
            </a:r>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'vue'</a:t>
            </a:r>
          </a:p>
          <a:p>
            <a:endParaRPr lang="en-US">
              <a:solidFill>
                <a:srgbClr val="5C6166"/>
              </a:solidFill>
              <a:latin typeface="Consolas" panose="020B0609020204030204" pitchFamily="49" charset="0"/>
            </a:endParaRPr>
          </a:p>
          <a:p>
            <a:r>
              <a:rPr lang="en-US">
                <a:solidFill>
                  <a:srgbClr val="FA8D3E"/>
                </a:solidFill>
                <a:latin typeface="Consolas" panose="020B0609020204030204" pitchFamily="49" charset="0"/>
              </a:rPr>
              <a:t>const</a:t>
            </a:r>
            <a:r>
              <a:rPr lang="en-US">
                <a:solidFill>
                  <a:srgbClr val="5C6166"/>
                </a:solidFill>
                <a:latin typeface="Consolas" panose="020B0609020204030204" pitchFamily="49" charset="0"/>
              </a:rPr>
              <a:t> message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ref</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a:t>
            </a:r>
            <a:r>
              <a:rPr lang="en-US">
                <a:solidFill>
                  <a:srgbClr val="5C6166"/>
                </a:solidFill>
                <a:latin typeface="Consolas" panose="020B0609020204030204" pitchFamily="49" charset="0"/>
              </a:rPr>
              <a:t>)</a:t>
            </a:r>
          </a:p>
          <a:p>
            <a:r>
              <a:rPr lang="en-US">
                <a:solidFill>
                  <a:srgbClr val="55B4D4"/>
                </a:solidFill>
                <a:latin typeface="Consolas" panose="020B0609020204030204" pitchFamily="49" charset="0"/>
              </a:rPr>
              <a:t>&lt;/script&gt;</a:t>
            </a:r>
          </a:p>
          <a:p>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&lt;span&gt;</a:t>
            </a:r>
            <a:r>
              <a:rPr lang="en-US">
                <a:solidFill>
                  <a:srgbClr val="5C6166"/>
                </a:solidFill>
                <a:latin typeface="Consolas" panose="020B0609020204030204" pitchFamily="49" charset="0"/>
              </a:rPr>
              <a:t>Để lại góp ý tại đây:</a:t>
            </a:r>
            <a:r>
              <a:rPr lang="en-US">
                <a:solidFill>
                  <a:srgbClr val="55B4D4"/>
                </a:solidFill>
                <a:latin typeface="Consolas" panose="020B0609020204030204" pitchFamily="49" charset="0"/>
              </a:rPr>
              <a:t>&lt;/span&gt;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&lt;p&gt;</a:t>
            </a:r>
            <a:r>
              <a:rPr lang="en-US">
                <a:solidFill>
                  <a:srgbClr val="5C6166"/>
                </a:solidFill>
                <a:latin typeface="Consolas" panose="020B0609020204030204" pitchFamily="49" charset="0"/>
              </a:rPr>
              <a:t>{{ message }}</a:t>
            </a:r>
            <a:r>
              <a:rPr lang="en-US">
                <a:solidFill>
                  <a:srgbClr val="55B4D4"/>
                </a:solidFill>
                <a:latin typeface="Consolas" panose="020B0609020204030204" pitchFamily="49" charset="0"/>
              </a:rPr>
              <a:t>&lt;/p&gt;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&lt;textarea</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v-model</a:t>
            </a:r>
            <a:r>
              <a:rPr lang="en-US">
                <a:solidFill>
                  <a:srgbClr val="5C6166"/>
                </a:solidFill>
                <a:latin typeface="Consolas" panose="020B0609020204030204" pitchFamily="49" charset="0"/>
              </a:rPr>
              <a:t>="message" </a:t>
            </a:r>
            <a:r>
              <a:rPr lang="en-US">
                <a:solidFill>
                  <a:srgbClr val="F2AE49"/>
                </a:solidFill>
                <a:latin typeface="Consolas" panose="020B0609020204030204" pitchFamily="49" charset="0"/>
              </a:rPr>
              <a:t>placeholder</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"Nội dung góp ý..."</a:t>
            </a:r>
            <a:r>
              <a:rPr lang="en-US">
                <a:solidFill>
                  <a:srgbClr val="55B4D4"/>
                </a:solidFill>
                <a:latin typeface="Consolas" panose="020B0609020204030204" pitchFamily="49" charset="0"/>
              </a:rPr>
              <a:t>&gt;&lt;/textarea&gt;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&lt;/template&gt;</a:t>
            </a:r>
            <a:endParaRPr lang="en-US" b="0">
              <a:solidFill>
                <a:srgbClr val="5C6166"/>
              </a:solidFill>
              <a:effectLst/>
              <a:latin typeface="Consolas" panose="020B0609020204030204" pitchFamily="49" charset="0"/>
            </a:endParaRPr>
          </a:p>
        </p:txBody>
      </p:sp>
      <p:pic>
        <p:nvPicPr>
          <p:cNvPr id="12" name="Picture 11"/>
          <p:cNvPicPr>
            <a:picLocks noChangeAspect="1"/>
          </p:cNvPicPr>
          <p:nvPr/>
        </p:nvPicPr>
        <p:blipFill>
          <a:blip r:embed="rId2"/>
          <a:stretch>
            <a:fillRect/>
          </a:stretch>
        </p:blipFill>
        <p:spPr>
          <a:xfrm>
            <a:off x="8589725" y="1526663"/>
            <a:ext cx="2807917" cy="1646368"/>
          </a:xfrm>
          <a:prstGeom prst="rect">
            <a:avLst/>
          </a:prstGeom>
          <a:ln>
            <a:solidFill>
              <a:schemeClr val="bg1">
                <a:lumMod val="50000"/>
              </a:schemeClr>
            </a:solidFill>
          </a:ln>
        </p:spPr>
      </p:pic>
    </p:spTree>
    <p:extLst>
      <p:ext uri="{BB962C8B-B14F-4D97-AF65-F5344CB8AC3E}">
        <p14:creationId xmlns:p14="http://schemas.microsoft.com/office/powerpoint/2010/main" val="2514259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BINDING ĐƠN GIẢN</a:t>
            </a:r>
            <a:endParaRPr lang="en-GB" altLang="en-US" dirty="0"/>
          </a:p>
        </p:txBody>
      </p:sp>
      <p:sp>
        <p:nvSpPr>
          <p:cNvPr id="9219" name="Rectangle 3"/>
          <p:cNvSpPr>
            <a:spLocks noGrp="1" noChangeArrowheads="1"/>
          </p:cNvSpPr>
          <p:nvPr>
            <p:ph type="body" idx="1"/>
          </p:nvPr>
        </p:nvSpPr>
        <p:spPr>
          <a:xfrm>
            <a:off x="609600" y="1066799"/>
            <a:ext cx="10972800" cy="5277435"/>
          </a:xfrm>
        </p:spPr>
        <p:txBody>
          <a:bodyPr>
            <a:noAutofit/>
          </a:bodyPr>
          <a:lstStyle/>
          <a:p>
            <a:pPr marL="0" indent="0">
              <a:buNone/>
            </a:pPr>
            <a:r>
              <a:rPr lang="en-US" sz="2400" b="1"/>
              <a:t>Checkbox: </a:t>
            </a:r>
            <a:r>
              <a:rPr lang="en-US" sz="2400"/>
              <a:t>Binding với checkbox sử dụng v-model</a:t>
            </a:r>
            <a:endParaRPr lang="en-US" sz="2000"/>
          </a:p>
          <a:p>
            <a:pPr marL="0" indent="0" algn="just">
              <a:lnSpc>
                <a:spcPct val="150000"/>
              </a:lnSpc>
              <a:buNone/>
            </a:pPr>
            <a:endParaRPr lang="en-US" sz="2000"/>
          </a:p>
          <a:p>
            <a:pPr marL="0" indent="0" algn="just">
              <a:lnSpc>
                <a:spcPct val="150000"/>
              </a:lnSpc>
              <a:buNone/>
            </a:pPr>
            <a:endParaRPr lang="en-US" sz="2000"/>
          </a:p>
          <a:p>
            <a:pPr marL="0" indent="0" algn="just">
              <a:lnSpc>
                <a:spcPct val="150000"/>
              </a:lnSpc>
              <a:buNone/>
            </a:pPr>
            <a:endParaRPr lang="en-US" sz="2400" b="1"/>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2" name="Rectangle 1"/>
          <p:cNvSpPr/>
          <p:nvPr/>
        </p:nvSpPr>
        <p:spPr>
          <a:xfrm>
            <a:off x="685800" y="1581857"/>
            <a:ext cx="9601200" cy="4247317"/>
          </a:xfrm>
          <a:prstGeom prst="rect">
            <a:avLst/>
          </a:prstGeom>
          <a:ln>
            <a:solidFill>
              <a:schemeClr val="bg1">
                <a:lumMod val="50000"/>
              </a:schemeClr>
            </a:solidFill>
          </a:ln>
        </p:spPr>
        <p:txBody>
          <a:bodyPr wrap="square">
            <a:spAutoFit/>
          </a:bodyPr>
          <a:lstStyle/>
          <a:p>
            <a:r>
              <a:rPr lang="vi-VN">
                <a:solidFill>
                  <a:srgbClr val="55B4D4"/>
                </a:solidFill>
                <a:latin typeface="Consolas" panose="020B0609020204030204" pitchFamily="49" charset="0"/>
              </a:rPr>
              <a:t>&lt;template&gt;</a:t>
            </a:r>
            <a:endParaRPr lang="vi-VN">
              <a:solidFill>
                <a:srgbClr val="5C6166"/>
              </a:solidFill>
              <a:latin typeface="Consolas" panose="020B0609020204030204" pitchFamily="49" charset="0"/>
            </a:endParaRPr>
          </a:p>
          <a:p>
            <a:r>
              <a:rPr lang="vi-VN">
                <a:solidFill>
                  <a:srgbClr val="5C6166"/>
                </a:solidFill>
                <a:latin typeface="Consolas" panose="020B0609020204030204" pitchFamily="49" charset="0"/>
              </a:rPr>
              <a:t>  </a:t>
            </a:r>
            <a:r>
              <a:rPr lang="vi-VN">
                <a:solidFill>
                  <a:srgbClr val="55B4D4"/>
                </a:solidFill>
                <a:latin typeface="Consolas" panose="020B0609020204030204" pitchFamily="49" charset="0"/>
              </a:rPr>
              <a:t>&lt;div&gt;</a:t>
            </a:r>
            <a:endParaRPr lang="vi-VN">
              <a:solidFill>
                <a:srgbClr val="5C6166"/>
              </a:solidFill>
              <a:latin typeface="Consolas" panose="020B0609020204030204" pitchFamily="49" charset="0"/>
            </a:endParaRPr>
          </a:p>
          <a:p>
            <a:r>
              <a:rPr lang="vi-VN">
                <a:solidFill>
                  <a:srgbClr val="5C6166"/>
                </a:solidFill>
                <a:latin typeface="Consolas" panose="020B0609020204030204" pitchFamily="49" charset="0"/>
              </a:rPr>
              <a:t>    </a:t>
            </a:r>
            <a:r>
              <a:rPr lang="vi-VN">
                <a:solidFill>
                  <a:srgbClr val="55B4D4"/>
                </a:solidFill>
                <a:latin typeface="Consolas" panose="020B0609020204030204" pitchFamily="49" charset="0"/>
              </a:rPr>
              <a:t>&lt;label&gt;</a:t>
            </a:r>
            <a:endParaRPr lang="vi-VN">
              <a:solidFill>
                <a:srgbClr val="5C6166"/>
              </a:solidFill>
              <a:latin typeface="Consolas" panose="020B0609020204030204" pitchFamily="49" charset="0"/>
            </a:endParaRPr>
          </a:p>
          <a:p>
            <a:r>
              <a:rPr lang="vi-VN">
                <a:solidFill>
                  <a:srgbClr val="5C6166"/>
                </a:solidFill>
                <a:latin typeface="Consolas" panose="020B0609020204030204" pitchFamily="49" charset="0"/>
              </a:rPr>
              <a:t>      </a:t>
            </a:r>
            <a:r>
              <a:rPr lang="vi-VN">
                <a:solidFill>
                  <a:srgbClr val="55B4D4"/>
                </a:solidFill>
                <a:latin typeface="Consolas" panose="020B0609020204030204" pitchFamily="49" charset="0"/>
              </a:rPr>
              <a:t>&lt;input</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type</a:t>
            </a:r>
            <a:r>
              <a:rPr lang="vi-VN">
                <a:solidFill>
                  <a:srgbClr val="5C6166"/>
                </a:solidFill>
                <a:latin typeface="Consolas" panose="020B0609020204030204" pitchFamily="49" charset="0"/>
              </a:rPr>
              <a:t>=</a:t>
            </a:r>
            <a:r>
              <a:rPr lang="vi-VN">
                <a:solidFill>
                  <a:srgbClr val="86B300"/>
                </a:solidFill>
                <a:latin typeface="Consolas" panose="020B0609020204030204" pitchFamily="49" charset="0"/>
              </a:rPr>
              <a:t>"checkbox"</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v-model</a:t>
            </a:r>
            <a:r>
              <a:rPr lang="vi-VN">
                <a:solidFill>
                  <a:srgbClr val="5C6166"/>
                </a:solidFill>
                <a:latin typeface="Consolas" panose="020B0609020204030204" pitchFamily="49" charset="0"/>
              </a:rPr>
              <a:t>="isChecked"</a:t>
            </a:r>
            <a:r>
              <a:rPr lang="vi-VN">
                <a:solidFill>
                  <a:srgbClr val="55B4D4"/>
                </a:solidFill>
                <a:latin typeface="Consolas" panose="020B0609020204030204" pitchFamily="49" charset="0"/>
              </a:rPr>
              <a:t>&gt;</a:t>
            </a:r>
            <a:endParaRPr lang="vi-VN">
              <a:solidFill>
                <a:srgbClr val="5C6166"/>
              </a:solidFill>
              <a:latin typeface="Consolas" panose="020B0609020204030204" pitchFamily="49" charset="0"/>
            </a:endParaRPr>
          </a:p>
          <a:p>
            <a:r>
              <a:rPr lang="vi-VN">
                <a:solidFill>
                  <a:srgbClr val="5C6166"/>
                </a:solidFill>
                <a:latin typeface="Consolas" panose="020B0609020204030204" pitchFamily="49" charset="0"/>
              </a:rPr>
              <a:t>      Chấp nhận điều khoản</a:t>
            </a:r>
          </a:p>
          <a:p>
            <a:r>
              <a:rPr lang="vi-VN">
                <a:solidFill>
                  <a:srgbClr val="5C6166"/>
                </a:solidFill>
                <a:latin typeface="Consolas" panose="020B0609020204030204" pitchFamily="49" charset="0"/>
              </a:rPr>
              <a:t>    </a:t>
            </a:r>
            <a:r>
              <a:rPr lang="vi-VN">
                <a:solidFill>
                  <a:srgbClr val="55B4D4"/>
                </a:solidFill>
                <a:latin typeface="Consolas" panose="020B0609020204030204" pitchFamily="49" charset="0"/>
              </a:rPr>
              <a:t>&lt;/label&gt;</a:t>
            </a:r>
            <a:endParaRPr lang="vi-VN">
              <a:solidFill>
                <a:srgbClr val="5C6166"/>
              </a:solidFill>
              <a:latin typeface="Consolas" panose="020B0609020204030204" pitchFamily="49" charset="0"/>
            </a:endParaRPr>
          </a:p>
          <a:p>
            <a:r>
              <a:rPr lang="vi-VN">
                <a:solidFill>
                  <a:srgbClr val="5C6166"/>
                </a:solidFill>
                <a:latin typeface="Consolas" panose="020B0609020204030204" pitchFamily="49" charset="0"/>
              </a:rPr>
              <a:t>    </a:t>
            </a:r>
            <a:r>
              <a:rPr lang="vi-VN">
                <a:solidFill>
                  <a:srgbClr val="55B4D4"/>
                </a:solidFill>
                <a:latin typeface="Consolas" panose="020B0609020204030204" pitchFamily="49" charset="0"/>
              </a:rPr>
              <a:t>&lt;p&gt;</a:t>
            </a:r>
            <a:r>
              <a:rPr lang="vi-VN">
                <a:solidFill>
                  <a:srgbClr val="5C6166"/>
                </a:solidFill>
                <a:latin typeface="Consolas" panose="020B0609020204030204" pitchFamily="49" charset="0"/>
              </a:rPr>
              <a:t>Trạng thái: {{ isChecked </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 </a:t>
            </a:r>
            <a:r>
              <a:rPr lang="vi-VN">
                <a:solidFill>
                  <a:srgbClr val="86B300"/>
                </a:solidFill>
                <a:latin typeface="Consolas" panose="020B0609020204030204" pitchFamily="49" charset="0"/>
              </a:rPr>
              <a:t>'Đã chấp nhận'</a:t>
            </a:r>
            <a:r>
              <a:rPr lang="vi-VN">
                <a:solidFill>
                  <a:srgbClr val="5C6166"/>
                </a:solidFill>
                <a:latin typeface="Consolas" panose="020B0609020204030204" pitchFamily="49" charset="0"/>
              </a:rPr>
              <a:t> </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 </a:t>
            </a:r>
            <a:r>
              <a:rPr lang="vi-VN">
                <a:solidFill>
                  <a:srgbClr val="86B300"/>
                </a:solidFill>
                <a:latin typeface="Consolas" panose="020B0609020204030204" pitchFamily="49" charset="0"/>
              </a:rPr>
              <a:t>'Chưa chấp nhận'</a:t>
            </a:r>
            <a:r>
              <a:rPr lang="vi-VN">
                <a:solidFill>
                  <a:srgbClr val="5C6166"/>
                </a:solidFill>
                <a:latin typeface="Consolas" panose="020B0609020204030204" pitchFamily="49" charset="0"/>
              </a:rPr>
              <a:t> }}</a:t>
            </a:r>
            <a:r>
              <a:rPr lang="vi-VN">
                <a:solidFill>
                  <a:srgbClr val="55B4D4"/>
                </a:solidFill>
                <a:latin typeface="Consolas" panose="020B0609020204030204" pitchFamily="49" charset="0"/>
              </a:rPr>
              <a:t>&lt;/p&gt;</a:t>
            </a:r>
            <a:endParaRPr lang="vi-VN">
              <a:solidFill>
                <a:srgbClr val="5C6166"/>
              </a:solidFill>
              <a:latin typeface="Consolas" panose="020B0609020204030204" pitchFamily="49" charset="0"/>
            </a:endParaRPr>
          </a:p>
          <a:p>
            <a:r>
              <a:rPr lang="vi-VN">
                <a:solidFill>
                  <a:srgbClr val="5C6166"/>
                </a:solidFill>
                <a:latin typeface="Consolas" panose="020B0609020204030204" pitchFamily="49" charset="0"/>
              </a:rPr>
              <a:t>  </a:t>
            </a:r>
            <a:r>
              <a:rPr lang="vi-VN">
                <a:solidFill>
                  <a:srgbClr val="55B4D4"/>
                </a:solidFill>
                <a:latin typeface="Consolas" panose="020B0609020204030204" pitchFamily="49" charset="0"/>
              </a:rPr>
              <a:t>&lt;/div&gt;</a:t>
            </a:r>
            <a:endParaRPr lang="vi-VN">
              <a:solidFill>
                <a:srgbClr val="5C6166"/>
              </a:solidFill>
              <a:latin typeface="Consolas" panose="020B0609020204030204" pitchFamily="49" charset="0"/>
            </a:endParaRPr>
          </a:p>
          <a:p>
            <a:r>
              <a:rPr lang="vi-VN">
                <a:solidFill>
                  <a:srgbClr val="55B4D4"/>
                </a:solidFill>
                <a:latin typeface="Consolas" panose="020B0609020204030204" pitchFamily="49" charset="0"/>
              </a:rPr>
              <a:t>&lt;/template&gt;</a:t>
            </a:r>
            <a:endParaRPr lang="vi-VN">
              <a:solidFill>
                <a:srgbClr val="5C6166"/>
              </a:solidFill>
              <a:latin typeface="Consolas" panose="020B0609020204030204" pitchFamily="49" charset="0"/>
            </a:endParaRPr>
          </a:p>
          <a:p>
            <a:br>
              <a:rPr lang="vi-VN">
                <a:solidFill>
                  <a:srgbClr val="5C6166"/>
                </a:solidFill>
                <a:latin typeface="Consolas" panose="020B0609020204030204" pitchFamily="49" charset="0"/>
              </a:rPr>
            </a:br>
            <a:r>
              <a:rPr lang="vi-VN">
                <a:solidFill>
                  <a:srgbClr val="55B4D4"/>
                </a:solidFill>
                <a:latin typeface="Consolas" panose="020B0609020204030204" pitchFamily="49" charset="0"/>
              </a:rPr>
              <a:t>&lt;script</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setup</a:t>
            </a:r>
            <a:r>
              <a:rPr lang="vi-VN">
                <a:solidFill>
                  <a:srgbClr val="55B4D4"/>
                </a:solidFill>
                <a:latin typeface="Consolas" panose="020B0609020204030204" pitchFamily="49" charset="0"/>
              </a:rPr>
              <a:t>&gt;</a:t>
            </a:r>
            <a:endParaRPr lang="vi-VN">
              <a:solidFill>
                <a:srgbClr val="5C6166"/>
              </a:solidFill>
              <a:latin typeface="Consolas" panose="020B0609020204030204" pitchFamily="49" charset="0"/>
            </a:endParaRPr>
          </a:p>
          <a:p>
            <a:r>
              <a:rPr lang="vi-VN">
                <a:solidFill>
                  <a:srgbClr val="FA8D3E"/>
                </a:solidFill>
                <a:latin typeface="Consolas" panose="020B0609020204030204" pitchFamily="49" charset="0"/>
              </a:rPr>
              <a:t>import</a:t>
            </a:r>
            <a:r>
              <a:rPr lang="vi-VN">
                <a:solidFill>
                  <a:srgbClr val="5C6166"/>
                </a:solidFill>
                <a:latin typeface="Consolas" panose="020B0609020204030204" pitchFamily="49" charset="0"/>
              </a:rPr>
              <a:t> { ref } </a:t>
            </a:r>
            <a:r>
              <a:rPr lang="vi-VN">
                <a:solidFill>
                  <a:srgbClr val="FA8D3E"/>
                </a:solidFill>
                <a:latin typeface="Consolas" panose="020B0609020204030204" pitchFamily="49" charset="0"/>
              </a:rPr>
              <a:t>from</a:t>
            </a:r>
            <a:r>
              <a:rPr lang="vi-VN">
                <a:solidFill>
                  <a:srgbClr val="5C6166"/>
                </a:solidFill>
                <a:latin typeface="Consolas" panose="020B0609020204030204" pitchFamily="49" charset="0"/>
              </a:rPr>
              <a:t> </a:t>
            </a:r>
            <a:r>
              <a:rPr lang="vi-VN">
                <a:solidFill>
                  <a:srgbClr val="86B300"/>
                </a:solidFill>
                <a:latin typeface="Consolas" panose="020B0609020204030204" pitchFamily="49" charset="0"/>
              </a:rPr>
              <a:t>'vue'</a:t>
            </a:r>
            <a:r>
              <a:rPr lang="vi-VN">
                <a:solidFill>
                  <a:srgbClr val="5C6166"/>
                </a:solidFill>
                <a:latin typeface="Consolas" panose="020B0609020204030204" pitchFamily="49" charset="0"/>
              </a:rPr>
              <a:t>;</a:t>
            </a:r>
          </a:p>
          <a:p>
            <a:br>
              <a:rPr lang="vi-VN">
                <a:solidFill>
                  <a:srgbClr val="5C6166"/>
                </a:solidFill>
                <a:latin typeface="Consolas" panose="020B0609020204030204" pitchFamily="49" charset="0"/>
              </a:rPr>
            </a:br>
            <a:r>
              <a:rPr lang="vi-VN">
                <a:solidFill>
                  <a:srgbClr val="FA8D3E"/>
                </a:solidFill>
                <a:latin typeface="Consolas" panose="020B0609020204030204" pitchFamily="49" charset="0"/>
              </a:rPr>
              <a:t>const</a:t>
            </a:r>
            <a:r>
              <a:rPr lang="vi-VN">
                <a:solidFill>
                  <a:srgbClr val="5C6166"/>
                </a:solidFill>
                <a:latin typeface="Consolas" panose="020B0609020204030204" pitchFamily="49" charset="0"/>
              </a:rPr>
              <a:t> isChecked </a:t>
            </a:r>
            <a:r>
              <a:rPr lang="vi-VN">
                <a:solidFill>
                  <a:srgbClr val="ED9366"/>
                </a:solidFill>
                <a:latin typeface="Consolas" panose="020B0609020204030204" pitchFamily="49" charset="0"/>
              </a:rPr>
              <a:t>=</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ref</a:t>
            </a:r>
            <a:r>
              <a:rPr lang="vi-VN">
                <a:solidFill>
                  <a:srgbClr val="5C6166"/>
                </a:solidFill>
                <a:latin typeface="Consolas" panose="020B0609020204030204" pitchFamily="49" charset="0"/>
              </a:rPr>
              <a:t>(</a:t>
            </a:r>
            <a:r>
              <a:rPr lang="vi-VN">
                <a:solidFill>
                  <a:srgbClr val="A37ACC"/>
                </a:solidFill>
                <a:latin typeface="Consolas" panose="020B0609020204030204" pitchFamily="49" charset="0"/>
              </a:rPr>
              <a:t>false</a:t>
            </a:r>
            <a:r>
              <a:rPr lang="vi-VN">
                <a:solidFill>
                  <a:srgbClr val="5C6166"/>
                </a:solidFill>
                <a:latin typeface="Consolas" panose="020B0609020204030204" pitchFamily="49" charset="0"/>
              </a:rPr>
              <a:t>);</a:t>
            </a:r>
          </a:p>
          <a:p>
            <a:r>
              <a:rPr lang="vi-VN">
                <a:solidFill>
                  <a:srgbClr val="55B4D4"/>
                </a:solidFill>
                <a:latin typeface="Consolas" panose="020B0609020204030204" pitchFamily="49" charset="0"/>
              </a:rPr>
              <a:t>&lt;/script&gt;</a:t>
            </a:r>
            <a:endParaRPr lang="vi-VN" b="0">
              <a:solidFill>
                <a:srgbClr val="5C6166"/>
              </a:solidFill>
              <a:effectLst/>
              <a:latin typeface="Consolas" panose="020B0609020204030204" pitchFamily="49" charset="0"/>
            </a:endParaRPr>
          </a:p>
        </p:txBody>
      </p:sp>
      <p:pic>
        <p:nvPicPr>
          <p:cNvPr id="3" name="Picture 2"/>
          <p:cNvPicPr>
            <a:picLocks noChangeAspect="1"/>
          </p:cNvPicPr>
          <p:nvPr/>
        </p:nvPicPr>
        <p:blipFill>
          <a:blip r:embed="rId2"/>
          <a:stretch>
            <a:fillRect/>
          </a:stretch>
        </p:blipFill>
        <p:spPr>
          <a:xfrm>
            <a:off x="5467350" y="4047443"/>
            <a:ext cx="2719388" cy="776968"/>
          </a:xfrm>
          <a:prstGeom prst="rect">
            <a:avLst/>
          </a:prstGeom>
          <a:ln>
            <a:solidFill>
              <a:schemeClr val="bg1">
                <a:lumMod val="50000"/>
              </a:schemeClr>
            </a:solidFill>
          </a:ln>
        </p:spPr>
      </p:pic>
      <p:pic>
        <p:nvPicPr>
          <p:cNvPr id="4" name="Picture 3"/>
          <p:cNvPicPr>
            <a:picLocks noChangeAspect="1"/>
          </p:cNvPicPr>
          <p:nvPr/>
        </p:nvPicPr>
        <p:blipFill>
          <a:blip r:embed="rId3"/>
          <a:stretch>
            <a:fillRect/>
          </a:stretch>
        </p:blipFill>
        <p:spPr>
          <a:xfrm>
            <a:off x="9126178" y="4047444"/>
            <a:ext cx="2456221" cy="776968"/>
          </a:xfrm>
          <a:prstGeom prst="rect">
            <a:avLst/>
          </a:prstGeom>
          <a:ln>
            <a:solidFill>
              <a:schemeClr val="bg1">
                <a:lumMod val="50000"/>
              </a:schemeClr>
            </a:solidFill>
          </a:ln>
        </p:spPr>
      </p:pic>
      <p:cxnSp>
        <p:nvCxnSpPr>
          <p:cNvPr id="6" name="Straight Arrow Connector 5"/>
          <p:cNvCxnSpPr/>
          <p:nvPr/>
        </p:nvCxnSpPr>
        <p:spPr>
          <a:xfrm>
            <a:off x="8286750" y="4419600"/>
            <a:ext cx="704850" cy="0"/>
          </a:xfrm>
          <a:prstGeom prst="straightConnector1">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3476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BINDING ĐƠN GIẢN</a:t>
            </a:r>
            <a:endParaRPr lang="en-GB" altLang="en-US" dirty="0"/>
          </a:p>
        </p:txBody>
      </p:sp>
      <p:sp>
        <p:nvSpPr>
          <p:cNvPr id="9219" name="Rectangle 3"/>
          <p:cNvSpPr>
            <a:spLocks noGrp="1" noChangeArrowheads="1"/>
          </p:cNvSpPr>
          <p:nvPr>
            <p:ph type="body" idx="1"/>
          </p:nvPr>
        </p:nvSpPr>
        <p:spPr>
          <a:xfrm>
            <a:off x="609600" y="1066799"/>
            <a:ext cx="10972800" cy="4419601"/>
          </a:xfrm>
        </p:spPr>
        <p:txBody>
          <a:bodyPr>
            <a:noAutofit/>
          </a:bodyPr>
          <a:lstStyle/>
          <a:p>
            <a:pPr marL="0" indent="0">
              <a:buNone/>
            </a:pPr>
            <a:r>
              <a:rPr lang="en-US" sz="2400" b="1"/>
              <a:t>Multiple Checkboxes:</a:t>
            </a:r>
            <a:endParaRPr lang="en-US" sz="2000"/>
          </a:p>
          <a:p>
            <a:pPr marL="0" indent="0" algn="just">
              <a:lnSpc>
                <a:spcPct val="150000"/>
              </a:lnSpc>
              <a:buNone/>
            </a:pPr>
            <a:endParaRPr lang="en-US" sz="2000"/>
          </a:p>
          <a:p>
            <a:pPr marL="0" indent="0" algn="just">
              <a:lnSpc>
                <a:spcPct val="150000"/>
              </a:lnSpc>
              <a:buNone/>
            </a:pPr>
            <a:endParaRPr lang="en-US" sz="2000"/>
          </a:p>
          <a:p>
            <a:pPr marL="0" indent="0" algn="just">
              <a:lnSpc>
                <a:spcPct val="150000"/>
              </a:lnSpc>
              <a:buNone/>
            </a:pPr>
            <a:endParaRPr lang="en-US" sz="2400" b="1"/>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1" name="Rectangle 10"/>
          <p:cNvSpPr/>
          <p:nvPr/>
        </p:nvSpPr>
        <p:spPr>
          <a:xfrm>
            <a:off x="633413" y="1516082"/>
            <a:ext cx="10872787" cy="3970318"/>
          </a:xfrm>
          <a:prstGeom prst="rect">
            <a:avLst/>
          </a:prstGeom>
          <a:ln>
            <a:solidFill>
              <a:schemeClr val="bg1">
                <a:lumMod val="50000"/>
              </a:schemeClr>
            </a:solidFill>
          </a:ln>
        </p:spPr>
        <p:txBody>
          <a:bodyPr wrap="square">
            <a:spAutoFit/>
          </a:bodyPr>
          <a:lstStyle/>
          <a:p>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"checkbox"</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value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"HTML"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v-model</a:t>
            </a:r>
            <a:r>
              <a:rPr lang="en-US">
                <a:solidFill>
                  <a:srgbClr val="5C6166"/>
                </a:solidFill>
                <a:latin typeface="Consolas" panose="020B0609020204030204" pitchFamily="49" charset="0"/>
              </a:rPr>
              <a:t>="checkedNames"</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HTML </a:t>
            </a:r>
            <a:r>
              <a:rPr lang="en-US">
                <a:solidFill>
                  <a:srgbClr val="55B4D4"/>
                </a:solidFill>
                <a:latin typeface="Consolas" panose="020B0609020204030204" pitchFamily="49" charset="0"/>
              </a:rPr>
              <a:t>&lt;br&gt;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"checkbox"</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value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"CSS"</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v-model</a:t>
            </a:r>
            <a:r>
              <a:rPr lang="en-US">
                <a:solidFill>
                  <a:srgbClr val="5C6166"/>
                </a:solidFill>
                <a:latin typeface="Consolas" panose="020B0609020204030204" pitchFamily="49" charset="0"/>
              </a:rPr>
              <a:t>="checkedNames"</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CSS </a:t>
            </a:r>
            <a:r>
              <a:rPr lang="en-US">
                <a:solidFill>
                  <a:srgbClr val="55B4D4"/>
                </a:solidFill>
                <a:latin typeface="Consolas" panose="020B0609020204030204" pitchFamily="49" charset="0"/>
              </a:rPr>
              <a:t>&lt;br&gt;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"checkbox"</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value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"JavaScript"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v-model</a:t>
            </a:r>
            <a:r>
              <a:rPr lang="en-US">
                <a:solidFill>
                  <a:srgbClr val="5C6166"/>
                </a:solidFill>
                <a:latin typeface="Consolas" panose="020B0609020204030204" pitchFamily="49" charset="0"/>
              </a:rPr>
              <a:t>="checkedNames"</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JavaScript </a:t>
            </a:r>
            <a:r>
              <a:rPr lang="en-US">
                <a:solidFill>
                  <a:srgbClr val="55B4D4"/>
                </a:solidFill>
                <a:latin typeface="Consolas" panose="020B0609020204030204" pitchFamily="49" charset="0"/>
              </a:rPr>
              <a:t>&lt;br&gt;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&lt;p&gt;</a:t>
            </a:r>
            <a:r>
              <a:rPr lang="en-US">
                <a:solidFill>
                  <a:srgbClr val="5C6166"/>
                </a:solidFill>
                <a:latin typeface="Consolas" panose="020B0609020204030204" pitchFamily="49" charset="0"/>
              </a:rPr>
              <a:t>Ngôn ngữ bạn chọn: {{ checkedNames</a:t>
            </a:r>
            <a:r>
              <a:rPr lang="en-US">
                <a:solidFill>
                  <a:srgbClr val="ED9366"/>
                </a:solidFill>
                <a:latin typeface="Consolas" panose="020B0609020204030204" pitchFamily="49" charset="0"/>
              </a:rPr>
              <a:t>.</a:t>
            </a:r>
            <a:r>
              <a:rPr lang="en-US">
                <a:solidFill>
                  <a:srgbClr val="F2AE49"/>
                </a:solidFill>
                <a:latin typeface="Consolas" panose="020B0609020204030204" pitchFamily="49" charset="0"/>
              </a:rPr>
              <a:t>join</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 '</a:t>
            </a:r>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&lt;/p&gt;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br>
              <a:rPr lang="en-US">
                <a:solidFill>
                  <a:srgbClr val="5C6166"/>
                </a:solidFill>
                <a:latin typeface="Consolas" panose="020B0609020204030204" pitchFamily="49" charset="0"/>
              </a:rPr>
            </a:br>
            <a:r>
              <a:rPr lang="en-US">
                <a:solidFill>
                  <a:srgbClr val="55B4D4"/>
                </a:solidFill>
                <a:latin typeface="Consolas" panose="020B0609020204030204" pitchFamily="49" charset="0"/>
              </a:rPr>
              <a:t>&lt;script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setup</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FA8D3E"/>
                </a:solidFill>
                <a:latin typeface="Consolas" panose="020B0609020204030204" pitchFamily="49" charset="0"/>
              </a:rPr>
              <a:t>import</a:t>
            </a:r>
            <a:r>
              <a:rPr lang="en-US">
                <a:solidFill>
                  <a:srgbClr val="5C6166"/>
                </a:solidFill>
                <a:latin typeface="Consolas" panose="020B0609020204030204" pitchFamily="49" charset="0"/>
              </a:rPr>
              <a:t> { ref } </a:t>
            </a:r>
            <a:r>
              <a:rPr lang="en-US">
                <a:solidFill>
                  <a:srgbClr val="FA8D3E"/>
                </a:solidFill>
                <a:latin typeface="Consolas" panose="020B0609020204030204" pitchFamily="49" charset="0"/>
              </a:rPr>
              <a:t>from</a:t>
            </a:r>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'vue'</a:t>
            </a:r>
            <a:r>
              <a:rPr lang="en-US">
                <a:solidFill>
                  <a:srgbClr val="5C6166"/>
                </a:solidFill>
                <a:latin typeface="Consolas" panose="020B0609020204030204" pitchFamily="49" charset="0"/>
              </a:rPr>
              <a:t>;</a:t>
            </a:r>
          </a:p>
          <a:p>
            <a:br>
              <a:rPr lang="en-US">
                <a:solidFill>
                  <a:srgbClr val="5C6166"/>
                </a:solidFill>
                <a:latin typeface="Consolas" panose="020B0609020204030204" pitchFamily="49" charset="0"/>
              </a:rPr>
            </a:br>
            <a:r>
              <a:rPr lang="en-US">
                <a:solidFill>
                  <a:srgbClr val="FA8D3E"/>
                </a:solidFill>
                <a:latin typeface="Consolas" panose="020B0609020204030204" pitchFamily="49" charset="0"/>
              </a:rPr>
              <a:t>const</a:t>
            </a:r>
            <a:r>
              <a:rPr lang="en-US">
                <a:solidFill>
                  <a:srgbClr val="5C6166"/>
                </a:solidFill>
                <a:latin typeface="Consolas" panose="020B0609020204030204" pitchFamily="49" charset="0"/>
              </a:rPr>
              <a:t> checkedNames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ref</a:t>
            </a:r>
            <a:r>
              <a:rPr lang="en-US">
                <a:solidFill>
                  <a:srgbClr val="5C6166"/>
                </a:solidFill>
                <a:latin typeface="Consolas" panose="020B0609020204030204" pitchFamily="49" charset="0"/>
              </a:rPr>
              <a:t>([]);</a:t>
            </a:r>
          </a:p>
          <a:p>
            <a:r>
              <a:rPr lang="en-US">
                <a:solidFill>
                  <a:srgbClr val="55B4D4"/>
                </a:solidFill>
                <a:latin typeface="Consolas" panose="020B0609020204030204" pitchFamily="49" charset="0"/>
              </a:rPr>
              <a:t>&lt;/script&gt;</a:t>
            </a:r>
            <a:endParaRPr lang="en-US" b="0">
              <a:solidFill>
                <a:srgbClr val="5C6166"/>
              </a:solidFill>
              <a:effectLst/>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5075326" y="3429000"/>
            <a:ext cx="3259049" cy="1295369"/>
          </a:xfrm>
          <a:prstGeom prst="rect">
            <a:avLst/>
          </a:prstGeom>
          <a:ln>
            <a:solidFill>
              <a:schemeClr val="bg1">
                <a:lumMod val="50000"/>
              </a:schemeClr>
            </a:solidFill>
          </a:ln>
        </p:spPr>
      </p:pic>
      <p:pic>
        <p:nvPicPr>
          <p:cNvPr id="10" name="Picture 9"/>
          <p:cNvPicPr>
            <a:picLocks noChangeAspect="1"/>
          </p:cNvPicPr>
          <p:nvPr/>
        </p:nvPicPr>
        <p:blipFill>
          <a:blip r:embed="rId3"/>
          <a:stretch>
            <a:fillRect/>
          </a:stretch>
        </p:blipFill>
        <p:spPr>
          <a:xfrm>
            <a:off x="7924800" y="4952857"/>
            <a:ext cx="3650166" cy="1216722"/>
          </a:xfrm>
          <a:prstGeom prst="rect">
            <a:avLst/>
          </a:prstGeom>
          <a:ln>
            <a:solidFill>
              <a:schemeClr val="bg1">
                <a:lumMod val="50000"/>
              </a:schemeClr>
            </a:solidFill>
          </a:ln>
        </p:spPr>
      </p:pic>
      <p:cxnSp>
        <p:nvCxnSpPr>
          <p:cNvPr id="13" name="Curved Connector 12"/>
          <p:cNvCxnSpPr>
            <a:stCxn id="5" idx="2"/>
            <a:endCxn id="10" idx="1"/>
          </p:cNvCxnSpPr>
          <p:nvPr/>
        </p:nvCxnSpPr>
        <p:spPr>
          <a:xfrm rot="16200000" flipH="1">
            <a:off x="6896401" y="4532818"/>
            <a:ext cx="836849" cy="1219949"/>
          </a:xfrm>
          <a:prstGeom prst="curvedConnector2">
            <a:avLst/>
          </a:prstGeom>
          <a:ln>
            <a:headEnd type="triangle"/>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14976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BINDING ĐƠN GIẢN</a:t>
            </a:r>
            <a:endParaRPr lang="en-GB" altLang="en-US" dirty="0"/>
          </a:p>
        </p:txBody>
      </p:sp>
      <p:sp>
        <p:nvSpPr>
          <p:cNvPr id="9219" name="Rectangle 3"/>
          <p:cNvSpPr>
            <a:spLocks noGrp="1" noChangeArrowheads="1"/>
          </p:cNvSpPr>
          <p:nvPr>
            <p:ph type="body" idx="1"/>
          </p:nvPr>
        </p:nvSpPr>
        <p:spPr>
          <a:xfrm>
            <a:off x="609600" y="1066799"/>
            <a:ext cx="10972800" cy="4419601"/>
          </a:xfrm>
        </p:spPr>
        <p:txBody>
          <a:bodyPr>
            <a:noAutofit/>
          </a:bodyPr>
          <a:lstStyle/>
          <a:p>
            <a:pPr marL="0" indent="0">
              <a:buNone/>
            </a:pPr>
            <a:r>
              <a:rPr lang="en-US" sz="2400" b="1"/>
              <a:t>Select/Option:</a:t>
            </a:r>
            <a:endParaRPr lang="en-US" sz="2000"/>
          </a:p>
          <a:p>
            <a:pPr marL="0" indent="0" algn="just">
              <a:lnSpc>
                <a:spcPct val="150000"/>
              </a:lnSpc>
              <a:buNone/>
            </a:pPr>
            <a:endParaRPr lang="en-US" sz="2000"/>
          </a:p>
          <a:p>
            <a:pPr marL="0" indent="0" algn="just">
              <a:lnSpc>
                <a:spcPct val="150000"/>
              </a:lnSpc>
              <a:buNone/>
            </a:pPr>
            <a:endParaRPr lang="en-US" sz="2000"/>
          </a:p>
          <a:p>
            <a:pPr marL="0" indent="0" algn="just">
              <a:lnSpc>
                <a:spcPct val="150000"/>
              </a:lnSpc>
              <a:buNone/>
            </a:pPr>
            <a:endParaRPr lang="en-US" sz="2400" b="1"/>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6" name="Rectangle 5"/>
          <p:cNvSpPr/>
          <p:nvPr/>
        </p:nvSpPr>
        <p:spPr>
          <a:xfrm>
            <a:off x="620751" y="1542921"/>
            <a:ext cx="6858000" cy="4801314"/>
          </a:xfrm>
          <a:prstGeom prst="rect">
            <a:avLst/>
          </a:prstGeom>
          <a:ln>
            <a:solidFill>
              <a:schemeClr val="bg1">
                <a:lumMod val="50000"/>
              </a:schemeClr>
            </a:solidFill>
          </a:ln>
        </p:spPr>
        <p:txBody>
          <a:bodyPr wrap="square">
            <a:spAutoFit/>
          </a:bodyPr>
          <a:lstStyle/>
          <a:p>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&lt;label</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for</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"fruit"</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Chọn loại trái cây: </a:t>
            </a:r>
            <a:r>
              <a:rPr lang="en-US">
                <a:solidFill>
                  <a:srgbClr val="55B4D4"/>
                </a:solidFill>
                <a:latin typeface="Consolas" panose="020B0609020204030204" pitchFamily="49" charset="0"/>
              </a:rPr>
              <a:t>&lt;/label&gt;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&lt;select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id</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"fruit"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v-model</a:t>
            </a:r>
            <a:r>
              <a:rPr lang="en-US">
                <a:solidFill>
                  <a:srgbClr val="5C6166"/>
                </a:solidFill>
                <a:latin typeface="Consolas" panose="020B0609020204030204" pitchFamily="49" charset="0"/>
              </a:rPr>
              <a:t>="selectedFruit"</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&lt;option</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value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"Apple"</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Táo</a:t>
            </a:r>
            <a:r>
              <a:rPr lang="en-US">
                <a:solidFill>
                  <a:srgbClr val="55B4D4"/>
                </a:solidFill>
                <a:latin typeface="Consolas" panose="020B0609020204030204" pitchFamily="49" charset="0"/>
              </a:rPr>
              <a:t>&lt;/option&gt;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&lt;option</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value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"Banana"</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Chuối</a:t>
            </a:r>
            <a:r>
              <a:rPr lang="en-US">
                <a:solidFill>
                  <a:srgbClr val="55B4D4"/>
                </a:solidFill>
                <a:latin typeface="Consolas" panose="020B0609020204030204" pitchFamily="49" charset="0"/>
              </a:rPr>
              <a:t>&lt;/option&gt;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&lt;option</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value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"Orange"</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Cam</a:t>
            </a:r>
            <a:r>
              <a:rPr lang="en-US">
                <a:solidFill>
                  <a:srgbClr val="55B4D4"/>
                </a:solidFill>
                <a:latin typeface="Consolas" panose="020B0609020204030204" pitchFamily="49" charset="0"/>
              </a:rPr>
              <a:t>&lt;/option&gt;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&lt;/select&gt;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&lt;p&gt;</a:t>
            </a:r>
            <a:r>
              <a:rPr lang="en-US">
                <a:solidFill>
                  <a:srgbClr val="5C6166"/>
                </a:solidFill>
                <a:latin typeface="Consolas" panose="020B0609020204030204" pitchFamily="49" charset="0"/>
              </a:rPr>
              <a:t>Trái cây bạn chọn là: {{ selectedFruit }}</a:t>
            </a:r>
            <a:r>
              <a:rPr lang="en-US">
                <a:solidFill>
                  <a:srgbClr val="55B4D4"/>
                </a:solidFill>
                <a:latin typeface="Consolas" panose="020B0609020204030204" pitchFamily="49" charset="0"/>
              </a:rPr>
              <a:t>&lt;/p&gt;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br>
              <a:rPr lang="en-US">
                <a:solidFill>
                  <a:srgbClr val="5C6166"/>
                </a:solidFill>
                <a:latin typeface="Consolas" panose="020B0609020204030204" pitchFamily="49" charset="0"/>
              </a:rPr>
            </a:br>
            <a:r>
              <a:rPr lang="en-US">
                <a:solidFill>
                  <a:srgbClr val="55B4D4"/>
                </a:solidFill>
                <a:latin typeface="Consolas" panose="020B0609020204030204" pitchFamily="49" charset="0"/>
              </a:rPr>
              <a:t>&lt;script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setup</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FA8D3E"/>
                </a:solidFill>
                <a:latin typeface="Consolas" panose="020B0609020204030204" pitchFamily="49" charset="0"/>
              </a:rPr>
              <a:t>import</a:t>
            </a:r>
            <a:r>
              <a:rPr lang="en-US">
                <a:solidFill>
                  <a:srgbClr val="5C6166"/>
                </a:solidFill>
                <a:latin typeface="Consolas" panose="020B0609020204030204" pitchFamily="49" charset="0"/>
              </a:rPr>
              <a:t> { ref } </a:t>
            </a:r>
            <a:r>
              <a:rPr lang="en-US">
                <a:solidFill>
                  <a:srgbClr val="FA8D3E"/>
                </a:solidFill>
                <a:latin typeface="Consolas" panose="020B0609020204030204" pitchFamily="49" charset="0"/>
              </a:rPr>
              <a:t>from</a:t>
            </a:r>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'vue'</a:t>
            </a:r>
            <a:r>
              <a:rPr lang="en-US">
                <a:solidFill>
                  <a:srgbClr val="5C6166"/>
                </a:solidFill>
                <a:latin typeface="Consolas" panose="020B0609020204030204" pitchFamily="49" charset="0"/>
              </a:rPr>
              <a:t>;</a:t>
            </a:r>
          </a:p>
          <a:p>
            <a:br>
              <a:rPr lang="en-US">
                <a:solidFill>
                  <a:srgbClr val="5C6166"/>
                </a:solidFill>
                <a:latin typeface="Consolas" panose="020B0609020204030204" pitchFamily="49" charset="0"/>
              </a:rPr>
            </a:br>
            <a:r>
              <a:rPr lang="en-US">
                <a:solidFill>
                  <a:srgbClr val="FA8D3E"/>
                </a:solidFill>
                <a:latin typeface="Consolas" panose="020B0609020204030204" pitchFamily="49" charset="0"/>
              </a:rPr>
              <a:t>const</a:t>
            </a:r>
            <a:r>
              <a:rPr lang="en-US">
                <a:solidFill>
                  <a:srgbClr val="5C6166"/>
                </a:solidFill>
                <a:latin typeface="Consolas" panose="020B0609020204030204" pitchFamily="49" charset="0"/>
              </a:rPr>
              <a:t> selectedFruit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ref</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'Apple'</a:t>
            </a:r>
            <a:r>
              <a:rPr lang="en-US">
                <a:solidFill>
                  <a:srgbClr val="5C6166"/>
                </a:solidFill>
                <a:latin typeface="Consolas" panose="020B0609020204030204" pitchFamily="49" charset="0"/>
              </a:rPr>
              <a:t>);</a:t>
            </a:r>
          </a:p>
          <a:p>
            <a:r>
              <a:rPr lang="en-US">
                <a:solidFill>
                  <a:srgbClr val="55B4D4"/>
                </a:solidFill>
                <a:latin typeface="Consolas" panose="020B0609020204030204" pitchFamily="49" charset="0"/>
              </a:rPr>
              <a:t>&lt;/script&gt;</a:t>
            </a:r>
            <a:endParaRPr lang="en-US" b="0">
              <a:solidFill>
                <a:srgbClr val="5C6166"/>
              </a:solidFill>
              <a:effectLst/>
              <a:latin typeface="Consolas" panose="020B0609020204030204" pitchFamily="49" charset="0"/>
            </a:endParaRPr>
          </a:p>
        </p:txBody>
      </p:sp>
      <p:pic>
        <p:nvPicPr>
          <p:cNvPr id="12" name="Picture 11"/>
          <p:cNvPicPr>
            <a:picLocks noChangeAspect="1"/>
          </p:cNvPicPr>
          <p:nvPr/>
        </p:nvPicPr>
        <p:blipFill>
          <a:blip r:embed="rId2"/>
          <a:stretch>
            <a:fillRect/>
          </a:stretch>
        </p:blipFill>
        <p:spPr>
          <a:xfrm>
            <a:off x="7911871" y="4283280"/>
            <a:ext cx="3237408" cy="1036817"/>
          </a:xfrm>
          <a:prstGeom prst="rect">
            <a:avLst/>
          </a:prstGeom>
          <a:ln>
            <a:solidFill>
              <a:schemeClr val="bg1">
                <a:lumMod val="50000"/>
              </a:schemeClr>
            </a:solidFill>
          </a:ln>
        </p:spPr>
      </p:pic>
      <p:pic>
        <p:nvPicPr>
          <p:cNvPr id="14" name="Picture 13"/>
          <p:cNvPicPr>
            <a:picLocks noChangeAspect="1"/>
          </p:cNvPicPr>
          <p:nvPr/>
        </p:nvPicPr>
        <p:blipFill>
          <a:blip r:embed="rId3"/>
          <a:stretch>
            <a:fillRect/>
          </a:stretch>
        </p:blipFill>
        <p:spPr>
          <a:xfrm>
            <a:off x="7924800" y="1542921"/>
            <a:ext cx="3308694" cy="1681116"/>
          </a:xfrm>
          <a:prstGeom prst="rect">
            <a:avLst/>
          </a:prstGeom>
          <a:ln>
            <a:solidFill>
              <a:schemeClr val="bg1">
                <a:lumMod val="50000"/>
              </a:schemeClr>
            </a:solidFill>
          </a:ln>
        </p:spPr>
      </p:pic>
      <p:cxnSp>
        <p:nvCxnSpPr>
          <p:cNvPr id="16" name="Straight Arrow Connector 15"/>
          <p:cNvCxnSpPr/>
          <p:nvPr/>
        </p:nvCxnSpPr>
        <p:spPr>
          <a:xfrm>
            <a:off x="9567004" y="2834268"/>
            <a:ext cx="24286" cy="146388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6397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VALUE BINDINGS</a:t>
            </a:r>
            <a:endParaRPr lang="en-GB" altLang="en-US" dirty="0"/>
          </a:p>
        </p:txBody>
      </p:sp>
      <p:sp>
        <p:nvSpPr>
          <p:cNvPr id="9219" name="Rectangle 3"/>
          <p:cNvSpPr>
            <a:spLocks noGrp="1" noChangeArrowheads="1"/>
          </p:cNvSpPr>
          <p:nvPr>
            <p:ph type="body" idx="1"/>
          </p:nvPr>
        </p:nvSpPr>
        <p:spPr>
          <a:xfrm>
            <a:off x="609600" y="1066799"/>
            <a:ext cx="10972800" cy="4419601"/>
          </a:xfrm>
        </p:spPr>
        <p:txBody>
          <a:bodyPr>
            <a:noAutofit/>
          </a:bodyPr>
          <a:lstStyle/>
          <a:p>
            <a:pPr marL="0" indent="0">
              <a:lnSpc>
                <a:spcPct val="150000"/>
              </a:lnSpc>
              <a:buNone/>
            </a:pPr>
            <a:r>
              <a:rPr lang="en-US" sz="2400" b="1"/>
              <a:t>Value Bindings: </a:t>
            </a:r>
            <a:r>
              <a:rPr lang="en-US" sz="2400"/>
              <a:t>Ràng buộc giá trị</a:t>
            </a:r>
          </a:p>
          <a:p>
            <a:pPr marL="0" indent="0">
              <a:lnSpc>
                <a:spcPct val="150000"/>
              </a:lnSpc>
              <a:buNone/>
            </a:pPr>
            <a:r>
              <a:rPr lang="vi-VN" sz="2000"/>
              <a:t>Đối với các tùy chọn radio, </a:t>
            </a:r>
            <a:r>
              <a:rPr lang="en-US" sz="2000"/>
              <a:t>checkbox</a:t>
            </a:r>
            <a:r>
              <a:rPr lang="vi-VN" sz="2000"/>
              <a:t> và </a:t>
            </a:r>
            <a:r>
              <a:rPr lang="en-US" sz="2000"/>
              <a:t>select option</a:t>
            </a:r>
            <a:r>
              <a:rPr lang="vi-VN" sz="2000"/>
              <a:t>, các giá trị liên kết </a:t>
            </a:r>
            <a:r>
              <a:rPr lang="en-US" sz="2000"/>
              <a:t>v-model</a:t>
            </a:r>
            <a:r>
              <a:rPr lang="vi-VN" sz="2000"/>
              <a:t> thường là các chuỗi tĩnh (hoặc boolean cho </a:t>
            </a:r>
            <a:r>
              <a:rPr lang="en-US" sz="2000"/>
              <a:t>checkbox</a:t>
            </a:r>
            <a:r>
              <a:rPr lang="vi-VN" sz="2000"/>
              <a:t>):</a:t>
            </a:r>
            <a:endParaRPr lang="en-US" sz="2000"/>
          </a:p>
          <a:p>
            <a:pPr marL="0" indent="0" algn="just">
              <a:lnSpc>
                <a:spcPct val="150000"/>
              </a:lnSpc>
              <a:buNone/>
            </a:pPr>
            <a:endParaRPr lang="en-US" sz="2000"/>
          </a:p>
          <a:p>
            <a:pPr marL="0" indent="0" algn="just">
              <a:lnSpc>
                <a:spcPct val="150000"/>
              </a:lnSpc>
              <a:buNone/>
            </a:pPr>
            <a:endParaRPr lang="en-US" sz="2000"/>
          </a:p>
          <a:p>
            <a:pPr marL="0" indent="0" algn="just">
              <a:lnSpc>
                <a:spcPct val="150000"/>
              </a:lnSpc>
              <a:buNone/>
            </a:pPr>
            <a:endParaRPr lang="en-US" sz="2400" b="1"/>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2" name="Rectangle 1"/>
          <p:cNvSpPr/>
          <p:nvPr/>
        </p:nvSpPr>
        <p:spPr>
          <a:xfrm>
            <a:off x="609600" y="2776478"/>
            <a:ext cx="9067800" cy="2862322"/>
          </a:xfrm>
          <a:prstGeom prst="rect">
            <a:avLst/>
          </a:prstGeom>
          <a:ln>
            <a:solidFill>
              <a:schemeClr val="bg1">
                <a:lumMod val="50000"/>
              </a:schemeClr>
            </a:solidFill>
          </a:ln>
        </p:spPr>
        <p:txBody>
          <a:bodyPr wrap="square">
            <a:spAutoFit/>
          </a:bodyPr>
          <a:lstStyle/>
          <a:p>
            <a:r>
              <a:rPr lang="vi-VN" i="1">
                <a:solidFill>
                  <a:srgbClr val="787B80"/>
                </a:solidFill>
                <a:latin typeface="Consolas" panose="020B0609020204030204" pitchFamily="49" charset="0"/>
              </a:rPr>
              <a:t>&lt;!– </a:t>
            </a:r>
            <a:r>
              <a:rPr lang="en-US" i="1">
                <a:solidFill>
                  <a:srgbClr val="787B80"/>
                </a:solidFill>
                <a:latin typeface="Consolas" panose="020B0609020204030204" pitchFamily="49" charset="0"/>
              </a:rPr>
              <a:t>‘</a:t>
            </a:r>
            <a:r>
              <a:rPr lang="vi-VN" i="1">
                <a:solidFill>
                  <a:srgbClr val="787B80"/>
                </a:solidFill>
                <a:latin typeface="Consolas" panose="020B0609020204030204" pitchFamily="49" charset="0"/>
              </a:rPr>
              <a:t>picked</a:t>
            </a:r>
            <a:r>
              <a:rPr lang="en-US" i="1">
                <a:solidFill>
                  <a:srgbClr val="787B80"/>
                </a:solidFill>
                <a:latin typeface="Consolas" panose="020B0609020204030204" pitchFamily="49" charset="0"/>
              </a:rPr>
              <a:t>’</a:t>
            </a:r>
            <a:r>
              <a:rPr lang="vi-VN" i="1">
                <a:solidFill>
                  <a:srgbClr val="787B80"/>
                </a:solidFill>
                <a:latin typeface="Consolas" panose="020B0609020204030204" pitchFamily="49" charset="0"/>
              </a:rPr>
              <a:t> là một chuỗi "a" khi được chọn --&gt;</a:t>
            </a:r>
            <a:endParaRPr lang="vi-VN">
              <a:solidFill>
                <a:srgbClr val="5C6166"/>
              </a:solidFill>
              <a:latin typeface="Consolas" panose="020B0609020204030204" pitchFamily="49" charset="0"/>
            </a:endParaRPr>
          </a:p>
          <a:p>
            <a:r>
              <a:rPr lang="vi-VN">
                <a:solidFill>
                  <a:srgbClr val="55B4D4"/>
                </a:solidFill>
                <a:latin typeface="Consolas" panose="020B0609020204030204" pitchFamily="49" charset="0"/>
              </a:rPr>
              <a:t>&lt;input</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type</a:t>
            </a:r>
            <a:r>
              <a:rPr lang="vi-VN">
                <a:solidFill>
                  <a:srgbClr val="5C6166"/>
                </a:solidFill>
                <a:latin typeface="Consolas" panose="020B0609020204030204" pitchFamily="49" charset="0"/>
              </a:rPr>
              <a:t>=</a:t>
            </a:r>
            <a:r>
              <a:rPr lang="vi-VN">
                <a:solidFill>
                  <a:srgbClr val="86B300"/>
                </a:solidFill>
                <a:latin typeface="Consolas" panose="020B0609020204030204" pitchFamily="49" charset="0"/>
              </a:rPr>
              <a:t>"radio"</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v-model</a:t>
            </a:r>
            <a:r>
              <a:rPr lang="vi-VN">
                <a:solidFill>
                  <a:srgbClr val="5C6166"/>
                </a:solidFill>
                <a:latin typeface="Consolas" panose="020B0609020204030204" pitchFamily="49" charset="0"/>
              </a:rPr>
              <a:t>="picked" </a:t>
            </a:r>
            <a:r>
              <a:rPr lang="vi-VN">
                <a:solidFill>
                  <a:srgbClr val="F2AE49"/>
                </a:solidFill>
                <a:latin typeface="Consolas" panose="020B0609020204030204" pitchFamily="49" charset="0"/>
              </a:rPr>
              <a:t>value</a:t>
            </a:r>
            <a:r>
              <a:rPr lang="vi-VN">
                <a:solidFill>
                  <a:srgbClr val="5C6166"/>
                </a:solidFill>
                <a:latin typeface="Consolas" panose="020B0609020204030204" pitchFamily="49" charset="0"/>
              </a:rPr>
              <a:t>=</a:t>
            </a:r>
            <a:r>
              <a:rPr lang="vi-VN">
                <a:solidFill>
                  <a:srgbClr val="86B300"/>
                </a:solidFill>
                <a:latin typeface="Consolas" panose="020B0609020204030204" pitchFamily="49" charset="0"/>
              </a:rPr>
              <a:t>"a"</a:t>
            </a:r>
            <a:r>
              <a:rPr lang="vi-VN">
                <a:solidFill>
                  <a:srgbClr val="5C6166"/>
                </a:solidFill>
                <a:latin typeface="Consolas" panose="020B0609020204030204" pitchFamily="49" charset="0"/>
              </a:rPr>
              <a:t> </a:t>
            </a:r>
            <a:r>
              <a:rPr lang="vi-VN">
                <a:solidFill>
                  <a:srgbClr val="55B4D4"/>
                </a:solidFill>
                <a:latin typeface="Consolas" panose="020B0609020204030204" pitchFamily="49" charset="0"/>
              </a:rPr>
              <a:t>/&gt;</a:t>
            </a:r>
            <a:endParaRPr lang="vi-VN">
              <a:solidFill>
                <a:srgbClr val="5C6166"/>
              </a:solidFill>
              <a:latin typeface="Consolas" panose="020B0609020204030204" pitchFamily="49" charset="0"/>
            </a:endParaRPr>
          </a:p>
          <a:p>
            <a:br>
              <a:rPr lang="vi-VN">
                <a:solidFill>
                  <a:srgbClr val="5C6166"/>
                </a:solidFill>
                <a:latin typeface="Consolas" panose="020B0609020204030204" pitchFamily="49" charset="0"/>
              </a:rPr>
            </a:br>
            <a:r>
              <a:rPr lang="vi-VN" i="1">
                <a:solidFill>
                  <a:srgbClr val="787B80"/>
                </a:solidFill>
                <a:latin typeface="Consolas" panose="020B0609020204030204" pitchFamily="49" charset="0"/>
              </a:rPr>
              <a:t>&lt;!– </a:t>
            </a:r>
            <a:r>
              <a:rPr lang="en-US" i="1">
                <a:solidFill>
                  <a:srgbClr val="787B80"/>
                </a:solidFill>
                <a:latin typeface="Consolas" panose="020B0609020204030204" pitchFamily="49" charset="0"/>
              </a:rPr>
              <a:t>‘</a:t>
            </a:r>
            <a:r>
              <a:rPr lang="vi-VN" i="1">
                <a:solidFill>
                  <a:srgbClr val="787B80"/>
                </a:solidFill>
                <a:latin typeface="Consolas" panose="020B0609020204030204" pitchFamily="49" charset="0"/>
              </a:rPr>
              <a:t>toggle</a:t>
            </a:r>
            <a:r>
              <a:rPr lang="en-US" i="1">
                <a:solidFill>
                  <a:srgbClr val="787B80"/>
                </a:solidFill>
                <a:latin typeface="Consolas" panose="020B0609020204030204" pitchFamily="49" charset="0"/>
              </a:rPr>
              <a:t>’</a:t>
            </a:r>
            <a:r>
              <a:rPr lang="vi-VN" i="1">
                <a:solidFill>
                  <a:srgbClr val="787B80"/>
                </a:solidFill>
                <a:latin typeface="Consolas" panose="020B0609020204030204" pitchFamily="49" charset="0"/>
              </a:rPr>
              <a:t> là true hoặc false --&gt;</a:t>
            </a:r>
            <a:endParaRPr lang="vi-VN">
              <a:solidFill>
                <a:srgbClr val="5C6166"/>
              </a:solidFill>
              <a:latin typeface="Consolas" panose="020B0609020204030204" pitchFamily="49" charset="0"/>
            </a:endParaRPr>
          </a:p>
          <a:p>
            <a:r>
              <a:rPr lang="vi-VN">
                <a:solidFill>
                  <a:srgbClr val="55B4D4"/>
                </a:solidFill>
                <a:latin typeface="Consolas" panose="020B0609020204030204" pitchFamily="49" charset="0"/>
              </a:rPr>
              <a:t>&lt;input</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type</a:t>
            </a:r>
            <a:r>
              <a:rPr lang="vi-VN">
                <a:solidFill>
                  <a:srgbClr val="5C6166"/>
                </a:solidFill>
                <a:latin typeface="Consolas" panose="020B0609020204030204" pitchFamily="49" charset="0"/>
              </a:rPr>
              <a:t>=</a:t>
            </a:r>
            <a:r>
              <a:rPr lang="vi-VN">
                <a:solidFill>
                  <a:srgbClr val="86B300"/>
                </a:solidFill>
                <a:latin typeface="Consolas" panose="020B0609020204030204" pitchFamily="49" charset="0"/>
              </a:rPr>
              <a:t>"checkbox"</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v-model</a:t>
            </a:r>
            <a:r>
              <a:rPr lang="vi-VN">
                <a:solidFill>
                  <a:srgbClr val="5C6166"/>
                </a:solidFill>
                <a:latin typeface="Consolas" panose="020B0609020204030204" pitchFamily="49" charset="0"/>
              </a:rPr>
              <a:t>="toggle" </a:t>
            </a:r>
            <a:r>
              <a:rPr lang="vi-VN">
                <a:solidFill>
                  <a:srgbClr val="55B4D4"/>
                </a:solidFill>
                <a:latin typeface="Consolas" panose="020B0609020204030204" pitchFamily="49" charset="0"/>
              </a:rPr>
              <a:t>/&gt;</a:t>
            </a:r>
            <a:endParaRPr lang="vi-VN">
              <a:solidFill>
                <a:srgbClr val="5C6166"/>
              </a:solidFill>
              <a:latin typeface="Consolas" panose="020B0609020204030204" pitchFamily="49" charset="0"/>
            </a:endParaRPr>
          </a:p>
          <a:p>
            <a:br>
              <a:rPr lang="vi-VN">
                <a:solidFill>
                  <a:srgbClr val="5C6166"/>
                </a:solidFill>
                <a:latin typeface="Consolas" panose="020B0609020204030204" pitchFamily="49" charset="0"/>
              </a:rPr>
            </a:br>
            <a:r>
              <a:rPr lang="vi-VN" i="1">
                <a:solidFill>
                  <a:srgbClr val="787B80"/>
                </a:solidFill>
                <a:latin typeface="Consolas" panose="020B0609020204030204" pitchFamily="49" charset="0"/>
              </a:rPr>
              <a:t>&lt;!– </a:t>
            </a:r>
            <a:r>
              <a:rPr lang="en-US" i="1">
                <a:solidFill>
                  <a:srgbClr val="787B80"/>
                </a:solidFill>
                <a:latin typeface="Consolas" panose="020B0609020204030204" pitchFamily="49" charset="0"/>
              </a:rPr>
              <a:t>‘</a:t>
            </a:r>
            <a:r>
              <a:rPr lang="vi-VN" i="1">
                <a:solidFill>
                  <a:srgbClr val="787B80"/>
                </a:solidFill>
                <a:latin typeface="Consolas" panose="020B0609020204030204" pitchFamily="49" charset="0"/>
              </a:rPr>
              <a:t>selected</a:t>
            </a:r>
            <a:r>
              <a:rPr lang="en-US" i="1">
                <a:solidFill>
                  <a:srgbClr val="787B80"/>
                </a:solidFill>
                <a:latin typeface="Consolas" panose="020B0609020204030204" pitchFamily="49" charset="0"/>
              </a:rPr>
              <a:t>’</a:t>
            </a:r>
            <a:r>
              <a:rPr lang="vi-VN" i="1">
                <a:solidFill>
                  <a:srgbClr val="787B80"/>
                </a:solidFill>
                <a:latin typeface="Consolas" panose="020B0609020204030204" pitchFamily="49" charset="0"/>
              </a:rPr>
              <a:t> là một chuỗi "abc" khi tùy chọn đầu tiên được chọn --&gt;</a:t>
            </a:r>
            <a:endParaRPr lang="vi-VN">
              <a:solidFill>
                <a:srgbClr val="5C6166"/>
              </a:solidFill>
              <a:latin typeface="Consolas" panose="020B0609020204030204" pitchFamily="49" charset="0"/>
            </a:endParaRPr>
          </a:p>
          <a:p>
            <a:r>
              <a:rPr lang="vi-VN">
                <a:solidFill>
                  <a:srgbClr val="55B4D4"/>
                </a:solidFill>
                <a:latin typeface="Consolas" panose="020B0609020204030204" pitchFamily="49" charset="0"/>
              </a:rPr>
              <a:t>&lt;select</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v-model</a:t>
            </a:r>
            <a:r>
              <a:rPr lang="vi-VN">
                <a:solidFill>
                  <a:srgbClr val="5C6166"/>
                </a:solidFill>
                <a:latin typeface="Consolas" panose="020B0609020204030204" pitchFamily="49" charset="0"/>
              </a:rPr>
              <a:t>="selected"</a:t>
            </a:r>
            <a:r>
              <a:rPr lang="vi-VN">
                <a:solidFill>
                  <a:srgbClr val="55B4D4"/>
                </a:solidFill>
                <a:latin typeface="Consolas" panose="020B0609020204030204" pitchFamily="49" charset="0"/>
              </a:rPr>
              <a:t>&gt;</a:t>
            </a:r>
            <a:endParaRPr lang="vi-VN">
              <a:solidFill>
                <a:srgbClr val="5C6166"/>
              </a:solidFill>
              <a:latin typeface="Consolas" panose="020B0609020204030204" pitchFamily="49" charset="0"/>
            </a:endParaRPr>
          </a:p>
          <a:p>
            <a:r>
              <a:rPr lang="vi-VN">
                <a:solidFill>
                  <a:srgbClr val="5C6166"/>
                </a:solidFill>
                <a:latin typeface="Consolas" panose="020B0609020204030204" pitchFamily="49" charset="0"/>
              </a:rPr>
              <a:t>  </a:t>
            </a:r>
            <a:r>
              <a:rPr lang="vi-VN">
                <a:solidFill>
                  <a:srgbClr val="55B4D4"/>
                </a:solidFill>
                <a:latin typeface="Consolas" panose="020B0609020204030204" pitchFamily="49" charset="0"/>
              </a:rPr>
              <a:t>&lt;option</a:t>
            </a:r>
            <a:r>
              <a:rPr lang="vi-VN">
                <a:solidFill>
                  <a:srgbClr val="5C6166"/>
                </a:solidFill>
                <a:latin typeface="Consolas" panose="020B0609020204030204" pitchFamily="49" charset="0"/>
              </a:rPr>
              <a:t> </a:t>
            </a:r>
            <a:r>
              <a:rPr lang="vi-VN">
                <a:solidFill>
                  <a:srgbClr val="F2AE49"/>
                </a:solidFill>
                <a:latin typeface="Consolas" panose="020B0609020204030204" pitchFamily="49" charset="0"/>
              </a:rPr>
              <a:t>value</a:t>
            </a:r>
            <a:r>
              <a:rPr lang="vi-VN">
                <a:solidFill>
                  <a:srgbClr val="5C6166"/>
                </a:solidFill>
                <a:latin typeface="Consolas" panose="020B0609020204030204" pitchFamily="49" charset="0"/>
              </a:rPr>
              <a:t>=</a:t>
            </a:r>
            <a:r>
              <a:rPr lang="vi-VN">
                <a:solidFill>
                  <a:srgbClr val="86B300"/>
                </a:solidFill>
                <a:latin typeface="Consolas" panose="020B0609020204030204" pitchFamily="49" charset="0"/>
              </a:rPr>
              <a:t>"abc"</a:t>
            </a:r>
            <a:r>
              <a:rPr lang="vi-VN">
                <a:solidFill>
                  <a:srgbClr val="55B4D4"/>
                </a:solidFill>
                <a:latin typeface="Consolas" panose="020B0609020204030204" pitchFamily="49" charset="0"/>
              </a:rPr>
              <a:t>&gt;</a:t>
            </a:r>
            <a:r>
              <a:rPr lang="vi-VN">
                <a:solidFill>
                  <a:srgbClr val="5C6166"/>
                </a:solidFill>
                <a:latin typeface="Consolas" panose="020B0609020204030204" pitchFamily="49" charset="0"/>
              </a:rPr>
              <a:t>ABC</a:t>
            </a:r>
            <a:r>
              <a:rPr lang="vi-VN">
                <a:solidFill>
                  <a:srgbClr val="55B4D4"/>
                </a:solidFill>
                <a:latin typeface="Consolas" panose="020B0609020204030204" pitchFamily="49" charset="0"/>
              </a:rPr>
              <a:t>&lt;/option&gt;</a:t>
            </a:r>
            <a:endParaRPr lang="vi-VN">
              <a:solidFill>
                <a:srgbClr val="5C6166"/>
              </a:solidFill>
              <a:latin typeface="Consolas" panose="020B0609020204030204" pitchFamily="49" charset="0"/>
            </a:endParaRPr>
          </a:p>
          <a:p>
            <a:r>
              <a:rPr lang="vi-VN">
                <a:solidFill>
                  <a:srgbClr val="55B4D4"/>
                </a:solidFill>
                <a:latin typeface="Consolas" panose="020B0609020204030204" pitchFamily="49" charset="0"/>
              </a:rPr>
              <a:t>&lt;/select&gt;</a:t>
            </a:r>
            <a:endParaRPr lang="vi-VN" b="0">
              <a:solidFill>
                <a:srgbClr val="5C6166"/>
              </a:solidFill>
              <a:effectLst/>
              <a:latin typeface="Consolas" panose="020B0609020204030204" pitchFamily="49" charset="0"/>
            </a:endParaRPr>
          </a:p>
        </p:txBody>
      </p:sp>
    </p:spTree>
    <p:extLst>
      <p:ext uri="{BB962C8B-B14F-4D97-AF65-F5344CB8AC3E}">
        <p14:creationId xmlns:p14="http://schemas.microsoft.com/office/powerpoint/2010/main" val="2309427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V-MODEL VỚI CÁC THUỘC TÍNH KHÁC</a:t>
            </a:r>
            <a:endParaRPr lang="en-GB" altLang="en-US" dirty="0"/>
          </a:p>
        </p:txBody>
      </p:sp>
      <p:sp>
        <p:nvSpPr>
          <p:cNvPr id="9219" name="Rectangle 3"/>
          <p:cNvSpPr>
            <a:spLocks noGrp="1" noChangeArrowheads="1"/>
          </p:cNvSpPr>
          <p:nvPr>
            <p:ph type="body" idx="1"/>
          </p:nvPr>
        </p:nvSpPr>
        <p:spPr>
          <a:xfrm>
            <a:off x="609600" y="1066799"/>
            <a:ext cx="10972800" cy="4419601"/>
          </a:xfrm>
        </p:spPr>
        <p:txBody>
          <a:bodyPr>
            <a:noAutofit/>
          </a:bodyPr>
          <a:lstStyle/>
          <a:p>
            <a:pPr marL="0" indent="0">
              <a:lnSpc>
                <a:spcPct val="150000"/>
              </a:lnSpc>
              <a:buNone/>
            </a:pPr>
            <a:r>
              <a:rPr lang="vi-VN" sz="2000"/>
              <a:t>Trong Vue</a:t>
            </a:r>
            <a:r>
              <a:rPr lang="en-US" sz="2000"/>
              <a:t>JS</a:t>
            </a:r>
            <a:r>
              <a:rPr lang="vi-VN" sz="2000"/>
              <a:t>, có thể tùy chỉnh các thuộc tính khác ngoài value, ví dụ như checked, selected, innerHTML, v.v</a:t>
            </a:r>
            <a:r>
              <a:rPr lang="en-US" sz="2000"/>
              <a:t>.</a:t>
            </a:r>
            <a:r>
              <a:rPr lang="vi-VN" sz="2000"/>
              <a:t>, bằng cách sử dụng </a:t>
            </a:r>
            <a:r>
              <a:rPr lang="vi-VN" sz="2000">
                <a:solidFill>
                  <a:srgbClr val="FF0000"/>
                </a:solidFill>
              </a:rPr>
              <a:t>v-bind</a:t>
            </a:r>
            <a:r>
              <a:rPr lang="vi-VN" sz="2000"/>
              <a:t> cùng với </a:t>
            </a:r>
            <a:r>
              <a:rPr lang="vi-VN" sz="2000">
                <a:solidFill>
                  <a:srgbClr val="FF0000"/>
                </a:solidFill>
              </a:rPr>
              <a:t>v-model</a:t>
            </a:r>
            <a:r>
              <a:rPr lang="vi-VN" sz="2000"/>
              <a:t>.</a:t>
            </a:r>
            <a:endParaRPr lang="en-US" sz="2000"/>
          </a:p>
          <a:p>
            <a:pPr marL="0" indent="0" algn="just">
              <a:lnSpc>
                <a:spcPct val="150000"/>
              </a:lnSpc>
              <a:buNone/>
            </a:pPr>
            <a:endParaRPr lang="en-US" sz="2000"/>
          </a:p>
          <a:p>
            <a:pPr marL="0" indent="0" algn="just">
              <a:lnSpc>
                <a:spcPct val="150000"/>
              </a:lnSpc>
              <a:buNone/>
            </a:pPr>
            <a:endParaRPr lang="en-US" sz="2000"/>
          </a:p>
          <a:p>
            <a:pPr marL="0" indent="0" algn="just">
              <a:lnSpc>
                <a:spcPct val="150000"/>
              </a:lnSpc>
              <a:buNone/>
            </a:pPr>
            <a:endParaRPr lang="en-US" sz="2400" b="1"/>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3" name="Rectangle 2"/>
          <p:cNvSpPr/>
          <p:nvPr/>
        </p:nvSpPr>
        <p:spPr>
          <a:xfrm>
            <a:off x="683106" y="2125682"/>
            <a:ext cx="9146694" cy="3970318"/>
          </a:xfrm>
          <a:prstGeom prst="rect">
            <a:avLst/>
          </a:prstGeom>
          <a:ln>
            <a:solidFill>
              <a:schemeClr val="bg1">
                <a:lumMod val="50000"/>
              </a:schemeClr>
            </a:solidFill>
          </a:ln>
        </p:spPr>
        <p:txBody>
          <a:bodyPr wrap="square">
            <a:spAutoFit/>
          </a:bodyPr>
          <a:lstStyle/>
          <a:p>
            <a:r>
              <a:rPr lang="en-US">
                <a:solidFill>
                  <a:srgbClr val="55B4D4"/>
                </a:solidFill>
                <a:latin typeface="Consolas" panose="020B0609020204030204" pitchFamily="49" charset="0"/>
              </a:rPr>
              <a:t>&lt;template&gt;</a:t>
            </a:r>
          </a:p>
          <a:p>
            <a:r>
              <a:rPr lang="en-US">
                <a:solidFill>
                  <a:srgbClr val="55B4D4"/>
                </a:solidFill>
                <a:latin typeface="Consolas" panose="020B0609020204030204" pitchFamily="49" charset="0"/>
              </a:rPr>
              <a:t>   &lt;input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"text"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v-model</a:t>
            </a:r>
            <a:r>
              <a:rPr lang="en-US">
                <a:solidFill>
                  <a:srgbClr val="5C6166"/>
                </a:solidFill>
                <a:latin typeface="Consolas" panose="020B0609020204030204" pitchFamily="49" charset="0"/>
              </a:rPr>
              <a:t>="message"</a:t>
            </a:r>
          </a:p>
          <a:p>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placeholder</a:t>
            </a:r>
            <a:r>
              <a:rPr lang="en-US">
                <a:solidFill>
                  <a:srgbClr val="5C6166"/>
                </a:solidFill>
                <a:latin typeface="Consolas" panose="020B0609020204030204" pitchFamily="49" charset="0"/>
              </a:rPr>
              <a:t>="placeholder"</a:t>
            </a: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/&gt;</a:t>
            </a:r>
            <a:endParaRPr lang="en-US" b="1">
              <a:solidFill>
                <a:srgbClr val="5C6166"/>
              </a:solidFill>
              <a:latin typeface="Consolas" panose="020B0609020204030204" pitchFamily="49" charset="0"/>
            </a:endParaRPr>
          </a:p>
          <a:p>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br>
              <a:rPr lang="en-US">
                <a:solidFill>
                  <a:srgbClr val="5C6166"/>
                </a:solidFill>
                <a:latin typeface="Consolas" panose="020B0609020204030204" pitchFamily="49" charset="0"/>
              </a:rPr>
            </a:br>
            <a:r>
              <a:rPr lang="en-US">
                <a:solidFill>
                  <a:srgbClr val="55B4D4"/>
                </a:solidFill>
                <a:latin typeface="Consolas" panose="020B0609020204030204" pitchFamily="49" charset="0"/>
              </a:rPr>
              <a:t>&lt;script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setup</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FA8D3E"/>
                </a:solidFill>
                <a:latin typeface="Consolas" panose="020B0609020204030204" pitchFamily="49" charset="0"/>
              </a:rPr>
              <a:t>import</a:t>
            </a:r>
            <a:r>
              <a:rPr lang="en-US">
                <a:solidFill>
                  <a:srgbClr val="5C6166"/>
                </a:solidFill>
                <a:latin typeface="Consolas" panose="020B0609020204030204" pitchFamily="49" charset="0"/>
              </a:rPr>
              <a:t> { ref } </a:t>
            </a:r>
            <a:r>
              <a:rPr lang="en-US">
                <a:solidFill>
                  <a:srgbClr val="FA8D3E"/>
                </a:solidFill>
                <a:latin typeface="Consolas" panose="020B0609020204030204" pitchFamily="49" charset="0"/>
              </a:rPr>
              <a:t>from</a:t>
            </a:r>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'vue'</a:t>
            </a:r>
            <a:r>
              <a:rPr lang="en-US">
                <a:solidFill>
                  <a:srgbClr val="5C6166"/>
                </a:solidFill>
                <a:latin typeface="Consolas" panose="020B0609020204030204" pitchFamily="49" charset="0"/>
              </a:rPr>
              <a:t>;</a:t>
            </a:r>
          </a:p>
          <a:p>
            <a:endParaRPr lang="en-US">
              <a:solidFill>
                <a:srgbClr val="5C6166"/>
              </a:solidFill>
              <a:latin typeface="Consolas" panose="020B0609020204030204" pitchFamily="49" charset="0"/>
            </a:endParaRPr>
          </a:p>
          <a:p>
            <a:r>
              <a:rPr lang="en-US">
                <a:solidFill>
                  <a:srgbClr val="FA8D3E"/>
                </a:solidFill>
                <a:latin typeface="Consolas" panose="020B0609020204030204" pitchFamily="49" charset="0"/>
              </a:rPr>
              <a:t>const</a:t>
            </a:r>
            <a:r>
              <a:rPr lang="en-US">
                <a:solidFill>
                  <a:srgbClr val="5C6166"/>
                </a:solidFill>
                <a:latin typeface="Consolas" panose="020B0609020204030204" pitchFamily="49" charset="0"/>
              </a:rPr>
              <a:t> message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ref</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a:t>
            </a:r>
            <a:r>
              <a:rPr lang="en-US">
                <a:solidFill>
                  <a:srgbClr val="5C6166"/>
                </a:solidFill>
                <a:latin typeface="Consolas" panose="020B0609020204030204" pitchFamily="49" charset="0"/>
              </a:rPr>
              <a:t>);</a:t>
            </a:r>
          </a:p>
          <a:p>
            <a:r>
              <a:rPr lang="en-US">
                <a:solidFill>
                  <a:srgbClr val="FA8D3E"/>
                </a:solidFill>
                <a:latin typeface="Consolas" panose="020B0609020204030204" pitchFamily="49" charset="0"/>
              </a:rPr>
              <a:t>const</a:t>
            </a:r>
            <a:r>
              <a:rPr lang="en-US">
                <a:solidFill>
                  <a:srgbClr val="5C6166"/>
                </a:solidFill>
                <a:latin typeface="Consolas" panose="020B0609020204030204" pitchFamily="49" charset="0"/>
              </a:rPr>
              <a:t> placeholder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ref</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'Type something here...'</a:t>
            </a:r>
            <a:r>
              <a:rPr lang="en-US">
                <a:solidFill>
                  <a:srgbClr val="5C6166"/>
                </a:solidFill>
                <a:latin typeface="Consolas" panose="020B0609020204030204" pitchFamily="49" charset="0"/>
              </a:rPr>
              <a:t>);</a:t>
            </a:r>
          </a:p>
          <a:p>
            <a:r>
              <a:rPr lang="en-US">
                <a:solidFill>
                  <a:srgbClr val="55B4D4"/>
                </a:solidFill>
                <a:latin typeface="Consolas" panose="020B0609020204030204" pitchFamily="49" charset="0"/>
              </a:rPr>
              <a:t>&lt;/script&gt;</a:t>
            </a:r>
            <a:endParaRPr lang="en-US" b="0">
              <a:solidFill>
                <a:srgbClr val="5C6166"/>
              </a:solidFill>
              <a:effectLst/>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6896100" y="2125682"/>
            <a:ext cx="2933700" cy="638175"/>
          </a:xfrm>
          <a:prstGeom prst="rect">
            <a:avLst/>
          </a:prstGeom>
          <a:ln>
            <a:solidFill>
              <a:schemeClr val="bg1">
                <a:lumMod val="50000"/>
              </a:schemeClr>
            </a:solidFill>
          </a:ln>
        </p:spPr>
      </p:pic>
    </p:spTree>
    <p:extLst>
      <p:ext uri="{BB962C8B-B14F-4D97-AF65-F5344CB8AC3E}">
        <p14:creationId xmlns:p14="http://schemas.microsoft.com/office/powerpoint/2010/main" val="4283536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D:\Pictures\PNG\present.png"/>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flipH="1">
            <a:off x="9905223" y="1905000"/>
            <a:ext cx="1612595" cy="37338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NỘI DUNG</a:t>
            </a:r>
          </a:p>
        </p:txBody>
      </p:sp>
      <p:sp>
        <p:nvSpPr>
          <p:cNvPr id="3" name="Content Placeholder 2"/>
          <p:cNvSpPr>
            <a:spLocks noGrp="1"/>
          </p:cNvSpPr>
          <p:nvPr>
            <p:ph idx="1"/>
          </p:nvPr>
        </p:nvSpPr>
        <p:spPr/>
        <p:txBody>
          <a:bodyPr>
            <a:normAutofit/>
          </a:bodyPr>
          <a:lstStyle/>
          <a:p>
            <a:pPr>
              <a:buFont typeface="Wingdings" pitchFamily="2" charset="2"/>
              <a:buChar char="&amp;"/>
            </a:pPr>
            <a:r>
              <a:rPr lang="en-US" sz="2400" dirty="0"/>
              <a:t> </a:t>
            </a:r>
            <a:r>
              <a:rPr lang="en-US" sz="2400" dirty="0" err="1"/>
              <a:t>Phần</a:t>
            </a:r>
            <a:r>
              <a:rPr lang="en-US" sz="2400" dirty="0"/>
              <a:t> I</a:t>
            </a:r>
            <a:r>
              <a:rPr lang="en-US" sz="2400"/>
              <a:t>: Event Handling</a:t>
            </a:r>
          </a:p>
          <a:p>
            <a:pPr lvl="1">
              <a:lnSpc>
                <a:spcPct val="150000"/>
              </a:lnSpc>
            </a:pPr>
            <a:r>
              <a:rPr lang="en-US"/>
              <a:t>Listen to Events (Lắng nghe sự kiện) </a:t>
            </a:r>
          </a:p>
          <a:p>
            <a:pPr lvl="1">
              <a:lnSpc>
                <a:spcPct val="150000"/>
              </a:lnSpc>
            </a:pPr>
            <a:r>
              <a:rPr lang="vi-VN"/>
              <a:t>Method Handlers (Trình xử lý phương thức)</a:t>
            </a:r>
          </a:p>
          <a:p>
            <a:pPr lvl="1">
              <a:lnSpc>
                <a:spcPct val="150000"/>
              </a:lnSpc>
            </a:pPr>
            <a:r>
              <a:rPr lang="en-US"/>
              <a:t>Event modifiers, Key modifiers, Mouse Button Modifiers </a:t>
            </a:r>
          </a:p>
          <a:p>
            <a:pPr>
              <a:buFont typeface="Wingdings" pitchFamily="2" charset="2"/>
              <a:buChar char="&amp;"/>
            </a:pPr>
            <a:r>
              <a:rPr lang="en-US" sz="2400"/>
              <a:t> Phần II: Form Binding</a:t>
            </a:r>
          </a:p>
          <a:p>
            <a:pPr lvl="1">
              <a:lnSpc>
                <a:spcPct val="150000"/>
              </a:lnSpc>
            </a:pPr>
            <a:r>
              <a:rPr lang="en-US"/>
              <a:t>Binding đơn giản</a:t>
            </a:r>
          </a:p>
          <a:p>
            <a:pPr lvl="1">
              <a:lnSpc>
                <a:spcPct val="150000"/>
              </a:lnSpc>
            </a:pPr>
            <a:r>
              <a:rPr lang="en-US"/>
              <a:t>Ràng buộc giá trị</a:t>
            </a:r>
          </a:p>
          <a:p>
            <a:pPr lvl="1">
              <a:lnSpc>
                <a:spcPct val="150000"/>
              </a:lnSpc>
            </a:pPr>
            <a:r>
              <a:rPr lang="en-US"/>
              <a:t>v-model với component</a:t>
            </a:r>
          </a:p>
        </p:txBody>
      </p:sp>
      <p:grpSp>
        <p:nvGrpSpPr>
          <p:cNvPr id="5" name="Google Shape;172;p6"/>
          <p:cNvGrpSpPr/>
          <p:nvPr/>
        </p:nvGrpSpPr>
        <p:grpSpPr>
          <a:xfrm>
            <a:off x="0" y="6344207"/>
            <a:ext cx="12192000" cy="513793"/>
            <a:chOff x="0" y="0"/>
            <a:chExt cx="24384000" cy="1027585"/>
          </a:xfrm>
        </p:grpSpPr>
        <p:sp>
          <p:nvSpPr>
            <p:cNvPr id="6"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7"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2263103437"/>
      </p:ext>
    </p:extLst>
  </p:cSld>
  <p:clrMapOvr>
    <a:masterClrMapping/>
  </p:clrMapOvr>
  <mc:AlternateContent xmlns:mc="http://schemas.openxmlformats.org/markup-compatibility/2006" xmlns:p14="http://schemas.microsoft.com/office/powerpoint/2010/main">
    <mc:Choice Requires="p14">
      <p:transition spd="slow">
        <p14:ripp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V-MODEL VỚI CÁC THUỘC TÍNH KHÁC</a:t>
            </a:r>
            <a:endParaRPr lang="en-GB" altLang="en-US" dirty="0"/>
          </a:p>
        </p:txBody>
      </p:sp>
      <p:sp>
        <p:nvSpPr>
          <p:cNvPr id="9219" name="Rectangle 3"/>
          <p:cNvSpPr>
            <a:spLocks noGrp="1" noChangeArrowheads="1"/>
          </p:cNvSpPr>
          <p:nvPr>
            <p:ph type="body" idx="1"/>
          </p:nvPr>
        </p:nvSpPr>
        <p:spPr>
          <a:xfrm>
            <a:off x="609600" y="1066799"/>
            <a:ext cx="10972800" cy="4419601"/>
          </a:xfrm>
        </p:spPr>
        <p:txBody>
          <a:bodyPr>
            <a:noAutofit/>
          </a:bodyPr>
          <a:lstStyle/>
          <a:p>
            <a:pPr marL="0" indent="0">
              <a:lnSpc>
                <a:spcPct val="150000"/>
              </a:lnSpc>
              <a:buNone/>
            </a:pPr>
            <a:r>
              <a:rPr lang="en-US" sz="2400"/>
              <a:t>Sử dụng </a:t>
            </a:r>
            <a:r>
              <a:rPr lang="en-US" sz="2400" b="1"/>
              <a:t>.lazy</a:t>
            </a:r>
            <a:r>
              <a:rPr lang="en-US" sz="2400"/>
              <a:t>, </a:t>
            </a:r>
            <a:r>
              <a:rPr lang="en-US" sz="2400" b="1"/>
              <a:t>.number</a:t>
            </a:r>
            <a:r>
              <a:rPr lang="en-US" sz="2400"/>
              <a:t>, và </a:t>
            </a:r>
            <a:r>
              <a:rPr lang="en-US" sz="2400" b="1"/>
              <a:t>.trim</a:t>
            </a:r>
            <a:r>
              <a:rPr lang="en-US" sz="2400"/>
              <a:t> modifiers</a:t>
            </a:r>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5" name="Rectangle 4"/>
          <p:cNvSpPr/>
          <p:nvPr/>
        </p:nvSpPr>
        <p:spPr>
          <a:xfrm>
            <a:off x="5486400" y="1981200"/>
            <a:ext cx="6096000" cy="1477328"/>
          </a:xfrm>
          <a:prstGeom prst="rect">
            <a:avLst/>
          </a:prstGeom>
          <a:ln>
            <a:solidFill>
              <a:schemeClr val="bg1">
                <a:lumMod val="50000"/>
              </a:schemeClr>
            </a:solidFill>
          </a:ln>
        </p:spPr>
        <p:txBody>
          <a:bodyPr>
            <a:spAutoFit/>
          </a:bodyPr>
          <a:lstStyle/>
          <a:p>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v-model</a:t>
            </a:r>
            <a:r>
              <a:rPr lang="en-US">
                <a:solidFill>
                  <a:srgbClr val="5C6166"/>
                </a:solidFill>
                <a:latin typeface="Consolas" panose="020B0609020204030204" pitchFamily="49" charset="0"/>
              </a:rPr>
              <a:t>.</a:t>
            </a:r>
            <a:r>
              <a:rPr lang="en-US">
                <a:solidFill>
                  <a:srgbClr val="F2AE49"/>
                </a:solidFill>
                <a:latin typeface="Consolas" panose="020B0609020204030204" pitchFamily="49" charset="0"/>
              </a:rPr>
              <a:t>lazy</a:t>
            </a:r>
            <a:r>
              <a:rPr lang="en-US">
                <a:solidFill>
                  <a:srgbClr val="5C6166"/>
                </a:solidFill>
                <a:latin typeface="Consolas" panose="020B0609020204030204" pitchFamily="49" charset="0"/>
              </a:rPr>
              <a:t>="name" </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v-model</a:t>
            </a:r>
            <a:r>
              <a:rPr lang="en-US">
                <a:solidFill>
                  <a:srgbClr val="5C6166"/>
                </a:solidFill>
                <a:latin typeface="Consolas" panose="020B0609020204030204" pitchFamily="49" charset="0"/>
              </a:rPr>
              <a:t>.</a:t>
            </a:r>
            <a:r>
              <a:rPr lang="en-US">
                <a:solidFill>
                  <a:srgbClr val="F2AE49"/>
                </a:solidFill>
                <a:latin typeface="Consolas" panose="020B0609020204030204" pitchFamily="49" charset="0"/>
              </a:rPr>
              <a:t>number</a:t>
            </a:r>
            <a:r>
              <a:rPr lang="en-US">
                <a:solidFill>
                  <a:srgbClr val="5C6166"/>
                </a:solidFill>
                <a:latin typeface="Consolas" panose="020B0609020204030204" pitchFamily="49" charset="0"/>
              </a:rPr>
              <a:t>="age" </a:t>
            </a:r>
            <a:r>
              <a:rPr lang="en-US">
                <a:solidFill>
                  <a:srgbClr val="F2AE49"/>
                </a:solidFill>
                <a:latin typeface="Consolas" panose="020B0609020204030204" pitchFamily="49" charset="0"/>
              </a:rPr>
              <a:t>type</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"number"</a:t>
            </a:r>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&lt;input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v-model</a:t>
            </a:r>
            <a:r>
              <a:rPr lang="en-US">
                <a:solidFill>
                  <a:srgbClr val="5C6166"/>
                </a:solidFill>
                <a:latin typeface="Consolas" panose="020B0609020204030204" pitchFamily="49" charset="0"/>
              </a:rPr>
              <a:t>.</a:t>
            </a:r>
            <a:r>
              <a:rPr lang="en-US">
                <a:solidFill>
                  <a:srgbClr val="F2AE49"/>
                </a:solidFill>
                <a:latin typeface="Consolas" panose="020B0609020204030204" pitchFamily="49" charset="0"/>
              </a:rPr>
              <a:t>trim</a:t>
            </a:r>
            <a:r>
              <a:rPr lang="en-US">
                <a:solidFill>
                  <a:srgbClr val="5C6166"/>
                </a:solidFill>
                <a:latin typeface="Consolas" panose="020B0609020204030204" pitchFamily="49" charset="0"/>
              </a:rPr>
              <a:t>="text" </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&lt;/template&gt;</a:t>
            </a:r>
            <a:endParaRPr lang="en-US" b="0">
              <a:solidFill>
                <a:srgbClr val="5C6166"/>
              </a:solidFill>
              <a:effectLst/>
              <a:latin typeface="Consolas" panose="020B0609020204030204" pitchFamily="49" charset="0"/>
            </a:endParaRPr>
          </a:p>
        </p:txBody>
      </p:sp>
      <p:sp>
        <p:nvSpPr>
          <p:cNvPr id="11" name="Rectangle 3"/>
          <p:cNvSpPr txBox="1">
            <a:spLocks noChangeArrowheads="1"/>
          </p:cNvSpPr>
          <p:nvPr/>
        </p:nvSpPr>
        <p:spPr>
          <a:xfrm>
            <a:off x="609600" y="1699735"/>
            <a:ext cx="4495800" cy="348186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 typeface="Wingdings" panose="05000000000000000000" pitchFamily="2" charset="2"/>
              <a:buChar char="Ø"/>
            </a:pPr>
            <a:r>
              <a:rPr lang="vi-VN" sz="2000" b="1">
                <a:solidFill>
                  <a:srgbClr val="FF0000"/>
                </a:solidFill>
              </a:rPr>
              <a:t>.lazy</a:t>
            </a:r>
            <a:r>
              <a:rPr lang="vi-VN" sz="2000"/>
              <a:t>: Chỉ cập nhật giá trị sau khi sự kiện change được kích hoạt thay vì input.</a:t>
            </a:r>
            <a:endParaRPr lang="en-US" sz="2000"/>
          </a:p>
          <a:p>
            <a:pPr algn="just">
              <a:lnSpc>
                <a:spcPct val="150000"/>
              </a:lnSpc>
              <a:buFont typeface="Wingdings" panose="05000000000000000000" pitchFamily="2" charset="2"/>
              <a:buChar char="Ø"/>
            </a:pPr>
            <a:r>
              <a:rPr lang="vi-VN" sz="2000" b="1">
                <a:solidFill>
                  <a:srgbClr val="FF0000"/>
                </a:solidFill>
              </a:rPr>
              <a:t>.number</a:t>
            </a:r>
            <a:r>
              <a:rPr lang="vi-VN" sz="2000"/>
              <a:t>: Chuyển đổi giá trị input thành kiểu số.</a:t>
            </a:r>
            <a:endParaRPr lang="en-US" sz="2000"/>
          </a:p>
          <a:p>
            <a:pPr algn="just">
              <a:lnSpc>
                <a:spcPct val="150000"/>
              </a:lnSpc>
              <a:buFont typeface="Wingdings" panose="05000000000000000000" pitchFamily="2" charset="2"/>
              <a:buChar char="Ø"/>
            </a:pPr>
            <a:r>
              <a:rPr lang="vi-VN" sz="2000" b="1">
                <a:solidFill>
                  <a:srgbClr val="FF0000"/>
                </a:solidFill>
              </a:rPr>
              <a:t>.trim</a:t>
            </a:r>
            <a:r>
              <a:rPr lang="vi-VN" sz="2000"/>
              <a:t>: Tự động loại bỏ khoảng trắng ở đầu và cuối của chuỗi.</a:t>
            </a:r>
            <a:endParaRPr lang="en-US" sz="2000"/>
          </a:p>
          <a:p>
            <a:pPr marL="0" indent="0" algn="just">
              <a:lnSpc>
                <a:spcPct val="150000"/>
              </a:lnSpc>
              <a:buFont typeface="Wingdings" pitchFamily="2" charset="2"/>
              <a:buNone/>
            </a:pPr>
            <a:endParaRPr lang="en-US" sz="2000"/>
          </a:p>
          <a:p>
            <a:pPr marL="0" indent="0" algn="just">
              <a:lnSpc>
                <a:spcPct val="150000"/>
              </a:lnSpc>
              <a:buFont typeface="Wingdings" pitchFamily="2" charset="2"/>
              <a:buNone/>
            </a:pPr>
            <a:endParaRPr lang="en-US" sz="2000"/>
          </a:p>
          <a:p>
            <a:pPr marL="0" indent="0" algn="just">
              <a:lnSpc>
                <a:spcPct val="150000"/>
              </a:lnSpc>
              <a:buFont typeface="Wingdings" pitchFamily="2" charset="2"/>
              <a:buNone/>
            </a:pPr>
            <a:endParaRPr lang="en-US" sz="2400" b="1"/>
          </a:p>
        </p:txBody>
      </p:sp>
    </p:spTree>
    <p:extLst>
      <p:ext uri="{BB962C8B-B14F-4D97-AF65-F5344CB8AC3E}">
        <p14:creationId xmlns:p14="http://schemas.microsoft.com/office/powerpoint/2010/main" val="3821327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V-MODEL VỚI COMPONENT</a:t>
            </a:r>
            <a:endParaRPr lang="en-GB" altLang="en-US" dirty="0"/>
          </a:p>
        </p:txBody>
      </p:sp>
      <p:sp>
        <p:nvSpPr>
          <p:cNvPr id="9219" name="Rectangle 3"/>
          <p:cNvSpPr>
            <a:spLocks noGrp="1" noChangeArrowheads="1"/>
          </p:cNvSpPr>
          <p:nvPr>
            <p:ph type="body" idx="1"/>
          </p:nvPr>
        </p:nvSpPr>
        <p:spPr>
          <a:xfrm>
            <a:off x="609600" y="1066799"/>
            <a:ext cx="10972800" cy="4953001"/>
          </a:xfrm>
        </p:spPr>
        <p:txBody>
          <a:bodyPr>
            <a:noAutofit/>
          </a:bodyPr>
          <a:lstStyle/>
          <a:p>
            <a:pPr marL="0" indent="0">
              <a:lnSpc>
                <a:spcPct val="150000"/>
              </a:lnSpc>
              <a:buNone/>
            </a:pPr>
            <a:r>
              <a:rPr lang="en-US" sz="2200"/>
              <a:t>Khi sử dụng v-model với component tùy chỉnh,</a:t>
            </a:r>
            <a:r>
              <a:rPr lang="vi-VN" sz="2200"/>
              <a:t> </a:t>
            </a:r>
            <a:r>
              <a:rPr lang="en-US" sz="2200"/>
              <a:t>VueJS tự động thực hiện 2 bước:</a:t>
            </a:r>
          </a:p>
          <a:p>
            <a:pPr algn="just">
              <a:lnSpc>
                <a:spcPct val="150000"/>
              </a:lnSpc>
            </a:pPr>
            <a:r>
              <a:rPr lang="en-US" sz="2000" b="1"/>
              <a:t>Bước 1</a:t>
            </a:r>
            <a:r>
              <a:rPr lang="en-US" sz="2000"/>
              <a:t>: </a:t>
            </a:r>
            <a:r>
              <a:rPr lang="vi-VN" sz="2000"/>
              <a:t>Sử dụng </a:t>
            </a:r>
            <a:r>
              <a:rPr lang="en-US" sz="2000"/>
              <a:t>'</a:t>
            </a:r>
            <a:r>
              <a:rPr lang="en-US" sz="2000" b="1"/>
              <a:t>props</a:t>
            </a:r>
            <a:r>
              <a:rPr lang="en-US" sz="2000"/>
              <a:t>'</a:t>
            </a:r>
            <a:r>
              <a:rPr lang="vi-VN" sz="2000"/>
              <a:t> để nhận giá trị (</a:t>
            </a:r>
            <a:r>
              <a:rPr lang="en-US" sz="2000"/>
              <a:t>'</a:t>
            </a:r>
            <a:r>
              <a:rPr lang="vi-VN" sz="2000" b="1"/>
              <a:t>modelValue</a:t>
            </a:r>
            <a:r>
              <a:rPr lang="en-US" sz="2000"/>
              <a:t>'</a:t>
            </a:r>
            <a:r>
              <a:rPr lang="vi-VN" sz="2000"/>
              <a:t>)</a:t>
            </a:r>
            <a:endParaRPr lang="en-US" sz="2000"/>
          </a:p>
          <a:p>
            <a:pPr marL="0" indent="0" algn="just">
              <a:lnSpc>
                <a:spcPct val="150000"/>
              </a:lnSpc>
              <a:buNone/>
            </a:pPr>
            <a:r>
              <a:rPr lang="en-US" sz="2000"/>
              <a:t>Trong component con, cần khai báo một '</a:t>
            </a:r>
            <a:r>
              <a:rPr lang="en-US" sz="2000" b="1"/>
              <a:t>props</a:t>
            </a:r>
            <a:r>
              <a:rPr lang="en-US" sz="2000"/>
              <a:t>' để nhận giá trị từ v-model. Theo mặc định, v-model sẽ liên kết với một '</a:t>
            </a:r>
            <a:r>
              <a:rPr lang="en-US" sz="2000" b="1"/>
              <a:t>props</a:t>
            </a:r>
            <a:r>
              <a:rPr lang="en-US" sz="2000"/>
              <a:t>' có tên là '</a:t>
            </a:r>
            <a:r>
              <a:rPr lang="vi-VN" sz="2000" b="1"/>
              <a:t>modelValue</a:t>
            </a:r>
            <a:r>
              <a:rPr lang="en-US" sz="2000"/>
              <a:t>'.</a:t>
            </a:r>
          </a:p>
          <a:p>
            <a:pPr marL="0" indent="0" algn="just">
              <a:lnSpc>
                <a:spcPct val="150000"/>
              </a:lnSpc>
              <a:buNone/>
            </a:pPr>
            <a:endParaRPr lang="en-US" sz="2000"/>
          </a:p>
          <a:p>
            <a:pPr algn="just">
              <a:lnSpc>
                <a:spcPct val="150000"/>
              </a:lnSpc>
            </a:pPr>
            <a:r>
              <a:rPr lang="vi-VN" sz="2000" b="1"/>
              <a:t>Bước 2</a:t>
            </a:r>
            <a:r>
              <a:rPr lang="vi-VN" sz="2000"/>
              <a:t>: Phát sự kiện </a:t>
            </a:r>
            <a:r>
              <a:rPr lang="en-US" sz="2000"/>
              <a:t>'</a:t>
            </a:r>
            <a:r>
              <a:rPr lang="vi-VN" sz="2000" b="1"/>
              <a:t>update:modelValue</a:t>
            </a:r>
            <a:r>
              <a:rPr lang="en-US" sz="2000"/>
              <a:t>'</a:t>
            </a:r>
            <a:r>
              <a:rPr lang="vi-VN" sz="2000"/>
              <a:t> để cập nhật giá trị</a:t>
            </a:r>
            <a:endParaRPr lang="en-US" sz="2000"/>
          </a:p>
          <a:p>
            <a:pPr marL="0" indent="0" algn="just">
              <a:lnSpc>
                <a:spcPct val="150000"/>
              </a:lnSpc>
              <a:buNone/>
            </a:pPr>
            <a:r>
              <a:rPr lang="vi-VN" sz="2000"/>
              <a:t>Khi giá trị trong component con thay đổi (ví dụ khi người dùng nhập dữ liệu vào input), cần phát ra sự kiện </a:t>
            </a:r>
            <a:r>
              <a:rPr lang="en-US" sz="2000"/>
              <a:t>'</a:t>
            </a:r>
            <a:r>
              <a:rPr lang="vi-VN" sz="2000" b="1"/>
              <a:t>update:modelValue</a:t>
            </a:r>
            <a:r>
              <a:rPr lang="en-US" sz="2000"/>
              <a:t>'</a:t>
            </a:r>
            <a:r>
              <a:rPr lang="vi-VN" sz="2000"/>
              <a:t> để thông báo cho component cha biết rằng giá trị đã thay đổi. Sự kiện này sẽ cập nhật giá trị liên kết trong component cha.</a:t>
            </a:r>
            <a:endParaRPr lang="en-US" sz="2000"/>
          </a:p>
          <a:p>
            <a:pPr marL="0" indent="0" algn="just">
              <a:lnSpc>
                <a:spcPct val="150000"/>
              </a:lnSpc>
              <a:buNone/>
            </a:pPr>
            <a:endParaRPr lang="en-US" sz="2000"/>
          </a:p>
          <a:p>
            <a:pPr marL="0" indent="0" algn="just">
              <a:lnSpc>
                <a:spcPct val="150000"/>
              </a:lnSpc>
              <a:buNone/>
            </a:pPr>
            <a:endParaRPr lang="en-US" sz="2000"/>
          </a:p>
          <a:p>
            <a:pPr marL="0" indent="0" algn="just">
              <a:lnSpc>
                <a:spcPct val="150000"/>
              </a:lnSpc>
              <a:buNone/>
            </a:pPr>
            <a:endParaRPr lang="en-US" sz="2400" b="1"/>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Tree>
    <p:extLst>
      <p:ext uri="{BB962C8B-B14F-4D97-AF65-F5344CB8AC3E}">
        <p14:creationId xmlns:p14="http://schemas.microsoft.com/office/powerpoint/2010/main" val="19206909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GB" altLang="en-US"/>
              <a:t>V-MODEL VỚI COMPONENT</a:t>
            </a:r>
            <a:endParaRPr lang="en-GB" altLang="en-US" dirty="0"/>
          </a:p>
        </p:txBody>
      </p:sp>
      <p:sp>
        <p:nvSpPr>
          <p:cNvPr id="9219" name="Rectangle 3"/>
          <p:cNvSpPr>
            <a:spLocks noGrp="1" noChangeArrowheads="1"/>
          </p:cNvSpPr>
          <p:nvPr>
            <p:ph type="body" idx="1"/>
          </p:nvPr>
        </p:nvSpPr>
        <p:spPr>
          <a:xfrm>
            <a:off x="609600" y="1066799"/>
            <a:ext cx="10972800" cy="4419601"/>
          </a:xfrm>
        </p:spPr>
        <p:txBody>
          <a:bodyPr>
            <a:noAutofit/>
          </a:bodyPr>
          <a:lstStyle/>
          <a:p>
            <a:pPr marL="0" indent="0" algn="just">
              <a:lnSpc>
                <a:spcPct val="150000"/>
              </a:lnSpc>
              <a:buNone/>
            </a:pPr>
            <a:endParaRPr lang="en-US" sz="2000"/>
          </a:p>
          <a:p>
            <a:pPr marL="0" indent="0" algn="just">
              <a:lnSpc>
                <a:spcPct val="150000"/>
              </a:lnSpc>
              <a:buNone/>
            </a:pPr>
            <a:endParaRPr lang="en-US" sz="2000"/>
          </a:p>
          <a:p>
            <a:pPr marL="0" indent="0" algn="just">
              <a:lnSpc>
                <a:spcPct val="150000"/>
              </a:lnSpc>
              <a:buNone/>
            </a:pPr>
            <a:endParaRPr lang="en-US" sz="2400" b="1"/>
          </a:p>
        </p:txBody>
      </p:sp>
      <p:grpSp>
        <p:nvGrpSpPr>
          <p:cNvPr id="7" name="Google Shape;172;p6"/>
          <p:cNvGrpSpPr/>
          <p:nvPr/>
        </p:nvGrpSpPr>
        <p:grpSpPr>
          <a:xfrm>
            <a:off x="0" y="6344235"/>
            <a:ext cx="12192000" cy="513793"/>
            <a:chOff x="0" y="0"/>
            <a:chExt cx="24384000" cy="1027585"/>
          </a:xfrm>
        </p:grpSpPr>
        <p:sp>
          <p:nvSpPr>
            <p:cNvPr id="8"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9"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13" name="Rectangle 12"/>
          <p:cNvSpPr/>
          <p:nvPr/>
        </p:nvSpPr>
        <p:spPr>
          <a:xfrm>
            <a:off x="552450" y="4724400"/>
            <a:ext cx="6096000" cy="1569660"/>
          </a:xfrm>
          <a:prstGeom prst="rect">
            <a:avLst/>
          </a:prstGeom>
          <a:ln>
            <a:solidFill>
              <a:schemeClr val="bg1">
                <a:lumMod val="50000"/>
              </a:schemeClr>
            </a:solidFill>
          </a:ln>
        </p:spPr>
        <p:txBody>
          <a:bodyPr>
            <a:spAutoFit/>
          </a:bodyPr>
          <a:lstStyle/>
          <a:p>
            <a:pPr marL="285750" indent="-285750">
              <a:lnSpc>
                <a:spcPct val="150000"/>
              </a:lnSpc>
              <a:buClr>
                <a:srgbClr val="FF5A33"/>
              </a:buClr>
              <a:buFont typeface="Wingdings" panose="05000000000000000000" pitchFamily="2" charset="2"/>
              <a:buChar char="Ø"/>
            </a:pPr>
            <a:r>
              <a:rPr lang="en-US" sz="1600"/>
              <a:t>Component cha </a:t>
            </a:r>
            <a:r>
              <a:rPr lang="en-US" sz="1600">
                <a:solidFill>
                  <a:srgbClr val="FF0000"/>
                </a:solidFill>
                <a:latin typeface="Consolas" panose="020B0609020204030204" pitchFamily="49" charset="0"/>
              </a:rPr>
              <a:t>ParentComponent.vue </a:t>
            </a:r>
            <a:r>
              <a:rPr lang="en-US" sz="1600"/>
              <a:t>sử dụng v-model để liên kết một biến với giá trị từ component con.</a:t>
            </a:r>
          </a:p>
          <a:p>
            <a:pPr marL="285750" indent="-285750">
              <a:lnSpc>
                <a:spcPct val="150000"/>
              </a:lnSpc>
              <a:buClr>
                <a:srgbClr val="FF5A33"/>
              </a:buClr>
              <a:buFont typeface="Wingdings" panose="05000000000000000000" pitchFamily="2" charset="2"/>
              <a:buChar char="Ø"/>
            </a:pPr>
            <a:r>
              <a:rPr lang="en-US" sz="1600"/>
              <a:t>Component con</a:t>
            </a:r>
            <a:r>
              <a:rPr lang="en-US" sz="1600">
                <a:solidFill>
                  <a:srgbClr val="FF0000"/>
                </a:solidFill>
              </a:rPr>
              <a:t> </a:t>
            </a:r>
            <a:r>
              <a:rPr lang="en-US" sz="1600">
                <a:solidFill>
                  <a:srgbClr val="FF0000"/>
                </a:solidFill>
                <a:latin typeface="Consolas" panose="020B0609020204030204" pitchFamily="49" charset="0"/>
              </a:rPr>
              <a:t>CustomInput.vue</a:t>
            </a:r>
            <a:r>
              <a:rPr lang="en-US" sz="1600"/>
              <a:t> nhận giá trị từ v-model thông qua </a:t>
            </a:r>
            <a:r>
              <a:rPr lang="en-US" sz="1600" b="1"/>
              <a:t>props</a:t>
            </a:r>
            <a:r>
              <a:rPr lang="en-US" sz="1600"/>
              <a:t> và phát sự kiện </a:t>
            </a:r>
            <a:r>
              <a:rPr lang="en-US" sz="1600" b="1"/>
              <a:t>update:modelValue</a:t>
            </a:r>
            <a:r>
              <a:rPr lang="en-US" sz="1600"/>
              <a:t> khi giá trị thay đổi.</a:t>
            </a:r>
          </a:p>
        </p:txBody>
      </p:sp>
      <p:pic>
        <p:nvPicPr>
          <p:cNvPr id="2" name="Picture 1"/>
          <p:cNvPicPr>
            <a:picLocks noChangeAspect="1"/>
          </p:cNvPicPr>
          <p:nvPr/>
        </p:nvPicPr>
        <p:blipFill>
          <a:blip r:embed="rId2"/>
          <a:stretch>
            <a:fillRect/>
          </a:stretch>
        </p:blipFill>
        <p:spPr>
          <a:xfrm>
            <a:off x="6705600" y="949685"/>
            <a:ext cx="4876800" cy="3500284"/>
          </a:xfrm>
          <a:prstGeom prst="rect">
            <a:avLst/>
          </a:prstGeom>
        </p:spPr>
      </p:pic>
      <p:sp>
        <p:nvSpPr>
          <p:cNvPr id="11" name="Rectangle 10"/>
          <p:cNvSpPr/>
          <p:nvPr/>
        </p:nvSpPr>
        <p:spPr>
          <a:xfrm>
            <a:off x="8991600" y="4126468"/>
            <a:ext cx="2590774" cy="369332"/>
          </a:xfrm>
          <a:prstGeom prst="rect">
            <a:avLst/>
          </a:prstGeom>
        </p:spPr>
        <p:txBody>
          <a:bodyPr wrap="none">
            <a:spAutoFit/>
          </a:bodyPr>
          <a:lstStyle/>
          <a:p>
            <a:r>
              <a:rPr lang="en-US">
                <a:solidFill>
                  <a:srgbClr val="FFFF00"/>
                </a:solidFill>
                <a:latin typeface="Consolas" panose="020B0609020204030204" pitchFamily="49" charset="0"/>
              </a:rPr>
              <a:t>ParentComponent.vue</a:t>
            </a:r>
            <a:endParaRPr lang="en-US" b="0">
              <a:solidFill>
                <a:srgbClr val="FFFF00"/>
              </a:solidFill>
              <a:effectLst/>
              <a:latin typeface="Consolas" panose="020B0609020204030204" pitchFamily="49" charset="0"/>
            </a:endParaRPr>
          </a:p>
        </p:txBody>
      </p:sp>
      <p:pic>
        <p:nvPicPr>
          <p:cNvPr id="3" name="Picture 2"/>
          <p:cNvPicPr>
            <a:picLocks noChangeAspect="1"/>
          </p:cNvPicPr>
          <p:nvPr/>
        </p:nvPicPr>
        <p:blipFill>
          <a:blip r:embed="rId3"/>
          <a:stretch>
            <a:fillRect/>
          </a:stretch>
        </p:blipFill>
        <p:spPr>
          <a:xfrm>
            <a:off x="7096099" y="4714875"/>
            <a:ext cx="4486275" cy="1533525"/>
          </a:xfrm>
          <a:prstGeom prst="rect">
            <a:avLst/>
          </a:prstGeom>
          <a:ln>
            <a:solidFill>
              <a:schemeClr val="bg1">
                <a:lumMod val="75000"/>
              </a:schemeClr>
            </a:solidFill>
          </a:ln>
        </p:spPr>
      </p:pic>
      <p:pic>
        <p:nvPicPr>
          <p:cNvPr id="5" name="Picture 4"/>
          <p:cNvPicPr>
            <a:picLocks noChangeAspect="1"/>
          </p:cNvPicPr>
          <p:nvPr/>
        </p:nvPicPr>
        <p:blipFill>
          <a:blip r:embed="rId4"/>
          <a:stretch>
            <a:fillRect/>
          </a:stretch>
        </p:blipFill>
        <p:spPr>
          <a:xfrm>
            <a:off x="622584" y="898862"/>
            <a:ext cx="4940016" cy="3686579"/>
          </a:xfrm>
          <a:prstGeom prst="rect">
            <a:avLst/>
          </a:prstGeom>
        </p:spPr>
      </p:pic>
      <p:sp>
        <p:nvSpPr>
          <p:cNvPr id="10" name="Rectangle 9"/>
          <p:cNvSpPr/>
          <p:nvPr/>
        </p:nvSpPr>
        <p:spPr>
          <a:xfrm>
            <a:off x="3505200" y="4267200"/>
            <a:ext cx="2084225" cy="369332"/>
          </a:xfrm>
          <a:prstGeom prst="rect">
            <a:avLst/>
          </a:prstGeom>
        </p:spPr>
        <p:txBody>
          <a:bodyPr wrap="none">
            <a:spAutoFit/>
          </a:bodyPr>
          <a:lstStyle/>
          <a:p>
            <a:r>
              <a:rPr lang="en-US">
                <a:solidFill>
                  <a:srgbClr val="FFFF00"/>
                </a:solidFill>
                <a:latin typeface="Consolas" panose="020B0609020204030204" pitchFamily="49" charset="0"/>
              </a:rPr>
              <a:t>CustomInput.vue</a:t>
            </a:r>
            <a:endParaRPr lang="en-US" b="0">
              <a:solidFill>
                <a:srgbClr val="FFFF00"/>
              </a:solidFill>
              <a:effectLst/>
              <a:latin typeface="Consolas" panose="020B0609020204030204" pitchFamily="49" charset="0"/>
            </a:endParaRPr>
          </a:p>
        </p:txBody>
      </p:sp>
    </p:spTree>
    <p:extLst>
      <p:ext uri="{BB962C8B-B14F-4D97-AF65-F5344CB8AC3E}">
        <p14:creationId xmlns:p14="http://schemas.microsoft.com/office/powerpoint/2010/main" val="18888045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3733800"/>
            <a:ext cx="11010900" cy="457200"/>
          </a:xfrm>
        </p:spPr>
        <p:txBody>
          <a:bodyPr>
            <a:noAutofit/>
          </a:bodyPr>
          <a:lstStyle/>
          <a:p>
            <a:r>
              <a:rPr lang="en-US" sz="2400">
                <a:solidFill>
                  <a:srgbClr val="FF0000"/>
                </a:solidFill>
              </a:rPr>
              <a:t>Tái hiện demo sử dụng v-model với component tùy chỉnh</a:t>
            </a:r>
          </a:p>
        </p:txBody>
      </p:sp>
    </p:spTree>
    <p:extLst>
      <p:ext uri="{BB962C8B-B14F-4D97-AF65-F5344CB8AC3E}">
        <p14:creationId xmlns:p14="http://schemas.microsoft.com/office/powerpoint/2010/main" val="38198140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Compressed\PSD Collection 2011\WP-201 copy.png"/>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flipH="1">
            <a:off x="9905999" y="4023731"/>
            <a:ext cx="1676400" cy="282251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US" dirty="0">
                <a:ea typeface="Roboto"/>
              </a:rPr>
              <a:t>TỔNG KẾT NỘI DUNG BÀI HỌC</a:t>
            </a:r>
            <a:endParaRPr lang="en-US" dirty="0"/>
          </a:p>
        </p:txBody>
      </p:sp>
      <p:sp>
        <p:nvSpPr>
          <p:cNvPr id="8" name="Content Placeholder 2"/>
          <p:cNvSpPr>
            <a:spLocks noGrp="1"/>
          </p:cNvSpPr>
          <p:nvPr>
            <p:ph idx="1"/>
          </p:nvPr>
        </p:nvSpPr>
        <p:spPr>
          <a:xfrm>
            <a:off x="609600" y="1066800"/>
            <a:ext cx="10972800" cy="5257800"/>
          </a:xfrm>
        </p:spPr>
        <p:txBody>
          <a:bodyPr>
            <a:normAutofit/>
          </a:bodyPr>
          <a:lstStyle/>
          <a:p>
            <a:pPr>
              <a:buFont typeface="Wingdings" pitchFamily="2" charset="2"/>
              <a:buChar char="þ"/>
            </a:pPr>
            <a:r>
              <a:rPr lang="vi-VN" sz="2400"/>
              <a:t>Dùng directive v-on để lắng nghe sự kiện và thực thi JavaScript khi những sự kiện này được kích hoạt</a:t>
            </a:r>
          </a:p>
          <a:p>
            <a:pPr>
              <a:buFont typeface="Wingdings" pitchFamily="2" charset="2"/>
              <a:buChar char="þ"/>
            </a:pPr>
            <a:r>
              <a:rPr lang="vi-VN" sz="2400"/>
              <a:t>Trình xử lý phương thức</a:t>
            </a:r>
            <a:r>
              <a:rPr lang="en-US" sz="2400"/>
              <a:t> với cách </a:t>
            </a:r>
            <a:r>
              <a:rPr lang="vi-VN" sz="2400"/>
              <a:t>tách phần code xử lý vào hàm và gọi hàm đó ở trên sự kiện như javascript thuần.</a:t>
            </a:r>
            <a:endParaRPr lang="en-US" sz="2400"/>
          </a:p>
          <a:p>
            <a:pPr>
              <a:buFont typeface="Wingdings" pitchFamily="2" charset="2"/>
              <a:buChar char="þ"/>
            </a:pPr>
            <a:r>
              <a:rPr lang="en-US" sz="2400"/>
              <a:t>Vue cung cấp một số modifier sự kiện khác nhau hữu ích trong các tình huống xử lý sự kiện phổ biến</a:t>
            </a:r>
          </a:p>
          <a:p>
            <a:pPr>
              <a:buFont typeface="Wingdings" pitchFamily="2" charset="2"/>
              <a:buChar char="þ"/>
            </a:pPr>
            <a:r>
              <a:rPr lang="en-US" sz="2400"/>
              <a:t>Form binding trong VueJS là cách thức liên kết dữ liệu của một mẫu (form) HTML với dữ liệu trong component. </a:t>
            </a:r>
          </a:p>
          <a:p>
            <a:endParaRPr lang="en-GB" altLang="en-US"/>
          </a:p>
          <a:p>
            <a:pPr marL="0" indent="0">
              <a:buNone/>
            </a:pPr>
            <a:endParaRPr lang="en-US" altLang="en-US" dirty="0"/>
          </a:p>
          <a:p>
            <a:pPr marL="0" indent="0">
              <a:buNone/>
            </a:pPr>
            <a:endParaRPr lang="vi-VN" altLang="en-US" dirty="0"/>
          </a:p>
        </p:txBody>
      </p:sp>
    </p:spTree>
    <p:extLst>
      <p:ext uri="{BB962C8B-B14F-4D97-AF65-F5344CB8AC3E}">
        <p14:creationId xmlns:p14="http://schemas.microsoft.com/office/powerpoint/2010/main" val="1485346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extBox 4"/>
          <p:cNvSpPr txBox="1"/>
          <p:nvPr/>
        </p:nvSpPr>
        <p:spPr>
          <a:xfrm>
            <a:off x="1569718" y="373566"/>
            <a:ext cx="9052564" cy="764539"/>
          </a:xfrm>
          <a:prstGeom prst="rect">
            <a:avLst/>
          </a:prstGeom>
          <a:ln w="12700">
            <a:miter lim="400000"/>
          </a:ln>
        </p:spPr>
        <p:txBody>
          <a:bodyPr lIns="45718" tIns="45718" rIns="45718" bIns="45718">
            <a:spAutoFit/>
          </a:bodyPr>
          <a:lstStyle>
            <a:lvl1pPr indent="914400" algn="just">
              <a:spcBef>
                <a:spcPts val="1800"/>
              </a:spcBef>
              <a:defRPr sz="4400" b="1">
                <a:solidFill>
                  <a:srgbClr val="585915"/>
                </a:solidFill>
                <a:latin typeface="Segoe UI"/>
                <a:ea typeface="Segoe UI"/>
                <a:cs typeface="Segoe UI"/>
                <a:sym typeface="Segoe UI"/>
              </a:defRPr>
            </a:lvl1pPr>
          </a:lstStyle>
          <a:p>
            <a:r>
              <a:t>       TỔNG KẾT BÀI HỌC</a:t>
            </a:r>
          </a:p>
        </p:txBody>
      </p:sp>
      <p:pic>
        <p:nvPicPr>
          <p:cNvPr id="226" name="Picture 1" descr="Picture 1"/>
          <p:cNvPicPr>
            <a:picLocks noChangeAspect="1"/>
          </p:cNvPicPr>
          <p:nvPr/>
        </p:nvPicPr>
        <p:blipFill>
          <a:blip r:embed="rId2"/>
          <a:stretch>
            <a:fillRect/>
          </a:stretch>
        </p:blipFill>
        <p:spPr>
          <a:xfrm>
            <a:off x="0" y="-761999"/>
            <a:ext cx="12192000" cy="7620001"/>
          </a:xfrm>
          <a:prstGeom prst="rect">
            <a:avLst/>
          </a:prstGeom>
          <a:ln w="12700">
            <a:miter lim="400000"/>
            <a:headEnd/>
            <a:tailEnd/>
          </a:ln>
        </p:spPr>
      </p:pic>
    </p:spTree>
    <p:extLst>
      <p:ext uri="{BB962C8B-B14F-4D97-AF65-F5344CB8AC3E}">
        <p14:creationId xmlns:p14="http://schemas.microsoft.com/office/powerpoint/2010/main" val="34680021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3"/>
          <p:cNvSpPr txBox="1">
            <a:spLocks/>
          </p:cNvSpPr>
          <p:nvPr/>
        </p:nvSpPr>
        <p:spPr>
          <a:xfrm>
            <a:off x="5486400" y="5105400"/>
            <a:ext cx="6324600" cy="76200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lnSpc>
                <a:spcPct val="150000"/>
              </a:lnSpc>
            </a:pPr>
            <a:r>
              <a:rPr lang="en-US" sz="2600"/>
              <a:t>PHẦN I: </a:t>
            </a:r>
            <a:r>
              <a:rPr lang="en-US" altLang="en-US" sz="2600"/>
              <a:t>EVENT HANGLING</a:t>
            </a:r>
            <a:endParaRPr lang="en-US" sz="2600" dirty="0"/>
          </a:p>
        </p:txBody>
      </p:sp>
      <p:sp>
        <p:nvSpPr>
          <p:cNvPr id="5" name="Subtitle 2"/>
          <p:cNvSpPr txBox="1">
            <a:spLocks/>
          </p:cNvSpPr>
          <p:nvPr/>
        </p:nvSpPr>
        <p:spPr>
          <a:xfrm>
            <a:off x="5638800" y="2819400"/>
            <a:ext cx="6477000" cy="15240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Font typeface="Arial" pitchFamily="34" charset="0"/>
              <a:buNone/>
              <a:defRPr sz="2200" b="1" kern="1200" cap="small" baseline="0">
                <a:solidFill>
                  <a:srgbClr val="FF5A33"/>
                </a:solidFill>
                <a:effectLst>
                  <a:outerShdw blurRad="38100" dist="38100" dir="2700000" algn="tl">
                    <a:srgbClr val="000000">
                      <a:alpha val="43137"/>
                    </a:srgbClr>
                  </a:outerShdw>
                </a:effectLst>
                <a:latin typeface="Segoe UI" pitchFamily="34" charset="0"/>
                <a:ea typeface="+mn-ea"/>
                <a:cs typeface="Segoe UI"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lnSpc>
                <a:spcPct val="120000"/>
              </a:lnSpc>
              <a:spcBef>
                <a:spcPct val="0"/>
              </a:spcBef>
            </a:pPr>
            <a:r>
              <a:rPr lang="en-US" sz="2800" u="sng">
                <a:solidFill>
                  <a:srgbClr val="0070C0"/>
                </a:solidFill>
              </a:rPr>
              <a:t>BÀI 7:</a:t>
            </a:r>
            <a:r>
              <a:rPr lang="en-US" sz="2800">
                <a:solidFill>
                  <a:srgbClr val="0070C0"/>
                </a:solidFill>
              </a:rPr>
              <a:t> </a:t>
            </a:r>
          </a:p>
          <a:p>
            <a:pPr algn="ctr">
              <a:lnSpc>
                <a:spcPct val="120000"/>
              </a:lnSpc>
              <a:spcBef>
                <a:spcPct val="0"/>
              </a:spcBef>
            </a:pPr>
            <a:r>
              <a:rPr lang="en-US" altLang="en-US" sz="2800">
                <a:solidFill>
                  <a:srgbClr val="0070C0"/>
                </a:solidFill>
              </a:rPr>
              <a:t>EVENT HANDLING VÀ FORM BINDING TRONG VUEJS</a:t>
            </a:r>
            <a:endParaRPr lang="en-US" sz="2800" dirty="0">
              <a:solidFill>
                <a:srgbClr val="0070C0"/>
              </a:solidFill>
            </a:endParaRPr>
          </a:p>
        </p:txBody>
      </p:sp>
    </p:spTree>
    <p:extLst>
      <p:ext uri="{BB962C8B-B14F-4D97-AF65-F5344CB8AC3E}">
        <p14:creationId xmlns:p14="http://schemas.microsoft.com/office/powerpoint/2010/main" val="1447609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EVENT HANDLING</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b="1"/>
              <a:t>Event Handling</a:t>
            </a:r>
            <a:r>
              <a:rPr lang="en-US" sz="2400"/>
              <a:t> (Xử lý sự kiện) </a:t>
            </a: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2" name="Picture 1"/>
          <p:cNvPicPr>
            <a:picLocks noChangeAspect="1"/>
          </p:cNvPicPr>
          <p:nvPr/>
        </p:nvPicPr>
        <p:blipFill>
          <a:blip r:embed="rId2"/>
          <a:stretch>
            <a:fillRect/>
          </a:stretch>
        </p:blipFill>
        <p:spPr>
          <a:xfrm>
            <a:off x="2133600" y="2014020"/>
            <a:ext cx="7443788" cy="3078196"/>
          </a:xfrm>
          <a:prstGeom prst="rect">
            <a:avLst/>
          </a:prstGeom>
        </p:spPr>
      </p:pic>
    </p:spTree>
    <p:extLst>
      <p:ext uri="{BB962C8B-B14F-4D97-AF65-F5344CB8AC3E}">
        <p14:creationId xmlns:p14="http://schemas.microsoft.com/office/powerpoint/2010/main" val="1104476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LẮNG NGHE SỰ KIỆN</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b="1"/>
              <a:t>Listen to Events</a:t>
            </a:r>
            <a:r>
              <a:rPr lang="en-US" sz="2400"/>
              <a:t> (Lắng nghe sự kiện) </a:t>
            </a:r>
          </a:p>
          <a:p>
            <a:pPr>
              <a:lnSpc>
                <a:spcPct val="150000"/>
              </a:lnSpc>
            </a:pPr>
            <a:r>
              <a:rPr lang="vi-VN" sz="2000"/>
              <a:t>Để lắng nghe các sự kiện DOM, chúng ta có thể dùng directive </a:t>
            </a:r>
            <a:r>
              <a:rPr lang="vi-VN" sz="2000" b="1">
                <a:solidFill>
                  <a:srgbClr val="FF0000"/>
                </a:solidFill>
              </a:rPr>
              <a:t>v-on</a:t>
            </a:r>
            <a:r>
              <a:rPr lang="vi-VN" sz="2000"/>
              <a:t> </a:t>
            </a:r>
            <a:r>
              <a:rPr lang="en-US" sz="2000"/>
              <a:t>(hoặc viết tắt là </a:t>
            </a:r>
            <a:r>
              <a:rPr lang="en-US" sz="2000" b="1">
                <a:solidFill>
                  <a:srgbClr val="FF0000"/>
                </a:solidFill>
              </a:rPr>
              <a:t>@</a:t>
            </a:r>
            <a:r>
              <a:rPr lang="en-US" sz="2000"/>
              <a:t>) </a:t>
            </a:r>
            <a:r>
              <a:rPr lang="vi-VN" sz="2000"/>
              <a:t>và thực thi JavaScript khi những sự kiện n</a:t>
            </a:r>
            <a:r>
              <a:rPr lang="en-US" sz="2000"/>
              <a:t>ày</a:t>
            </a:r>
            <a:r>
              <a:rPr lang="vi-VN" sz="2000"/>
              <a:t> được kích hoạt</a:t>
            </a:r>
            <a:r>
              <a:rPr lang="en-US" sz="2000"/>
              <a:t>.</a:t>
            </a:r>
            <a:endParaRPr lang="en-US" sz="2000"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3" name="Rectangle 2"/>
          <p:cNvSpPr/>
          <p:nvPr/>
        </p:nvSpPr>
        <p:spPr>
          <a:xfrm>
            <a:off x="685800" y="2971800"/>
            <a:ext cx="10210800" cy="3139321"/>
          </a:xfrm>
          <a:prstGeom prst="rect">
            <a:avLst/>
          </a:prstGeom>
          <a:ln>
            <a:solidFill>
              <a:schemeClr val="bg1">
                <a:lumMod val="50000"/>
              </a:schemeClr>
            </a:solidFill>
          </a:ln>
        </p:spPr>
        <p:txBody>
          <a:bodyPr wrap="square">
            <a:spAutoFit/>
          </a:bodyPr>
          <a:lstStyle/>
          <a:p>
            <a:r>
              <a:rPr lang="en-US">
                <a:solidFill>
                  <a:srgbClr val="55B4D4"/>
                </a:solidFill>
                <a:latin typeface="Consolas" panose="020B0609020204030204" pitchFamily="49" charset="0"/>
              </a:rPr>
              <a:t>&lt;script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setup</a:t>
            </a:r>
            <a:r>
              <a:rPr lang="en-US">
                <a:solidFill>
                  <a:srgbClr val="55B4D4"/>
                </a:solidFill>
                <a:latin typeface="Consolas" panose="020B0609020204030204" pitchFamily="49" charset="0"/>
              </a:rPr>
              <a:t>&gt;</a:t>
            </a:r>
            <a:endParaRPr lang="en-US">
              <a:solidFill>
                <a:srgbClr val="5C6166"/>
              </a:solidFill>
              <a:latin typeface="Consolas" panose="020B0609020204030204" pitchFamily="49" charset="0"/>
            </a:endParaRPr>
          </a:p>
          <a:p>
            <a:r>
              <a:rPr lang="en-US">
                <a:solidFill>
                  <a:srgbClr val="FA8D3E"/>
                </a:solidFill>
                <a:latin typeface="Consolas" panose="020B0609020204030204" pitchFamily="49" charset="0"/>
              </a:rPr>
              <a:t>import</a:t>
            </a:r>
            <a:r>
              <a:rPr lang="en-US">
                <a:solidFill>
                  <a:srgbClr val="5C6166"/>
                </a:solidFill>
                <a:latin typeface="Consolas" panose="020B0609020204030204" pitchFamily="49" charset="0"/>
              </a:rPr>
              <a:t> { ref } </a:t>
            </a:r>
            <a:r>
              <a:rPr lang="en-US">
                <a:solidFill>
                  <a:srgbClr val="FA8D3E"/>
                </a:solidFill>
                <a:latin typeface="Consolas" panose="020B0609020204030204" pitchFamily="49" charset="0"/>
              </a:rPr>
              <a:t>from</a:t>
            </a:r>
            <a:r>
              <a:rPr lang="en-US">
                <a:solidFill>
                  <a:srgbClr val="5C6166"/>
                </a:solidFill>
                <a:latin typeface="Consolas" panose="020B0609020204030204" pitchFamily="49" charset="0"/>
              </a:rPr>
              <a:t> </a:t>
            </a:r>
            <a:r>
              <a:rPr lang="en-US">
                <a:solidFill>
                  <a:srgbClr val="86B300"/>
                </a:solidFill>
                <a:latin typeface="Consolas" panose="020B0609020204030204" pitchFamily="49" charset="0"/>
              </a:rPr>
              <a:t>'vue'</a:t>
            </a:r>
            <a:endParaRPr lang="en-US">
              <a:solidFill>
                <a:srgbClr val="5C6166"/>
              </a:solidFill>
              <a:latin typeface="Consolas" panose="020B0609020204030204" pitchFamily="49" charset="0"/>
            </a:endParaRPr>
          </a:p>
          <a:p>
            <a:br>
              <a:rPr lang="en-US">
                <a:solidFill>
                  <a:srgbClr val="5C6166"/>
                </a:solidFill>
                <a:latin typeface="Consolas" panose="020B0609020204030204" pitchFamily="49" charset="0"/>
              </a:rPr>
            </a:br>
            <a:r>
              <a:rPr lang="en-US">
                <a:solidFill>
                  <a:srgbClr val="FA8D3E"/>
                </a:solidFill>
                <a:latin typeface="Consolas" panose="020B0609020204030204" pitchFamily="49" charset="0"/>
              </a:rPr>
              <a:t>const</a:t>
            </a:r>
            <a:r>
              <a:rPr lang="en-US">
                <a:solidFill>
                  <a:srgbClr val="5C6166"/>
                </a:solidFill>
                <a:latin typeface="Consolas" panose="020B0609020204030204" pitchFamily="49" charset="0"/>
              </a:rPr>
              <a:t> count </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ref</a:t>
            </a:r>
            <a:r>
              <a:rPr lang="en-US">
                <a:solidFill>
                  <a:srgbClr val="5C6166"/>
                </a:solidFill>
                <a:latin typeface="Consolas" panose="020B0609020204030204" pitchFamily="49" charset="0"/>
              </a:rPr>
              <a:t>(</a:t>
            </a:r>
            <a:r>
              <a:rPr lang="en-US">
                <a:solidFill>
                  <a:srgbClr val="A37ACC"/>
                </a:solidFill>
                <a:latin typeface="Consolas" panose="020B0609020204030204" pitchFamily="49" charset="0"/>
              </a:rPr>
              <a:t>0</a:t>
            </a:r>
            <a:r>
              <a:rPr lang="en-US">
                <a:solidFill>
                  <a:srgbClr val="5C6166"/>
                </a:solidFill>
                <a:latin typeface="Consolas" panose="020B0609020204030204" pitchFamily="49" charset="0"/>
              </a:rPr>
              <a:t>)</a:t>
            </a:r>
          </a:p>
          <a:p>
            <a:r>
              <a:rPr lang="en-US">
                <a:solidFill>
                  <a:srgbClr val="55B4D4"/>
                </a:solidFill>
                <a:latin typeface="Consolas" panose="020B0609020204030204" pitchFamily="49" charset="0"/>
              </a:rPr>
              <a:t>&lt;/script&gt;</a:t>
            </a:r>
            <a:endParaRPr lang="en-US">
              <a:solidFill>
                <a:srgbClr val="5C6166"/>
              </a:solidFill>
              <a:latin typeface="Consolas" panose="020B0609020204030204" pitchFamily="49" charset="0"/>
            </a:endParaRPr>
          </a:p>
          <a:p>
            <a:br>
              <a:rPr lang="en-US">
                <a:solidFill>
                  <a:srgbClr val="5C6166"/>
                </a:solidFill>
                <a:latin typeface="Consolas" panose="020B0609020204030204" pitchFamily="49" charset="0"/>
              </a:rPr>
            </a:br>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&lt;button</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class</a:t>
            </a:r>
            <a:r>
              <a:rPr lang="en-US">
                <a:solidFill>
                  <a:srgbClr val="5C6166"/>
                </a:solidFill>
                <a:latin typeface="Consolas" panose="020B0609020204030204" pitchFamily="49" charset="0"/>
              </a:rPr>
              <a:t>=</a:t>
            </a:r>
            <a:r>
              <a:rPr lang="en-US">
                <a:solidFill>
                  <a:srgbClr val="86B300"/>
                </a:solidFill>
                <a:latin typeface="Consolas" panose="020B0609020204030204" pitchFamily="49" charset="0"/>
              </a:rPr>
              <a:t>"btn btn-dark"</a:t>
            </a:r>
            <a:r>
              <a:rPr lang="en-US">
                <a:solidFill>
                  <a:srgbClr val="5C6166"/>
                </a:solidFill>
                <a:latin typeface="Consolas" panose="020B0609020204030204" pitchFamily="49" charset="0"/>
              </a:rPr>
              <a:t> @</a:t>
            </a:r>
            <a:r>
              <a:rPr lang="en-US">
                <a:solidFill>
                  <a:srgbClr val="F2AE49"/>
                </a:solidFill>
                <a:latin typeface="Consolas" panose="020B0609020204030204" pitchFamily="49" charset="0"/>
              </a:rPr>
              <a:t>click</a:t>
            </a:r>
            <a:r>
              <a:rPr lang="en-US">
                <a:solidFill>
                  <a:srgbClr val="5C6166"/>
                </a:solidFill>
                <a:latin typeface="Consolas" panose="020B0609020204030204" pitchFamily="49" charset="0"/>
              </a:rPr>
              <a:t>="count</a:t>
            </a:r>
            <a:r>
              <a:rPr lang="en-US">
                <a:solidFill>
                  <a:srgbClr val="ED9366"/>
                </a:solidFill>
                <a:latin typeface="Consolas" panose="020B0609020204030204" pitchFamily="49" charset="0"/>
              </a:rPr>
              <a:t>++</a:t>
            </a:r>
            <a:r>
              <a:rPr lang="en-US">
                <a:solidFill>
                  <a:srgbClr val="5C6166"/>
                </a:solidFill>
                <a:latin typeface="Consolas" panose="020B0609020204030204" pitchFamily="49" charset="0"/>
              </a:rPr>
              <a:t>"</a:t>
            </a:r>
            <a:r>
              <a:rPr lang="en-US">
                <a:solidFill>
                  <a:srgbClr val="55B4D4"/>
                </a:solidFill>
                <a:latin typeface="Consolas" panose="020B0609020204030204" pitchFamily="49" charset="0"/>
              </a:rPr>
              <a:t>&gt;</a:t>
            </a:r>
            <a:r>
              <a:rPr lang="en-US">
                <a:solidFill>
                  <a:srgbClr val="5C6166"/>
                </a:solidFill>
                <a:latin typeface="Consolas" panose="020B0609020204030204" pitchFamily="49" charset="0"/>
              </a:rPr>
              <a:t>count is {{ count }}</a:t>
            </a:r>
            <a:r>
              <a:rPr lang="en-US">
                <a:solidFill>
                  <a:srgbClr val="55B4D4"/>
                </a:solidFill>
                <a:latin typeface="Consolas" panose="020B0609020204030204" pitchFamily="49" charset="0"/>
              </a:rPr>
              <a:t>&lt;/button&gt;</a:t>
            </a:r>
            <a:endParaRPr lang="en-US">
              <a:solidFill>
                <a:srgbClr val="5C6166"/>
              </a:solidFill>
              <a:latin typeface="Consolas" panose="020B0609020204030204" pitchFamily="49" charset="0"/>
            </a:endParaRPr>
          </a:p>
          <a:p>
            <a:r>
              <a:rPr lang="en-US">
                <a:solidFill>
                  <a:srgbClr val="5C6166"/>
                </a:solidFill>
                <a:latin typeface="Consolas" panose="020B0609020204030204" pitchFamily="49" charset="0"/>
              </a:rPr>
              <a:t>  </a:t>
            </a:r>
            <a:r>
              <a:rPr lang="en-US">
                <a:solidFill>
                  <a:srgbClr val="55B4D4"/>
                </a:solidFill>
                <a:latin typeface="Consolas" panose="020B0609020204030204" pitchFamily="49" charset="0"/>
              </a:rPr>
              <a:t>&lt;/div&gt;</a:t>
            </a:r>
            <a:endParaRPr lang="en-US">
              <a:solidFill>
                <a:srgbClr val="5C6166"/>
              </a:solidFill>
              <a:latin typeface="Consolas" panose="020B0609020204030204" pitchFamily="49" charset="0"/>
            </a:endParaRPr>
          </a:p>
          <a:p>
            <a:r>
              <a:rPr lang="en-US">
                <a:solidFill>
                  <a:srgbClr val="55B4D4"/>
                </a:solidFill>
                <a:latin typeface="Consolas" panose="020B0609020204030204" pitchFamily="49" charset="0"/>
              </a:rPr>
              <a:t>&lt;/template&gt;</a:t>
            </a:r>
            <a:endParaRPr lang="en-US">
              <a:solidFill>
                <a:srgbClr val="5C6166"/>
              </a:solidFill>
              <a:latin typeface="Consolas" panose="020B0609020204030204" pitchFamily="49" charset="0"/>
            </a:endParaRPr>
          </a:p>
        </p:txBody>
      </p:sp>
      <p:pic>
        <p:nvPicPr>
          <p:cNvPr id="4" name="Picture 3"/>
          <p:cNvPicPr>
            <a:picLocks noChangeAspect="1"/>
          </p:cNvPicPr>
          <p:nvPr/>
        </p:nvPicPr>
        <p:blipFill>
          <a:blip r:embed="rId2"/>
          <a:stretch>
            <a:fillRect/>
          </a:stretch>
        </p:blipFill>
        <p:spPr>
          <a:xfrm>
            <a:off x="5093414" y="3228975"/>
            <a:ext cx="1524000" cy="657225"/>
          </a:xfrm>
          <a:prstGeom prst="rect">
            <a:avLst/>
          </a:prstGeom>
        </p:spPr>
      </p:pic>
      <p:pic>
        <p:nvPicPr>
          <p:cNvPr id="9" name="Picture 8"/>
          <p:cNvPicPr>
            <a:picLocks noChangeAspect="1"/>
          </p:cNvPicPr>
          <p:nvPr/>
        </p:nvPicPr>
        <p:blipFill>
          <a:blip r:embed="rId3"/>
          <a:stretch>
            <a:fillRect/>
          </a:stretch>
        </p:blipFill>
        <p:spPr>
          <a:xfrm>
            <a:off x="7162800" y="3224505"/>
            <a:ext cx="1476375" cy="657225"/>
          </a:xfrm>
          <a:prstGeom prst="rect">
            <a:avLst/>
          </a:prstGeom>
        </p:spPr>
      </p:pic>
      <p:pic>
        <p:nvPicPr>
          <p:cNvPr id="10" name="Picture 9"/>
          <p:cNvPicPr>
            <a:picLocks noChangeAspect="1"/>
          </p:cNvPicPr>
          <p:nvPr/>
        </p:nvPicPr>
        <p:blipFill>
          <a:blip r:embed="rId4"/>
          <a:stretch>
            <a:fillRect/>
          </a:stretch>
        </p:blipFill>
        <p:spPr>
          <a:xfrm>
            <a:off x="9225449" y="3234030"/>
            <a:ext cx="1438275" cy="647700"/>
          </a:xfrm>
          <a:prstGeom prst="rect">
            <a:avLst/>
          </a:prstGeom>
        </p:spPr>
      </p:pic>
      <p:cxnSp>
        <p:nvCxnSpPr>
          <p:cNvPr id="12" name="Straight Arrow Connector 11"/>
          <p:cNvCxnSpPr>
            <a:stCxn id="4" idx="3"/>
            <a:endCxn id="9" idx="1"/>
          </p:cNvCxnSpPr>
          <p:nvPr/>
        </p:nvCxnSpPr>
        <p:spPr>
          <a:xfrm flipV="1">
            <a:off x="6617414" y="3553118"/>
            <a:ext cx="545386" cy="4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8659619" y="3557587"/>
            <a:ext cx="545386" cy="44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616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CƠ CHẾ PHÁT RA SỰ KIỆN</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400" b="1"/>
              <a:t>Emit</a:t>
            </a:r>
            <a:r>
              <a:rPr lang="en-US" sz="2200"/>
              <a:t>: </a:t>
            </a:r>
            <a:r>
              <a:rPr lang="vi-VN" sz="2200"/>
              <a:t> là một cơ chế dùng để phát ra các sự kiện từ một component con để báo cho component cha biết rằng một hành động đã xảy ra</a:t>
            </a:r>
            <a:r>
              <a:rPr lang="en-US" sz="2200"/>
              <a:t> (</a:t>
            </a:r>
            <a:r>
              <a:rPr lang="vi-VN" sz="2200"/>
              <a:t>như thay đổi dữ liệu hoặc gửi thông tin ngược lên</a:t>
            </a:r>
            <a:r>
              <a:rPr lang="en-US" sz="2200"/>
              <a:t>)</a:t>
            </a:r>
            <a:r>
              <a:rPr lang="vi-VN" sz="2200"/>
              <a:t>. Đây là cách mà component con và component cha có thể giao tiếp với nhau</a:t>
            </a:r>
            <a:r>
              <a:rPr lang="en-US" sz="2200"/>
              <a:t>.</a:t>
            </a:r>
          </a:p>
          <a:p>
            <a:pPr>
              <a:lnSpc>
                <a:spcPct val="150000"/>
              </a:lnSpc>
            </a:pPr>
            <a:r>
              <a:rPr lang="en-US" sz="2200"/>
              <a:t>Cách dùng: Sử dụng </a:t>
            </a:r>
            <a:r>
              <a:rPr lang="en-US" sz="2200" b="1"/>
              <a:t>emit</a:t>
            </a:r>
            <a:r>
              <a:rPr lang="en-US" sz="2200"/>
              <a:t> với </a:t>
            </a:r>
            <a:r>
              <a:rPr lang="en-US" sz="2200">
                <a:solidFill>
                  <a:srgbClr val="FF0000"/>
                </a:solidFill>
              </a:rPr>
              <a:t>Composition API</a:t>
            </a:r>
            <a:r>
              <a:rPr lang="en-US" sz="2200"/>
              <a:t> và </a:t>
            </a:r>
            <a:r>
              <a:rPr lang="en-US" sz="2200">
                <a:solidFill>
                  <a:srgbClr val="FF0000"/>
                </a:solidFill>
              </a:rPr>
              <a:t>script setup</a:t>
            </a:r>
          </a:p>
          <a:p>
            <a:pPr marL="0" indent="0">
              <a:lnSpc>
                <a:spcPct val="150000"/>
              </a:lnSpc>
              <a:buNone/>
            </a:pPr>
            <a:r>
              <a:rPr lang="en-US" sz="2200"/>
              <a:t>Với script setup, chúng ta dùng </a:t>
            </a:r>
            <a:r>
              <a:rPr lang="en-US" sz="2200" b="1"/>
              <a:t>defineEmits</a:t>
            </a:r>
            <a:r>
              <a:rPr lang="en-US" sz="2200"/>
              <a:t> (một hàm trong Composition API) để khai báo các sự kiện mà component con có thể phát. Cú pháp:</a:t>
            </a:r>
          </a:p>
          <a:p>
            <a:pPr marL="0" indent="0">
              <a:lnSpc>
                <a:spcPct val="150000"/>
              </a:lnSpc>
              <a:buNone/>
            </a:pPr>
            <a:endParaRPr lang="en-US" sz="2000"/>
          </a:p>
          <a:p>
            <a:pPr marL="0" indent="0">
              <a:lnSpc>
                <a:spcPct val="150000"/>
              </a:lnSpc>
              <a:buNone/>
            </a:pPr>
            <a:endParaRPr lang="en-US" sz="2000"/>
          </a:p>
          <a:p>
            <a:pPr marL="0" indent="0">
              <a:lnSpc>
                <a:spcPct val="150000"/>
              </a:lnSpc>
              <a:buNone/>
            </a:pPr>
            <a:endParaRPr lang="en-US" sz="2000"/>
          </a:p>
          <a:p>
            <a:pPr>
              <a:lnSpc>
                <a:spcPct val="150000"/>
              </a:lnSpc>
              <a:buFont typeface="Wingdings" panose="05000000000000000000" pitchFamily="2" charset="2"/>
              <a:buChar char="v"/>
            </a:pPr>
            <a:r>
              <a:rPr lang="vi-VN" sz="1900" b="1">
                <a:solidFill>
                  <a:srgbClr val="FF0000"/>
                </a:solidFill>
              </a:rPr>
              <a:t>defineEmits</a:t>
            </a:r>
            <a:r>
              <a:rPr lang="en-US" sz="1900">
                <a:solidFill>
                  <a:srgbClr val="FF0000"/>
                </a:solidFill>
              </a:rPr>
              <a:t> ở trên đang </a:t>
            </a:r>
            <a:r>
              <a:rPr lang="vi-VN" sz="1900">
                <a:solidFill>
                  <a:srgbClr val="FF0000"/>
                </a:solidFill>
              </a:rPr>
              <a:t>định nghĩa sự kiện </a:t>
            </a:r>
            <a:r>
              <a:rPr lang="en-US" sz="1900" b="1">
                <a:solidFill>
                  <a:srgbClr val="FF0000"/>
                </a:solidFill>
              </a:rPr>
              <a:t>my-event</a:t>
            </a:r>
            <a:r>
              <a:rPr lang="en-US" sz="1900">
                <a:solidFill>
                  <a:srgbClr val="FF0000"/>
                </a:solidFill>
              </a:rPr>
              <a:t> </a:t>
            </a:r>
            <a:r>
              <a:rPr lang="vi-VN" sz="1900">
                <a:solidFill>
                  <a:srgbClr val="FF0000"/>
                </a:solidFill>
              </a:rPr>
              <a:t>mà component con</a:t>
            </a:r>
            <a:r>
              <a:rPr lang="en-US" sz="1900">
                <a:solidFill>
                  <a:srgbClr val="FF0000"/>
                </a:solidFill>
              </a:rPr>
              <a:t> </a:t>
            </a:r>
            <a:r>
              <a:rPr lang="vi-VN" sz="1900">
                <a:solidFill>
                  <a:srgbClr val="FF0000"/>
                </a:solidFill>
              </a:rPr>
              <a:t>phát ra</a:t>
            </a:r>
            <a:r>
              <a:rPr lang="en-US" sz="1900">
                <a:solidFill>
                  <a:srgbClr val="FF0000"/>
                </a:solidFill>
              </a:rPr>
              <a:t> để báo cho component cha</a:t>
            </a:r>
            <a:r>
              <a:rPr lang="vi-VN" sz="1900">
                <a:solidFill>
                  <a:srgbClr val="FF0000"/>
                </a:solidFill>
              </a:rPr>
              <a:t>. </a:t>
            </a:r>
            <a:endParaRPr lang="en-US" sz="2000"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13" name="Picture 12"/>
          <p:cNvPicPr>
            <a:picLocks noChangeAspect="1"/>
          </p:cNvPicPr>
          <p:nvPr/>
        </p:nvPicPr>
        <p:blipFill>
          <a:blip r:embed="rId2"/>
          <a:stretch>
            <a:fillRect/>
          </a:stretch>
        </p:blipFill>
        <p:spPr>
          <a:xfrm>
            <a:off x="756424" y="4038600"/>
            <a:ext cx="5334000" cy="1003772"/>
          </a:xfrm>
          <a:prstGeom prst="rect">
            <a:avLst/>
          </a:prstGeom>
        </p:spPr>
      </p:pic>
    </p:spTree>
    <p:extLst>
      <p:ext uri="{BB962C8B-B14F-4D97-AF65-F5344CB8AC3E}">
        <p14:creationId xmlns:p14="http://schemas.microsoft.com/office/powerpoint/2010/main" val="1089672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CƠ CHẾ PHÁT RA SỰ KIỆN</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000"/>
              <a:t>Ví dụ về cơ chế giao tiếp giữa component cha và component con:</a:t>
            </a:r>
            <a:endParaRPr lang="en-US" sz="2000" dirty="0"/>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sp>
        <p:nvSpPr>
          <p:cNvPr id="4" name="Rectangle 3"/>
          <p:cNvSpPr/>
          <p:nvPr/>
        </p:nvSpPr>
        <p:spPr>
          <a:xfrm>
            <a:off x="6761388" y="1899036"/>
            <a:ext cx="3584123" cy="369332"/>
          </a:xfrm>
          <a:prstGeom prst="rect">
            <a:avLst/>
          </a:prstGeom>
          <a:solidFill>
            <a:schemeClr val="tx1"/>
          </a:solidFill>
        </p:spPr>
        <p:txBody>
          <a:bodyPr wrap="none">
            <a:spAutoFit/>
          </a:bodyPr>
          <a:lstStyle/>
          <a:p>
            <a:r>
              <a:rPr lang="en-US">
                <a:solidFill>
                  <a:srgbClr val="FFFF00"/>
                </a:solidFill>
              </a:rPr>
              <a:t>Component Cha (Lắng nghe sự kiện)</a:t>
            </a:r>
          </a:p>
        </p:txBody>
      </p:sp>
      <p:sp>
        <p:nvSpPr>
          <p:cNvPr id="12" name="Rectangle 11"/>
          <p:cNvSpPr/>
          <p:nvPr/>
        </p:nvSpPr>
        <p:spPr>
          <a:xfrm>
            <a:off x="1371600" y="1899036"/>
            <a:ext cx="3316062" cy="369332"/>
          </a:xfrm>
          <a:prstGeom prst="rect">
            <a:avLst/>
          </a:prstGeom>
          <a:solidFill>
            <a:schemeClr val="tx1"/>
          </a:solidFill>
        </p:spPr>
        <p:txBody>
          <a:bodyPr wrap="square">
            <a:spAutoFit/>
          </a:bodyPr>
          <a:lstStyle/>
          <a:p>
            <a:r>
              <a:rPr lang="en-US">
                <a:solidFill>
                  <a:srgbClr val="FFFF00"/>
                </a:solidFill>
              </a:rPr>
              <a:t>Component con (Phát ra sự kiện)</a:t>
            </a:r>
          </a:p>
        </p:txBody>
      </p:sp>
      <p:pic>
        <p:nvPicPr>
          <p:cNvPr id="9" name="Picture 8"/>
          <p:cNvPicPr>
            <a:picLocks noChangeAspect="1"/>
          </p:cNvPicPr>
          <p:nvPr/>
        </p:nvPicPr>
        <p:blipFill>
          <a:blip r:embed="rId2"/>
          <a:stretch>
            <a:fillRect/>
          </a:stretch>
        </p:blipFill>
        <p:spPr>
          <a:xfrm>
            <a:off x="609600" y="2512428"/>
            <a:ext cx="5279329" cy="2821571"/>
          </a:xfrm>
          <a:prstGeom prst="rect">
            <a:avLst/>
          </a:prstGeom>
        </p:spPr>
      </p:pic>
      <p:pic>
        <p:nvPicPr>
          <p:cNvPr id="11" name="Picture 10"/>
          <p:cNvPicPr>
            <a:picLocks noChangeAspect="1"/>
          </p:cNvPicPr>
          <p:nvPr/>
        </p:nvPicPr>
        <p:blipFill>
          <a:blip r:embed="rId3"/>
          <a:stretch>
            <a:fillRect/>
          </a:stretch>
        </p:blipFill>
        <p:spPr>
          <a:xfrm>
            <a:off x="6090329" y="2512429"/>
            <a:ext cx="5492071" cy="3050171"/>
          </a:xfrm>
          <a:prstGeom prst="rect">
            <a:avLst/>
          </a:prstGeom>
        </p:spPr>
      </p:pic>
      <p:cxnSp>
        <p:nvCxnSpPr>
          <p:cNvPr id="10" name="Straight Arrow Connector 9"/>
          <p:cNvCxnSpPr/>
          <p:nvPr/>
        </p:nvCxnSpPr>
        <p:spPr>
          <a:xfrm flipV="1">
            <a:off x="4572000" y="3278604"/>
            <a:ext cx="4038600" cy="7599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V="1">
            <a:off x="3352800" y="3352800"/>
            <a:ext cx="5257800" cy="12192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8797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METHOD HANDLERS</a:t>
            </a:r>
            <a:endParaRPr lang="en-US" dirty="0"/>
          </a:p>
        </p:txBody>
      </p:sp>
      <p:sp>
        <p:nvSpPr>
          <p:cNvPr id="6" name="Rectangle 3"/>
          <p:cNvSpPr txBox="1">
            <a:spLocks noChangeArrowheads="1"/>
          </p:cNvSpPr>
          <p:nvPr/>
        </p:nvSpPr>
        <p:spPr>
          <a:xfrm>
            <a:off x="609600" y="1066800"/>
            <a:ext cx="10972800" cy="5257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Clr>
                <a:srgbClr val="FF5A33"/>
              </a:buClr>
              <a:buFont typeface="Wingdings" pitchFamily="2" charset="2"/>
              <a:buChar char="q"/>
              <a:defRPr sz="2800" kern="1200">
                <a:solidFill>
                  <a:schemeClr val="tx1"/>
                </a:solidFill>
                <a:latin typeface="Segoe UI" pitchFamily="34" charset="0"/>
                <a:ea typeface="+mn-ea"/>
                <a:cs typeface="Segoe UI" pitchFamily="34" charset="0"/>
              </a:defRPr>
            </a:lvl1pPr>
            <a:lvl2pPr marL="742950" indent="-285750" algn="l" defTabSz="914400" rtl="0" eaLnBrk="1" latinLnBrk="0" hangingPunct="1">
              <a:spcBef>
                <a:spcPct val="20000"/>
              </a:spcBef>
              <a:buClr>
                <a:srgbClr val="FF5A33"/>
              </a:buClr>
              <a:buFont typeface="Wingdings" pitchFamily="2" charset="2"/>
              <a:buChar char="v"/>
              <a:defRPr sz="2400" kern="1200">
                <a:solidFill>
                  <a:schemeClr val="tx1"/>
                </a:solidFill>
                <a:latin typeface="Segoe UI" pitchFamily="34" charset="0"/>
                <a:ea typeface="+mn-ea"/>
                <a:cs typeface="Segoe UI" pitchFamily="34" charset="0"/>
              </a:defRPr>
            </a:lvl2pPr>
            <a:lvl3pPr marL="1143000" indent="-228600" algn="l" defTabSz="914400" rtl="0" eaLnBrk="1" latinLnBrk="0" hangingPunct="1">
              <a:spcBef>
                <a:spcPct val="20000"/>
              </a:spcBef>
              <a:buClr>
                <a:srgbClr val="FF5A33"/>
              </a:buClr>
              <a:buFont typeface="Wingdings" pitchFamily="2" charset="2"/>
              <a:buChar char="Ø"/>
              <a:defRPr sz="2000" kern="1200">
                <a:solidFill>
                  <a:schemeClr val="tx1"/>
                </a:solidFill>
                <a:latin typeface="Segoe UI" pitchFamily="34" charset="0"/>
                <a:ea typeface="+mn-ea"/>
                <a:cs typeface="Segoe UI" pitchFamily="34" charset="0"/>
              </a:defRPr>
            </a:lvl3pPr>
            <a:lvl4pPr marL="1600200" indent="-228600" algn="l" defTabSz="914400" rtl="0" eaLnBrk="1" latinLnBrk="0" hangingPunct="1">
              <a:spcBef>
                <a:spcPct val="20000"/>
              </a:spcBef>
              <a:buClr>
                <a:srgbClr val="FF5A33"/>
              </a:buClr>
              <a:buFont typeface="Wingdings" pitchFamily="2" charset="2"/>
              <a:buChar char="ü"/>
              <a:defRPr sz="1800" kern="1200">
                <a:solidFill>
                  <a:schemeClr val="tx1"/>
                </a:solidFill>
                <a:latin typeface="Segoe UI" pitchFamily="34" charset="0"/>
                <a:ea typeface="+mn-ea"/>
                <a:cs typeface="Segoe UI" pitchFamily="34" charset="0"/>
              </a:defRPr>
            </a:lvl4pPr>
            <a:lvl5pPr marL="2057400" indent="-228600" algn="l" defTabSz="914400" rtl="0" eaLnBrk="1" latinLnBrk="0" hangingPunct="1">
              <a:spcBef>
                <a:spcPct val="20000"/>
              </a:spcBef>
              <a:buClr>
                <a:srgbClr val="FF5A33"/>
              </a:buClr>
              <a:buFont typeface="Wingdings" pitchFamily="2" charset="2"/>
              <a:buChar char="§"/>
              <a:defRPr sz="1800" kern="1200">
                <a:solidFill>
                  <a:schemeClr val="tx1"/>
                </a:solidFill>
                <a:latin typeface="Segoe UI" pitchFamily="34" charset="0"/>
                <a:ea typeface="+mn-ea"/>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buNone/>
            </a:pPr>
            <a:r>
              <a:rPr lang="en-US" sz="2400" b="1"/>
              <a:t>Method Handlers</a:t>
            </a:r>
            <a:r>
              <a:rPr lang="en-US" sz="2400"/>
              <a:t> (Trình xử lý phương thức)</a:t>
            </a:r>
          </a:p>
        </p:txBody>
      </p:sp>
      <p:grpSp>
        <p:nvGrpSpPr>
          <p:cNvPr id="5" name="Google Shape;172;p6"/>
          <p:cNvGrpSpPr/>
          <p:nvPr/>
        </p:nvGrpSpPr>
        <p:grpSpPr>
          <a:xfrm>
            <a:off x="0" y="6344235"/>
            <a:ext cx="12192000" cy="513793"/>
            <a:chOff x="0" y="0"/>
            <a:chExt cx="24384000" cy="1027585"/>
          </a:xfrm>
        </p:grpSpPr>
        <p:sp>
          <p:nvSpPr>
            <p:cNvPr id="7" name="Google Shape;173;p6"/>
            <p:cNvSpPr/>
            <p:nvPr/>
          </p:nvSpPr>
          <p:spPr>
            <a:xfrm>
              <a:off x="0" y="0"/>
              <a:ext cx="24384000" cy="1027585"/>
            </a:xfrm>
            <a:custGeom>
              <a:avLst/>
              <a:gdLst/>
              <a:ahLst/>
              <a:cxnLst/>
              <a:rect l="l" t="t" r="r" b="b"/>
              <a:pathLst>
                <a:path w="24384000" h="1027585" extrusionOk="0">
                  <a:moveTo>
                    <a:pt x="0" y="0"/>
                  </a:moveTo>
                  <a:lnTo>
                    <a:pt x="24384000" y="0"/>
                  </a:lnTo>
                  <a:lnTo>
                    <a:pt x="24384000" y="1027585"/>
                  </a:lnTo>
                  <a:lnTo>
                    <a:pt x="0" y="1027585"/>
                  </a:lnTo>
                  <a:close/>
                </a:path>
              </a:pathLst>
            </a:custGeom>
            <a:solidFill>
              <a:srgbClr val="FF914D"/>
            </a:solidFill>
            <a:ln>
              <a:noFill/>
            </a:ln>
          </p:spPr>
        </p:sp>
        <p:sp>
          <p:nvSpPr>
            <p:cNvPr id="8" name="Google Shape;174;p6"/>
            <p:cNvSpPr txBox="1"/>
            <p:nvPr/>
          </p:nvSpPr>
          <p:spPr>
            <a:xfrm>
              <a:off x="8634500" y="301040"/>
              <a:ext cx="9200656" cy="492316"/>
            </a:xfrm>
            <a:prstGeom prst="rect">
              <a:avLst/>
            </a:prstGeom>
            <a:noFill/>
            <a:ln>
              <a:noFill/>
            </a:ln>
          </p:spPr>
          <p:txBody>
            <a:bodyPr spcFirstLastPara="1" wrap="square" lIns="0" tIns="0" rIns="0" bIns="0" anchor="t" anchorCtr="0">
              <a:spAutoFit/>
            </a:bodyPr>
            <a:lstStyle/>
            <a:p>
              <a:pPr algn="just">
                <a:lnSpc>
                  <a:spcPct val="120000"/>
                </a:lnSpc>
              </a:pPr>
              <a:r>
                <a:rPr lang="en-US" sz="1333" b="1" dirty="0">
                  <a:solidFill>
                    <a:srgbClr val="FFFFFF"/>
                  </a:solidFill>
                  <a:latin typeface="Arimo"/>
                  <a:ea typeface="Arimo"/>
                  <a:cs typeface="Arimo"/>
                  <a:sym typeface="Arimo"/>
                </a:rPr>
                <a:t>Copyright ©</a:t>
              </a:r>
              <a:r>
                <a:rPr lang="en-US" sz="1333" dirty="0">
                  <a:solidFill>
                    <a:srgbClr val="FFFFFF"/>
                  </a:solidFill>
                  <a:latin typeface="Arimo"/>
                  <a:ea typeface="Arimo"/>
                  <a:cs typeface="Arimo"/>
                  <a:sym typeface="Arimo"/>
                </a:rPr>
                <a:t> </a:t>
              </a:r>
              <a:r>
                <a:rPr lang="en-US" sz="1333" b="1" dirty="0" err="1">
                  <a:solidFill>
                    <a:srgbClr val="FFFFFF"/>
                  </a:solidFill>
                  <a:latin typeface="Arimo"/>
                  <a:ea typeface="Arimo"/>
                  <a:cs typeface="Arimo"/>
                  <a:sym typeface="Arimo"/>
                </a:rPr>
                <a:t>Trường</a:t>
              </a:r>
              <a:r>
                <a:rPr lang="en-US" sz="1333" b="1" dirty="0">
                  <a:solidFill>
                    <a:srgbClr val="FFFFFF"/>
                  </a:solidFill>
                  <a:latin typeface="Arimo"/>
                  <a:ea typeface="Arimo"/>
                  <a:cs typeface="Arimo"/>
                  <a:sym typeface="Arimo"/>
                </a:rPr>
                <a:t> Cao </a:t>
              </a:r>
              <a:r>
                <a:rPr lang="en-US" sz="1333" b="1" dirty="0" err="1">
                  <a:solidFill>
                    <a:srgbClr val="FFFFFF"/>
                  </a:solidFill>
                  <a:latin typeface="Arimo"/>
                  <a:ea typeface="Arimo"/>
                  <a:cs typeface="Arimo"/>
                  <a:sym typeface="Arimo"/>
                </a:rPr>
                <a:t>đẳng</a:t>
              </a:r>
              <a:r>
                <a:rPr lang="en-US" sz="1333" b="1" dirty="0">
                  <a:solidFill>
                    <a:srgbClr val="FFFFFF"/>
                  </a:solidFill>
                  <a:latin typeface="Arimo"/>
                  <a:ea typeface="Arimo"/>
                  <a:cs typeface="Arimo"/>
                  <a:sym typeface="Arimo"/>
                </a:rPr>
                <a:t> FPT Polytechnic</a:t>
              </a:r>
              <a:endParaRPr sz="1200" dirty="0"/>
            </a:p>
          </p:txBody>
        </p:sp>
      </p:grpSp>
      <p:pic>
        <p:nvPicPr>
          <p:cNvPr id="2" name="Picture 1"/>
          <p:cNvPicPr>
            <a:picLocks noChangeAspect="1"/>
          </p:cNvPicPr>
          <p:nvPr/>
        </p:nvPicPr>
        <p:blipFill>
          <a:blip r:embed="rId2"/>
          <a:stretch>
            <a:fillRect/>
          </a:stretch>
        </p:blipFill>
        <p:spPr>
          <a:xfrm>
            <a:off x="1415692" y="4127036"/>
            <a:ext cx="1323975" cy="1504950"/>
          </a:xfrm>
          <a:prstGeom prst="rect">
            <a:avLst/>
          </a:prstGeom>
          <a:ln>
            <a:solidFill>
              <a:schemeClr val="bg1">
                <a:lumMod val="50000"/>
              </a:schemeClr>
            </a:solidFill>
          </a:ln>
        </p:spPr>
      </p:pic>
      <p:sp>
        <p:nvSpPr>
          <p:cNvPr id="3" name="Rectangle 2"/>
          <p:cNvSpPr/>
          <p:nvPr/>
        </p:nvSpPr>
        <p:spPr>
          <a:xfrm>
            <a:off x="914400" y="1828800"/>
            <a:ext cx="10668000" cy="2092881"/>
          </a:xfrm>
          <a:prstGeom prst="rect">
            <a:avLst/>
          </a:prstGeom>
        </p:spPr>
        <p:txBody>
          <a:bodyPr wrap="square">
            <a:spAutoFit/>
          </a:bodyPr>
          <a:lstStyle/>
          <a:p>
            <a:pPr marL="342900" indent="-342900">
              <a:lnSpc>
                <a:spcPct val="150000"/>
              </a:lnSpc>
              <a:buClr>
                <a:srgbClr val="FF5A33"/>
              </a:buClr>
              <a:buFont typeface="Wingdings" panose="05000000000000000000" pitchFamily="2" charset="2"/>
              <a:buChar char="q"/>
            </a:pPr>
            <a:r>
              <a:rPr lang="vi-VN" sz="2000">
                <a:latin typeface="Segoe UI" panose="020B0502040204020203" pitchFamily="34" charset="0"/>
                <a:cs typeface="Segoe UI" panose="020B0502040204020203" pitchFamily="34" charset="0"/>
              </a:rPr>
              <a:t>Thông thường ở các bài toán thực tế thì code xử lý sự kiện sẽ không đơn giản là một dòng, mà nó sẽ rất phức tạp. Chính vì thế nên Vue.js cũng hỗ trợ chúng ta tách phần code xử lý vào hàm và gọi hàm đó ở trên sự kiện như javascript thuần.</a:t>
            </a:r>
            <a:endParaRPr lang="en-US" sz="2000">
              <a:latin typeface="Segoe UI" panose="020B0502040204020203" pitchFamily="34" charset="0"/>
              <a:cs typeface="Segoe UI" panose="020B0502040204020203" pitchFamily="34" charset="0"/>
            </a:endParaRPr>
          </a:p>
          <a:p>
            <a:pPr marL="342900" indent="-342900">
              <a:buClr>
                <a:srgbClr val="FF5A33"/>
              </a:buClr>
              <a:buFont typeface="Wingdings" panose="05000000000000000000" pitchFamily="2" charset="2"/>
              <a:buChar char="q"/>
            </a:pPr>
            <a:endParaRPr lang="en-US" sz="2000">
              <a:latin typeface="Segoe UI" panose="020B0502040204020203" pitchFamily="34" charset="0"/>
              <a:cs typeface="Segoe UI" panose="020B0502040204020203" pitchFamily="34" charset="0"/>
            </a:endParaRPr>
          </a:p>
          <a:p>
            <a:pPr marL="342900" indent="-342900">
              <a:buClr>
                <a:srgbClr val="FF5A33"/>
              </a:buClr>
              <a:buFont typeface="Wingdings" panose="05000000000000000000" pitchFamily="2" charset="2"/>
              <a:buChar char="q"/>
            </a:pPr>
            <a:r>
              <a:rPr lang="en-US" sz="2000">
                <a:latin typeface="Segoe UI" panose="020B0502040204020203" pitchFamily="34" charset="0"/>
                <a:cs typeface="Segoe UI" panose="020B0502040204020203" pitchFamily="34" charset="0"/>
              </a:rPr>
              <a:t>Ví dụ: Chuyển đoạn code xử lý sự kiện ở trên vào hàm</a:t>
            </a:r>
            <a:endParaRPr lang="en-US" sz="2000" dirty="0">
              <a:latin typeface="Segoe UI" panose="020B0502040204020203" pitchFamily="34" charset="0"/>
              <a:cs typeface="Segoe UI" panose="020B0502040204020203" pitchFamily="34" charset="0"/>
            </a:endParaRPr>
          </a:p>
        </p:txBody>
      </p:sp>
      <p:sp>
        <p:nvSpPr>
          <p:cNvPr id="4" name="Notched Right Arrow 3"/>
          <p:cNvSpPr/>
          <p:nvPr/>
        </p:nvSpPr>
        <p:spPr>
          <a:xfrm>
            <a:off x="2787805" y="4403958"/>
            <a:ext cx="897857" cy="44581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click</a:t>
            </a:r>
          </a:p>
        </p:txBody>
      </p:sp>
      <p:pic>
        <p:nvPicPr>
          <p:cNvPr id="9" name="Picture 8"/>
          <p:cNvPicPr>
            <a:picLocks noChangeAspect="1"/>
          </p:cNvPicPr>
          <p:nvPr/>
        </p:nvPicPr>
        <p:blipFill>
          <a:blip r:embed="rId3"/>
          <a:stretch>
            <a:fillRect/>
          </a:stretch>
        </p:blipFill>
        <p:spPr>
          <a:xfrm>
            <a:off x="3733800" y="4127036"/>
            <a:ext cx="1371600" cy="1511764"/>
          </a:xfrm>
          <a:prstGeom prst="rect">
            <a:avLst/>
          </a:prstGeom>
          <a:ln>
            <a:solidFill>
              <a:schemeClr val="bg1">
                <a:lumMod val="50000"/>
              </a:schemeClr>
            </a:solidFill>
          </a:ln>
        </p:spPr>
      </p:pic>
    </p:spTree>
    <p:extLst>
      <p:ext uri="{BB962C8B-B14F-4D97-AF65-F5344CB8AC3E}">
        <p14:creationId xmlns:p14="http://schemas.microsoft.com/office/powerpoint/2010/main" val="3820585346"/>
      </p:ext>
    </p:extLst>
  </p:cSld>
  <p:clrMapOvr>
    <a:masterClrMapping/>
  </p:clrMapOvr>
</p:sld>
</file>

<file path=ppt/theme/theme1.xml><?xml version="1.0" encoding="utf-8"?>
<a:theme xmlns:a="http://schemas.openxmlformats.org/drawingml/2006/main" name="Custom Design">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18223</TotalTime>
  <Words>2980</Words>
  <Application>Microsoft Macintosh PowerPoint</Application>
  <PresentationFormat>Widescreen</PresentationFormat>
  <Paragraphs>349</Paragraphs>
  <Slides>35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Arimo</vt:lpstr>
      <vt:lpstr>Calibri</vt:lpstr>
      <vt:lpstr>Consolas</vt:lpstr>
      <vt:lpstr>Inter var experimental</vt:lpstr>
      <vt:lpstr>Segoe UI</vt:lpstr>
      <vt:lpstr>var(--vt-font-family-mono)</vt:lpstr>
      <vt:lpstr>Wingdings</vt:lpstr>
      <vt:lpstr>Custom Design</vt:lpstr>
      <vt:lpstr>XÂY DỰNG GIAO DIỆN TƯƠNG TÁC BACKEND</vt:lpstr>
      <vt:lpstr>MỤC TIÊU</vt:lpstr>
      <vt:lpstr>NỘI DUNG</vt:lpstr>
      <vt:lpstr>PowerPoint Presentation</vt:lpstr>
      <vt:lpstr>EVENT HANDLING</vt:lpstr>
      <vt:lpstr>LẮNG NGHE SỰ KIỆN</vt:lpstr>
      <vt:lpstr>CƠ CHẾ PHÁT RA SỰ KIỆN</vt:lpstr>
      <vt:lpstr>CƠ CHẾ PHÁT RA SỰ KIỆN</vt:lpstr>
      <vt:lpstr>METHOD HANDLERS</vt:lpstr>
      <vt:lpstr>METHOD HANDLERS</vt:lpstr>
      <vt:lpstr>METHOD HANDLERS</vt:lpstr>
      <vt:lpstr>Tái hiện ví dụ ở demo trên</vt:lpstr>
      <vt:lpstr>EVENT MODIFIERS</vt:lpstr>
      <vt:lpstr>EVENT MODIFIERS</vt:lpstr>
      <vt:lpstr>KEY MODIFIERS</vt:lpstr>
      <vt:lpstr>KEY MODIFIERS</vt:lpstr>
      <vt:lpstr>KEY MODIFIERS</vt:lpstr>
      <vt:lpstr>SYSTEM KEY MODIFIERS</vt:lpstr>
      <vt:lpstr>.EXACT MODIFIERS</vt:lpstr>
      <vt:lpstr>MOUSE BUTTON MODIFIERS</vt:lpstr>
      <vt:lpstr>PowerPoint Presentation</vt:lpstr>
      <vt:lpstr>TỔNG QUAN VỀ FORM BINDING</vt:lpstr>
      <vt:lpstr>BINDING ĐƠN GIẢN</vt:lpstr>
      <vt:lpstr>BINDING ĐƠN GIẢN</vt:lpstr>
      <vt:lpstr>BINDING ĐƠN GIẢN</vt:lpstr>
      <vt:lpstr>BINDING ĐƠN GIẢN</vt:lpstr>
      <vt:lpstr>BINDING ĐƠN GIẢN</vt:lpstr>
      <vt:lpstr>VALUE BINDINGS</vt:lpstr>
      <vt:lpstr>V-MODEL VỚI CÁC THUỘC TÍNH KHÁC</vt:lpstr>
      <vt:lpstr>V-MODEL VỚI CÁC THUỘC TÍNH KHÁC</vt:lpstr>
      <vt:lpstr>V-MODEL VỚI COMPONENT</vt:lpstr>
      <vt:lpstr>V-MODEL VỚI COMPONENT</vt:lpstr>
      <vt:lpstr>Tái hiện demo sử dụng v-model với component tùy chỉnh</vt:lpstr>
      <vt:lpstr>TỔNG KẾT NỘI DUNG BÀI HỌC</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Tin Học Văn Phòng</dc:title>
  <dc:creator>Hans</dc:creator>
  <cp:lastModifiedBy>Tram Ta</cp:lastModifiedBy>
  <cp:revision>3633</cp:revision>
  <dcterms:created xsi:type="dcterms:W3CDTF">2013-04-23T08:05:33Z</dcterms:created>
  <dcterms:modified xsi:type="dcterms:W3CDTF">2025-04-04T04:34:55Z</dcterms:modified>
</cp:coreProperties>
</file>