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3"/>
  </p:notesMasterIdLst>
  <p:sldIdLst>
    <p:sldId id="541" r:id="rId2"/>
    <p:sldId id="711" r:id="rId3"/>
    <p:sldId id="712" r:id="rId4"/>
    <p:sldId id="662" r:id="rId5"/>
    <p:sldId id="795" r:id="rId6"/>
    <p:sldId id="872" r:id="rId7"/>
    <p:sldId id="873" r:id="rId8"/>
    <p:sldId id="877" r:id="rId9"/>
    <p:sldId id="874" r:id="rId10"/>
    <p:sldId id="875" r:id="rId11"/>
    <p:sldId id="878" r:id="rId12"/>
    <p:sldId id="876" r:id="rId13"/>
    <p:sldId id="879" r:id="rId14"/>
    <p:sldId id="880" r:id="rId15"/>
    <p:sldId id="881" r:id="rId16"/>
    <p:sldId id="882" r:id="rId17"/>
    <p:sldId id="741" r:id="rId18"/>
    <p:sldId id="883" r:id="rId19"/>
    <p:sldId id="884" r:id="rId20"/>
    <p:sldId id="885" r:id="rId21"/>
    <p:sldId id="886" r:id="rId22"/>
    <p:sldId id="887" r:id="rId23"/>
    <p:sldId id="725" r:id="rId24"/>
    <p:sldId id="888" r:id="rId25"/>
    <p:sldId id="889" r:id="rId26"/>
    <p:sldId id="890" r:id="rId27"/>
    <p:sldId id="891" r:id="rId28"/>
    <p:sldId id="892" r:id="rId29"/>
    <p:sldId id="893" r:id="rId30"/>
    <p:sldId id="743" r:id="rId31"/>
    <p:sldId id="87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4CAF50"/>
    <a:srgbClr val="FFD1D1"/>
    <a:srgbClr val="FF5A33"/>
    <a:srgbClr val="0000FF"/>
    <a:srgbClr val="FF9900"/>
    <a:srgbClr val="FC5F3A"/>
    <a:srgbClr val="FF3300"/>
    <a:srgbClr val="5C0000"/>
    <a:srgbClr val="FF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1" autoAdjust="0"/>
    <p:restoredTop sz="93979" autoAdjust="0"/>
  </p:normalViewPr>
  <p:slideViewPr>
    <p:cSldViewPr>
      <p:cViewPr varScale="1">
        <p:scale>
          <a:sx n="79" d="100"/>
          <a:sy n="79" d="100"/>
        </p:scale>
        <p:origin x="264" y="192"/>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9/11/24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5</a:t>
            </a:fld>
            <a:endParaRPr lang="en-US"/>
          </a:p>
        </p:txBody>
      </p:sp>
    </p:spTree>
    <p:extLst>
      <p:ext uri="{BB962C8B-B14F-4D97-AF65-F5344CB8AC3E}">
        <p14:creationId xmlns:p14="http://schemas.microsoft.com/office/powerpoint/2010/main" val="1083865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14</a:t>
            </a:fld>
            <a:endParaRPr lang="en-US"/>
          </a:p>
        </p:txBody>
      </p:sp>
    </p:spTree>
    <p:extLst>
      <p:ext uri="{BB962C8B-B14F-4D97-AF65-F5344CB8AC3E}">
        <p14:creationId xmlns:p14="http://schemas.microsoft.com/office/powerpoint/2010/main" val="4013238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15</a:t>
            </a:fld>
            <a:endParaRPr lang="en-US"/>
          </a:p>
        </p:txBody>
      </p:sp>
    </p:spTree>
    <p:extLst>
      <p:ext uri="{BB962C8B-B14F-4D97-AF65-F5344CB8AC3E}">
        <p14:creationId xmlns:p14="http://schemas.microsoft.com/office/powerpoint/2010/main" val="3609305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16</a:t>
            </a:fld>
            <a:endParaRPr lang="en-US"/>
          </a:p>
        </p:txBody>
      </p:sp>
    </p:spTree>
    <p:extLst>
      <p:ext uri="{BB962C8B-B14F-4D97-AF65-F5344CB8AC3E}">
        <p14:creationId xmlns:p14="http://schemas.microsoft.com/office/powerpoint/2010/main" val="2898158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18</a:t>
            </a:fld>
            <a:endParaRPr lang="en-US"/>
          </a:p>
        </p:txBody>
      </p:sp>
    </p:spTree>
    <p:extLst>
      <p:ext uri="{BB962C8B-B14F-4D97-AF65-F5344CB8AC3E}">
        <p14:creationId xmlns:p14="http://schemas.microsoft.com/office/powerpoint/2010/main" val="1769552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19</a:t>
            </a:fld>
            <a:endParaRPr lang="en-US"/>
          </a:p>
        </p:txBody>
      </p:sp>
    </p:spTree>
    <p:extLst>
      <p:ext uri="{BB962C8B-B14F-4D97-AF65-F5344CB8AC3E}">
        <p14:creationId xmlns:p14="http://schemas.microsoft.com/office/powerpoint/2010/main" val="1309051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144135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21</a:t>
            </a:fld>
            <a:endParaRPr lang="en-US"/>
          </a:p>
        </p:txBody>
      </p:sp>
    </p:spTree>
    <p:extLst>
      <p:ext uri="{BB962C8B-B14F-4D97-AF65-F5344CB8AC3E}">
        <p14:creationId xmlns:p14="http://schemas.microsoft.com/office/powerpoint/2010/main" val="416774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22</a:t>
            </a:fld>
            <a:endParaRPr lang="en-US"/>
          </a:p>
        </p:txBody>
      </p:sp>
    </p:spTree>
    <p:extLst>
      <p:ext uri="{BB962C8B-B14F-4D97-AF65-F5344CB8AC3E}">
        <p14:creationId xmlns:p14="http://schemas.microsoft.com/office/powerpoint/2010/main" val="86722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24</a:t>
            </a:fld>
            <a:endParaRPr lang="en-US"/>
          </a:p>
        </p:txBody>
      </p:sp>
    </p:spTree>
    <p:extLst>
      <p:ext uri="{BB962C8B-B14F-4D97-AF65-F5344CB8AC3E}">
        <p14:creationId xmlns:p14="http://schemas.microsoft.com/office/powerpoint/2010/main" val="1804962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25</a:t>
            </a:fld>
            <a:endParaRPr lang="en-US"/>
          </a:p>
        </p:txBody>
      </p:sp>
    </p:spTree>
    <p:extLst>
      <p:ext uri="{BB962C8B-B14F-4D97-AF65-F5344CB8AC3E}">
        <p14:creationId xmlns:p14="http://schemas.microsoft.com/office/powerpoint/2010/main" val="289756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6</a:t>
            </a:fld>
            <a:endParaRPr lang="en-US"/>
          </a:p>
        </p:txBody>
      </p:sp>
    </p:spTree>
    <p:extLst>
      <p:ext uri="{BB962C8B-B14F-4D97-AF65-F5344CB8AC3E}">
        <p14:creationId xmlns:p14="http://schemas.microsoft.com/office/powerpoint/2010/main" val="3106196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26</a:t>
            </a:fld>
            <a:endParaRPr lang="en-US"/>
          </a:p>
        </p:txBody>
      </p:sp>
    </p:spTree>
    <p:extLst>
      <p:ext uri="{BB962C8B-B14F-4D97-AF65-F5344CB8AC3E}">
        <p14:creationId xmlns:p14="http://schemas.microsoft.com/office/powerpoint/2010/main" val="3115265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27</a:t>
            </a:fld>
            <a:endParaRPr lang="en-US"/>
          </a:p>
        </p:txBody>
      </p:sp>
    </p:spTree>
    <p:extLst>
      <p:ext uri="{BB962C8B-B14F-4D97-AF65-F5344CB8AC3E}">
        <p14:creationId xmlns:p14="http://schemas.microsoft.com/office/powerpoint/2010/main" val="2009849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28</a:t>
            </a:fld>
            <a:endParaRPr lang="en-US"/>
          </a:p>
        </p:txBody>
      </p:sp>
    </p:spTree>
    <p:extLst>
      <p:ext uri="{BB962C8B-B14F-4D97-AF65-F5344CB8AC3E}">
        <p14:creationId xmlns:p14="http://schemas.microsoft.com/office/powerpoint/2010/main" val="1107969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val="88337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1900455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323644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1693096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9</a:t>
            </a:fld>
            <a:endParaRPr lang="en-US"/>
          </a:p>
        </p:txBody>
      </p:sp>
    </p:spTree>
    <p:extLst>
      <p:ext uri="{BB962C8B-B14F-4D97-AF65-F5344CB8AC3E}">
        <p14:creationId xmlns:p14="http://schemas.microsoft.com/office/powerpoint/2010/main" val="722434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10</a:t>
            </a:fld>
            <a:endParaRPr lang="en-US"/>
          </a:p>
        </p:txBody>
      </p:sp>
    </p:spTree>
    <p:extLst>
      <p:ext uri="{BB962C8B-B14F-4D97-AF65-F5344CB8AC3E}">
        <p14:creationId xmlns:p14="http://schemas.microsoft.com/office/powerpoint/2010/main" val="252890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11</a:t>
            </a:fld>
            <a:endParaRPr lang="en-US"/>
          </a:p>
        </p:txBody>
      </p:sp>
    </p:spTree>
    <p:extLst>
      <p:ext uri="{BB962C8B-B14F-4D97-AF65-F5344CB8AC3E}">
        <p14:creationId xmlns:p14="http://schemas.microsoft.com/office/powerpoint/2010/main" val="800254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12</a:t>
            </a:fld>
            <a:endParaRPr lang="en-US"/>
          </a:p>
        </p:txBody>
      </p:sp>
    </p:spTree>
    <p:extLst>
      <p:ext uri="{BB962C8B-B14F-4D97-AF65-F5344CB8AC3E}">
        <p14:creationId xmlns:p14="http://schemas.microsoft.com/office/powerpoint/2010/main" val="4154135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13</a:t>
            </a:fld>
            <a:endParaRPr lang="en-US"/>
          </a:p>
        </p:txBody>
      </p:sp>
    </p:spTree>
    <p:extLst>
      <p:ext uri="{BB962C8B-B14F-4D97-AF65-F5344CB8AC3E}">
        <p14:creationId xmlns:p14="http://schemas.microsoft.com/office/powerpoint/2010/main" val="2329354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F94C93-FF12-3C4D-9987-B901C66030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000"/>
            <a:ext cx="12192000" cy="9144000"/>
          </a:xfrm>
          <a:prstGeom prst="rect">
            <a:avLst/>
          </a:prstGeom>
        </p:spPr>
      </p:pic>
      <p:sp>
        <p:nvSpPr>
          <p:cNvPr id="2" name="Title 1"/>
          <p:cNvSpPr>
            <a:spLocks noGrp="1"/>
          </p:cNvSpPr>
          <p:nvPr>
            <p:ph type="ctrTitle" hasCustomPrompt="1"/>
          </p:nvPr>
        </p:nvSpPr>
        <p:spPr>
          <a:xfrm>
            <a:off x="5486400" y="4038600"/>
            <a:ext cx="67056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5486400" y="47244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a:extLst>
              <a:ext uri="{FF2B5EF4-FFF2-40B4-BE49-F238E27FC236}">
                <a16:creationId xmlns:a16="http://schemas.microsoft.com/office/drawing/2014/main" id="{23D86B5D-DDD4-2944-A278-64DB551854B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5800" y="228600"/>
            <a:ext cx="4114800" cy="1790700"/>
          </a:xfrm>
          <a:prstGeom prst="rect">
            <a:avLst/>
          </a:prstGeom>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930400" y="6188076"/>
            <a:ext cx="28448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5E79766C-5E70-5E40-92CE-C5B534B8D9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3894" y="127334"/>
            <a:ext cx="1532106" cy="666750"/>
          </a:xfrm>
          <a:prstGeom prst="rect">
            <a:avLst/>
          </a:prstGeom>
        </p:spPr>
      </p:pic>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DAC77D42-A9B3-D24E-BC75-383987B8F2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195513"/>
            <a:ext cx="1532106" cy="666750"/>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1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F5240-26A4-E547-85CC-ADDB159DB5AE}"/>
              </a:ext>
            </a:extLst>
          </p:cNvPr>
          <p:cNvSpPr/>
          <p:nvPr userDrawn="1"/>
        </p:nvSpPr>
        <p:spPr>
          <a:xfrm>
            <a:off x="0" y="0"/>
            <a:ext cx="12192000" cy="868686"/>
          </a:xfrm>
          <a:prstGeom prst="rect">
            <a:avLst/>
          </a:prstGeom>
          <a:solidFill>
            <a:srgbClr val="D7D7D7"/>
          </a:solidFill>
          <a:ln w="25400" cap="flat">
            <a:noFill/>
            <a:prstDash val="solid"/>
            <a:round/>
          </a:ln>
          <a:effectLst>
            <a:outerShdw blurRad="38100" dist="23000" dir="5400000" rotWithShape="0">
              <a:srgbClr val="000000">
                <a:alpha val="35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4" name="Tiêu đề slide"/>
          <p:cNvSpPr txBox="1">
            <a:spLocks noGrp="1"/>
          </p:cNvSpPr>
          <p:nvPr>
            <p:ph type="title" hasCustomPrompt="1"/>
          </p:nvPr>
        </p:nvSpPr>
        <p:spPr>
          <a:prstGeom prst="rect">
            <a:avLst/>
          </a:prstGeom>
        </p:spPr>
        <p:txBody>
          <a:bodyPr/>
          <a:lstStyle/>
          <a:p>
            <a:r>
              <a:t>Tiêu đề slide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7810752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4B7A4BA-6A19-5E4E-A2C9-28DC1ECCB9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127334"/>
            <a:ext cx="1532106" cy="666750"/>
          </a:xfrm>
          <a:prstGeom prst="rect">
            <a:avLst/>
          </a:prstGeom>
        </p:spPr>
      </p:pic>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9/11/24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9/11/24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9/11/24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9/11/24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67" r:id="rId14"/>
    <p:sldLayoutId id="2147483685" r:id="rId15"/>
    <p:sldLayoutId id="214748368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638800" y="3588716"/>
            <a:ext cx="6248400" cy="830884"/>
          </a:xfrm>
        </p:spPr>
        <p:txBody>
          <a:bodyPr>
            <a:noAutofit/>
          </a:bodyPr>
          <a:lstStyle/>
          <a:p>
            <a:pPr algn="ctr"/>
            <a:r>
              <a:rPr lang="en-US" sz="2800">
                <a:effectLst/>
              </a:rPr>
              <a:t>XÂY DỰNG GIAO DIỆN TƯƠNG TÁC BACKEND</a:t>
            </a:r>
            <a:endParaRPr lang="en-US" sz="2800" dirty="0"/>
          </a:p>
        </p:txBody>
      </p:sp>
      <p:sp>
        <p:nvSpPr>
          <p:cNvPr id="3" name="Subtitle 2"/>
          <p:cNvSpPr>
            <a:spLocks noGrp="1"/>
          </p:cNvSpPr>
          <p:nvPr>
            <p:ph type="subTitle" idx="1"/>
          </p:nvPr>
        </p:nvSpPr>
        <p:spPr>
          <a:xfrm>
            <a:off x="5486400" y="4572000"/>
            <a:ext cx="6324600" cy="1524000"/>
          </a:xfrm>
        </p:spPr>
        <p:txBody>
          <a:bodyPr vert="horz" lIns="91440" tIns="45720" rIns="91440" bIns="45720" rtlCol="0" anchor="ctr">
            <a:noAutofit/>
          </a:bodyPr>
          <a:lstStyle/>
          <a:p>
            <a:pPr algn="ctr">
              <a:lnSpc>
                <a:spcPct val="120000"/>
              </a:lnSpc>
              <a:spcBef>
                <a:spcPct val="0"/>
              </a:spcBef>
            </a:pPr>
            <a:r>
              <a:rPr lang="en-US" sz="2600" u="sng">
                <a:solidFill>
                  <a:srgbClr val="0070C0"/>
                </a:solidFill>
                <a:ea typeface="+mj-ea"/>
              </a:rPr>
              <a:t>BÀI 8:</a:t>
            </a:r>
            <a:r>
              <a:rPr lang="en-US" sz="2600">
                <a:solidFill>
                  <a:srgbClr val="0070C0"/>
                </a:solidFill>
                <a:ea typeface="+mj-ea"/>
              </a:rPr>
              <a:t> </a:t>
            </a:r>
            <a:endParaRPr lang="en-US" sz="2600" dirty="0">
              <a:solidFill>
                <a:srgbClr val="0070C0"/>
              </a:solidFill>
              <a:ea typeface="+mj-ea"/>
            </a:endParaRPr>
          </a:p>
          <a:p>
            <a:pPr algn="ctr">
              <a:lnSpc>
                <a:spcPct val="120000"/>
              </a:lnSpc>
              <a:spcBef>
                <a:spcPct val="0"/>
              </a:spcBef>
            </a:pPr>
            <a:r>
              <a:rPr lang="en-US" sz="2600">
                <a:solidFill>
                  <a:srgbClr val="0070C0"/>
                </a:solidFill>
              </a:rPr>
              <a:t>VUE ROUTER VÀ AUTHENTICATION</a:t>
            </a: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CÀI ĐẶT VUE ROUTER</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Cài đặt Vue Router </a:t>
            </a:r>
          </a:p>
          <a:p>
            <a:pPr marL="601982" lvl="1" indent="-342900" algn="just">
              <a:lnSpc>
                <a:spcPct val="150000"/>
              </a:lnSpc>
              <a:buSzPts val="2400"/>
              <a:buFont typeface="Wingdings" panose="05000000000000000000" pitchFamily="2" charset="2"/>
              <a:buChar char="q"/>
            </a:pPr>
            <a:r>
              <a:rPr lang="vi-VN" sz="2000">
                <a:ea typeface="Arimo"/>
                <a:sym typeface="Arimo"/>
              </a:rPr>
              <a:t>Tiếp theo cần tạo file cấu hình router. Thông thường chúng ta sẽ tạo file index.js trong thư mục: src/router</a:t>
            </a:r>
          </a:p>
          <a:p>
            <a:pPr marL="601982" lvl="1" indent="-342900" algn="just">
              <a:lnSpc>
                <a:spcPct val="150000"/>
              </a:lnSpc>
              <a:buSzPts val="2400"/>
              <a:buFont typeface="Wingdings" panose="05000000000000000000" pitchFamily="2" charset="2"/>
              <a:buChar char="q"/>
            </a:pPr>
            <a:r>
              <a:rPr lang="vi-VN" sz="2000">
                <a:ea typeface="Arimo"/>
                <a:sym typeface="Arimo"/>
              </a:rPr>
              <a:t>Ví dụ</a:t>
            </a:r>
            <a:r>
              <a:rPr lang="en-US" sz="2000">
                <a:ea typeface="Arimo"/>
                <a:sym typeface="Arimo"/>
              </a:rPr>
              <a:t>:</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pic>
        <p:nvPicPr>
          <p:cNvPr id="9" name="Google Shape;206;g2f3b928fb33_0_40"/>
          <p:cNvPicPr preferRelativeResize="0"/>
          <p:nvPr/>
        </p:nvPicPr>
        <p:blipFill>
          <a:blip r:embed="rId3">
            <a:alphaModFix/>
          </a:blip>
          <a:stretch>
            <a:fillRect/>
          </a:stretch>
        </p:blipFill>
        <p:spPr>
          <a:xfrm>
            <a:off x="4800600" y="2209800"/>
            <a:ext cx="6567926" cy="4017320"/>
          </a:xfrm>
          <a:prstGeom prst="rect">
            <a:avLst/>
          </a:prstGeom>
          <a:noFill/>
          <a:ln>
            <a:noFill/>
          </a:ln>
        </p:spPr>
      </p:pic>
      <p:cxnSp>
        <p:nvCxnSpPr>
          <p:cNvPr id="3" name="Straight Arrow Connector 2"/>
          <p:cNvCxnSpPr/>
          <p:nvPr/>
        </p:nvCxnSpPr>
        <p:spPr>
          <a:xfrm>
            <a:off x="2057400" y="2971800"/>
            <a:ext cx="2590800" cy="533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35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CÀI ĐẶT VUE ROUTER</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Cài đặt Vue Router </a:t>
            </a:r>
          </a:p>
          <a:p>
            <a:pPr marL="601982" lvl="1" indent="-342900" algn="just">
              <a:lnSpc>
                <a:spcPct val="150000"/>
              </a:lnSpc>
              <a:buSzPts val="2400"/>
              <a:buFont typeface="Wingdings" panose="05000000000000000000" pitchFamily="2" charset="2"/>
              <a:buChar char="q"/>
            </a:pPr>
            <a:r>
              <a:rPr lang="en-US" sz="2000"/>
              <a:t>Thêm Router vào ứng dụng Vue bằng cách chỉnh sửa file src/main.js</a:t>
            </a:r>
          </a:p>
          <a:p>
            <a:pPr marL="601982" lvl="1" indent="-342900" algn="just">
              <a:lnSpc>
                <a:spcPct val="150000"/>
              </a:lnSpc>
              <a:buSzPts val="2400"/>
              <a:buFont typeface="Wingdings" panose="05000000000000000000" pitchFamily="2" charset="2"/>
              <a:buChar char="q"/>
            </a:pPr>
            <a:endParaRPr lang="en-US" sz="2000" b="1"/>
          </a:p>
          <a:p>
            <a:pPr marL="0" indent="0">
              <a:lnSpc>
                <a:spcPct val="150000"/>
              </a:lnSpc>
              <a:buNone/>
            </a:pPr>
            <a:endParaRPr lang="en-US" sz="2000" b="1"/>
          </a:p>
        </p:txBody>
      </p:sp>
      <p:pic>
        <p:nvPicPr>
          <p:cNvPr id="10" name="Google Shape;222;g2f3b928fb33_0_57"/>
          <p:cNvPicPr preferRelativeResize="0"/>
          <p:nvPr/>
        </p:nvPicPr>
        <p:blipFill>
          <a:blip r:embed="rId3">
            <a:alphaModFix/>
          </a:blip>
          <a:stretch>
            <a:fillRect/>
          </a:stretch>
        </p:blipFill>
        <p:spPr>
          <a:xfrm>
            <a:off x="1295400" y="2362200"/>
            <a:ext cx="6553200" cy="1981200"/>
          </a:xfrm>
          <a:prstGeom prst="rect">
            <a:avLst/>
          </a:prstGeom>
          <a:noFill/>
          <a:ln>
            <a:noFill/>
          </a:ln>
        </p:spPr>
      </p:pic>
    </p:spTree>
    <p:extLst>
      <p:ext uri="{BB962C8B-B14F-4D97-AF65-F5344CB8AC3E}">
        <p14:creationId xmlns:p14="http://schemas.microsoft.com/office/powerpoint/2010/main" val="3221151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ROUTER LINK &amp; ROUTER VIEW</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Router Link &amp; Router View</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pic>
        <p:nvPicPr>
          <p:cNvPr id="9" name="Google Shape;239;g2f3b928fb33_0_73"/>
          <p:cNvPicPr preferRelativeResize="0"/>
          <p:nvPr/>
        </p:nvPicPr>
        <p:blipFill>
          <a:blip r:embed="rId3">
            <a:alphaModFix/>
          </a:blip>
          <a:stretch>
            <a:fillRect/>
          </a:stretch>
        </p:blipFill>
        <p:spPr>
          <a:xfrm>
            <a:off x="5736059" y="1833053"/>
            <a:ext cx="5846341" cy="1917609"/>
          </a:xfrm>
          <a:prstGeom prst="rect">
            <a:avLst/>
          </a:prstGeom>
          <a:noFill/>
          <a:ln>
            <a:noFill/>
          </a:ln>
        </p:spPr>
      </p:pic>
      <p:sp>
        <p:nvSpPr>
          <p:cNvPr id="10" name="Google Shape;238;g2f3b928fb33_0_73"/>
          <p:cNvSpPr txBox="1"/>
          <p:nvPr/>
        </p:nvSpPr>
        <p:spPr>
          <a:xfrm>
            <a:off x="5736059" y="4332460"/>
            <a:ext cx="5805433" cy="1107996"/>
          </a:xfrm>
          <a:prstGeom prst="rect">
            <a:avLst/>
          </a:prstGeom>
          <a:noFill/>
          <a:ln>
            <a:solidFill>
              <a:schemeClr val="bg1">
                <a:lumMod val="50000"/>
              </a:schemeClr>
            </a:solidFill>
          </a:ln>
        </p:spPr>
        <p:txBody>
          <a:bodyPr spcFirstLastPara="1" wrap="square" lIns="0" tIns="0" rIns="0" bIns="0" spcCol="457200" anchor="ctr" anchorCtr="0">
            <a:spAutoFit/>
          </a:bodyPr>
          <a:lstStyle/>
          <a:p>
            <a:pPr indent="-198119" algn="just">
              <a:lnSpc>
                <a:spcPct val="150000"/>
              </a:lnSpc>
              <a:buClr>
                <a:srgbClr val="B45F06"/>
              </a:buClr>
              <a:buSzPts val="2400"/>
            </a:pPr>
            <a:r>
              <a:rPr lang="en-US" sz="1600" i="1">
                <a:solidFill>
                  <a:srgbClr val="B45F06"/>
                </a:solidFill>
                <a:latin typeface="Segoe UI" panose="020B0502040204020203" pitchFamily="34" charset="0"/>
                <a:ea typeface="Arimo"/>
                <a:cs typeface="Segoe UI" panose="020B0502040204020203" pitchFamily="34" charset="0"/>
                <a:sym typeface="Arimo"/>
              </a:rPr>
              <a:t>Trong Vue.js bạn có thể sử dụng </a:t>
            </a:r>
            <a:r>
              <a:rPr lang="en-US" sz="1600" b="1" i="1">
                <a:solidFill>
                  <a:srgbClr val="B45F06"/>
                </a:solidFill>
                <a:latin typeface="Segoe UI" panose="020B0502040204020203" pitchFamily="34" charset="0"/>
                <a:ea typeface="Arimo"/>
                <a:cs typeface="Segoe UI" panose="020B0502040204020203" pitchFamily="34" charset="0"/>
                <a:sym typeface="Arimo"/>
              </a:rPr>
              <a:t>PascalCase</a:t>
            </a:r>
            <a:r>
              <a:rPr lang="en-US" sz="1600" i="1">
                <a:solidFill>
                  <a:srgbClr val="B45F06"/>
                </a:solidFill>
                <a:latin typeface="Segoe UI" panose="020B0502040204020203" pitchFamily="34" charset="0"/>
                <a:ea typeface="Arimo"/>
                <a:cs typeface="Segoe UI" panose="020B0502040204020203" pitchFamily="34" charset="0"/>
                <a:sym typeface="Arimo"/>
              </a:rPr>
              <a:t> hoặc </a:t>
            </a:r>
            <a:r>
              <a:rPr lang="en-US" sz="1600" b="1" i="1">
                <a:solidFill>
                  <a:srgbClr val="B45F06"/>
                </a:solidFill>
                <a:latin typeface="Segoe UI" panose="020B0502040204020203" pitchFamily="34" charset="0"/>
                <a:ea typeface="Arimo"/>
                <a:cs typeface="Segoe UI" panose="020B0502040204020203" pitchFamily="34" charset="0"/>
                <a:sym typeface="Arimo"/>
              </a:rPr>
              <a:t>kebab-case. </a:t>
            </a:r>
            <a:r>
              <a:rPr lang="en-US" sz="1600" i="1">
                <a:solidFill>
                  <a:srgbClr val="B45F06"/>
                </a:solidFill>
                <a:latin typeface="Segoe UI" panose="020B0502040204020203" pitchFamily="34" charset="0"/>
                <a:ea typeface="Arimo"/>
                <a:cs typeface="Segoe UI" panose="020B0502040204020203" pitchFamily="34" charset="0"/>
                <a:sym typeface="Arimo"/>
              </a:rPr>
              <a:t>Tức là việc viết &lt;RouterLink&gt; hay &lt;router-link&gt; đều hợp lệ. Tuy nhiên PascalCase được Vue SFC khuyến khích sử dụng.</a:t>
            </a:r>
            <a:endParaRPr sz="1600" i="1">
              <a:solidFill>
                <a:srgbClr val="B45F06"/>
              </a:solidFill>
              <a:latin typeface="Segoe UI" panose="020B0502040204020203" pitchFamily="34" charset="0"/>
              <a:ea typeface="Arimo"/>
              <a:cs typeface="Segoe UI" panose="020B0502040204020203" pitchFamily="34" charset="0"/>
              <a:sym typeface="Arimo"/>
            </a:endParaRPr>
          </a:p>
        </p:txBody>
      </p:sp>
      <p:sp>
        <p:nvSpPr>
          <p:cNvPr id="2" name="Rectangle 1"/>
          <p:cNvSpPr/>
          <p:nvPr/>
        </p:nvSpPr>
        <p:spPr>
          <a:xfrm>
            <a:off x="544629" y="1752600"/>
            <a:ext cx="4713171" cy="2862322"/>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Để điều hướng giữa các routes khác nhau,  sử dụng component </a:t>
            </a:r>
            <a:r>
              <a:rPr lang="vi-VN" sz="2000">
                <a:solidFill>
                  <a:srgbClr val="FF0000"/>
                </a:solidFill>
                <a:latin typeface="Segoe UI" panose="020B0502040204020203" pitchFamily="34" charset="0"/>
                <a:ea typeface="Arimo"/>
                <a:cs typeface="Segoe UI" panose="020B0502040204020203" pitchFamily="34" charset="0"/>
                <a:sym typeface="Arimo"/>
              </a:rPr>
              <a:t>&lt;RouterLink&gt;</a:t>
            </a:r>
          </a:p>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Để hiển thị component tương ứng cho route hiện tại, sử dụng </a:t>
            </a:r>
            <a:r>
              <a:rPr lang="vi-VN" sz="2000">
                <a:solidFill>
                  <a:srgbClr val="FF0000"/>
                </a:solidFill>
                <a:latin typeface="Segoe UI" panose="020B0502040204020203" pitchFamily="34" charset="0"/>
                <a:ea typeface="Arimo"/>
                <a:cs typeface="Segoe UI" panose="020B0502040204020203" pitchFamily="34" charset="0"/>
                <a:sym typeface="Arimo"/>
              </a:rPr>
              <a:t>&lt;RouterView&gt;</a:t>
            </a:r>
          </a:p>
        </p:txBody>
      </p:sp>
    </p:spTree>
    <p:extLst>
      <p:ext uri="{BB962C8B-B14F-4D97-AF65-F5344CB8AC3E}">
        <p14:creationId xmlns:p14="http://schemas.microsoft.com/office/powerpoint/2010/main" val="144962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ROUTER LINK &amp; ROUTER VIEW</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Ví dụ:</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27785" y="1705788"/>
            <a:ext cx="5263415" cy="2400657"/>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Trang web có menu gồm 2 menu items:</a:t>
            </a:r>
          </a:p>
          <a:p>
            <a:pPr marL="914400" lvl="1" indent="-342900">
              <a:lnSpc>
                <a:spcPct val="150000"/>
              </a:lnSpc>
              <a:buClr>
                <a:srgbClr val="FF5A33"/>
              </a:buClr>
              <a:buSzPts val="2400"/>
              <a:buFont typeface="Arial" panose="020B0604020202020204" pitchFamily="34" charset="0"/>
              <a:buChar char="•"/>
            </a:pPr>
            <a:r>
              <a:rPr lang="vi-VN" sz="2000">
                <a:latin typeface="Segoe UI" panose="020B0502040204020203" pitchFamily="34" charset="0"/>
                <a:ea typeface="Arimo"/>
                <a:cs typeface="Segoe UI" panose="020B0502040204020203" pitchFamily="34" charset="0"/>
                <a:sym typeface="Arimo"/>
              </a:rPr>
              <a:t>Go to Home</a:t>
            </a:r>
          </a:p>
          <a:p>
            <a:pPr marL="914400" lvl="1" indent="-342900">
              <a:lnSpc>
                <a:spcPct val="150000"/>
              </a:lnSpc>
              <a:buClr>
                <a:srgbClr val="FF5A33"/>
              </a:buClr>
              <a:buSzPts val="2400"/>
              <a:buFont typeface="Arial" panose="020B0604020202020204" pitchFamily="34" charset="0"/>
              <a:buChar char="•"/>
            </a:pPr>
            <a:r>
              <a:rPr lang="vi-VN" sz="2000">
                <a:latin typeface="Segoe UI" panose="020B0502040204020203" pitchFamily="34" charset="0"/>
                <a:ea typeface="Arimo"/>
                <a:cs typeface="Segoe UI" panose="020B0502040204020203" pitchFamily="34" charset="0"/>
                <a:sym typeface="Arimo"/>
              </a:rPr>
              <a:t>Go to About</a:t>
            </a:r>
          </a:p>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Tương ứng với mỗi menu item sẽ hiển thị nội dung bên dưới thanh menu.</a:t>
            </a:r>
          </a:p>
        </p:txBody>
      </p:sp>
      <p:pic>
        <p:nvPicPr>
          <p:cNvPr id="11" name="Google Shape;255;g2f3b928fb33_0_89"/>
          <p:cNvPicPr preferRelativeResize="0"/>
          <p:nvPr/>
        </p:nvPicPr>
        <p:blipFill>
          <a:blip r:embed="rId3">
            <a:alphaModFix/>
          </a:blip>
          <a:stretch>
            <a:fillRect/>
          </a:stretch>
        </p:blipFill>
        <p:spPr>
          <a:xfrm>
            <a:off x="6262851" y="1828850"/>
            <a:ext cx="5309454" cy="2341880"/>
          </a:xfrm>
          <a:prstGeom prst="rect">
            <a:avLst/>
          </a:prstGeom>
          <a:noFill/>
          <a:ln>
            <a:solidFill>
              <a:schemeClr val="bg1">
                <a:lumMod val="50000"/>
              </a:schemeClr>
            </a:solidFill>
          </a:ln>
        </p:spPr>
      </p:pic>
    </p:spTree>
    <p:extLst>
      <p:ext uri="{BB962C8B-B14F-4D97-AF65-F5344CB8AC3E}">
        <p14:creationId xmlns:p14="http://schemas.microsoft.com/office/powerpoint/2010/main" val="1060425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ROUTER LINK &amp; ROUTER VIEW</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Các bước thực hiện ví dụ:</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27785" y="1701430"/>
            <a:ext cx="6558815" cy="496674"/>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Bước 1: Chỉnh sửa main.js để sử dụng router</a:t>
            </a:r>
          </a:p>
        </p:txBody>
      </p:sp>
      <p:pic>
        <p:nvPicPr>
          <p:cNvPr id="9" name="Google Shape;260;g2f3b928fb33_0_105"/>
          <p:cNvPicPr preferRelativeResize="0"/>
          <p:nvPr/>
        </p:nvPicPr>
        <p:blipFill>
          <a:blip r:embed="rId3">
            <a:alphaModFix/>
          </a:blip>
          <a:stretch>
            <a:fillRect/>
          </a:stretch>
        </p:blipFill>
        <p:spPr>
          <a:xfrm>
            <a:off x="1324153" y="2597237"/>
            <a:ext cx="5293261" cy="2196925"/>
          </a:xfrm>
          <a:prstGeom prst="rect">
            <a:avLst/>
          </a:prstGeom>
          <a:noFill/>
          <a:ln>
            <a:noFill/>
          </a:ln>
        </p:spPr>
      </p:pic>
      <p:sp>
        <p:nvSpPr>
          <p:cNvPr id="10" name="Google Shape;272;g2f3b928fb33_0_105"/>
          <p:cNvSpPr txBox="1"/>
          <p:nvPr/>
        </p:nvSpPr>
        <p:spPr>
          <a:xfrm>
            <a:off x="5543943" y="4301750"/>
            <a:ext cx="1073471"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FF00"/>
                </a:solidFill>
                <a:latin typeface="Calibri"/>
                <a:ea typeface="Calibri"/>
                <a:cs typeface="Calibri"/>
                <a:sym typeface="Calibri"/>
              </a:rPr>
              <a:t>main.js</a:t>
            </a:r>
            <a:endParaRPr sz="200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888064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ROUTER LINK &amp; ROUTER VIEW</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Các bước thực hiện ví dụ:</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451585" y="1676400"/>
            <a:ext cx="6558815" cy="496674"/>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en-US" sz="2000">
                <a:latin typeface="Segoe UI" panose="020B0502040204020203" pitchFamily="34" charset="0"/>
                <a:ea typeface="Arimo"/>
                <a:cs typeface="Segoe UI" panose="020B0502040204020203" pitchFamily="34" charset="0"/>
                <a:sym typeface="Arimo"/>
              </a:rPr>
              <a:t>Bước 2: Tạo 2 components là Home và About</a:t>
            </a:r>
            <a:endParaRPr lang="vi-VN" sz="2000">
              <a:latin typeface="Segoe UI" panose="020B0502040204020203" pitchFamily="34" charset="0"/>
              <a:ea typeface="Arimo"/>
              <a:cs typeface="Segoe UI" panose="020B0502040204020203" pitchFamily="34" charset="0"/>
              <a:sym typeface="Arimo"/>
            </a:endParaRPr>
          </a:p>
        </p:txBody>
      </p:sp>
      <p:pic>
        <p:nvPicPr>
          <p:cNvPr id="10" name="Google Shape;288;g2f3b928fb33_0_145"/>
          <p:cNvPicPr preferRelativeResize="0"/>
          <p:nvPr/>
        </p:nvPicPr>
        <p:blipFill>
          <a:blip r:embed="rId3">
            <a:alphaModFix/>
          </a:blip>
          <a:stretch>
            <a:fillRect/>
          </a:stretch>
        </p:blipFill>
        <p:spPr>
          <a:xfrm>
            <a:off x="990600" y="2445562"/>
            <a:ext cx="4827733" cy="2821911"/>
          </a:xfrm>
          <a:prstGeom prst="rect">
            <a:avLst/>
          </a:prstGeom>
          <a:noFill/>
          <a:ln>
            <a:noFill/>
          </a:ln>
        </p:spPr>
      </p:pic>
      <p:pic>
        <p:nvPicPr>
          <p:cNvPr id="11" name="Google Shape;289;g2f3b928fb33_0_145"/>
          <p:cNvPicPr preferRelativeResize="0"/>
          <p:nvPr/>
        </p:nvPicPr>
        <p:blipFill>
          <a:blip r:embed="rId4">
            <a:alphaModFix/>
          </a:blip>
          <a:stretch>
            <a:fillRect/>
          </a:stretch>
        </p:blipFill>
        <p:spPr>
          <a:xfrm>
            <a:off x="6400800" y="1066800"/>
            <a:ext cx="5181600" cy="4987301"/>
          </a:xfrm>
          <a:prstGeom prst="rect">
            <a:avLst/>
          </a:prstGeom>
          <a:noFill/>
          <a:ln>
            <a:noFill/>
          </a:ln>
        </p:spPr>
      </p:pic>
      <p:sp>
        <p:nvSpPr>
          <p:cNvPr id="12" name="Google Shape;290;g2f3b928fb33_0_145"/>
          <p:cNvSpPr txBox="1"/>
          <p:nvPr/>
        </p:nvSpPr>
        <p:spPr>
          <a:xfrm>
            <a:off x="4038600" y="2425509"/>
            <a:ext cx="27756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FF00"/>
                </a:solidFill>
                <a:latin typeface="Calibri"/>
                <a:ea typeface="Calibri"/>
                <a:cs typeface="Calibri"/>
                <a:sym typeface="Calibri"/>
              </a:rPr>
              <a:t>HomeView.vue</a:t>
            </a:r>
            <a:endParaRPr sz="2000">
              <a:solidFill>
                <a:srgbClr val="FFFF00"/>
              </a:solidFill>
              <a:latin typeface="Calibri"/>
              <a:ea typeface="Calibri"/>
              <a:cs typeface="Calibri"/>
              <a:sym typeface="Calibri"/>
            </a:endParaRPr>
          </a:p>
        </p:txBody>
      </p:sp>
      <p:sp>
        <p:nvSpPr>
          <p:cNvPr id="13" name="Google Shape;291;g2f3b928fb33_0_145"/>
          <p:cNvSpPr txBox="1"/>
          <p:nvPr/>
        </p:nvSpPr>
        <p:spPr>
          <a:xfrm>
            <a:off x="9677400" y="5554470"/>
            <a:ext cx="19050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FF00"/>
                </a:solidFill>
                <a:latin typeface="Calibri"/>
                <a:ea typeface="Calibri"/>
                <a:cs typeface="Calibri"/>
                <a:sym typeface="Calibri"/>
              </a:rPr>
              <a:t>AboutView.vue</a:t>
            </a:r>
            <a:endParaRPr sz="200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3499481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ROUTER LINK &amp; ROUTER VIEW</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Các bước thực hiện ví dụ:</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304801" y="1676400"/>
            <a:ext cx="5410200" cy="958339"/>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Bước 3: Tạo file router/index.js và cấu hình router</a:t>
            </a:r>
          </a:p>
        </p:txBody>
      </p:sp>
      <p:sp>
        <p:nvSpPr>
          <p:cNvPr id="12" name="Rectangle 11"/>
          <p:cNvSpPr/>
          <p:nvPr/>
        </p:nvSpPr>
        <p:spPr>
          <a:xfrm>
            <a:off x="5943601" y="1734957"/>
            <a:ext cx="5791200" cy="958339"/>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Bước 4: Sử dụng &lt;RouterLink&gt; để tạo liên kết đến component Home và About</a:t>
            </a:r>
          </a:p>
        </p:txBody>
      </p:sp>
      <p:pic>
        <p:nvPicPr>
          <p:cNvPr id="13" name="Google Shape;296;g2f3b928fb33_0_124"/>
          <p:cNvPicPr preferRelativeResize="0"/>
          <p:nvPr/>
        </p:nvPicPr>
        <p:blipFill>
          <a:blip r:embed="rId3">
            <a:alphaModFix/>
          </a:blip>
          <a:stretch>
            <a:fillRect/>
          </a:stretch>
        </p:blipFill>
        <p:spPr>
          <a:xfrm>
            <a:off x="6400800" y="2831784"/>
            <a:ext cx="5146072" cy="2426016"/>
          </a:xfrm>
          <a:prstGeom prst="rect">
            <a:avLst/>
          </a:prstGeom>
          <a:noFill/>
          <a:ln>
            <a:noFill/>
          </a:ln>
        </p:spPr>
      </p:pic>
      <p:pic>
        <p:nvPicPr>
          <p:cNvPr id="14" name="Google Shape;297;g2f3b928fb33_0_124"/>
          <p:cNvPicPr preferRelativeResize="0"/>
          <p:nvPr/>
        </p:nvPicPr>
        <p:blipFill>
          <a:blip r:embed="rId4">
            <a:alphaModFix/>
          </a:blip>
          <a:stretch>
            <a:fillRect/>
          </a:stretch>
        </p:blipFill>
        <p:spPr>
          <a:xfrm>
            <a:off x="701039" y="2702119"/>
            <a:ext cx="5013962" cy="3077600"/>
          </a:xfrm>
          <a:prstGeom prst="rect">
            <a:avLst/>
          </a:prstGeom>
          <a:noFill/>
          <a:ln>
            <a:noFill/>
          </a:ln>
        </p:spPr>
      </p:pic>
      <p:sp>
        <p:nvSpPr>
          <p:cNvPr id="16" name="Google Shape;309;g2f3b928fb33_0_124"/>
          <p:cNvSpPr txBox="1"/>
          <p:nvPr/>
        </p:nvSpPr>
        <p:spPr>
          <a:xfrm>
            <a:off x="3880270" y="5279050"/>
            <a:ext cx="184596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FF00"/>
                </a:solidFill>
                <a:latin typeface="Calibri"/>
                <a:ea typeface="Calibri"/>
                <a:cs typeface="Calibri"/>
                <a:sym typeface="Calibri"/>
              </a:rPr>
              <a:t>router/index.js</a:t>
            </a:r>
            <a:endParaRPr sz="2000">
              <a:solidFill>
                <a:srgbClr val="FFFF00"/>
              </a:solidFill>
              <a:latin typeface="Calibri"/>
              <a:ea typeface="Calibri"/>
              <a:cs typeface="Calibri"/>
              <a:sym typeface="Calibri"/>
            </a:endParaRPr>
          </a:p>
        </p:txBody>
      </p:sp>
      <p:sp>
        <p:nvSpPr>
          <p:cNvPr id="17" name="Google Shape;310;g2f3b928fb33_0_124"/>
          <p:cNvSpPr txBox="1"/>
          <p:nvPr/>
        </p:nvSpPr>
        <p:spPr>
          <a:xfrm>
            <a:off x="10439400" y="4750148"/>
            <a:ext cx="1107472"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FF00"/>
                </a:solidFill>
                <a:latin typeface="Calibri"/>
                <a:ea typeface="Calibri"/>
                <a:cs typeface="Calibri"/>
                <a:sym typeface="Calibri"/>
              </a:rPr>
              <a:t>app.vue</a:t>
            </a:r>
            <a:endParaRPr sz="200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2929810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4572000"/>
            <a:ext cx="5791200" cy="568685"/>
          </a:xfrm>
        </p:spPr>
        <p:txBody>
          <a:bodyPr>
            <a:normAutofit/>
          </a:bodyPr>
          <a:lstStyle/>
          <a:p>
            <a:r>
              <a:rPr lang="en-US" sz="2400">
                <a:solidFill>
                  <a:srgbClr val="FF0000"/>
                </a:solidFill>
              </a:rPr>
              <a:t>Tái hiện lại ví dụ đã thực hiện ở trên</a:t>
            </a:r>
          </a:p>
        </p:txBody>
      </p:sp>
      <p:grpSp>
        <p:nvGrpSpPr>
          <p:cNvPr id="3"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9" name="Google Shape;326;g2f3b928fb33_0_164"/>
          <p:cNvPicPr preferRelativeResize="0"/>
          <p:nvPr/>
        </p:nvPicPr>
        <p:blipFill>
          <a:blip r:embed="rId2">
            <a:alphaModFix/>
          </a:blip>
          <a:stretch>
            <a:fillRect/>
          </a:stretch>
        </p:blipFill>
        <p:spPr>
          <a:xfrm>
            <a:off x="7162800" y="3886200"/>
            <a:ext cx="2831060" cy="1943509"/>
          </a:xfrm>
          <a:prstGeom prst="rect">
            <a:avLst/>
          </a:prstGeom>
          <a:noFill/>
          <a:ln>
            <a:noFill/>
          </a:ln>
        </p:spPr>
      </p:pic>
    </p:spTree>
    <p:extLst>
      <p:ext uri="{BB962C8B-B14F-4D97-AF65-F5344CB8AC3E}">
        <p14:creationId xmlns:p14="http://schemas.microsoft.com/office/powerpoint/2010/main" val="3450222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DYNAMIC ROUTING</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Dynamic Routing</a:t>
            </a:r>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44629" y="1752600"/>
            <a:ext cx="4713171" cy="2862322"/>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Chúng ta thường cần sử dụng các routes có cùng hình mẫu (</a:t>
            </a:r>
            <a:r>
              <a:rPr lang="vi-VN" sz="2000">
                <a:solidFill>
                  <a:srgbClr val="FF0000"/>
                </a:solidFill>
                <a:latin typeface="Segoe UI" panose="020B0502040204020203" pitchFamily="34" charset="0"/>
                <a:ea typeface="Arimo"/>
                <a:cs typeface="Segoe UI" panose="020B0502040204020203" pitchFamily="34" charset="0"/>
                <a:sym typeface="Arimo"/>
              </a:rPr>
              <a:t>pattern</a:t>
            </a:r>
            <a:r>
              <a:rPr lang="vi-VN" sz="2000">
                <a:latin typeface="Segoe UI" panose="020B0502040204020203" pitchFamily="34" charset="0"/>
                <a:ea typeface="Arimo"/>
                <a:cs typeface="Segoe UI" panose="020B0502040204020203" pitchFamily="34" charset="0"/>
                <a:sym typeface="Arimo"/>
              </a:rPr>
              <a:t>) cho cùng component.</a:t>
            </a:r>
          </a:p>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Ví dụ: Hiển thị component: User dùng để hiển thị cho tất cả các user nhưng khác user-id.</a:t>
            </a:r>
          </a:p>
        </p:txBody>
      </p:sp>
      <p:pic>
        <p:nvPicPr>
          <p:cNvPr id="11" name="Google Shape;342;g2f3b928fb33_0_184"/>
          <p:cNvPicPr preferRelativeResize="0"/>
          <p:nvPr/>
        </p:nvPicPr>
        <p:blipFill>
          <a:blip r:embed="rId3">
            <a:alphaModFix/>
          </a:blip>
          <a:stretch>
            <a:fillRect/>
          </a:stretch>
        </p:blipFill>
        <p:spPr>
          <a:xfrm>
            <a:off x="5681445" y="1753689"/>
            <a:ext cx="5900153" cy="2182925"/>
          </a:xfrm>
          <a:prstGeom prst="rect">
            <a:avLst/>
          </a:prstGeom>
          <a:noFill/>
          <a:ln>
            <a:noFill/>
          </a:ln>
        </p:spPr>
      </p:pic>
      <p:sp>
        <p:nvSpPr>
          <p:cNvPr id="12" name="Google Shape;343;g2f3b928fb33_0_184"/>
          <p:cNvSpPr txBox="1"/>
          <p:nvPr/>
        </p:nvSpPr>
        <p:spPr>
          <a:xfrm>
            <a:off x="5395774" y="4241414"/>
            <a:ext cx="6229500" cy="923330"/>
          </a:xfrm>
          <a:prstGeom prst="rect">
            <a:avLst/>
          </a:prstGeom>
          <a:noFill/>
          <a:ln>
            <a:noFill/>
          </a:ln>
        </p:spPr>
        <p:txBody>
          <a:bodyPr spcFirstLastPara="1" wrap="square" lIns="0" tIns="0" rIns="0" bIns="0" anchor="t" anchorCtr="0">
            <a:spAutoFit/>
          </a:bodyPr>
          <a:lstStyle/>
          <a:p>
            <a:pPr marL="601982" marR="0" lvl="1" indent="-342900">
              <a:lnSpc>
                <a:spcPct val="150000"/>
              </a:lnSpc>
              <a:spcBef>
                <a:spcPts val="0"/>
              </a:spcBef>
              <a:spcAft>
                <a:spcPts val="0"/>
              </a:spcAft>
              <a:buClr>
                <a:srgbClr val="FF5A33"/>
              </a:buClr>
              <a:buSzPts val="2400"/>
              <a:buFont typeface="Wingdings" panose="05000000000000000000" pitchFamily="2" charset="2"/>
              <a:buChar char="Ø"/>
            </a:pPr>
            <a:r>
              <a:rPr lang="en-US" sz="2000">
                <a:solidFill>
                  <a:srgbClr val="CC9900"/>
                </a:solidFill>
                <a:latin typeface="Segoe UI" panose="020B0502040204020203" pitchFamily="34" charset="0"/>
                <a:ea typeface="Arimo"/>
                <a:cs typeface="Segoe UI" panose="020B0502040204020203" pitchFamily="34" charset="0"/>
                <a:sym typeface="Arimo"/>
              </a:rPr>
              <a:t>Như vậy những URLs như </a:t>
            </a:r>
            <a:r>
              <a:rPr lang="en-US" sz="2000" b="1">
                <a:solidFill>
                  <a:srgbClr val="CC9900"/>
                </a:solidFill>
                <a:latin typeface="Segoe UI" panose="020B0502040204020203" pitchFamily="34" charset="0"/>
                <a:ea typeface="Arimo"/>
                <a:cs typeface="Segoe UI" panose="020B0502040204020203" pitchFamily="34" charset="0"/>
                <a:sym typeface="Arimo"/>
              </a:rPr>
              <a:t>/users/johnny</a:t>
            </a:r>
            <a:r>
              <a:rPr lang="en-US" sz="2000">
                <a:solidFill>
                  <a:srgbClr val="CC9900"/>
                </a:solidFill>
                <a:latin typeface="Segoe UI" panose="020B0502040204020203" pitchFamily="34" charset="0"/>
                <a:ea typeface="Arimo"/>
                <a:cs typeface="Segoe UI" panose="020B0502040204020203" pitchFamily="34" charset="0"/>
                <a:sym typeface="Arimo"/>
              </a:rPr>
              <a:t> hay </a:t>
            </a:r>
            <a:r>
              <a:rPr lang="en-US" sz="2000" b="1">
                <a:solidFill>
                  <a:srgbClr val="CC9900"/>
                </a:solidFill>
                <a:latin typeface="Segoe UI" panose="020B0502040204020203" pitchFamily="34" charset="0"/>
                <a:ea typeface="Arimo"/>
                <a:cs typeface="Segoe UI" panose="020B0502040204020203" pitchFamily="34" charset="0"/>
                <a:sym typeface="Arimo"/>
              </a:rPr>
              <a:t>/users/tom</a:t>
            </a:r>
            <a:r>
              <a:rPr lang="en-US" sz="2000">
                <a:solidFill>
                  <a:srgbClr val="CC9900"/>
                </a:solidFill>
                <a:latin typeface="Segoe UI" panose="020B0502040204020203" pitchFamily="34" charset="0"/>
                <a:ea typeface="Arimo"/>
                <a:cs typeface="Segoe UI" panose="020B0502040204020203" pitchFamily="34" charset="0"/>
                <a:sym typeface="Arimo"/>
              </a:rPr>
              <a:t> đều tham chiếu tới cùng một route.</a:t>
            </a:r>
            <a:endParaRPr sz="2000">
              <a:solidFill>
                <a:srgbClr val="CC9900"/>
              </a:solidFill>
              <a:latin typeface="Segoe UI" panose="020B0502040204020203" pitchFamily="34" charset="0"/>
              <a:ea typeface="Arimo"/>
              <a:cs typeface="Segoe UI" panose="020B0502040204020203" pitchFamily="34" charset="0"/>
              <a:sym typeface="Arimo"/>
            </a:endParaRPr>
          </a:p>
        </p:txBody>
      </p:sp>
    </p:spTree>
    <p:extLst>
      <p:ext uri="{BB962C8B-B14F-4D97-AF65-F5344CB8AC3E}">
        <p14:creationId xmlns:p14="http://schemas.microsoft.com/office/powerpoint/2010/main" val="4113605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NESTED ROUTES</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Nested Routes</a:t>
            </a:r>
          </a:p>
          <a:p>
            <a:pPr marL="0" indent="0">
              <a:lnSpc>
                <a:spcPct val="150000"/>
              </a:lnSpc>
              <a:buNone/>
            </a:pPr>
            <a:endParaRPr lang="en-US" sz="2200" b="1"/>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44629" y="1752600"/>
            <a:ext cx="4713171" cy="1420004"/>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Sử dụng route lồng nhau phù hợp với việc xây dựng hệ thống view phân cấp phức tạp.</a:t>
            </a:r>
          </a:p>
        </p:txBody>
      </p:sp>
      <p:pic>
        <p:nvPicPr>
          <p:cNvPr id="10" name="Google Shape;360;g2f3b928fb33_0_211"/>
          <p:cNvPicPr preferRelativeResize="0"/>
          <p:nvPr/>
        </p:nvPicPr>
        <p:blipFill>
          <a:blip r:embed="rId3">
            <a:alphaModFix/>
          </a:blip>
          <a:stretch>
            <a:fillRect/>
          </a:stretch>
        </p:blipFill>
        <p:spPr>
          <a:xfrm>
            <a:off x="6248400" y="1295400"/>
            <a:ext cx="5299509" cy="3355369"/>
          </a:xfrm>
          <a:prstGeom prst="rect">
            <a:avLst/>
          </a:prstGeom>
          <a:noFill/>
          <a:ln>
            <a:noFill/>
          </a:ln>
        </p:spPr>
      </p:pic>
      <p:sp>
        <p:nvSpPr>
          <p:cNvPr id="13" name="Rectangle 12"/>
          <p:cNvSpPr/>
          <p:nvPr/>
        </p:nvSpPr>
        <p:spPr>
          <a:xfrm>
            <a:off x="609600" y="4842635"/>
            <a:ext cx="8610600" cy="1015663"/>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Ø"/>
            </a:pPr>
            <a:r>
              <a:rPr lang="vi-VN" sz="2000" b="1">
                <a:latin typeface="Segoe UI" panose="020B0502040204020203" pitchFamily="34" charset="0"/>
                <a:ea typeface="Arimo"/>
                <a:cs typeface="Segoe UI" panose="020B0502040204020203" pitchFamily="34" charset="0"/>
                <a:sym typeface="Arimo"/>
              </a:rPr>
              <a:t>/user/tom/profile</a:t>
            </a:r>
            <a:r>
              <a:rPr lang="vi-VN" sz="2000">
                <a:latin typeface="Segoe UI" panose="020B0502040204020203" pitchFamily="34" charset="0"/>
                <a:ea typeface="Arimo"/>
                <a:cs typeface="Segoe UI" panose="020B0502040204020203" pitchFamily="34" charset="0"/>
                <a:sym typeface="Arimo"/>
              </a:rPr>
              <a:t> =&gt; sẽ render UserProfile của Tom</a:t>
            </a:r>
          </a:p>
          <a:p>
            <a:pPr marL="601982" lvl="1" indent="-342900">
              <a:lnSpc>
                <a:spcPct val="150000"/>
              </a:lnSpc>
              <a:buClr>
                <a:srgbClr val="FF5A33"/>
              </a:buClr>
              <a:buSzPts val="2400"/>
              <a:buFont typeface="Wingdings" panose="05000000000000000000" pitchFamily="2" charset="2"/>
              <a:buChar char="Ø"/>
            </a:pPr>
            <a:r>
              <a:rPr lang="vi-VN" sz="2000" b="1">
                <a:latin typeface="Segoe UI" panose="020B0502040204020203" pitchFamily="34" charset="0"/>
                <a:ea typeface="Arimo"/>
                <a:cs typeface="Segoe UI" panose="020B0502040204020203" pitchFamily="34" charset="0"/>
                <a:sym typeface="Arimo"/>
              </a:rPr>
              <a:t>/user/tom/posts</a:t>
            </a:r>
            <a:r>
              <a:rPr lang="vi-VN" sz="2000">
                <a:latin typeface="Segoe UI" panose="020B0502040204020203" pitchFamily="34" charset="0"/>
                <a:ea typeface="Arimo"/>
                <a:cs typeface="Segoe UI" panose="020B0502040204020203" pitchFamily="34" charset="0"/>
                <a:sym typeface="Arimo"/>
              </a:rPr>
              <a:t> =&gt; sẽ render UserPosts - tất cả bài post của Tom</a:t>
            </a:r>
          </a:p>
        </p:txBody>
      </p:sp>
    </p:spTree>
    <p:extLst>
      <p:ext uri="{BB962C8B-B14F-4D97-AF65-F5344CB8AC3E}">
        <p14:creationId xmlns:p14="http://schemas.microsoft.com/office/powerpoint/2010/main" val="385138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601200" y="1632404"/>
            <a:ext cx="1657472" cy="38377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MỤC TIÊU</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err="1"/>
              <a:t>Kết</a:t>
            </a:r>
            <a:r>
              <a:rPr lang="en-US" sz="2400" dirty="0"/>
              <a:t> </a:t>
            </a:r>
            <a:r>
              <a:rPr lang="en-US" sz="2400" dirty="0" err="1"/>
              <a:t>thúc</a:t>
            </a:r>
            <a:r>
              <a:rPr lang="en-US" sz="2400" dirty="0"/>
              <a:t> </a:t>
            </a:r>
            <a:r>
              <a:rPr lang="en-US" sz="2400" dirty="0" err="1"/>
              <a:t>bài</a:t>
            </a:r>
            <a:r>
              <a:rPr lang="en-US" sz="2400" dirty="0"/>
              <a:t> </a:t>
            </a:r>
            <a:r>
              <a:rPr lang="en-US" sz="2400" dirty="0" err="1"/>
              <a:t>học</a:t>
            </a:r>
            <a:r>
              <a:rPr lang="en-US" sz="2400" dirty="0"/>
              <a:t> </a:t>
            </a:r>
            <a:r>
              <a:rPr lang="en-US" sz="2400" dirty="0" err="1"/>
              <a:t>này</a:t>
            </a:r>
            <a:r>
              <a:rPr lang="en-US" sz="2400" dirty="0"/>
              <a:t> </a:t>
            </a:r>
            <a:r>
              <a:rPr lang="en-US" sz="2400" dirty="0" err="1"/>
              <a:t>bạn</a:t>
            </a:r>
            <a:r>
              <a:rPr lang="en-US" sz="2400" dirty="0"/>
              <a:t> </a:t>
            </a:r>
            <a:r>
              <a:rPr lang="en-US" sz="2400" dirty="0" err="1"/>
              <a:t>có</a:t>
            </a:r>
            <a:r>
              <a:rPr lang="en-US" sz="2400" dirty="0"/>
              <a:t> </a:t>
            </a:r>
            <a:r>
              <a:rPr lang="en-US" sz="2400" dirty="0" err="1"/>
              <a:t>khả</a:t>
            </a:r>
            <a:r>
              <a:rPr lang="en-US" sz="2400" dirty="0"/>
              <a:t> </a:t>
            </a:r>
            <a:r>
              <a:rPr lang="en-US" sz="2400" dirty="0" err="1"/>
              <a:t>năng</a:t>
            </a:r>
            <a:endParaRPr lang="en-US" sz="2400" dirty="0"/>
          </a:p>
          <a:p>
            <a:pPr lvl="1">
              <a:buFont typeface="Wingdings" panose="05000000000000000000" pitchFamily="2" charset="2"/>
              <a:buChar char="Ø"/>
            </a:pPr>
            <a:r>
              <a:rPr lang="en-US"/>
              <a:t>Tìm hiểu khái niệm Router</a:t>
            </a:r>
          </a:p>
          <a:p>
            <a:pPr lvl="1">
              <a:buFont typeface="Wingdings" panose="05000000000000000000" pitchFamily="2" charset="2"/>
              <a:buChar char="Ø"/>
            </a:pPr>
            <a:r>
              <a:rPr lang="en-US"/>
              <a:t>Cài đặt Vue Router và những tính năng cơ bản</a:t>
            </a:r>
          </a:p>
          <a:p>
            <a:pPr lvl="1">
              <a:buFont typeface="Wingdings" panose="05000000000000000000" pitchFamily="2" charset="2"/>
              <a:buChar char="Ø"/>
            </a:pPr>
            <a:r>
              <a:rPr lang="en-US"/>
              <a:t>Kết hợp khái niệm Vue Router và Authentication</a:t>
            </a:r>
            <a:endParaRPr lang="en-US" dirty="0"/>
          </a:p>
          <a:p>
            <a:pPr lvl="1">
              <a:buFont typeface="Wingdings" panose="05000000000000000000" pitchFamily="2" charset="2"/>
              <a:buChar char="Ø"/>
            </a:pPr>
            <a:endParaRPr lang="vi-VN" dirty="0"/>
          </a:p>
        </p:txBody>
      </p:sp>
      <p:sp>
        <p:nvSpPr>
          <p:cNvPr id="10" name="Google Shape;93;p1"/>
          <p:cNvSpPr txBox="1"/>
          <p:nvPr/>
        </p:nvSpPr>
        <p:spPr>
          <a:xfrm>
            <a:off x="4217082" y="5085439"/>
            <a:ext cx="5675202" cy="839887"/>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000" b="1" i="0" u="none" strike="noStrike" cap="none" dirty="0">
                <a:solidFill>
                  <a:srgbClr val="FFFFFF"/>
                </a:solidFill>
                <a:latin typeface="Arimo"/>
                <a:ea typeface="Arimo"/>
                <a:cs typeface="Arimo"/>
                <a:sym typeface="Arimo"/>
              </a:rPr>
              <a:t>Copyright ©</a:t>
            </a:r>
            <a:r>
              <a:rPr lang="en-US" sz="2000" b="0" i="0" u="none" strike="noStrike" cap="none" dirty="0">
                <a:solidFill>
                  <a:srgbClr val="FFFFFF"/>
                </a:solidFill>
                <a:latin typeface="Arimo"/>
                <a:ea typeface="Arimo"/>
                <a:cs typeface="Arimo"/>
                <a:sym typeface="Arimo"/>
              </a:rPr>
              <a:t> </a:t>
            </a:r>
            <a:r>
              <a:rPr lang="en-US" sz="2000" b="1" i="0" u="none" strike="noStrike" cap="none" dirty="0" err="1">
                <a:solidFill>
                  <a:srgbClr val="FFFFFF"/>
                </a:solidFill>
                <a:latin typeface="Arimo"/>
                <a:ea typeface="Arimo"/>
                <a:cs typeface="Arimo"/>
                <a:sym typeface="Arimo"/>
              </a:rPr>
              <a:t>Trường</a:t>
            </a:r>
            <a:r>
              <a:rPr lang="en-US" sz="2000" b="1" i="0" u="none" strike="noStrike" cap="none" dirty="0">
                <a:solidFill>
                  <a:srgbClr val="FFFFFF"/>
                </a:solidFill>
                <a:latin typeface="Arimo"/>
                <a:ea typeface="Arimo"/>
                <a:cs typeface="Arimo"/>
                <a:sym typeface="Arimo"/>
              </a:rPr>
              <a:t> Cao </a:t>
            </a:r>
            <a:r>
              <a:rPr lang="en-US" sz="2000" b="1" i="0" u="none" strike="noStrike" cap="none" dirty="0" err="1">
                <a:solidFill>
                  <a:srgbClr val="FFFFFF"/>
                </a:solidFill>
                <a:latin typeface="Arimo"/>
                <a:ea typeface="Arimo"/>
                <a:cs typeface="Arimo"/>
                <a:sym typeface="Arimo"/>
              </a:rPr>
              <a:t>đẳng</a:t>
            </a:r>
            <a:r>
              <a:rPr lang="en-US" sz="2000" b="1" i="0" u="none" strike="noStrike" cap="none" dirty="0">
                <a:solidFill>
                  <a:srgbClr val="FFFFFF"/>
                </a:solidFill>
                <a:latin typeface="Arimo"/>
                <a:ea typeface="Arimo"/>
                <a:cs typeface="Arimo"/>
                <a:sym typeface="Arimo"/>
              </a:rPr>
              <a:t> FPT Polytechnic</a:t>
            </a:r>
            <a:endParaRPr dirty="0"/>
          </a:p>
        </p:txBody>
      </p:sp>
      <p:grpSp>
        <p:nvGrpSpPr>
          <p:cNvPr id="11" name="Google Shape;172;p6"/>
          <p:cNvGrpSpPr/>
          <p:nvPr/>
        </p:nvGrpSpPr>
        <p:grpSpPr>
          <a:xfrm>
            <a:off x="0" y="6344235"/>
            <a:ext cx="12192000" cy="513793"/>
            <a:chOff x="0" y="0"/>
            <a:chExt cx="24384000" cy="1027585"/>
          </a:xfrm>
        </p:grpSpPr>
        <p:sp>
          <p:nvSpPr>
            <p:cNvPr id="12"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3"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300053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PROGRAMMATIC NAVIGATION</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Programmatic Navigation</a:t>
            </a:r>
          </a:p>
          <a:p>
            <a:pPr marL="0" indent="0">
              <a:lnSpc>
                <a:spcPct val="150000"/>
              </a:lnSpc>
              <a:buNone/>
            </a:pPr>
            <a:r>
              <a:rPr lang="en-US" sz="2200" b="1"/>
              <a:t> </a:t>
            </a:r>
          </a:p>
          <a:p>
            <a:pPr marL="0" indent="0">
              <a:lnSpc>
                <a:spcPct val="150000"/>
              </a:lnSpc>
              <a:buNone/>
            </a:pPr>
            <a:endParaRPr lang="en-US" sz="2200" b="1"/>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44629" y="1752600"/>
            <a:ext cx="11037771" cy="1938992"/>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Cho phép chuyển hướng trong ứng dụng sử dụng Javascript sử dụng đường dẫn (</a:t>
            </a:r>
            <a:r>
              <a:rPr lang="vi-VN" sz="2000">
                <a:solidFill>
                  <a:srgbClr val="FF0000"/>
                </a:solidFill>
                <a:latin typeface="Segoe UI" panose="020B0502040204020203" pitchFamily="34" charset="0"/>
                <a:ea typeface="Arimo"/>
                <a:cs typeface="Segoe UI" panose="020B0502040204020203" pitchFamily="34" charset="0"/>
                <a:sym typeface="Arimo"/>
              </a:rPr>
              <a:t>route path</a:t>
            </a:r>
            <a:r>
              <a:rPr lang="vi-VN" sz="2000">
                <a:latin typeface="Segoe UI" panose="020B0502040204020203" pitchFamily="34" charset="0"/>
                <a:ea typeface="Arimo"/>
                <a:cs typeface="Segoe UI" panose="020B0502040204020203" pitchFamily="34" charset="0"/>
                <a:sym typeface="Arimo"/>
              </a:rPr>
              <a:t>) hoặc truyền các đối tượng đối với việc điều hướng phức tạp hơn.</a:t>
            </a:r>
          </a:p>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Xem 2 ví dụ ở </a:t>
            </a:r>
            <a:r>
              <a:rPr lang="en-US" sz="2000">
                <a:latin typeface="Segoe UI" panose="020B0502040204020203" pitchFamily="34" charset="0"/>
                <a:ea typeface="Arimo"/>
                <a:cs typeface="Segoe UI" panose="020B0502040204020203" pitchFamily="34" charset="0"/>
                <a:sym typeface="Arimo"/>
              </a:rPr>
              <a:t>dưới đây:</a:t>
            </a:r>
            <a:endParaRPr lang="vi-VN" sz="2000">
              <a:latin typeface="Segoe UI" panose="020B0502040204020203" pitchFamily="34" charset="0"/>
              <a:ea typeface="Arimo"/>
              <a:cs typeface="Segoe UI" panose="020B0502040204020203" pitchFamily="34" charset="0"/>
              <a:sym typeface="Arimo"/>
            </a:endParaRPr>
          </a:p>
          <a:p>
            <a:pPr marL="601982" lvl="1" indent="-342900">
              <a:lnSpc>
                <a:spcPct val="150000"/>
              </a:lnSpc>
              <a:buClr>
                <a:srgbClr val="FF5A33"/>
              </a:buClr>
              <a:buSzPts val="2400"/>
              <a:buFont typeface="Wingdings" panose="05000000000000000000" pitchFamily="2" charset="2"/>
              <a:buChar char="q"/>
            </a:pPr>
            <a:endParaRPr lang="vi-VN" sz="2000">
              <a:latin typeface="Segoe UI" panose="020B0502040204020203" pitchFamily="34" charset="0"/>
              <a:ea typeface="Arimo"/>
              <a:cs typeface="Segoe UI" panose="020B0502040204020203" pitchFamily="34" charset="0"/>
              <a:sym typeface="Arimo"/>
            </a:endParaRPr>
          </a:p>
        </p:txBody>
      </p:sp>
      <p:pic>
        <p:nvPicPr>
          <p:cNvPr id="11" name="Google Shape;376;g2f3b928fb33_0_228"/>
          <p:cNvPicPr preferRelativeResize="0"/>
          <p:nvPr/>
        </p:nvPicPr>
        <p:blipFill>
          <a:blip r:embed="rId3">
            <a:alphaModFix/>
          </a:blip>
          <a:stretch>
            <a:fillRect/>
          </a:stretch>
        </p:blipFill>
        <p:spPr>
          <a:xfrm>
            <a:off x="1219200" y="3372017"/>
            <a:ext cx="5474376" cy="821156"/>
          </a:xfrm>
          <a:prstGeom prst="rect">
            <a:avLst/>
          </a:prstGeom>
          <a:noFill/>
          <a:ln>
            <a:noFill/>
          </a:ln>
        </p:spPr>
      </p:pic>
      <p:pic>
        <p:nvPicPr>
          <p:cNvPr id="12" name="Google Shape;377;g2f3b928fb33_0_228"/>
          <p:cNvPicPr preferRelativeResize="0"/>
          <p:nvPr/>
        </p:nvPicPr>
        <p:blipFill>
          <a:blip r:embed="rId4">
            <a:alphaModFix/>
          </a:blip>
          <a:stretch>
            <a:fillRect/>
          </a:stretch>
        </p:blipFill>
        <p:spPr>
          <a:xfrm>
            <a:off x="1198345" y="4607335"/>
            <a:ext cx="7607108" cy="821156"/>
          </a:xfrm>
          <a:prstGeom prst="rect">
            <a:avLst/>
          </a:prstGeom>
          <a:noFill/>
          <a:ln>
            <a:noFill/>
          </a:ln>
        </p:spPr>
      </p:pic>
    </p:spTree>
    <p:extLst>
      <p:ext uri="{BB962C8B-B14F-4D97-AF65-F5344CB8AC3E}">
        <p14:creationId xmlns:p14="http://schemas.microsoft.com/office/powerpoint/2010/main" val="417074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NAME ROUTERS &amp; ROUTER ALIASES</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Named Routes</a:t>
            </a:r>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r>
              <a:rPr lang="en-US" sz="2200" b="1"/>
              <a:t>Route Aliases</a:t>
            </a:r>
          </a:p>
          <a:p>
            <a:pPr marL="0" indent="0">
              <a:lnSpc>
                <a:spcPct val="150000"/>
              </a:lnSpc>
              <a:buNone/>
            </a:pPr>
            <a:endParaRPr lang="en-US" sz="2200" b="1"/>
          </a:p>
          <a:p>
            <a:pPr marL="0" indent="0">
              <a:lnSpc>
                <a:spcPct val="150000"/>
              </a:lnSpc>
              <a:buNone/>
            </a:pPr>
            <a:endParaRPr lang="en-US" sz="2200" b="1"/>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44629" y="1752600"/>
            <a:ext cx="4713171" cy="1420004"/>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Cho phép đặt tên cho routes để dễ dàng hơn trong việc điều hướng trong lập trình.</a:t>
            </a:r>
          </a:p>
        </p:txBody>
      </p:sp>
      <p:sp>
        <p:nvSpPr>
          <p:cNvPr id="10" name="Rectangle 9"/>
          <p:cNvSpPr/>
          <p:nvPr/>
        </p:nvSpPr>
        <p:spPr>
          <a:xfrm>
            <a:off x="544628" y="4495800"/>
            <a:ext cx="4713171" cy="958339"/>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Cho phép render cùng component đối với đường dẫn khác nhau.</a:t>
            </a:r>
          </a:p>
        </p:txBody>
      </p:sp>
      <p:pic>
        <p:nvPicPr>
          <p:cNvPr id="13" name="Google Shape;393;g2f3b928fb33_0_264"/>
          <p:cNvPicPr preferRelativeResize="0"/>
          <p:nvPr/>
        </p:nvPicPr>
        <p:blipFill>
          <a:blip r:embed="rId3">
            <a:alphaModFix/>
          </a:blip>
          <a:stretch>
            <a:fillRect/>
          </a:stretch>
        </p:blipFill>
        <p:spPr>
          <a:xfrm>
            <a:off x="5771537" y="1652096"/>
            <a:ext cx="5810863" cy="1660246"/>
          </a:xfrm>
          <a:prstGeom prst="rect">
            <a:avLst/>
          </a:prstGeom>
          <a:noFill/>
          <a:ln>
            <a:noFill/>
          </a:ln>
        </p:spPr>
      </p:pic>
      <p:pic>
        <p:nvPicPr>
          <p:cNvPr id="14" name="Google Shape;396;g2f3b928fb33_0_264"/>
          <p:cNvPicPr preferRelativeResize="0"/>
          <p:nvPr/>
        </p:nvPicPr>
        <p:blipFill>
          <a:blip r:embed="rId4">
            <a:alphaModFix/>
          </a:blip>
          <a:stretch>
            <a:fillRect/>
          </a:stretch>
        </p:blipFill>
        <p:spPr>
          <a:xfrm>
            <a:off x="5771537" y="4178729"/>
            <a:ext cx="4686695" cy="1437126"/>
          </a:xfrm>
          <a:prstGeom prst="rect">
            <a:avLst/>
          </a:prstGeom>
          <a:noFill/>
          <a:ln>
            <a:noFill/>
          </a:ln>
        </p:spPr>
      </p:pic>
    </p:spTree>
    <p:extLst>
      <p:ext uri="{BB962C8B-B14F-4D97-AF65-F5344CB8AC3E}">
        <p14:creationId xmlns:p14="http://schemas.microsoft.com/office/powerpoint/2010/main" val="415061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ROUTER GUARDS</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Route Guards</a:t>
            </a:r>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44629" y="1752600"/>
            <a:ext cx="4941771" cy="1938992"/>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Là các functions có thể được gắn (hook) vào trước khi vào hoặc sau khi rời một route. Hữu dụng cho xác thực, phân quyền và lấy giữ liệu.</a:t>
            </a:r>
          </a:p>
        </p:txBody>
      </p:sp>
      <p:pic>
        <p:nvPicPr>
          <p:cNvPr id="11" name="Google Shape;412;g2f3b928fb33_0_246"/>
          <p:cNvPicPr preferRelativeResize="0"/>
          <p:nvPr/>
        </p:nvPicPr>
        <p:blipFill>
          <a:blip r:embed="rId3">
            <a:alphaModFix/>
          </a:blip>
          <a:stretch>
            <a:fillRect/>
          </a:stretch>
        </p:blipFill>
        <p:spPr>
          <a:xfrm>
            <a:off x="5852676" y="1385454"/>
            <a:ext cx="5729724" cy="3249694"/>
          </a:xfrm>
          <a:prstGeom prst="rect">
            <a:avLst/>
          </a:prstGeom>
          <a:noFill/>
          <a:ln>
            <a:noFill/>
          </a:ln>
        </p:spPr>
      </p:pic>
    </p:spTree>
    <p:extLst>
      <p:ext uri="{BB962C8B-B14F-4D97-AF65-F5344CB8AC3E}">
        <p14:creationId xmlns:p14="http://schemas.microsoft.com/office/powerpoint/2010/main" val="4077813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486400" y="4953000"/>
            <a:ext cx="63246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600" dirty="0"/>
              <a:t>PHẦN II</a:t>
            </a:r>
            <a:r>
              <a:rPr lang="en-US" sz="2600"/>
              <a:t>: VUE ROUTER VÀ AUTHENTICATION</a:t>
            </a:r>
            <a:endParaRPr lang="en-US" altLang="en-US" sz="2600"/>
          </a:p>
          <a:p>
            <a:pPr algn="ctr"/>
            <a:endParaRPr lang="en-US" sz="2600"/>
          </a:p>
        </p:txBody>
      </p:sp>
      <p:sp>
        <p:nvSpPr>
          <p:cNvPr id="5" name="Subtitle 2"/>
          <p:cNvSpPr txBox="1">
            <a:spLocks/>
          </p:cNvSpPr>
          <p:nvPr/>
        </p:nvSpPr>
        <p:spPr>
          <a:xfrm>
            <a:off x="5638800" y="2819400"/>
            <a:ext cx="64008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8:</a:t>
            </a:r>
            <a:r>
              <a:rPr lang="en-US" sz="2800">
                <a:solidFill>
                  <a:srgbClr val="0070C0"/>
                </a:solidFill>
              </a:rPr>
              <a:t> </a:t>
            </a:r>
          </a:p>
          <a:p>
            <a:pPr algn="ctr">
              <a:lnSpc>
                <a:spcPct val="120000"/>
              </a:lnSpc>
              <a:spcBef>
                <a:spcPct val="0"/>
              </a:spcBef>
            </a:pPr>
            <a:r>
              <a:rPr lang="en-US" sz="2800">
                <a:solidFill>
                  <a:srgbClr val="0070C0"/>
                </a:solidFill>
              </a:rPr>
              <a:t>VUE ROUTER VÀ AUTHENTICATION</a:t>
            </a:r>
          </a:p>
        </p:txBody>
      </p:sp>
    </p:spTree>
    <p:extLst>
      <p:ext uri="{BB962C8B-B14F-4D97-AF65-F5344CB8AC3E}">
        <p14:creationId xmlns:p14="http://schemas.microsoft.com/office/powerpoint/2010/main" val="4221624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AUTHENTICATION</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600" b="1"/>
              <a:t>Authentication</a:t>
            </a:r>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44629" y="1752600"/>
            <a:ext cx="5551371" cy="3323987"/>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Xác thực (authentication) là một khía cạnh cực kì quan trọng đối với ứng dụng web.</a:t>
            </a:r>
          </a:p>
          <a:p>
            <a:pPr marL="601982" lvl="1" indent="-342900" algn="just">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Để xử lý xác thực với Vue.js cần một số bước thiết lập bao gồm cài đặt các routes yêu cầu xác thực, kiểm soát việc login/logout và bảo vệ những tài nguyên của ứng dụng từ việc truy cập trái phép.</a:t>
            </a:r>
          </a:p>
        </p:txBody>
      </p:sp>
      <p:pic>
        <p:nvPicPr>
          <p:cNvPr id="9" name="Google Shape;445;g2f3b928fb33_0_283"/>
          <p:cNvPicPr preferRelativeResize="0"/>
          <p:nvPr/>
        </p:nvPicPr>
        <p:blipFill>
          <a:blip r:embed="rId3">
            <a:alphaModFix/>
          </a:blip>
          <a:stretch>
            <a:fillRect/>
          </a:stretch>
        </p:blipFill>
        <p:spPr>
          <a:xfrm>
            <a:off x="6181725" y="1360449"/>
            <a:ext cx="5400675" cy="3606229"/>
          </a:xfrm>
          <a:prstGeom prst="rect">
            <a:avLst/>
          </a:prstGeom>
          <a:noFill/>
          <a:ln>
            <a:noFill/>
          </a:ln>
        </p:spPr>
      </p:pic>
    </p:spTree>
    <p:extLst>
      <p:ext uri="{BB962C8B-B14F-4D97-AF65-F5344CB8AC3E}">
        <p14:creationId xmlns:p14="http://schemas.microsoft.com/office/powerpoint/2010/main" val="3786565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AUTHENTICATION</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vi-VN" sz="3100" b="1"/>
              <a:t>Cấu trúc cơ bản của xác thực thông qua Route</a:t>
            </a:r>
          </a:p>
          <a:p>
            <a:pPr marL="0" indent="0">
              <a:lnSpc>
                <a:spcPct val="150000"/>
              </a:lnSpc>
              <a:buNone/>
            </a:pPr>
            <a:endParaRPr lang="en-US" sz="2600" b="1"/>
          </a:p>
          <a:p>
            <a:pPr marL="0" indent="0">
              <a:lnSpc>
                <a:spcPct val="150000"/>
              </a:lnSpc>
              <a:buNone/>
            </a:pPr>
            <a:r>
              <a:rPr lang="en-US" sz="2600" b="1"/>
              <a:t> </a:t>
            </a:r>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44629" y="1752600"/>
            <a:ext cx="5551371" cy="2862322"/>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beforeEach: kiểm tra xem user đã được xác thực hay chưa.</a:t>
            </a:r>
          </a:p>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Nếu chưa xác thực: chuyển hướng đến Login</a:t>
            </a:r>
          </a:p>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Nếu đã xác thực: cho phép di chuyển đến route đích.</a:t>
            </a:r>
          </a:p>
        </p:txBody>
      </p:sp>
      <p:grpSp>
        <p:nvGrpSpPr>
          <p:cNvPr id="11" name="Google Shape;492;g2f3b928fb33_0_331"/>
          <p:cNvGrpSpPr/>
          <p:nvPr/>
        </p:nvGrpSpPr>
        <p:grpSpPr>
          <a:xfrm>
            <a:off x="6248400" y="1600200"/>
            <a:ext cx="5334000" cy="4519877"/>
            <a:chOff x="5146625" y="2817850"/>
            <a:chExt cx="7994755" cy="6546102"/>
          </a:xfrm>
        </p:grpSpPr>
        <p:pic>
          <p:nvPicPr>
            <p:cNvPr id="12" name="Google Shape;493;g2f3b928fb33_0_331"/>
            <p:cNvPicPr preferRelativeResize="0"/>
            <p:nvPr/>
          </p:nvPicPr>
          <p:blipFill>
            <a:blip r:embed="rId3">
              <a:alphaModFix/>
            </a:blip>
            <a:stretch>
              <a:fillRect/>
            </a:stretch>
          </p:blipFill>
          <p:spPr>
            <a:xfrm>
              <a:off x="5146626" y="2817850"/>
              <a:ext cx="7994755" cy="6546102"/>
            </a:xfrm>
            <a:prstGeom prst="rect">
              <a:avLst/>
            </a:prstGeom>
            <a:noFill/>
            <a:ln>
              <a:noFill/>
            </a:ln>
          </p:spPr>
        </p:pic>
        <p:sp>
          <p:nvSpPr>
            <p:cNvPr id="13" name="Google Shape;494;g2f3b928fb33_0_331"/>
            <p:cNvSpPr/>
            <p:nvPr/>
          </p:nvSpPr>
          <p:spPr>
            <a:xfrm>
              <a:off x="5146625" y="6972625"/>
              <a:ext cx="7994700" cy="2026500"/>
            </a:xfrm>
            <a:prstGeom prst="roundRect">
              <a:avLst>
                <a:gd name="adj" fmla="val 16667"/>
              </a:avLst>
            </a:prstGeom>
            <a:noFill/>
            <a:ln w="38100" cap="flat" cmpd="sng">
              <a:solidFill>
                <a:srgbClr val="FF313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cxnSp>
          <p:nvCxnSpPr>
            <p:cNvPr id="14" name="Google Shape;495;g2f3b928fb33_0_331"/>
            <p:cNvCxnSpPr/>
            <p:nvPr/>
          </p:nvCxnSpPr>
          <p:spPr>
            <a:xfrm>
              <a:off x="5998750" y="7384525"/>
              <a:ext cx="1153200" cy="0"/>
            </a:xfrm>
            <a:prstGeom prst="straightConnector1">
              <a:avLst/>
            </a:prstGeom>
            <a:noFill/>
            <a:ln w="38100" cap="flat" cmpd="sng">
              <a:solidFill>
                <a:srgbClr val="FFFF00"/>
              </a:solidFill>
              <a:prstDash val="solid"/>
              <a:round/>
              <a:headEnd type="none" w="med" len="med"/>
              <a:tailEnd type="none" w="med" len="med"/>
            </a:ln>
          </p:spPr>
        </p:cxnSp>
      </p:grpSp>
    </p:spTree>
    <p:extLst>
      <p:ext uri="{BB962C8B-B14F-4D97-AF65-F5344CB8AC3E}">
        <p14:creationId xmlns:p14="http://schemas.microsoft.com/office/powerpoint/2010/main" val="649134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AUTHENTICATION</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vi-VN" sz="3100" b="1"/>
              <a:t>Cấu trúc cơ bản của xác thực thông qua Route</a:t>
            </a:r>
          </a:p>
          <a:p>
            <a:pPr marL="0" indent="0">
              <a:lnSpc>
                <a:spcPct val="150000"/>
              </a:lnSpc>
              <a:buNone/>
            </a:pPr>
            <a:endParaRPr lang="en-US" sz="2600" b="1"/>
          </a:p>
          <a:p>
            <a:pPr marL="0" indent="0">
              <a:lnSpc>
                <a:spcPct val="150000"/>
              </a:lnSpc>
              <a:buNone/>
            </a:pPr>
            <a:r>
              <a:rPr lang="en-US" sz="2600" b="1"/>
              <a:t> </a:t>
            </a:r>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pic>
        <p:nvPicPr>
          <p:cNvPr id="16" name="Google Shape;512;g2f3b928fb33_0_352"/>
          <p:cNvPicPr preferRelativeResize="0"/>
          <p:nvPr/>
        </p:nvPicPr>
        <p:blipFill>
          <a:blip r:embed="rId3">
            <a:alphaModFix/>
          </a:blip>
          <a:stretch>
            <a:fillRect/>
          </a:stretch>
        </p:blipFill>
        <p:spPr>
          <a:xfrm>
            <a:off x="6421149" y="1777248"/>
            <a:ext cx="5161251" cy="1956552"/>
          </a:xfrm>
          <a:prstGeom prst="rect">
            <a:avLst/>
          </a:prstGeom>
          <a:noFill/>
          <a:ln>
            <a:noFill/>
          </a:ln>
        </p:spPr>
      </p:pic>
      <p:pic>
        <p:nvPicPr>
          <p:cNvPr id="17" name="Google Shape;513;g2f3b928fb33_0_352"/>
          <p:cNvPicPr preferRelativeResize="0"/>
          <p:nvPr/>
        </p:nvPicPr>
        <p:blipFill>
          <a:blip r:embed="rId4">
            <a:alphaModFix/>
          </a:blip>
          <a:stretch>
            <a:fillRect/>
          </a:stretch>
        </p:blipFill>
        <p:spPr>
          <a:xfrm>
            <a:off x="609600" y="1777248"/>
            <a:ext cx="5267000" cy="2543312"/>
          </a:xfrm>
          <a:prstGeom prst="rect">
            <a:avLst/>
          </a:prstGeom>
          <a:noFill/>
          <a:ln>
            <a:noFill/>
          </a:ln>
        </p:spPr>
      </p:pic>
      <p:pic>
        <p:nvPicPr>
          <p:cNvPr id="18" name="Google Shape;514;g2f3b928fb33_0_352"/>
          <p:cNvPicPr preferRelativeResize="0"/>
          <p:nvPr/>
        </p:nvPicPr>
        <p:blipFill>
          <a:blip r:embed="rId5">
            <a:alphaModFix/>
          </a:blip>
          <a:stretch>
            <a:fillRect/>
          </a:stretch>
        </p:blipFill>
        <p:spPr>
          <a:xfrm>
            <a:off x="6444079" y="4165385"/>
            <a:ext cx="5213478" cy="1854415"/>
          </a:xfrm>
          <a:prstGeom prst="rect">
            <a:avLst/>
          </a:prstGeom>
          <a:noFill/>
          <a:ln>
            <a:noFill/>
          </a:ln>
        </p:spPr>
      </p:pic>
      <p:sp>
        <p:nvSpPr>
          <p:cNvPr id="19" name="Google Shape;309;g2f3b928fb33_0_124"/>
          <p:cNvSpPr txBox="1"/>
          <p:nvPr/>
        </p:nvSpPr>
        <p:spPr>
          <a:xfrm>
            <a:off x="4663758" y="1757613"/>
            <a:ext cx="1189581"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FF00"/>
                </a:solidFill>
                <a:latin typeface="Calibri"/>
                <a:ea typeface="Calibri"/>
                <a:cs typeface="Calibri"/>
                <a:sym typeface="Calibri"/>
              </a:rPr>
              <a:t>Login.vue</a:t>
            </a:r>
            <a:endParaRPr sz="2000">
              <a:solidFill>
                <a:srgbClr val="FFFF00"/>
              </a:solidFill>
              <a:latin typeface="Calibri"/>
              <a:ea typeface="Calibri"/>
              <a:cs typeface="Calibri"/>
              <a:sym typeface="Calibri"/>
            </a:endParaRPr>
          </a:p>
        </p:txBody>
      </p:sp>
      <p:sp>
        <p:nvSpPr>
          <p:cNvPr id="20" name="Google Shape;309;g2f3b928fb33_0_124"/>
          <p:cNvSpPr txBox="1"/>
          <p:nvPr/>
        </p:nvSpPr>
        <p:spPr>
          <a:xfrm>
            <a:off x="10134600" y="1777248"/>
            <a:ext cx="1341981"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FF00"/>
                </a:solidFill>
                <a:latin typeface="Calibri"/>
                <a:ea typeface="Calibri"/>
                <a:cs typeface="Calibri"/>
                <a:sym typeface="Calibri"/>
              </a:rPr>
              <a:t>Home.vue</a:t>
            </a:r>
            <a:endParaRPr sz="2000">
              <a:solidFill>
                <a:srgbClr val="FFFF00"/>
              </a:solidFill>
              <a:latin typeface="Calibri"/>
              <a:ea typeface="Calibri"/>
              <a:cs typeface="Calibri"/>
              <a:sym typeface="Calibri"/>
            </a:endParaRPr>
          </a:p>
        </p:txBody>
      </p:sp>
      <p:sp>
        <p:nvSpPr>
          <p:cNvPr id="21" name="Google Shape;309;g2f3b928fb33_0_124"/>
          <p:cNvSpPr txBox="1"/>
          <p:nvPr/>
        </p:nvSpPr>
        <p:spPr>
          <a:xfrm>
            <a:off x="9829801" y="5527388"/>
            <a:ext cx="173228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rgbClr val="FFFF00"/>
                </a:solidFill>
                <a:latin typeface="Calibri"/>
                <a:ea typeface="Calibri"/>
                <a:cs typeface="Calibri"/>
                <a:sym typeface="Calibri"/>
              </a:rPr>
              <a:t>Dashboard.vue</a:t>
            </a:r>
            <a:endParaRPr sz="200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1366717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ROUTER METADATA</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vi-VN" sz="3100" b="1"/>
              <a:t>Khái niệm chính: Route Metadata</a:t>
            </a:r>
          </a:p>
          <a:p>
            <a:pPr marL="0" indent="0">
              <a:lnSpc>
                <a:spcPct val="150000"/>
              </a:lnSpc>
              <a:buNone/>
            </a:pPr>
            <a:r>
              <a:rPr lang="en-US" sz="3100" b="1"/>
              <a:t> </a:t>
            </a:r>
            <a:endParaRPr lang="en-US" sz="2600" b="1"/>
          </a:p>
          <a:p>
            <a:pPr marL="0" indent="0">
              <a:lnSpc>
                <a:spcPct val="150000"/>
              </a:lnSpc>
              <a:buNone/>
            </a:pPr>
            <a:r>
              <a:rPr lang="en-US" sz="2600" b="1"/>
              <a:t> </a:t>
            </a:r>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44629" y="1752600"/>
            <a:ext cx="10885371" cy="1015663"/>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Trong router/index.js, thuộc tính meta được sử dụng với giá trị requireAuth = true để xác định rằng route này yêu cầu phải được xác thực.</a:t>
            </a:r>
          </a:p>
        </p:txBody>
      </p:sp>
      <p:grpSp>
        <p:nvGrpSpPr>
          <p:cNvPr id="16" name="Google Shape;531;g2f3b928fb33_0_375"/>
          <p:cNvGrpSpPr/>
          <p:nvPr/>
        </p:nvGrpSpPr>
        <p:grpSpPr>
          <a:xfrm>
            <a:off x="1219200" y="3025713"/>
            <a:ext cx="7839075" cy="2162175"/>
            <a:chOff x="860013" y="5166613"/>
            <a:chExt cx="7839075" cy="2162175"/>
          </a:xfrm>
        </p:grpSpPr>
        <p:pic>
          <p:nvPicPr>
            <p:cNvPr id="17" name="Google Shape;532;g2f3b928fb33_0_375"/>
            <p:cNvPicPr preferRelativeResize="0"/>
            <p:nvPr/>
          </p:nvPicPr>
          <p:blipFill>
            <a:blip r:embed="rId3">
              <a:alphaModFix/>
            </a:blip>
            <a:stretch>
              <a:fillRect/>
            </a:stretch>
          </p:blipFill>
          <p:spPr>
            <a:xfrm>
              <a:off x="860013" y="5166613"/>
              <a:ext cx="7839075" cy="2162175"/>
            </a:xfrm>
            <a:prstGeom prst="rect">
              <a:avLst/>
            </a:prstGeom>
            <a:noFill/>
            <a:ln>
              <a:noFill/>
            </a:ln>
          </p:spPr>
        </p:pic>
        <p:sp>
          <p:nvSpPr>
            <p:cNvPr id="18" name="Google Shape;533;g2f3b928fb33_0_375"/>
            <p:cNvSpPr/>
            <p:nvPr/>
          </p:nvSpPr>
          <p:spPr>
            <a:xfrm>
              <a:off x="1293505" y="6626650"/>
              <a:ext cx="7374300" cy="280200"/>
            </a:xfrm>
            <a:prstGeom prst="roundRect">
              <a:avLst>
                <a:gd name="adj" fmla="val 16667"/>
              </a:avLst>
            </a:prstGeom>
            <a:noFill/>
            <a:ln w="38100" cap="flat" cmpd="sng">
              <a:solidFill>
                <a:srgbClr val="FF313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Tree>
    <p:extLst>
      <p:ext uri="{BB962C8B-B14F-4D97-AF65-F5344CB8AC3E}">
        <p14:creationId xmlns:p14="http://schemas.microsoft.com/office/powerpoint/2010/main" val="143512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NAVIGATION GUARD</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3100" b="1"/>
              <a:t>Khái niệm chính: Navigation Guard (beforeEach)</a:t>
            </a:r>
          </a:p>
          <a:p>
            <a:pPr marL="0" indent="0">
              <a:lnSpc>
                <a:spcPct val="150000"/>
              </a:lnSpc>
              <a:buNone/>
            </a:pPr>
            <a:r>
              <a:rPr lang="vi-VN" sz="3100" b="1"/>
              <a:t> </a:t>
            </a:r>
            <a:endParaRPr lang="en-US" sz="2600" b="1"/>
          </a:p>
          <a:p>
            <a:pPr marL="0" indent="0">
              <a:lnSpc>
                <a:spcPct val="150000"/>
              </a:lnSpc>
              <a:buNone/>
            </a:pPr>
            <a:r>
              <a:rPr lang="en-US" sz="2600" b="1"/>
              <a:t> </a:t>
            </a:r>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381000" y="3638493"/>
            <a:ext cx="11201400" cy="2585323"/>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a:latin typeface="Segoe UI" panose="020B0502040204020203" pitchFamily="34" charset="0"/>
                <a:ea typeface="Arimo"/>
                <a:cs typeface="Segoe UI" panose="020B0502040204020203" pitchFamily="34" charset="0"/>
                <a:sym typeface="Arimo"/>
              </a:rPr>
              <a:t>router.beforeEach: chạy trước mỗi thay đổi về route.</a:t>
            </a:r>
          </a:p>
          <a:p>
            <a:pPr marL="601982" lvl="1" indent="-342900">
              <a:lnSpc>
                <a:spcPct val="150000"/>
              </a:lnSpc>
              <a:buClr>
                <a:srgbClr val="FF5A33"/>
              </a:buClr>
              <a:buSzPts val="2400"/>
              <a:buFont typeface="Wingdings" panose="05000000000000000000" pitchFamily="2" charset="2"/>
              <a:buChar char="q"/>
            </a:pPr>
            <a:r>
              <a:rPr lang="vi-VN">
                <a:latin typeface="Segoe UI" panose="020B0502040204020203" pitchFamily="34" charset="0"/>
                <a:ea typeface="Arimo"/>
                <a:cs typeface="Segoe UI" panose="020B0502040204020203" pitchFamily="34" charset="0"/>
                <a:sym typeface="Arimo"/>
              </a:rPr>
              <a:t>to.matched.some (record =&gt; record.meta.requiresAuth): kiểm tra nếu route đang được điều hướng yêu cầu xác thực.</a:t>
            </a:r>
          </a:p>
          <a:p>
            <a:pPr marL="601982" lvl="1" indent="-342900">
              <a:lnSpc>
                <a:spcPct val="150000"/>
              </a:lnSpc>
              <a:buClr>
                <a:srgbClr val="FF5A33"/>
              </a:buClr>
              <a:buSzPts val="2400"/>
              <a:buFont typeface="Wingdings" panose="05000000000000000000" pitchFamily="2" charset="2"/>
              <a:buChar char="q"/>
            </a:pPr>
            <a:r>
              <a:rPr lang="vi-VN">
                <a:latin typeface="Segoe UI" panose="020B0502040204020203" pitchFamily="34" charset="0"/>
                <a:ea typeface="Arimo"/>
                <a:cs typeface="Segoe UI" panose="020B0502040204020203" pitchFamily="34" charset="0"/>
                <a:sym typeface="Arimo"/>
              </a:rPr>
              <a:t>isAuthenticated: một giá trị kiểm tra xem user đã đăng nhập hay chưa.</a:t>
            </a:r>
          </a:p>
          <a:p>
            <a:pPr marL="601982" lvl="1" indent="-342900">
              <a:lnSpc>
                <a:spcPct val="150000"/>
              </a:lnSpc>
              <a:buClr>
                <a:srgbClr val="FF5A33"/>
              </a:buClr>
              <a:buSzPts val="2400"/>
              <a:buFont typeface="Wingdings" panose="05000000000000000000" pitchFamily="2" charset="2"/>
              <a:buChar char="q"/>
            </a:pPr>
            <a:r>
              <a:rPr lang="vi-VN">
                <a:latin typeface="Segoe UI" panose="020B0502040204020203" pitchFamily="34" charset="0"/>
                <a:ea typeface="Arimo"/>
                <a:cs typeface="Segoe UI" panose="020B0502040204020203" pitchFamily="34" charset="0"/>
                <a:sym typeface="Arimo"/>
              </a:rPr>
              <a:t>next({ name: ‘Login’ }): nếu user chưa được xác thực, chuyển hướng đến trang Login.</a:t>
            </a:r>
          </a:p>
          <a:p>
            <a:pPr marL="601982" lvl="1" indent="-342900">
              <a:lnSpc>
                <a:spcPct val="150000"/>
              </a:lnSpc>
              <a:buClr>
                <a:srgbClr val="FF5A33"/>
              </a:buClr>
              <a:buSzPts val="2400"/>
              <a:buFont typeface="Wingdings" panose="05000000000000000000" pitchFamily="2" charset="2"/>
              <a:buChar char="q"/>
            </a:pPr>
            <a:r>
              <a:rPr lang="vi-VN">
                <a:latin typeface="Segoe UI" panose="020B0502040204020203" pitchFamily="34" charset="0"/>
                <a:ea typeface="Arimo"/>
                <a:cs typeface="Segoe UI" panose="020B0502040204020203" pitchFamily="34" charset="0"/>
                <a:sym typeface="Arimo"/>
              </a:rPr>
              <a:t>next(): nếu user đã được xác thực hoặc route không yêu cầu xác thực, được phép tiếp tục.</a:t>
            </a:r>
          </a:p>
        </p:txBody>
      </p:sp>
      <p:pic>
        <p:nvPicPr>
          <p:cNvPr id="11" name="Google Shape;550;g2f3b928fb33_0_413"/>
          <p:cNvPicPr preferRelativeResize="0"/>
          <p:nvPr/>
        </p:nvPicPr>
        <p:blipFill>
          <a:blip r:embed="rId3">
            <a:alphaModFix/>
          </a:blip>
          <a:stretch>
            <a:fillRect/>
          </a:stretch>
        </p:blipFill>
        <p:spPr>
          <a:xfrm>
            <a:off x="1866098" y="1715694"/>
            <a:ext cx="8459804" cy="1837423"/>
          </a:xfrm>
          <a:prstGeom prst="rect">
            <a:avLst/>
          </a:prstGeom>
          <a:noFill/>
          <a:ln>
            <a:noFill/>
          </a:ln>
        </p:spPr>
      </p:pic>
    </p:spTree>
    <p:extLst>
      <p:ext uri="{BB962C8B-B14F-4D97-AF65-F5344CB8AC3E}">
        <p14:creationId xmlns:p14="http://schemas.microsoft.com/office/powerpoint/2010/main" val="2987893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KIỂM TRA XÁC THỰC TRONG THỰC TẾ</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vi-VN" sz="3400" b="1"/>
              <a:t>Kiểm tra xác thực trong thực tế: isAuthenticated</a:t>
            </a:r>
          </a:p>
          <a:p>
            <a:pPr marL="0" indent="0">
              <a:lnSpc>
                <a:spcPct val="150000"/>
              </a:lnSpc>
              <a:buNone/>
            </a:pPr>
            <a:r>
              <a:rPr lang="en-US" sz="3100" b="1"/>
              <a:t> </a:t>
            </a:r>
            <a:endParaRPr lang="vi-VN" sz="3100" b="1"/>
          </a:p>
          <a:p>
            <a:pPr marL="0" indent="0">
              <a:lnSpc>
                <a:spcPct val="150000"/>
              </a:lnSpc>
              <a:buNone/>
            </a:pPr>
            <a:r>
              <a:rPr lang="en-US" sz="3100" b="1"/>
              <a:t> </a:t>
            </a:r>
            <a:endParaRPr lang="en-US" sz="2600" b="1"/>
          </a:p>
          <a:p>
            <a:pPr marL="0" indent="0">
              <a:lnSpc>
                <a:spcPct val="150000"/>
              </a:lnSpc>
              <a:buNone/>
            </a:pPr>
            <a:r>
              <a:rPr lang="en-US" sz="2600" b="1"/>
              <a:t> </a:t>
            </a:r>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endParaRPr lang="en-US" sz="2200" b="1"/>
          </a:p>
          <a:p>
            <a:pPr marL="0" indent="0">
              <a:lnSpc>
                <a:spcPct val="150000"/>
              </a:lnSpc>
              <a:buNone/>
            </a:pPr>
            <a:r>
              <a:rPr lang="en-US" sz="2200" b="1"/>
              <a:t> </a:t>
            </a: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
        <p:nvSpPr>
          <p:cNvPr id="2" name="Rectangle 1"/>
          <p:cNvSpPr/>
          <p:nvPr/>
        </p:nvSpPr>
        <p:spPr>
          <a:xfrm>
            <a:off x="544629" y="1752600"/>
            <a:ext cx="10885371" cy="2400657"/>
          </a:xfrm>
          <a:prstGeom prst="rect">
            <a:avLst/>
          </a:prstGeom>
          <a:ln>
            <a:noFill/>
          </a:ln>
        </p:spPr>
        <p:txBody>
          <a:bodyPr wrap="square">
            <a:spAutoFit/>
          </a:bodyPr>
          <a:lstStyle/>
          <a:p>
            <a:pPr marL="601982" lvl="1" indent="-342900">
              <a:lnSpc>
                <a:spcPct val="150000"/>
              </a:lnSpc>
              <a:buClr>
                <a:srgbClr val="FF5A33"/>
              </a:buClr>
              <a:buSzPts val="2400"/>
              <a:buFont typeface="Wingdings" panose="05000000000000000000" pitchFamily="2" charset="2"/>
              <a:buChar char="q"/>
            </a:pPr>
            <a:r>
              <a:rPr lang="vi-VN" sz="2000">
                <a:latin typeface="Segoe UI" panose="020B0502040204020203" pitchFamily="34" charset="0"/>
                <a:ea typeface="Arimo"/>
                <a:cs typeface="Segoe UI" panose="020B0502040204020203" pitchFamily="34" charset="0"/>
                <a:sym typeface="Arimo"/>
              </a:rPr>
              <a:t>Ở ví dụ trên, </a:t>
            </a:r>
            <a:r>
              <a:rPr lang="vi-VN" sz="2000">
                <a:solidFill>
                  <a:srgbClr val="FF0000"/>
                </a:solidFill>
                <a:latin typeface="Segoe UI" panose="020B0502040204020203" pitchFamily="34" charset="0"/>
                <a:ea typeface="Arimo"/>
                <a:cs typeface="Segoe UI" panose="020B0502040204020203" pitchFamily="34" charset="0"/>
                <a:sym typeface="Arimo"/>
              </a:rPr>
              <a:t>isAuthenticated = false</a:t>
            </a:r>
            <a:r>
              <a:rPr lang="vi-VN" sz="2000">
                <a:latin typeface="Segoe UI" panose="020B0502040204020203" pitchFamily="34" charset="0"/>
                <a:ea typeface="Arimo"/>
                <a:cs typeface="Segoe UI" panose="020B0502040204020203" pitchFamily="34" charset="0"/>
                <a:sym typeface="Arimo"/>
              </a:rPr>
              <a:t>, nghĩa là user chưa được xác thực. Trong thực tế chúng ta cần thay thế bằng việc kiểm tra tình trạng xác thực như:</a:t>
            </a:r>
          </a:p>
          <a:p>
            <a:pPr marL="971550" lvl="1" indent="-342900">
              <a:lnSpc>
                <a:spcPct val="150000"/>
              </a:lnSpc>
              <a:buClr>
                <a:srgbClr val="FF5A33"/>
              </a:buClr>
              <a:buSzPts val="2400"/>
              <a:buFont typeface="Wingdings" panose="05000000000000000000" pitchFamily="2" charset="2"/>
              <a:buChar char="Ø"/>
            </a:pPr>
            <a:r>
              <a:rPr lang="vi-VN" sz="2000">
                <a:latin typeface="Segoe UI" panose="020B0502040204020203" pitchFamily="34" charset="0"/>
                <a:ea typeface="Arimo"/>
                <a:cs typeface="Segoe UI" panose="020B0502040204020203" pitchFamily="34" charset="0"/>
                <a:sym typeface="Arimo"/>
              </a:rPr>
              <a:t>Kiểm tra token: Tìm kiếm token hợp lệ có thể được lưu ở local storage hoặc cookies</a:t>
            </a:r>
          </a:p>
          <a:p>
            <a:pPr marL="971550" lvl="1" indent="-342900">
              <a:lnSpc>
                <a:spcPct val="150000"/>
              </a:lnSpc>
              <a:buClr>
                <a:srgbClr val="FF5A33"/>
              </a:buClr>
              <a:buSzPts val="2400"/>
              <a:buFont typeface="Wingdings" panose="05000000000000000000" pitchFamily="2" charset="2"/>
              <a:buChar char="Ø"/>
            </a:pPr>
            <a:r>
              <a:rPr lang="vi-VN" sz="2000">
                <a:latin typeface="Segoe UI" panose="020B0502040204020203" pitchFamily="34" charset="0"/>
                <a:ea typeface="Arimo"/>
                <a:cs typeface="Segoe UI" panose="020B0502040204020203" pitchFamily="34" charset="0"/>
                <a:sym typeface="Arimo"/>
              </a:rPr>
              <a:t>Vuex Store: Sử dụng Vuex để lưu trữ toàn cục trạng thái xác thực</a:t>
            </a:r>
          </a:p>
          <a:p>
            <a:pPr marL="601982" lvl="1" indent="-342900">
              <a:lnSpc>
                <a:spcPct val="150000"/>
              </a:lnSpc>
              <a:buClr>
                <a:srgbClr val="FF5A33"/>
              </a:buClr>
              <a:buSzPts val="2400"/>
              <a:buFont typeface="Wingdings" panose="05000000000000000000" pitchFamily="2" charset="2"/>
              <a:buChar char="q"/>
            </a:pPr>
            <a:endParaRPr lang="vi-VN" sz="2000">
              <a:latin typeface="Segoe UI" panose="020B0502040204020203" pitchFamily="34" charset="0"/>
              <a:ea typeface="Arimo"/>
              <a:cs typeface="Segoe UI" panose="020B0502040204020203" pitchFamily="34" charset="0"/>
              <a:sym typeface="Arimo"/>
            </a:endParaRPr>
          </a:p>
        </p:txBody>
      </p:sp>
      <p:grpSp>
        <p:nvGrpSpPr>
          <p:cNvPr id="11" name="Google Shape;566;g2f3b928fb33_0_395"/>
          <p:cNvGrpSpPr/>
          <p:nvPr/>
        </p:nvGrpSpPr>
        <p:grpSpPr>
          <a:xfrm>
            <a:off x="1281337" y="3886200"/>
            <a:ext cx="9629325" cy="2144714"/>
            <a:chOff x="1572075" y="5762050"/>
            <a:chExt cx="15143850" cy="3372950"/>
          </a:xfrm>
        </p:grpSpPr>
        <p:pic>
          <p:nvPicPr>
            <p:cNvPr id="12" name="Google Shape;567;g2f3b928fb33_0_395"/>
            <p:cNvPicPr preferRelativeResize="0"/>
            <p:nvPr/>
          </p:nvPicPr>
          <p:blipFill>
            <a:blip r:embed="rId3">
              <a:alphaModFix/>
            </a:blip>
            <a:stretch>
              <a:fillRect/>
            </a:stretch>
          </p:blipFill>
          <p:spPr>
            <a:xfrm>
              <a:off x="1572075" y="5762050"/>
              <a:ext cx="15143850" cy="3372950"/>
            </a:xfrm>
            <a:prstGeom prst="rect">
              <a:avLst/>
            </a:prstGeom>
            <a:noFill/>
            <a:ln>
              <a:noFill/>
            </a:ln>
          </p:spPr>
        </p:pic>
        <p:cxnSp>
          <p:nvCxnSpPr>
            <p:cNvPr id="13" name="Google Shape;568;g2f3b928fb33_0_395"/>
            <p:cNvCxnSpPr/>
            <p:nvPr/>
          </p:nvCxnSpPr>
          <p:spPr>
            <a:xfrm rot="10800000" flipH="1">
              <a:off x="2176375" y="6577175"/>
              <a:ext cx="9144000" cy="16500"/>
            </a:xfrm>
            <a:prstGeom prst="straightConnector1">
              <a:avLst/>
            </a:prstGeom>
            <a:noFill/>
            <a:ln w="38100" cap="flat" cmpd="sng">
              <a:solidFill>
                <a:srgbClr val="FFFF00"/>
              </a:solidFill>
              <a:prstDash val="solid"/>
              <a:round/>
              <a:headEnd type="none" w="med" len="med"/>
              <a:tailEnd type="none" w="med" len="med"/>
            </a:ln>
          </p:spPr>
        </p:cxnSp>
        <p:sp>
          <p:nvSpPr>
            <p:cNvPr id="14" name="Google Shape;569;g2f3b928fb33_0_395"/>
            <p:cNvSpPr/>
            <p:nvPr/>
          </p:nvSpPr>
          <p:spPr>
            <a:xfrm>
              <a:off x="4828975" y="6099425"/>
              <a:ext cx="6376200" cy="395400"/>
            </a:xfrm>
            <a:prstGeom prst="rect">
              <a:avLst/>
            </a:prstGeom>
            <a:noFill/>
            <a:ln w="38100" cap="flat" cmpd="sng">
              <a:solidFill>
                <a:srgbClr val="FF313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Tree>
    <p:extLst>
      <p:ext uri="{BB962C8B-B14F-4D97-AF65-F5344CB8AC3E}">
        <p14:creationId xmlns:p14="http://schemas.microsoft.com/office/powerpoint/2010/main" val="1986101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905223" y="1905000"/>
            <a:ext cx="161259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idx="1"/>
          </p:nvPr>
        </p:nvSpPr>
        <p:spPr/>
        <p:txBody>
          <a:bodyPr>
            <a:normAutofit/>
          </a:bodyPr>
          <a:lstStyle/>
          <a:p>
            <a:pPr>
              <a:buFont typeface="Wingdings" pitchFamily="2" charset="2"/>
              <a:buChar char="&amp;"/>
            </a:pPr>
            <a:r>
              <a:rPr lang="en-US" sz="2400" dirty="0"/>
              <a:t> </a:t>
            </a:r>
            <a:r>
              <a:rPr lang="en-US" sz="2400" dirty="0" err="1"/>
              <a:t>Phần</a:t>
            </a:r>
            <a:r>
              <a:rPr lang="en-US" sz="2400" dirty="0"/>
              <a:t> I</a:t>
            </a:r>
            <a:r>
              <a:rPr lang="en-US" sz="2400"/>
              <a:t>: Vue Router</a:t>
            </a:r>
          </a:p>
          <a:p>
            <a:pPr lvl="1">
              <a:lnSpc>
                <a:spcPct val="150000"/>
              </a:lnSpc>
            </a:pPr>
            <a:r>
              <a:rPr lang="vi-VN"/>
              <a:t>Router là gì?</a:t>
            </a:r>
          </a:p>
          <a:p>
            <a:pPr lvl="1">
              <a:lnSpc>
                <a:spcPct val="150000"/>
              </a:lnSpc>
            </a:pPr>
            <a:r>
              <a:rPr lang="vi-VN"/>
              <a:t>Giới thiệu Vue Router</a:t>
            </a:r>
          </a:p>
          <a:p>
            <a:pPr lvl="1">
              <a:lnSpc>
                <a:spcPct val="150000"/>
              </a:lnSpc>
            </a:pPr>
            <a:r>
              <a:rPr lang="vi-VN"/>
              <a:t>Cài đặt Vue Router</a:t>
            </a:r>
          </a:p>
          <a:p>
            <a:pPr lvl="1">
              <a:lnSpc>
                <a:spcPct val="150000"/>
              </a:lnSpc>
            </a:pPr>
            <a:r>
              <a:rPr lang="vi-VN"/>
              <a:t>Các tính năng cơ bản của Vue Router</a:t>
            </a:r>
          </a:p>
          <a:p>
            <a:pPr>
              <a:buFont typeface="Wingdings" pitchFamily="2" charset="2"/>
              <a:buChar char="&amp;"/>
            </a:pPr>
            <a:r>
              <a:rPr lang="en-US" sz="2400"/>
              <a:t> Phần II: Authentication</a:t>
            </a:r>
          </a:p>
          <a:p>
            <a:pPr lvl="1">
              <a:lnSpc>
                <a:spcPct val="150000"/>
              </a:lnSpc>
            </a:pPr>
            <a:r>
              <a:rPr lang="vi-VN"/>
              <a:t>Router và Authentication</a:t>
            </a:r>
          </a:p>
          <a:p>
            <a:pPr lvl="1">
              <a:lnSpc>
                <a:spcPct val="150000"/>
              </a:lnSpc>
            </a:pPr>
            <a:endParaRPr lang="en-US"/>
          </a:p>
        </p:txBody>
      </p:sp>
      <p:grpSp>
        <p:nvGrpSpPr>
          <p:cNvPr id="5" name="Google Shape;172;p6"/>
          <p:cNvGrpSpPr/>
          <p:nvPr/>
        </p:nvGrpSpPr>
        <p:grpSpPr>
          <a:xfrm>
            <a:off x="0" y="6344207"/>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26310343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9905999" y="4023731"/>
            <a:ext cx="1676400" cy="28225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ea typeface="Roboto"/>
              </a:rPr>
              <a:t>TỔNG KẾT NỘI DUNG BÀI HỌC</a:t>
            </a:r>
            <a:endParaRPr lang="en-US" dirty="0"/>
          </a:p>
        </p:txBody>
      </p:sp>
      <p:sp>
        <p:nvSpPr>
          <p:cNvPr id="8" name="Content Placeholder 2"/>
          <p:cNvSpPr>
            <a:spLocks noGrp="1"/>
          </p:cNvSpPr>
          <p:nvPr>
            <p:ph idx="1"/>
          </p:nvPr>
        </p:nvSpPr>
        <p:spPr>
          <a:xfrm>
            <a:off x="609600" y="1066800"/>
            <a:ext cx="10972800" cy="5257800"/>
          </a:xfrm>
        </p:spPr>
        <p:txBody>
          <a:bodyPr>
            <a:normAutofit/>
          </a:bodyPr>
          <a:lstStyle/>
          <a:p>
            <a:pPr marL="342900" lvl="1" indent="-342900">
              <a:lnSpc>
                <a:spcPct val="150000"/>
              </a:lnSpc>
              <a:buFont typeface="Wingdings" pitchFamily="2" charset="2"/>
              <a:buChar char="þ"/>
            </a:pPr>
            <a:r>
              <a:rPr lang="vi-VN" sz="2000">
                <a:sym typeface="Arimo"/>
              </a:rPr>
              <a:t>Vue Router là một công cụ mạnh mẽ tích hợp sâu với Vue.js, cung cấp nhiều tính năng giúp cho việc xây dựng điều hướng cho ứng dụng phức tạp một cách dễ dàng.</a:t>
            </a:r>
            <a:endParaRPr lang="en-US" sz="2000">
              <a:sym typeface="Arimo"/>
            </a:endParaRPr>
          </a:p>
          <a:p>
            <a:pPr marL="342900" lvl="1" indent="-342900">
              <a:lnSpc>
                <a:spcPct val="150000"/>
              </a:lnSpc>
              <a:buFont typeface="Wingdings" pitchFamily="2" charset="2"/>
              <a:buChar char="þ"/>
            </a:pPr>
            <a:r>
              <a:rPr lang="vi-VN" sz="2000">
                <a:sym typeface="Arimo"/>
              </a:rPr>
              <a:t>Vue Router hỗ trợ route lồng nhau (nested routes), định tuyến động (dynamic routing), route guards, và nhiều tính năng khác cung cấp một công cụ đầy đủ để xây dựng ứng dụng hoàn chỉnh.</a:t>
            </a:r>
            <a:endParaRPr lang="en-US" sz="2000">
              <a:sym typeface="Arimo"/>
            </a:endParaRPr>
          </a:p>
          <a:p>
            <a:pPr marL="342900" lvl="1" indent="-342900">
              <a:lnSpc>
                <a:spcPct val="150000"/>
              </a:lnSpc>
              <a:buFont typeface="Wingdings" pitchFamily="2" charset="2"/>
              <a:buChar char="þ"/>
            </a:pPr>
            <a:r>
              <a:rPr lang="vi-VN" sz="2000">
                <a:sym typeface="Arimo"/>
              </a:rPr>
              <a:t>Sử dụng Vue Router cho xác thực yêu cầu cài đặt các route cần xác thực, kiểm soát login, logout và sử dụng navigation guards để bảo vệ các thành phần nhạy cảm của ứng dụng.</a:t>
            </a:r>
          </a:p>
          <a:p>
            <a:pPr marL="342900" lvl="1" indent="-342900">
              <a:lnSpc>
                <a:spcPct val="150000"/>
              </a:lnSpc>
              <a:buFont typeface="Wingdings" pitchFamily="2" charset="2"/>
              <a:buChar char="þ"/>
            </a:pPr>
            <a:r>
              <a:rPr lang="vi-VN" sz="2000">
                <a:sym typeface="Arimo"/>
              </a:rPr>
              <a:t>Sử dụng Vue Router cho xác thực có thể kết hợp với nhiều cơ chế xác thực phức tạp như OAuth, JWT và tích hợp với các dịch vụ phía backend.</a:t>
            </a:r>
          </a:p>
          <a:p>
            <a:pPr marL="342900" lvl="1" indent="-342900">
              <a:buFont typeface="Wingdings" pitchFamily="2" charset="2"/>
              <a:buChar char="þ"/>
            </a:pPr>
            <a:endParaRPr lang="vi-VN" sz="2600">
              <a:sym typeface="Arimo"/>
            </a:endParaRPr>
          </a:p>
          <a:p>
            <a:pPr>
              <a:buFont typeface="Wingdings" pitchFamily="2" charset="2"/>
              <a:buChar char="þ"/>
            </a:pPr>
            <a:endParaRPr lang="en-US" sz="2600"/>
          </a:p>
          <a:p>
            <a:pPr>
              <a:buFont typeface="Wingdings" pitchFamily="2" charset="2"/>
              <a:buChar char="þ"/>
            </a:pPr>
            <a:endParaRPr lang="en-US"/>
          </a:p>
          <a:p>
            <a:endParaRPr lang="en-GB" altLang="en-US"/>
          </a:p>
          <a:p>
            <a:pPr marL="0" indent="0">
              <a:buNone/>
            </a:pPr>
            <a:endParaRPr lang="en-US" altLang="en-US" dirty="0"/>
          </a:p>
          <a:p>
            <a:pPr marL="0" indent="0">
              <a:buNone/>
            </a:pPr>
            <a:endParaRPr lang="vi-VN" altLang="en-US" dirty="0"/>
          </a:p>
        </p:txBody>
      </p:sp>
      <p:grpSp>
        <p:nvGrpSpPr>
          <p:cNvPr id="6"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485346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4"/>
          <p:cNvSpPr txBox="1"/>
          <p:nvPr/>
        </p:nvSpPr>
        <p:spPr>
          <a:xfrm>
            <a:off x="1569718" y="373566"/>
            <a:ext cx="9052564" cy="764539"/>
          </a:xfrm>
          <a:prstGeom prst="rect">
            <a:avLst/>
          </a:prstGeom>
          <a:ln w="12700">
            <a:miter lim="400000"/>
          </a:ln>
        </p:spPr>
        <p:txBody>
          <a:bodyPr lIns="45718" tIns="45718" rIns="45718" bIns="45718">
            <a:spAutoFit/>
          </a:bodyPr>
          <a:lstStyle>
            <a:lvl1pPr indent="914400" algn="just">
              <a:spcBef>
                <a:spcPts val="1800"/>
              </a:spcBef>
              <a:defRPr sz="4400" b="1">
                <a:solidFill>
                  <a:srgbClr val="585915"/>
                </a:solidFill>
                <a:latin typeface="Segoe UI"/>
                <a:ea typeface="Segoe UI"/>
                <a:cs typeface="Segoe UI"/>
                <a:sym typeface="Segoe UI"/>
              </a:defRPr>
            </a:lvl1pPr>
          </a:lstStyle>
          <a:p>
            <a:r>
              <a:t>       TỔNG KẾT BÀI HỌC</a:t>
            </a:r>
          </a:p>
        </p:txBody>
      </p:sp>
      <p:pic>
        <p:nvPicPr>
          <p:cNvPr id="226" name="Picture 1" descr="Picture 1"/>
          <p:cNvPicPr>
            <a:picLocks noChangeAspect="1"/>
          </p:cNvPicPr>
          <p:nvPr/>
        </p:nvPicPr>
        <p:blipFill>
          <a:blip r:embed="rId2"/>
          <a:stretch>
            <a:fillRect/>
          </a:stretch>
        </p:blipFill>
        <p:spPr>
          <a:xfrm>
            <a:off x="0" y="-761999"/>
            <a:ext cx="12192000" cy="7620001"/>
          </a:xfrm>
          <a:prstGeom prst="rect">
            <a:avLst/>
          </a:prstGeom>
          <a:ln w="12700">
            <a:miter lim="400000"/>
            <a:headEnd/>
            <a:tailEnd/>
          </a:ln>
        </p:spPr>
      </p:pic>
    </p:spTree>
    <p:extLst>
      <p:ext uri="{BB962C8B-B14F-4D97-AF65-F5344CB8AC3E}">
        <p14:creationId xmlns:p14="http://schemas.microsoft.com/office/powerpoint/2010/main" val="34680021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486400" y="5105400"/>
            <a:ext cx="6324600" cy="76200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50000"/>
              </a:lnSpc>
            </a:pPr>
            <a:r>
              <a:rPr lang="en-US" sz="2600"/>
              <a:t>PHẦN I: VUE ROUTER</a:t>
            </a:r>
          </a:p>
        </p:txBody>
      </p:sp>
      <p:sp>
        <p:nvSpPr>
          <p:cNvPr id="5" name="Subtitle 2"/>
          <p:cNvSpPr txBox="1">
            <a:spLocks/>
          </p:cNvSpPr>
          <p:nvPr/>
        </p:nvSpPr>
        <p:spPr>
          <a:xfrm>
            <a:off x="5638800" y="2819400"/>
            <a:ext cx="64770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8:</a:t>
            </a:r>
            <a:r>
              <a:rPr lang="en-US" sz="2800">
                <a:solidFill>
                  <a:srgbClr val="0070C0"/>
                </a:solidFill>
              </a:rPr>
              <a:t> </a:t>
            </a:r>
          </a:p>
          <a:p>
            <a:pPr algn="ctr">
              <a:lnSpc>
                <a:spcPct val="120000"/>
              </a:lnSpc>
              <a:spcBef>
                <a:spcPct val="0"/>
              </a:spcBef>
            </a:pPr>
            <a:r>
              <a:rPr lang="en-US" sz="2800">
                <a:solidFill>
                  <a:srgbClr val="0070C0"/>
                </a:solidFill>
              </a:rPr>
              <a:t>VUE ROUTER VÀ AUTHENTICATION</a:t>
            </a:r>
          </a:p>
        </p:txBody>
      </p:sp>
    </p:spTree>
    <p:extLst>
      <p:ext uri="{BB962C8B-B14F-4D97-AF65-F5344CB8AC3E}">
        <p14:creationId xmlns:p14="http://schemas.microsoft.com/office/powerpoint/2010/main" val="144760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ĐỊNH NGHĨA ROUTER</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Router là gì?</a:t>
            </a:r>
            <a:endParaRPr lang="en-US" sz="2000" b="1"/>
          </a:p>
          <a:p>
            <a:pPr marL="0" indent="0">
              <a:lnSpc>
                <a:spcPct val="150000"/>
              </a:lnSpc>
              <a:buNone/>
            </a:pPr>
            <a:endParaRPr lang="en-US" sz="2000" b="1"/>
          </a:p>
        </p:txBody>
      </p:sp>
      <p:sp>
        <p:nvSpPr>
          <p:cNvPr id="4" name="Rectangle 3"/>
          <p:cNvSpPr/>
          <p:nvPr/>
        </p:nvSpPr>
        <p:spPr>
          <a:xfrm>
            <a:off x="304800" y="1676400"/>
            <a:ext cx="6477000" cy="4247317"/>
          </a:xfrm>
          <a:prstGeom prst="rect">
            <a:avLst/>
          </a:prstGeom>
          <a:ln>
            <a:noFill/>
          </a:ln>
        </p:spPr>
        <p:txBody>
          <a:bodyPr wrap="square">
            <a:spAutoFit/>
          </a:bodyPr>
          <a:lstStyle/>
          <a:p>
            <a:pPr marL="601982" lvl="1" indent="-342900" algn="just">
              <a:lnSpc>
                <a:spcPct val="150000"/>
              </a:lnSpc>
              <a:buClr>
                <a:srgbClr val="FF5A33"/>
              </a:buClr>
              <a:buSzPts val="2400"/>
              <a:buFont typeface="Wingdings" panose="05000000000000000000" pitchFamily="2" charset="2"/>
              <a:buChar char="q"/>
            </a:pPr>
            <a:r>
              <a:rPr lang="vi-VN">
                <a:latin typeface="Segoe UI" panose="020B0502040204020203" pitchFamily="34" charset="0"/>
                <a:ea typeface="Arimo"/>
                <a:cs typeface="Segoe UI" panose="020B0502040204020203" pitchFamily="34" charset="0"/>
                <a:sym typeface="Arimo"/>
              </a:rPr>
              <a:t>Trong lĩnh vực phát triển web, khái niệm “router” dùng để chỉ một cơ chế hoặc công cụ được sử dụng nhằm xác định cách một ứng dụng </a:t>
            </a:r>
            <a:r>
              <a:rPr lang="vi-VN" i="1">
                <a:latin typeface="Segoe UI" panose="020B0502040204020203" pitchFamily="34" charset="0"/>
                <a:ea typeface="Arimo"/>
                <a:cs typeface="Segoe UI" panose="020B0502040204020203" pitchFamily="34" charset="0"/>
                <a:sym typeface="Arimo"/>
              </a:rPr>
              <a:t>(application)</a:t>
            </a:r>
            <a:r>
              <a:rPr lang="vi-VN">
                <a:latin typeface="Segoe UI" panose="020B0502040204020203" pitchFamily="34" charset="0"/>
                <a:ea typeface="Arimo"/>
                <a:cs typeface="Segoe UI" panose="020B0502040204020203" pitchFamily="34" charset="0"/>
                <a:sym typeface="Arimo"/>
              </a:rPr>
              <a:t> phản ứng </a:t>
            </a:r>
            <a:r>
              <a:rPr lang="vi-VN" i="1">
                <a:latin typeface="Segoe UI" panose="020B0502040204020203" pitchFamily="34" charset="0"/>
                <a:ea typeface="Arimo"/>
                <a:cs typeface="Segoe UI" panose="020B0502040204020203" pitchFamily="34" charset="0"/>
                <a:sym typeface="Arimo"/>
              </a:rPr>
              <a:t>(respond)</a:t>
            </a:r>
            <a:r>
              <a:rPr lang="vi-VN">
                <a:latin typeface="Segoe UI" panose="020B0502040204020203" pitchFamily="34" charset="0"/>
                <a:ea typeface="Arimo"/>
                <a:cs typeface="Segoe UI" panose="020B0502040204020203" pitchFamily="34" charset="0"/>
                <a:sym typeface="Arimo"/>
              </a:rPr>
              <a:t> lại một yêu cầu </a:t>
            </a:r>
            <a:r>
              <a:rPr lang="vi-VN" i="1">
                <a:latin typeface="Segoe UI" panose="020B0502040204020203" pitchFamily="34" charset="0"/>
                <a:ea typeface="Arimo"/>
                <a:cs typeface="Segoe UI" panose="020B0502040204020203" pitchFamily="34" charset="0"/>
                <a:sym typeface="Arimo"/>
              </a:rPr>
              <a:t>(request)</a:t>
            </a:r>
            <a:r>
              <a:rPr lang="vi-VN">
                <a:latin typeface="Segoe UI" panose="020B0502040204020203" pitchFamily="34" charset="0"/>
                <a:ea typeface="Arimo"/>
                <a:cs typeface="Segoe UI" panose="020B0502040204020203" pitchFamily="34" charset="0"/>
                <a:sym typeface="Arimo"/>
              </a:rPr>
              <a:t> từ client đến một điểm cuối xác định </a:t>
            </a:r>
            <a:r>
              <a:rPr lang="vi-VN" i="1">
                <a:latin typeface="Segoe UI" panose="020B0502040204020203" pitchFamily="34" charset="0"/>
                <a:ea typeface="Arimo"/>
                <a:cs typeface="Segoe UI" panose="020B0502040204020203" pitchFamily="34" charset="0"/>
                <a:sym typeface="Arimo"/>
              </a:rPr>
              <a:t>(endpoint) </a:t>
            </a:r>
            <a:r>
              <a:rPr lang="vi-VN">
                <a:latin typeface="Segoe UI" panose="020B0502040204020203" pitchFamily="34" charset="0"/>
                <a:ea typeface="Arimo"/>
                <a:cs typeface="Segoe UI" panose="020B0502040204020203" pitchFamily="34" charset="0"/>
                <a:sym typeface="Arimo"/>
              </a:rPr>
              <a:t>dựa trên URL.</a:t>
            </a:r>
          </a:p>
          <a:p>
            <a:pPr marL="601982" lvl="1" indent="-342900" algn="just">
              <a:lnSpc>
                <a:spcPct val="150000"/>
              </a:lnSpc>
              <a:buClr>
                <a:srgbClr val="FF5A33"/>
              </a:buClr>
              <a:buSzPts val="2400"/>
              <a:buFont typeface="Wingdings" panose="05000000000000000000" pitchFamily="2" charset="2"/>
              <a:buChar char="q"/>
            </a:pPr>
            <a:r>
              <a:rPr lang="vi-VN">
                <a:latin typeface="Segoe UI" panose="020B0502040204020203" pitchFamily="34" charset="0"/>
                <a:ea typeface="Arimo"/>
                <a:cs typeface="Segoe UI" panose="020B0502040204020203" pitchFamily="34" charset="0"/>
                <a:sym typeface="Arimo"/>
              </a:rPr>
              <a:t>Các request được định tuyến (routes) đến các hàm (functions or actions) trong Controller thích hợp.</a:t>
            </a:r>
          </a:p>
          <a:p>
            <a:pPr marL="601981" lvl="1" indent="-342900" algn="just">
              <a:lnSpc>
                <a:spcPct val="150000"/>
              </a:lnSpc>
              <a:buClr>
                <a:srgbClr val="FF5A33"/>
              </a:buClr>
              <a:buSzPts val="2400"/>
              <a:buFont typeface="Wingdings" panose="05000000000000000000" pitchFamily="2" charset="2"/>
              <a:buChar char="q"/>
            </a:pPr>
            <a:r>
              <a:rPr lang="vi-VN">
                <a:latin typeface="Segoe UI" panose="020B0502040204020203" pitchFamily="34" charset="0"/>
                <a:ea typeface="Arimo"/>
                <a:cs typeface="Segoe UI" panose="020B0502040204020203" pitchFamily="34" charset="0"/>
                <a:sym typeface="Arimo"/>
              </a:rPr>
              <a:t>Router đặc biệt cần thiết cho việc quản lý điều hướng, xử lý URLs trong ứng dụng web, đặc biệt là SPAs (single-page applications) và các Frameworks phía server.</a:t>
            </a:r>
          </a:p>
        </p:txBody>
      </p:sp>
      <p:pic>
        <p:nvPicPr>
          <p:cNvPr id="17" name="Google Shape;127;p3"/>
          <p:cNvPicPr preferRelativeResize="0"/>
          <p:nvPr/>
        </p:nvPicPr>
        <p:blipFill>
          <a:blip r:embed="rId3">
            <a:alphaModFix/>
          </a:blip>
          <a:stretch>
            <a:fillRect/>
          </a:stretch>
        </p:blipFill>
        <p:spPr>
          <a:xfrm>
            <a:off x="7005320" y="2704860"/>
            <a:ext cx="4572000" cy="1981680"/>
          </a:xfrm>
          <a:prstGeom prst="rect">
            <a:avLst/>
          </a:prstGeom>
          <a:noFill/>
          <a:ln>
            <a:noFill/>
          </a:ln>
        </p:spPr>
      </p:pic>
    </p:spTree>
    <p:extLst>
      <p:ext uri="{BB962C8B-B14F-4D97-AF65-F5344CB8AC3E}">
        <p14:creationId xmlns:p14="http://schemas.microsoft.com/office/powerpoint/2010/main" val="11044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TỔNG QUAN VỀ VUE ROUTER</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Vue Router</a:t>
            </a:r>
          </a:p>
          <a:p>
            <a:pPr marL="601982" lvl="1" indent="-342900" algn="just">
              <a:lnSpc>
                <a:spcPct val="150000"/>
              </a:lnSpc>
              <a:buSzPts val="2400"/>
              <a:buFont typeface="Wingdings" panose="05000000000000000000" pitchFamily="2" charset="2"/>
              <a:buChar char="q"/>
            </a:pPr>
            <a:r>
              <a:rPr lang="vi-VN" sz="2000">
                <a:ea typeface="Arimo"/>
                <a:sym typeface="Arimo"/>
              </a:rPr>
              <a:t>Vue Router là thư viện router chính thức dùng cho Vue.js</a:t>
            </a:r>
          </a:p>
          <a:p>
            <a:pPr marL="601982" lvl="1" indent="-342900" algn="just">
              <a:lnSpc>
                <a:spcPct val="150000"/>
              </a:lnSpc>
              <a:buSzPts val="2400"/>
              <a:buFont typeface="Wingdings" panose="05000000000000000000" pitchFamily="2" charset="2"/>
              <a:buChar char="q"/>
            </a:pPr>
            <a:r>
              <a:rPr lang="vi-VN" sz="2000">
                <a:ea typeface="Arimo"/>
                <a:sym typeface="Arimo"/>
              </a:rPr>
              <a:t>Vue Router được tích hợp sâu với Vue.js core để xây dựng SPA (Single Page Application) một cách cực kỳ dễ dàng.</a:t>
            </a:r>
          </a:p>
          <a:p>
            <a:pPr marL="0" indent="0">
              <a:lnSpc>
                <a:spcPct val="150000"/>
              </a:lnSpc>
              <a:buNone/>
            </a:pPr>
            <a:endParaRPr lang="en-US" sz="2000" b="1"/>
          </a:p>
          <a:p>
            <a:pPr marL="0" indent="0">
              <a:lnSpc>
                <a:spcPct val="150000"/>
              </a:lnSpc>
              <a:buNone/>
            </a:pPr>
            <a:endParaRPr lang="en-US" sz="2000" b="1"/>
          </a:p>
        </p:txBody>
      </p:sp>
    </p:spTree>
    <p:extLst>
      <p:ext uri="{BB962C8B-B14F-4D97-AF65-F5344CB8AC3E}">
        <p14:creationId xmlns:p14="http://schemas.microsoft.com/office/powerpoint/2010/main" val="261817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CÁC TÍNH NĂNG CỦA VUE ROUTER</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Các tính năng chính của Vue Router</a:t>
            </a:r>
          </a:p>
          <a:p>
            <a:pPr marL="601982" lvl="1" indent="-342900" algn="just">
              <a:lnSpc>
                <a:spcPct val="150000"/>
              </a:lnSpc>
              <a:buSzPts val="2400"/>
              <a:buFont typeface="Wingdings" panose="05000000000000000000" pitchFamily="2" charset="2"/>
              <a:buChar char="q"/>
            </a:pPr>
            <a:r>
              <a:rPr lang="vi-VN" sz="2000">
                <a:solidFill>
                  <a:srgbClr val="FF0000"/>
                </a:solidFill>
                <a:ea typeface="Arimo"/>
                <a:sym typeface="Arimo"/>
              </a:rPr>
              <a:t>Nested routes</a:t>
            </a:r>
            <a:r>
              <a:rPr lang="vi-VN" sz="2000">
                <a:ea typeface="Arimo"/>
                <a:sym typeface="Arimo"/>
              </a:rPr>
              <a:t>: Cho phép tham chiếu components đến các đường dẫn lồng nhau trong ứng dụng.</a:t>
            </a:r>
          </a:p>
          <a:p>
            <a:pPr marL="601982" lvl="1" indent="-342900" algn="just">
              <a:lnSpc>
                <a:spcPct val="150000"/>
              </a:lnSpc>
              <a:buSzPts val="2400"/>
              <a:buFont typeface="Wingdings" panose="05000000000000000000" pitchFamily="2" charset="2"/>
              <a:buChar char="q"/>
            </a:pPr>
            <a:r>
              <a:rPr lang="vi-VN" sz="2000">
                <a:solidFill>
                  <a:srgbClr val="FF0000"/>
                </a:solidFill>
                <a:ea typeface="Arimo"/>
                <a:sym typeface="Arimo"/>
              </a:rPr>
              <a:t>Dynamic Routing</a:t>
            </a:r>
            <a:r>
              <a:rPr lang="vi-VN" sz="2000">
                <a:ea typeface="Arimo"/>
                <a:sym typeface="Arimo"/>
              </a:rPr>
              <a:t>: Cho phép tạo routes có các phần giá trị động.</a:t>
            </a:r>
          </a:p>
          <a:p>
            <a:pPr marL="601982" lvl="1" indent="-342900" algn="just">
              <a:lnSpc>
                <a:spcPct val="150000"/>
              </a:lnSpc>
              <a:buSzPts val="2400"/>
              <a:buFont typeface="Wingdings" panose="05000000000000000000" pitchFamily="2" charset="2"/>
              <a:buChar char="q"/>
            </a:pPr>
            <a:r>
              <a:rPr lang="vi-VN" sz="2000">
                <a:solidFill>
                  <a:srgbClr val="FF0000"/>
                </a:solidFill>
                <a:ea typeface="Arimo"/>
                <a:sym typeface="Arimo"/>
              </a:rPr>
              <a:t>Programmatic Navigation</a:t>
            </a:r>
            <a:r>
              <a:rPr lang="vi-VN" sz="2000">
                <a:ea typeface="Arimo"/>
                <a:sym typeface="Arimo"/>
              </a:rPr>
              <a:t>: Cho phép lập trình điều hướng trong ứng dụng sử dụng Javascript.</a:t>
            </a:r>
          </a:p>
          <a:p>
            <a:pPr marL="601982" lvl="1" indent="-342900" algn="just">
              <a:lnSpc>
                <a:spcPct val="150000"/>
              </a:lnSpc>
              <a:buSzPts val="2400"/>
              <a:buFont typeface="Wingdings" panose="05000000000000000000" pitchFamily="2" charset="2"/>
              <a:buChar char="q"/>
            </a:pPr>
            <a:r>
              <a:rPr lang="vi-VN" sz="2000">
                <a:solidFill>
                  <a:srgbClr val="FF0000"/>
                </a:solidFill>
                <a:ea typeface="Arimo"/>
                <a:sym typeface="Arimo"/>
              </a:rPr>
              <a:t>Route Guards</a:t>
            </a:r>
            <a:r>
              <a:rPr lang="vi-VN" sz="2000">
                <a:ea typeface="Arimo"/>
                <a:sym typeface="Arimo"/>
              </a:rPr>
              <a:t>: là các hàm mà có thể được gắn vào trước khi đến một route hoặc sau khi rời một route (Hữu ích cho authentication, phân quyền)</a:t>
            </a:r>
            <a:r>
              <a:rPr lang="en-US" sz="2000">
                <a:ea typeface="Arimo"/>
                <a:sym typeface="Arimo"/>
              </a:rPr>
              <a:t>.</a:t>
            </a:r>
            <a:endParaRPr lang="vi-VN" sz="2000">
              <a:ea typeface="Arimo"/>
              <a:sym typeface="Arimo"/>
            </a:endParaRPr>
          </a:p>
          <a:p>
            <a:pPr marL="601982" lvl="1" indent="-342900" algn="just">
              <a:lnSpc>
                <a:spcPct val="150000"/>
              </a:lnSpc>
              <a:buSzPts val="2400"/>
              <a:buFont typeface="Wingdings" panose="05000000000000000000" pitchFamily="2" charset="2"/>
              <a:buChar char="q"/>
            </a:pP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Tree>
    <p:extLst>
      <p:ext uri="{BB962C8B-B14F-4D97-AF65-F5344CB8AC3E}">
        <p14:creationId xmlns:p14="http://schemas.microsoft.com/office/powerpoint/2010/main" val="427434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CÁC TÍNH NĂNG CỦA VUE ROUTER</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Các tính năng chính của Vue Router (tiếp theo)</a:t>
            </a:r>
          </a:p>
          <a:p>
            <a:pPr marL="601982" lvl="1" indent="-342900" algn="just">
              <a:lnSpc>
                <a:spcPct val="150000"/>
              </a:lnSpc>
              <a:buSzPts val="2400"/>
              <a:buFont typeface="Wingdings" panose="05000000000000000000" pitchFamily="2" charset="2"/>
              <a:buChar char="q"/>
            </a:pPr>
            <a:r>
              <a:rPr lang="vi-VN" sz="2000">
                <a:solidFill>
                  <a:srgbClr val="FF0000"/>
                </a:solidFill>
                <a:ea typeface="Arimo"/>
                <a:sym typeface="Arimo"/>
              </a:rPr>
              <a:t>Lazy Loading</a:t>
            </a:r>
            <a:r>
              <a:rPr lang="vi-VN" sz="2000">
                <a:ea typeface="Arimo"/>
                <a:sym typeface="Arimo"/>
              </a:rPr>
              <a:t>: Cho phép tách ứng dụng thành các khối nhỏ và chỉ tải các components khi cần thiết giúp cải thiện hiệu suất.</a:t>
            </a:r>
          </a:p>
          <a:p>
            <a:pPr marL="601982" lvl="1" indent="-342900" algn="just">
              <a:lnSpc>
                <a:spcPct val="150000"/>
              </a:lnSpc>
              <a:buSzPts val="2400"/>
              <a:buFont typeface="Wingdings" panose="05000000000000000000" pitchFamily="2" charset="2"/>
              <a:buChar char="q"/>
            </a:pPr>
            <a:r>
              <a:rPr lang="vi-VN" sz="2000">
                <a:solidFill>
                  <a:srgbClr val="FF0000"/>
                </a:solidFill>
                <a:ea typeface="Arimo"/>
                <a:sym typeface="Arimo"/>
              </a:rPr>
              <a:t>Named Routes</a:t>
            </a:r>
            <a:r>
              <a:rPr lang="vi-VN" sz="2000">
                <a:ea typeface="Arimo"/>
                <a:sym typeface="Arimo"/>
              </a:rPr>
              <a:t>: Cho phép đặt tên cho routes.</a:t>
            </a:r>
          </a:p>
          <a:p>
            <a:pPr marL="601982" lvl="1" indent="-342900" algn="just">
              <a:lnSpc>
                <a:spcPct val="150000"/>
              </a:lnSpc>
              <a:buSzPts val="2400"/>
              <a:buFont typeface="Wingdings" panose="05000000000000000000" pitchFamily="2" charset="2"/>
              <a:buChar char="q"/>
            </a:pPr>
            <a:r>
              <a:rPr lang="vi-VN" sz="2000">
                <a:solidFill>
                  <a:srgbClr val="FF0000"/>
                </a:solidFill>
                <a:ea typeface="Arimo"/>
                <a:sym typeface="Arimo"/>
              </a:rPr>
              <a:t>Route Aliases</a:t>
            </a:r>
            <a:r>
              <a:rPr lang="vi-VN" sz="2000">
                <a:ea typeface="Arimo"/>
                <a:sym typeface="Arimo"/>
              </a:rPr>
              <a:t>: Cung cấp phương án thay thế cho URLs, cho phép cùng component có thể được render với nhiều đường dẫn khác nhau.</a:t>
            </a:r>
          </a:p>
          <a:p>
            <a:pPr marL="601982" lvl="1" indent="-342900" algn="just">
              <a:lnSpc>
                <a:spcPct val="150000"/>
              </a:lnSpc>
              <a:buSzPts val="2400"/>
              <a:buFont typeface="Wingdings" panose="05000000000000000000" pitchFamily="2" charset="2"/>
              <a:buChar char="q"/>
            </a:pPr>
            <a:r>
              <a:rPr lang="vi-VN" sz="2000">
                <a:solidFill>
                  <a:srgbClr val="FF0000"/>
                </a:solidFill>
                <a:ea typeface="Arimo"/>
                <a:sym typeface="Arimo"/>
              </a:rPr>
              <a:t>Scroll Behavior</a:t>
            </a:r>
            <a:r>
              <a:rPr lang="vi-VN" sz="2000">
                <a:ea typeface="Arimo"/>
                <a:sym typeface="Arimo"/>
              </a:rPr>
              <a:t>: Cho phép tùy biến hành vi cuộn trên ứng dụng khi điều hướng giữa các routes.</a:t>
            </a:r>
          </a:p>
          <a:p>
            <a:pPr marL="601982" lvl="1" indent="-342900" algn="just">
              <a:lnSpc>
                <a:spcPct val="150000"/>
              </a:lnSpc>
              <a:buSzPts val="2400"/>
              <a:buFont typeface="Wingdings" panose="05000000000000000000" pitchFamily="2" charset="2"/>
              <a:buChar char="q"/>
            </a:pPr>
            <a:r>
              <a:rPr lang="vi-VN" sz="2000">
                <a:solidFill>
                  <a:srgbClr val="FF0000"/>
                </a:solidFill>
                <a:ea typeface="Arimo"/>
                <a:sym typeface="Arimo"/>
              </a:rPr>
              <a:t>History Modes</a:t>
            </a:r>
            <a:r>
              <a:rPr lang="vi-VN" sz="2000">
                <a:ea typeface="Arimo"/>
                <a:sym typeface="Arimo"/>
              </a:rPr>
              <a:t>: Hỗ trợ lịch các chế độ lịch sử để kiểm soát URLs</a:t>
            </a:r>
          </a:p>
          <a:p>
            <a:pPr marL="601982" lvl="1" indent="-342900" algn="just">
              <a:lnSpc>
                <a:spcPct val="150000"/>
              </a:lnSpc>
              <a:buSzPts val="2400"/>
              <a:buFont typeface="Wingdings" panose="05000000000000000000" pitchFamily="2" charset="2"/>
              <a:buChar char="q"/>
            </a:pPr>
            <a:endParaRPr lang="vi-VN" sz="2000">
              <a:ea typeface="Arimo"/>
              <a:sym typeface="Arimo"/>
            </a:endParaRPr>
          </a:p>
          <a:p>
            <a:pPr marL="0" indent="0">
              <a:lnSpc>
                <a:spcPct val="150000"/>
              </a:lnSpc>
              <a:buNone/>
            </a:pPr>
            <a:endParaRPr lang="en-US" sz="2000" b="1"/>
          </a:p>
          <a:p>
            <a:pPr marL="0" indent="0">
              <a:lnSpc>
                <a:spcPct val="150000"/>
              </a:lnSpc>
              <a:buNone/>
            </a:pPr>
            <a:endParaRPr lang="en-US" sz="2000" b="1"/>
          </a:p>
        </p:txBody>
      </p:sp>
    </p:spTree>
    <p:extLst>
      <p:ext uri="{BB962C8B-B14F-4D97-AF65-F5344CB8AC3E}">
        <p14:creationId xmlns:p14="http://schemas.microsoft.com/office/powerpoint/2010/main" val="173198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CÀI ĐẶT VUE ROUTER</a:t>
            </a:r>
            <a:endParaRPr lang="en-US"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5"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200" b="1"/>
              <a:t>Cài đặt Vue Router </a:t>
            </a:r>
          </a:p>
          <a:p>
            <a:pPr marL="601982" lvl="1" indent="-342900" algn="just">
              <a:lnSpc>
                <a:spcPct val="150000"/>
              </a:lnSpc>
              <a:buSzPts val="2400"/>
              <a:buFont typeface="Wingdings" panose="05000000000000000000" pitchFamily="2" charset="2"/>
              <a:buChar char="ü"/>
            </a:pPr>
            <a:r>
              <a:rPr lang="vi-VN" sz="2000" b="1">
                <a:ea typeface="Arimo"/>
              </a:rPr>
              <a:t>cd</a:t>
            </a:r>
            <a:r>
              <a:rPr lang="vi-VN" sz="2000">
                <a:ea typeface="Arimo"/>
              </a:rPr>
              <a:t> vào thư mục dự án</a:t>
            </a:r>
          </a:p>
          <a:p>
            <a:pPr marL="601982" lvl="1" indent="-342900" algn="just">
              <a:lnSpc>
                <a:spcPct val="150000"/>
              </a:lnSpc>
              <a:buSzPts val="2400"/>
              <a:buFont typeface="Wingdings" panose="05000000000000000000" pitchFamily="2" charset="2"/>
              <a:buChar char="ü"/>
            </a:pPr>
            <a:r>
              <a:rPr lang="vi-VN" sz="2000">
                <a:ea typeface="Arimo"/>
              </a:rPr>
              <a:t>Chạy lệnh ở trên để cài đặt vue-router</a:t>
            </a:r>
          </a:p>
          <a:p>
            <a:pPr marL="601982" lvl="1" indent="-342900" algn="just">
              <a:lnSpc>
                <a:spcPct val="150000"/>
              </a:lnSpc>
              <a:buSzPts val="2400"/>
              <a:buFont typeface="Wingdings" panose="05000000000000000000" pitchFamily="2" charset="2"/>
              <a:buChar char="ü"/>
            </a:pPr>
            <a:r>
              <a:rPr lang="vi-VN" sz="2000">
                <a:ea typeface="Arimo"/>
              </a:rPr>
              <a:t>Nếu sử dụng Vue 2 thì cài đặt vue-router version 3.</a:t>
            </a:r>
          </a:p>
          <a:p>
            <a:pPr marL="601982" lvl="1" indent="-342900" algn="just">
              <a:lnSpc>
                <a:spcPct val="150000"/>
              </a:lnSpc>
              <a:buSzPts val="2400"/>
              <a:buFont typeface="Wingdings" panose="05000000000000000000" pitchFamily="2" charset="2"/>
              <a:buChar char="q"/>
            </a:pPr>
            <a:endParaRPr lang="en-US" sz="2000">
              <a:ea typeface="Arimo"/>
            </a:endParaRPr>
          </a:p>
          <a:p>
            <a:pPr marL="601982" lvl="1" indent="-342900" algn="just">
              <a:lnSpc>
                <a:spcPct val="150000"/>
              </a:lnSpc>
              <a:buSzPts val="2400"/>
              <a:buFont typeface="Wingdings" panose="05000000000000000000" pitchFamily="2" charset="2"/>
              <a:buChar char="q"/>
            </a:pPr>
            <a:endParaRPr lang="en-US" sz="2000">
              <a:ea typeface="Arimo"/>
            </a:endParaRPr>
          </a:p>
        </p:txBody>
      </p:sp>
      <p:pic>
        <p:nvPicPr>
          <p:cNvPr id="9" name="Google Shape;188;p5"/>
          <p:cNvPicPr preferRelativeResize="0"/>
          <p:nvPr/>
        </p:nvPicPr>
        <p:blipFill rotWithShape="1">
          <a:blip r:embed="rId3">
            <a:alphaModFix/>
          </a:blip>
          <a:srcRect l="1283" t="7054"/>
          <a:stretch/>
        </p:blipFill>
        <p:spPr>
          <a:xfrm>
            <a:off x="1295400" y="3505200"/>
            <a:ext cx="3901675" cy="919706"/>
          </a:xfrm>
          <a:prstGeom prst="rect">
            <a:avLst/>
          </a:prstGeom>
          <a:noFill/>
          <a:ln>
            <a:noFill/>
          </a:ln>
        </p:spPr>
      </p:pic>
      <p:pic>
        <p:nvPicPr>
          <p:cNvPr id="10" name="Google Shape;190;p5"/>
          <p:cNvPicPr preferRelativeResize="0"/>
          <p:nvPr/>
        </p:nvPicPr>
        <p:blipFill>
          <a:blip r:embed="rId4">
            <a:alphaModFix/>
          </a:blip>
          <a:stretch>
            <a:fillRect/>
          </a:stretch>
        </p:blipFill>
        <p:spPr>
          <a:xfrm>
            <a:off x="7086601" y="1092200"/>
            <a:ext cx="4495800" cy="4622800"/>
          </a:xfrm>
          <a:prstGeom prst="rect">
            <a:avLst/>
          </a:prstGeom>
          <a:noFill/>
          <a:ln>
            <a:noFill/>
          </a:ln>
        </p:spPr>
      </p:pic>
    </p:spTree>
    <p:extLst>
      <p:ext uri="{BB962C8B-B14F-4D97-AF65-F5344CB8AC3E}">
        <p14:creationId xmlns:p14="http://schemas.microsoft.com/office/powerpoint/2010/main" val="59858525"/>
      </p:ext>
    </p:extLst>
  </p:cSld>
  <p:clrMapOvr>
    <a:masterClrMapping/>
  </p:clrMapOvr>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16201</TotalTime>
  <Words>1827</Words>
  <Application>Microsoft Macintosh PowerPoint</Application>
  <PresentationFormat>Widescreen</PresentationFormat>
  <Paragraphs>284</Paragraphs>
  <Slides>31</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Arimo</vt:lpstr>
      <vt:lpstr>Calibri</vt:lpstr>
      <vt:lpstr>Helvetica</vt:lpstr>
      <vt:lpstr>Roboto</vt:lpstr>
      <vt:lpstr>Segoe UI</vt:lpstr>
      <vt:lpstr>Wingdings</vt:lpstr>
      <vt:lpstr>Custom Design</vt:lpstr>
      <vt:lpstr>XÂY DỰNG GIAO DIỆN TƯƠNG TÁC BACKEND</vt:lpstr>
      <vt:lpstr>MỤC TIÊU</vt:lpstr>
      <vt:lpstr>NỘI DUNG</vt:lpstr>
      <vt:lpstr>PowerPoint Presentation</vt:lpstr>
      <vt:lpstr>ĐỊNH NGHĨA ROUTER</vt:lpstr>
      <vt:lpstr>TỔNG QUAN VỀ VUE ROUTER</vt:lpstr>
      <vt:lpstr>CÁC TÍNH NĂNG CỦA VUE ROUTER</vt:lpstr>
      <vt:lpstr>CÁC TÍNH NĂNG CỦA VUE ROUTER</vt:lpstr>
      <vt:lpstr>CÀI ĐẶT VUE ROUTER</vt:lpstr>
      <vt:lpstr>CÀI ĐẶT VUE ROUTER</vt:lpstr>
      <vt:lpstr>CÀI ĐẶT VUE ROUTER</vt:lpstr>
      <vt:lpstr>ROUTER LINK &amp; ROUTER VIEW</vt:lpstr>
      <vt:lpstr>ROUTER LINK &amp; ROUTER VIEW</vt:lpstr>
      <vt:lpstr>ROUTER LINK &amp; ROUTER VIEW</vt:lpstr>
      <vt:lpstr>ROUTER LINK &amp; ROUTER VIEW</vt:lpstr>
      <vt:lpstr>ROUTER LINK &amp; ROUTER VIEW</vt:lpstr>
      <vt:lpstr>Tái hiện lại ví dụ đã thực hiện ở trên</vt:lpstr>
      <vt:lpstr>DYNAMIC ROUTING</vt:lpstr>
      <vt:lpstr>NESTED ROUTES</vt:lpstr>
      <vt:lpstr>PROGRAMMATIC NAVIGATION</vt:lpstr>
      <vt:lpstr>NAME ROUTERS &amp; ROUTER ALIASES</vt:lpstr>
      <vt:lpstr>ROUTER GUARDS</vt:lpstr>
      <vt:lpstr>PowerPoint Presentation</vt:lpstr>
      <vt:lpstr>AUTHENTICATION</vt:lpstr>
      <vt:lpstr>AUTHENTICATION</vt:lpstr>
      <vt:lpstr>AUTHENTICATION</vt:lpstr>
      <vt:lpstr>ROUTER METADATA</vt:lpstr>
      <vt:lpstr>NAVIGATION GUARD</vt:lpstr>
      <vt:lpstr>KIỂM TRA XÁC THỰC TRONG THỰC TẾ</vt:lpstr>
      <vt:lpstr>TỔNG KẾT NỘI DUNG BÀI HỌC</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Tram Ta</cp:lastModifiedBy>
  <cp:revision>3494</cp:revision>
  <dcterms:created xsi:type="dcterms:W3CDTF">2013-04-23T08:05:33Z</dcterms:created>
  <dcterms:modified xsi:type="dcterms:W3CDTF">2024-09-11T07:50:39Z</dcterms:modified>
</cp:coreProperties>
</file>