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6858000" cx="12192000"/>
  <p:notesSz cx="6858000" cy="9144000"/>
  <p:embeddedFontLst>
    <p:embeddedFont>
      <p:font typeface="Roboto"/>
      <p:regular r:id="rId25"/>
      <p:bold r:id="rId26"/>
      <p:italic r:id="rId27"/>
      <p:boldItalic r:id="rId28"/>
    </p:embeddedFont>
    <p:embeddedFont>
      <p:font typeface="Arial Narrow"/>
      <p:regular r:id="rId29"/>
      <p:bold r:id="rId30"/>
      <p:italic r:id="rId31"/>
      <p:boldItalic r:id="rId32"/>
    </p:embeddedFont>
    <p:embeddedFont>
      <p:font typeface="Quattrocento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37" roundtripDataSignature="AMtx7miQQujOD8XDx1eXtBk8aIdYh0/j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E46E651-B1E8-4D0C-BE1E-3159A6BF4377}">
  <a:tblStyle styleId="{8E46E651-B1E8-4D0C-BE1E-3159A6BF4377}"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ArialNarrow-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alNarrow-italic.fntdata"/><Relationship Id="rId30" Type="http://schemas.openxmlformats.org/officeDocument/2006/relationships/font" Target="fonts/ArialNarrow-bold.fntdata"/><Relationship Id="rId11" Type="http://schemas.openxmlformats.org/officeDocument/2006/relationships/slide" Target="slides/slide5.xml"/><Relationship Id="rId33" Type="http://schemas.openxmlformats.org/officeDocument/2006/relationships/font" Target="fonts/QuattrocentoSans-regular.fntdata"/><Relationship Id="rId10" Type="http://schemas.openxmlformats.org/officeDocument/2006/relationships/slide" Target="slides/slide4.xml"/><Relationship Id="rId32" Type="http://schemas.openxmlformats.org/officeDocument/2006/relationships/font" Target="fonts/ArialNarrow-boldItalic.fntdata"/><Relationship Id="rId13" Type="http://schemas.openxmlformats.org/officeDocument/2006/relationships/slide" Target="slides/slide7.xml"/><Relationship Id="rId35" Type="http://schemas.openxmlformats.org/officeDocument/2006/relationships/font" Target="fonts/QuattrocentoSans-italic.fntdata"/><Relationship Id="rId12" Type="http://schemas.openxmlformats.org/officeDocument/2006/relationships/slide" Target="slides/slide6.xml"/><Relationship Id="rId34" Type="http://schemas.openxmlformats.org/officeDocument/2006/relationships/font" Target="fonts/QuattrocentoSans-bold.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Quattrocento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&lt;?xml version=</a:t>
            </a:r>
            <a:r>
              <a:rPr i="1" lang="en-US" sz="1200">
                <a:solidFill>
                  <a:schemeClr val="dk1"/>
                </a:solidFill>
                <a:latin typeface="Calibri"/>
                <a:ea typeface="Calibri"/>
                <a:cs typeface="Calibri"/>
                <a:sym typeface="Calibri"/>
              </a:rPr>
              <a:t>"1.0" encoding="UTF-8"?&gt;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&lt;persistence version=</a:t>
            </a:r>
            <a:r>
              <a:rPr i="1" lang="en-US" sz="1200">
                <a:solidFill>
                  <a:schemeClr val="dk1"/>
                </a:solidFill>
                <a:latin typeface="Calibri"/>
                <a:ea typeface="Calibri"/>
                <a:cs typeface="Calibri"/>
                <a:sym typeface="Calibri"/>
              </a:rPr>
              <a:t>"2.1"</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xmlns=</a:t>
            </a:r>
            <a:r>
              <a:rPr i="1" lang="en-US" sz="1200">
                <a:solidFill>
                  <a:schemeClr val="dk1"/>
                </a:solidFill>
                <a:latin typeface="Calibri"/>
                <a:ea typeface="Calibri"/>
                <a:cs typeface="Calibri"/>
                <a:sym typeface="Calibri"/>
              </a:rPr>
              <a:t>"http://xmlns.jcp.org/xml/ns/persistence" </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xmlns:xsi=</a:t>
            </a:r>
            <a:r>
              <a:rPr i="1" lang="en-US" sz="1200">
                <a:solidFill>
                  <a:schemeClr val="dk1"/>
                </a:solidFill>
                <a:latin typeface="Calibri"/>
                <a:ea typeface="Calibri"/>
                <a:cs typeface="Calibri"/>
                <a:sym typeface="Calibri"/>
              </a:rPr>
              <a:t>"http://www.w3.org/2001/XMLSchema-instance"</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xsi:schemaLocation=</a:t>
            </a:r>
            <a:r>
              <a:rPr i="1" lang="en-US" sz="1200">
                <a:solidFill>
                  <a:schemeClr val="dk1"/>
                </a:solidFill>
                <a:latin typeface="Calibri"/>
                <a:ea typeface="Calibri"/>
                <a:cs typeface="Calibri"/>
                <a:sym typeface="Calibri"/>
              </a:rPr>
              <a:t>"http://xmlns.jcp.org/xml/ns/persistence http://xmlns.jcp.org/xml/ns/persistence/persistence_2_1.xsd"&gt;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&lt;persistence-unit name=</a:t>
            </a:r>
            <a:r>
              <a:rPr i="1" lang="en-US" sz="1200">
                <a:solidFill>
                  <a:schemeClr val="dk1"/>
                </a:solidFill>
                <a:latin typeface="Calibri"/>
                <a:ea typeface="Calibri"/>
                <a:cs typeface="Calibri"/>
                <a:sym typeface="Calibri"/>
              </a:rPr>
              <a:t>"PolyOE"&gt;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&lt;properties&gt;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&lt;property name=</a:t>
            </a:r>
            <a:r>
              <a:rPr i="1" lang="en-US" sz="1200">
                <a:solidFill>
                  <a:schemeClr val="dk1"/>
                </a:solidFill>
                <a:latin typeface="Calibri"/>
                <a:ea typeface="Calibri"/>
                <a:cs typeface="Calibri"/>
                <a:sym typeface="Calibri"/>
              </a:rPr>
              <a:t>"javax.persistence.jdbc.driver" value="com.microsoft.sqlserver.jdbc.SQLServerDriver"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&lt;property name=</a:t>
            </a:r>
            <a:r>
              <a:rPr i="1" lang="en-US" sz="1200">
                <a:solidFill>
                  <a:schemeClr val="dk1"/>
                </a:solidFill>
                <a:latin typeface="Calibri"/>
                <a:ea typeface="Calibri"/>
                <a:cs typeface="Calibri"/>
                <a:sym typeface="Calibri"/>
              </a:rPr>
              <a:t>"javax.persistence.jdbc.url" value="jdbc:sqlserver://localhost;database=PolyOE"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&lt;property name=</a:t>
            </a:r>
            <a:r>
              <a:rPr i="1" lang="en-US" sz="1200">
                <a:solidFill>
                  <a:schemeClr val="dk1"/>
                </a:solidFill>
                <a:latin typeface="Calibri"/>
                <a:ea typeface="Calibri"/>
                <a:cs typeface="Calibri"/>
                <a:sym typeface="Calibri"/>
              </a:rPr>
              <a:t>"javax.persistence.jdbc.user" value="sa"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&lt;property name=</a:t>
            </a:r>
            <a:r>
              <a:rPr i="1" lang="en-US" sz="1200">
                <a:solidFill>
                  <a:schemeClr val="dk1"/>
                </a:solidFill>
                <a:latin typeface="Calibri"/>
                <a:ea typeface="Calibri"/>
                <a:cs typeface="Calibri"/>
                <a:sym typeface="Calibri"/>
              </a:rPr>
              <a:t>"javax.persistence.jdbc.password" value="songlong"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&lt;property name=</a:t>
            </a:r>
            <a:r>
              <a:rPr i="1" lang="en-US" sz="1200">
                <a:solidFill>
                  <a:schemeClr val="dk1"/>
                </a:solidFill>
                <a:latin typeface="Calibri"/>
                <a:ea typeface="Calibri"/>
                <a:cs typeface="Calibri"/>
                <a:sym typeface="Calibri"/>
              </a:rPr>
              <a:t>"hibernate.show_sql" value="true"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&lt;property name=</a:t>
            </a:r>
            <a:r>
              <a:rPr i="1" lang="en-US" sz="1200">
                <a:solidFill>
                  <a:schemeClr val="dk1"/>
                </a:solidFill>
                <a:latin typeface="Calibri"/>
                <a:ea typeface="Calibri"/>
                <a:cs typeface="Calibri"/>
                <a:sym typeface="Calibri"/>
              </a:rPr>
              <a:t>"hibernate.format_sql" value="true" /&gt;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&lt;/properties&gt;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&lt;/persistence-unit&gt;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&lt;/persistence&gt;</a:t>
            </a:r>
            <a:endParaRPr i="0"/>
          </a:p>
        </p:txBody>
      </p:sp>
      <p:sp>
        <p:nvSpPr>
          <p:cNvPr id="226" name="Google Shape;22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6" name="Google Shape;25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8" name="Google Shape;28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6" name="Google Shape;296;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1" name="Google Shape;211;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20.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pic>
        <p:nvPicPr>
          <p:cNvPr id="16" name="Google Shape;16;p20"/>
          <p:cNvPicPr preferRelativeResize="0"/>
          <p:nvPr/>
        </p:nvPicPr>
        <p:blipFill rotWithShape="1">
          <a:blip r:embed="rId2">
            <a:alphaModFix/>
          </a:blip>
          <a:srcRect b="0" l="0" r="0" t="0"/>
          <a:stretch/>
        </p:blipFill>
        <p:spPr>
          <a:xfrm>
            <a:off x="-4763" y="-4763"/>
            <a:ext cx="12201525" cy="6867525"/>
          </a:xfrm>
          <a:prstGeom prst="rect">
            <a:avLst/>
          </a:prstGeom>
          <a:noFill/>
          <a:ln>
            <a:noFill/>
          </a:ln>
        </p:spPr>
      </p:pic>
      <p:sp>
        <p:nvSpPr>
          <p:cNvPr id="17" name="Google Shape;17;p20"/>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lvl1pPr lvl="0" algn="l">
              <a:spcBef>
                <a:spcPts val="440"/>
              </a:spcBef>
              <a:spcAft>
                <a:spcPts val="0"/>
              </a:spcAft>
              <a:buClr>
                <a:srgbClr val="FF5A33"/>
              </a:buClr>
              <a:buSzPts val="2200"/>
              <a:buNone/>
              <a:defRPr b="1" sz="2200" cap="small">
                <a:solidFill>
                  <a:srgbClr val="FF5A33"/>
                </a:solidFill>
                <a:latin typeface="Quattrocento Sans"/>
                <a:ea typeface="Quattrocento Sans"/>
                <a:cs typeface="Quattrocento Sans"/>
                <a:sym typeface="Quattrocento Sans"/>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cxnSp>
        <p:nvCxnSpPr>
          <p:cNvPr id="18" name="Google Shape;18;p20"/>
          <p:cNvCxnSpPr/>
          <p:nvPr/>
        </p:nvCxnSpPr>
        <p:spPr>
          <a:xfrm>
            <a:off x="5583936" y="4953000"/>
            <a:ext cx="6303264" cy="0"/>
          </a:xfrm>
          <a:prstGeom prst="straightConnector1">
            <a:avLst/>
          </a:prstGeom>
          <a:noFill/>
          <a:ln cap="flat" cmpd="sng" w="9525">
            <a:solidFill>
              <a:srgbClr val="FF5A33"/>
            </a:solidFill>
            <a:prstDash val="dot"/>
            <a:round/>
            <a:headEnd len="sm" w="sm" type="none"/>
            <a:tailEnd len="sm" w="sm" type="none"/>
          </a:ln>
        </p:spPr>
      </p:cxnSp>
      <p:sp>
        <p:nvSpPr>
          <p:cNvPr id="19" name="Google Shape;19;p20"/>
          <p:cNvSpPr/>
          <p:nvPr/>
        </p:nvSpPr>
        <p:spPr>
          <a:xfrm>
            <a:off x="1060704" y="2133600"/>
            <a:ext cx="3308096" cy="3048000"/>
          </a:xfrm>
          <a:prstGeom prst="ellipse">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20" name="Google Shape;20;p20"/>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5A33"/>
              </a:buClr>
              <a:buSzPts val="3400"/>
              <a:buFont typeface="Calibri"/>
              <a:buNone/>
              <a:defRPr b="1" sz="3400" cap="small">
                <a:solidFill>
                  <a:srgbClr val="FF5A33"/>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0"/>
          <p:cNvSpPr/>
          <p:nvPr>
            <p:ph idx="2" type="pic"/>
          </p:nvPr>
        </p:nvSpPr>
        <p:spPr>
          <a:xfrm>
            <a:off x="1016000" y="2743200"/>
            <a:ext cx="3352800" cy="1828800"/>
          </a:xfrm>
          <a:prstGeom prst="rect">
            <a:avLst/>
          </a:prstGeom>
          <a:noFill/>
          <a:ln>
            <a:noFill/>
          </a:ln>
        </p:spPr>
      </p:sp>
    </p:spTree>
  </p:cSld>
  <p:clrMapOvr>
    <a:masterClrMapping/>
  </p:clrMapOvr>
  <mc:AlternateContent>
    <mc:Choice Requires="p14">
      <p:transition spd="slow">
        <p14:rippl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2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9"/>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2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30"/>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30"/>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3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3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3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Content">
  <p:cSld name="Title &amp; Content">
    <p:spTree>
      <p:nvGrpSpPr>
        <p:cNvPr id="91" name="Shape 91"/>
        <p:cNvGrpSpPr/>
        <p:nvPr/>
      </p:nvGrpSpPr>
      <p:grpSpPr>
        <a:xfrm>
          <a:off x="0" y="0"/>
          <a:ext cx="0" cy="0"/>
          <a:chOff x="0" y="0"/>
          <a:chExt cx="0" cy="0"/>
        </a:xfrm>
      </p:grpSpPr>
      <p:sp>
        <p:nvSpPr>
          <p:cNvPr id="92" name="Google Shape;92;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31"/>
          <p:cNvSpPr txBox="1"/>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rgbClr val="FF9900"/>
              </a:buClr>
              <a:buSzPts val="3200"/>
              <a:buFont typeface="Quattrocento Sans"/>
              <a:buNone/>
            </a:pPr>
            <a:r>
              <a:rPr b="1" lang="en-US" sz="3200" cap="small">
                <a:solidFill>
                  <a:srgbClr val="FF9900"/>
                </a:solidFill>
                <a:latin typeface="Quattrocento Sans"/>
                <a:ea typeface="Quattrocento Sans"/>
                <a:cs typeface="Quattrocento Sans"/>
                <a:sym typeface="Quattrocento Sans"/>
              </a:rPr>
              <a:t>Click to edit Master title style</a:t>
            </a:r>
            <a:endParaRPr b="1" sz="3200" cap="small">
              <a:solidFill>
                <a:srgbClr val="FF9900"/>
              </a:solidFill>
              <a:latin typeface="Quattrocento Sans"/>
              <a:ea typeface="Quattrocento Sans"/>
              <a:cs typeface="Quattrocento Sans"/>
              <a:sym typeface="Quattrocento Sans"/>
            </a:endParaRPr>
          </a:p>
        </p:txBody>
      </p:sp>
      <p:sp>
        <p:nvSpPr>
          <p:cNvPr id="94" name="Google Shape;94;p31"/>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95" name="Google Shape;95;p31"/>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cxnSp>
        <p:nvCxnSpPr>
          <p:cNvPr id="96" name="Google Shape;96;p31"/>
          <p:cNvCxnSpPr/>
          <p:nvPr/>
        </p:nvCxnSpPr>
        <p:spPr>
          <a:xfrm rot="10800000">
            <a:off x="711200" y="835152"/>
            <a:ext cx="10871200" cy="0"/>
          </a:xfrm>
          <a:prstGeom prst="straightConnector1">
            <a:avLst/>
          </a:prstGeom>
          <a:noFill/>
          <a:ln cap="flat" cmpd="sng" w="38100">
            <a:solidFill>
              <a:srgbClr val="BD4B48"/>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97" name="Shape 97"/>
        <p:cNvGrpSpPr/>
        <p:nvPr/>
      </p:nvGrpSpPr>
      <p:grpSpPr>
        <a:xfrm>
          <a:off x="0" y="0"/>
          <a:ext cx="0" cy="0"/>
          <a:chOff x="0" y="0"/>
          <a:chExt cx="0" cy="0"/>
        </a:xfrm>
      </p:grpSpPr>
      <p:sp>
        <p:nvSpPr>
          <p:cNvPr id="98" name="Google Shape;98;p32"/>
          <p:cNvSpPr txBox="1"/>
          <p:nvPr>
            <p:ph type="title"/>
          </p:nvPr>
        </p:nvSpPr>
        <p:spPr>
          <a:xfrm>
            <a:off x="2336800" y="198438"/>
            <a:ext cx="9448800" cy="487362"/>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1"/>
              </a:buClr>
              <a:buSzPts val="2400"/>
              <a:buFont typeface="Quattrocento Sans"/>
              <a:buNone/>
              <a:defRPr b="0" i="0" sz="2400">
                <a:solidFill>
                  <a:schemeClr val="lt1"/>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2"/>
          <p:cNvSpPr txBox="1"/>
          <p:nvPr>
            <p:ph idx="1" type="body"/>
          </p:nvPr>
        </p:nvSpPr>
        <p:spPr>
          <a:xfrm>
            <a:off x="1727200" y="1066800"/>
            <a:ext cx="10363200" cy="457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1"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0" name="Google Shape;100;p32"/>
          <p:cNvSpPr txBox="1"/>
          <p:nvPr>
            <p:ph idx="2" type="body"/>
          </p:nvPr>
        </p:nvSpPr>
        <p:spPr>
          <a:xfrm>
            <a:off x="6604000" y="1828800"/>
            <a:ext cx="5384800" cy="2743200"/>
          </a:xfrm>
          <a:prstGeom prst="rect">
            <a:avLst/>
          </a:prstGeom>
          <a:noFill/>
          <a:ln>
            <a:noFill/>
          </a:ln>
        </p:spPr>
        <p:txBody>
          <a:bodyPr anchorCtr="0" anchor="t" bIns="45700" lIns="91425" spcFirstLastPara="1" rIns="91425" wrap="square" tIns="45700">
            <a:normAutofit/>
          </a:bodyPr>
          <a:lstStyle>
            <a:lvl1pPr indent="-228600" lvl="0" marL="457200" algn="l">
              <a:spcBef>
                <a:spcPts val="480"/>
              </a:spcBef>
              <a:spcAft>
                <a:spcPts val="0"/>
              </a:spcAft>
              <a:buClr>
                <a:schemeClr val="dk1"/>
              </a:buClr>
              <a:buSzPts val="2400"/>
              <a:buFont typeface="Quattrocento Sans"/>
              <a:buNone/>
              <a:defRPr b="0" sz="2400">
                <a:latin typeface="Quattrocento Sans"/>
                <a:ea typeface="Quattrocento Sans"/>
                <a:cs typeface="Quattrocento Sans"/>
                <a:sym typeface="Quattrocento Sans"/>
              </a:defRPr>
            </a:lvl1pPr>
            <a:lvl2pPr indent="-228600" lvl="1" marL="914400" algn="just">
              <a:spcBef>
                <a:spcPts val="320"/>
              </a:spcBef>
              <a:spcAft>
                <a:spcPts val="0"/>
              </a:spcAft>
              <a:buClr>
                <a:schemeClr val="dk1"/>
              </a:buClr>
              <a:buSzPts val="1600"/>
              <a:buFont typeface="Roboto"/>
              <a:buNone/>
              <a:defRPr sz="1600">
                <a:latin typeface="Roboto"/>
                <a:ea typeface="Roboto"/>
                <a:cs typeface="Roboto"/>
                <a:sym typeface="Roboto"/>
              </a:defRPr>
            </a:lvl2pPr>
            <a:lvl3pPr indent="-330200" lvl="2" marL="1371600" algn="just">
              <a:spcBef>
                <a:spcPts val="320"/>
              </a:spcBef>
              <a:spcAft>
                <a:spcPts val="0"/>
              </a:spcAft>
              <a:buClr>
                <a:schemeClr val="dk1"/>
              </a:buClr>
              <a:buSzPts val="1600"/>
              <a:buChar char="•"/>
              <a:defRPr sz="1600">
                <a:latin typeface="Roboto"/>
                <a:ea typeface="Roboto"/>
                <a:cs typeface="Roboto"/>
                <a:sym typeface="Roboto"/>
              </a:defRPr>
            </a:lvl3pPr>
            <a:lvl4pPr indent="-330200" lvl="3" marL="1828800" algn="just">
              <a:spcBef>
                <a:spcPts val="320"/>
              </a:spcBef>
              <a:spcAft>
                <a:spcPts val="0"/>
              </a:spcAft>
              <a:buClr>
                <a:schemeClr val="dk1"/>
              </a:buClr>
              <a:buSzPts val="1600"/>
              <a:buFont typeface="Courier New"/>
              <a:buChar char="o"/>
              <a:defRPr sz="1600">
                <a:latin typeface="Roboto"/>
                <a:ea typeface="Roboto"/>
                <a:cs typeface="Roboto"/>
                <a:sym typeface="Roboto"/>
              </a:defRPr>
            </a:lvl4pPr>
            <a:lvl5pPr indent="-330200" lvl="4" marL="2286000" algn="just">
              <a:spcBef>
                <a:spcPts val="320"/>
              </a:spcBef>
              <a:spcAft>
                <a:spcPts val="0"/>
              </a:spcAft>
              <a:buClr>
                <a:schemeClr val="dk1"/>
              </a:buClr>
              <a:buSzPts val="1600"/>
              <a:buChar char="»"/>
              <a:defRPr sz="1600">
                <a:latin typeface="Roboto"/>
                <a:ea typeface="Roboto"/>
                <a:cs typeface="Roboto"/>
                <a:sym typeface="Roboto"/>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1" name="Google Shape;101;p32"/>
          <p:cNvSpPr txBox="1"/>
          <p:nvPr>
            <p:ph idx="12" type="sldNum"/>
          </p:nvPr>
        </p:nvSpPr>
        <p:spPr>
          <a:xfrm>
            <a:off x="-1828800" y="617220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1"/>
                </a:solidFill>
                <a:latin typeface="Quattrocento Sans"/>
                <a:ea typeface="Quattrocento Sans"/>
                <a:cs typeface="Quattrocento Sans"/>
                <a:sym typeface="Quattrocento Sans"/>
              </a:defRPr>
            </a:lvl1pPr>
            <a:lvl2pPr indent="0" lvl="1" marL="0" algn="r">
              <a:spcBef>
                <a:spcPts val="0"/>
              </a:spcBef>
              <a:buNone/>
              <a:defRPr sz="1200">
                <a:solidFill>
                  <a:schemeClr val="lt1"/>
                </a:solidFill>
                <a:latin typeface="Quattrocento Sans"/>
                <a:ea typeface="Quattrocento Sans"/>
                <a:cs typeface="Quattrocento Sans"/>
                <a:sym typeface="Quattrocento Sans"/>
              </a:defRPr>
            </a:lvl2pPr>
            <a:lvl3pPr indent="0" lvl="2" marL="0" algn="r">
              <a:spcBef>
                <a:spcPts val="0"/>
              </a:spcBef>
              <a:buNone/>
              <a:defRPr sz="1200">
                <a:solidFill>
                  <a:schemeClr val="lt1"/>
                </a:solidFill>
                <a:latin typeface="Quattrocento Sans"/>
                <a:ea typeface="Quattrocento Sans"/>
                <a:cs typeface="Quattrocento Sans"/>
                <a:sym typeface="Quattrocento Sans"/>
              </a:defRPr>
            </a:lvl3pPr>
            <a:lvl4pPr indent="0" lvl="3" marL="0" algn="r">
              <a:spcBef>
                <a:spcPts val="0"/>
              </a:spcBef>
              <a:buNone/>
              <a:defRPr sz="1200">
                <a:solidFill>
                  <a:schemeClr val="lt1"/>
                </a:solidFill>
                <a:latin typeface="Quattrocento Sans"/>
                <a:ea typeface="Quattrocento Sans"/>
                <a:cs typeface="Quattrocento Sans"/>
                <a:sym typeface="Quattrocento Sans"/>
              </a:defRPr>
            </a:lvl4pPr>
            <a:lvl5pPr indent="0" lvl="4" marL="0" algn="r">
              <a:spcBef>
                <a:spcPts val="0"/>
              </a:spcBef>
              <a:buNone/>
              <a:defRPr sz="1200">
                <a:solidFill>
                  <a:schemeClr val="lt1"/>
                </a:solidFill>
                <a:latin typeface="Quattrocento Sans"/>
                <a:ea typeface="Quattrocento Sans"/>
                <a:cs typeface="Quattrocento Sans"/>
                <a:sym typeface="Quattrocento Sans"/>
              </a:defRPr>
            </a:lvl5pPr>
            <a:lvl6pPr indent="0" lvl="5" marL="0" algn="r">
              <a:spcBef>
                <a:spcPts val="0"/>
              </a:spcBef>
              <a:buNone/>
              <a:defRPr sz="1200">
                <a:solidFill>
                  <a:schemeClr val="lt1"/>
                </a:solidFill>
                <a:latin typeface="Quattrocento Sans"/>
                <a:ea typeface="Quattrocento Sans"/>
                <a:cs typeface="Quattrocento Sans"/>
                <a:sym typeface="Quattrocento Sans"/>
              </a:defRPr>
            </a:lvl6pPr>
            <a:lvl7pPr indent="0" lvl="6" marL="0" algn="r">
              <a:spcBef>
                <a:spcPts val="0"/>
              </a:spcBef>
              <a:buNone/>
              <a:defRPr sz="1200">
                <a:solidFill>
                  <a:schemeClr val="lt1"/>
                </a:solidFill>
                <a:latin typeface="Quattrocento Sans"/>
                <a:ea typeface="Quattrocento Sans"/>
                <a:cs typeface="Quattrocento Sans"/>
                <a:sym typeface="Quattrocento Sans"/>
              </a:defRPr>
            </a:lvl7pPr>
            <a:lvl8pPr indent="0" lvl="7" marL="0" algn="r">
              <a:spcBef>
                <a:spcPts val="0"/>
              </a:spcBef>
              <a:buNone/>
              <a:defRPr sz="1200">
                <a:solidFill>
                  <a:schemeClr val="lt1"/>
                </a:solidFill>
                <a:latin typeface="Quattrocento Sans"/>
                <a:ea typeface="Quattrocento Sans"/>
                <a:cs typeface="Quattrocento Sans"/>
                <a:sym typeface="Quattrocento Sans"/>
              </a:defRPr>
            </a:lvl8pPr>
            <a:lvl9pPr indent="0" lvl="8" marL="0" algn="r">
              <a:spcBef>
                <a:spcPts val="0"/>
              </a:spcBef>
              <a:buNone/>
              <a:defRPr sz="1200">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and Content">
  <p:cSld name="3_Title and Content">
    <p:spTree>
      <p:nvGrpSpPr>
        <p:cNvPr id="102" name="Shape 102"/>
        <p:cNvGrpSpPr/>
        <p:nvPr/>
      </p:nvGrpSpPr>
      <p:grpSpPr>
        <a:xfrm>
          <a:off x="0" y="0"/>
          <a:ext cx="0" cy="0"/>
          <a:chOff x="0" y="0"/>
          <a:chExt cx="0" cy="0"/>
        </a:xfrm>
      </p:grpSpPr>
      <p:sp>
        <p:nvSpPr>
          <p:cNvPr id="103" name="Google Shape;103;p33"/>
          <p:cNvSpPr txBox="1"/>
          <p:nvPr>
            <p:ph type="title"/>
          </p:nvPr>
        </p:nvSpPr>
        <p:spPr>
          <a:xfrm>
            <a:off x="2946400" y="274638"/>
            <a:ext cx="8636000" cy="563562"/>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33"/>
          <p:cNvSpPr txBox="1"/>
          <p:nvPr>
            <p:ph idx="1" type="body"/>
          </p:nvPr>
        </p:nvSpPr>
        <p:spPr>
          <a:xfrm>
            <a:off x="609600" y="990600"/>
            <a:ext cx="10972800" cy="5562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105" name="Google Shape;105;p33"/>
          <p:cNvPicPr preferRelativeResize="0"/>
          <p:nvPr/>
        </p:nvPicPr>
        <p:blipFill rotWithShape="1">
          <a:blip r:embed="rId2">
            <a:alphaModFix/>
          </a:blip>
          <a:srcRect b="0" l="0" r="0" t="0"/>
          <a:stretch/>
        </p:blipFill>
        <p:spPr>
          <a:xfrm>
            <a:off x="711200" y="228601"/>
            <a:ext cx="2133600" cy="48490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21"/>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Clr>
                <a:srgbClr val="FF5A33"/>
              </a:buClr>
              <a:buSzPts val="2800"/>
              <a:buFont typeface="Quattrocento Sans"/>
              <a:buNone/>
              <a:defRPr b="1" sz="2800" cap="small">
                <a:solidFill>
                  <a:srgbClr val="FF5A33"/>
                </a:solidFill>
                <a:latin typeface="Quattrocento Sans"/>
                <a:ea typeface="Quattrocento Sans"/>
                <a:cs typeface="Quattrocento Sans"/>
                <a:sym typeface="Quattrocento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1"/>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FF5A33"/>
              </a:buClr>
              <a:buSzPts val="2800"/>
              <a:buFont typeface="Noto Sans Symbols"/>
              <a:buChar char="❑"/>
              <a:defRPr sz="2800">
                <a:latin typeface="Quattrocento Sans"/>
                <a:ea typeface="Quattrocento Sans"/>
                <a:cs typeface="Quattrocento Sans"/>
                <a:sym typeface="Quattrocento Sans"/>
              </a:defRPr>
            </a:lvl1pPr>
            <a:lvl2pPr indent="-381000" lvl="1" marL="914400" algn="l">
              <a:spcBef>
                <a:spcPts val="480"/>
              </a:spcBef>
              <a:spcAft>
                <a:spcPts val="0"/>
              </a:spcAft>
              <a:buClr>
                <a:srgbClr val="FF5A33"/>
              </a:buClr>
              <a:buSzPts val="2400"/>
              <a:buFont typeface="Noto Sans Symbols"/>
              <a:buChar char="❖"/>
              <a:defRPr sz="2400">
                <a:latin typeface="Quattrocento Sans"/>
                <a:ea typeface="Quattrocento Sans"/>
                <a:cs typeface="Quattrocento Sans"/>
                <a:sym typeface="Quattrocento Sans"/>
              </a:defRPr>
            </a:lvl2pPr>
            <a:lvl3pPr indent="-355600" lvl="2" marL="1371600" algn="l">
              <a:spcBef>
                <a:spcPts val="400"/>
              </a:spcBef>
              <a:spcAft>
                <a:spcPts val="0"/>
              </a:spcAft>
              <a:buClr>
                <a:srgbClr val="FF5A33"/>
              </a:buClr>
              <a:buSzPts val="2000"/>
              <a:buFont typeface="Noto Sans Symbols"/>
              <a:buChar char="⮚"/>
              <a:defRPr sz="2000">
                <a:latin typeface="Quattrocento Sans"/>
                <a:ea typeface="Quattrocento Sans"/>
                <a:cs typeface="Quattrocento Sans"/>
                <a:sym typeface="Quattrocento Sans"/>
              </a:defRPr>
            </a:lvl3pPr>
            <a:lvl4pPr indent="-342900" lvl="3" marL="18288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4pPr>
            <a:lvl5pPr indent="-342900" lvl="4" marL="2286000" algn="l">
              <a:spcBef>
                <a:spcPts val="360"/>
              </a:spcBef>
              <a:spcAft>
                <a:spcPts val="0"/>
              </a:spcAft>
              <a:buClr>
                <a:srgbClr val="FF5A33"/>
              </a:buClr>
              <a:buSzPts val="1800"/>
              <a:buFont typeface="Noto Sans Symbols"/>
              <a:buChar char="▪"/>
              <a:defRPr sz="1800">
                <a:latin typeface="Quattrocento Sans"/>
                <a:ea typeface="Quattrocento Sans"/>
                <a:cs typeface="Quattrocento Sans"/>
                <a:sym typeface="Quattrocento Sans"/>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2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21"/>
          <p:cNvPicPr preferRelativeResize="0"/>
          <p:nvPr/>
        </p:nvPicPr>
        <p:blipFill rotWithShape="1">
          <a:blip r:embed="rId2">
            <a:alphaModFix/>
          </a:blip>
          <a:srcRect b="0" l="0" r="0" t="0"/>
          <a:stretch/>
        </p:blipFill>
        <p:spPr>
          <a:xfrm>
            <a:off x="609600" y="156573"/>
            <a:ext cx="1625602" cy="713824"/>
          </a:xfrm>
          <a:prstGeom prst="rect">
            <a:avLst/>
          </a:prstGeom>
          <a:noFill/>
          <a:ln>
            <a:noFill/>
          </a:ln>
        </p:spPr>
      </p:pic>
      <p:cxnSp>
        <p:nvCxnSpPr>
          <p:cNvPr id="29" name="Google Shape;29;p21"/>
          <p:cNvCxnSpPr/>
          <p:nvPr/>
        </p:nvCxnSpPr>
        <p:spPr>
          <a:xfrm>
            <a:off x="609600" y="838200"/>
            <a:ext cx="10972800" cy="0"/>
          </a:xfrm>
          <a:prstGeom prst="straightConnector1">
            <a:avLst/>
          </a:prstGeom>
          <a:noFill/>
          <a:ln cap="flat" cmpd="sng" w="38100">
            <a:solidFill>
              <a:srgbClr val="FF9900"/>
            </a:solidFill>
            <a:prstDash val="solid"/>
            <a:round/>
            <a:headEnd len="sm" w="sm" type="none"/>
            <a:tailEnd len="sm" w="sm" type="none"/>
          </a:ln>
        </p:spPr>
      </p:cxnSp>
    </p:spTree>
  </p:cSld>
  <p:clrMapOvr>
    <a:masterClrMapping/>
  </p:clrMapOvr>
  <mc:AlternateContent>
    <mc:Choice Requires="p14">
      <p:transition spd="slow">
        <p14:rippl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0" name="Shape 30"/>
        <p:cNvGrpSpPr/>
        <p:nvPr/>
      </p:nvGrpSpPr>
      <p:grpSpPr>
        <a:xfrm>
          <a:off x="0" y="0"/>
          <a:ext cx="0" cy="0"/>
          <a:chOff x="0" y="0"/>
          <a:chExt cx="0" cy="0"/>
        </a:xfrm>
      </p:grpSpPr>
      <p:sp>
        <p:nvSpPr>
          <p:cNvPr id="31" name="Google Shape;31;p2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3"/>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23"/>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7" name="Google Shape;37;p2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0" name="Shape 40"/>
        <p:cNvGrpSpPr/>
        <p:nvPr/>
      </p:nvGrpSpPr>
      <p:grpSpPr>
        <a:xfrm>
          <a:off x="0" y="0"/>
          <a:ext cx="0" cy="0"/>
          <a:chOff x="0" y="0"/>
          <a:chExt cx="0" cy="0"/>
        </a:xfrm>
      </p:grpSpPr>
      <p:sp>
        <p:nvSpPr>
          <p:cNvPr id="41" name="Google Shape;41;p24"/>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24"/>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2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25"/>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5"/>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25"/>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25"/>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2" name="Google Shape;52;p25"/>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3" name="Google Shape;53;p2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rippl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6" name="Shape 56"/>
        <p:cNvGrpSpPr/>
        <p:nvPr/>
      </p:nvGrpSpPr>
      <p:grpSpPr>
        <a:xfrm>
          <a:off x="0" y="0"/>
          <a:ext cx="0" cy="0"/>
          <a:chOff x="0" y="0"/>
          <a:chExt cx="0" cy="0"/>
        </a:xfrm>
      </p:grpSpPr>
      <p:sp>
        <p:nvSpPr>
          <p:cNvPr id="57" name="Google Shape;57;p2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26"/>
          <p:cNvSpPr/>
          <p:nvPr/>
        </p:nvSpPr>
        <p:spPr>
          <a:xfrm>
            <a:off x="2032000" y="2551018"/>
            <a:ext cx="8534400" cy="326475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000">
              <a:solidFill>
                <a:schemeClr val="lt1"/>
              </a:solidFill>
              <a:latin typeface="Calibri"/>
              <a:ea typeface="Calibri"/>
              <a:cs typeface="Calibri"/>
              <a:sym typeface="Calibri"/>
            </a:endParaRPr>
          </a:p>
        </p:txBody>
      </p:sp>
      <p:pic>
        <p:nvPicPr>
          <p:cNvPr descr="http://uconndigitalarts.com/wp-content/uploads/2013/04/original.jpg" id="61" name="Google Shape;61;p26"/>
          <p:cNvPicPr preferRelativeResize="0"/>
          <p:nvPr/>
        </p:nvPicPr>
        <p:blipFill rotWithShape="1">
          <a:blip r:embed="rId2">
            <a:alphaModFix/>
          </a:blip>
          <a:srcRect b="41310" l="0" r="0" t="43978"/>
          <a:stretch/>
        </p:blipFill>
        <p:spPr>
          <a:xfrm flipH="1">
            <a:off x="3732707" y="2575401"/>
            <a:ext cx="4568091" cy="283858"/>
          </a:xfrm>
          <a:prstGeom prst="rect">
            <a:avLst/>
          </a:prstGeom>
          <a:noFill/>
          <a:ln>
            <a:noFill/>
          </a:ln>
        </p:spPr>
      </p:pic>
      <p:pic>
        <p:nvPicPr>
          <p:cNvPr descr="C:\Users\powerpoint.vn\Downloads\1e2cd4b177168ad16ce2e7c504bba4d2.x400.jpeg" id="62" name="Google Shape;62;p26"/>
          <p:cNvPicPr preferRelativeResize="0"/>
          <p:nvPr/>
        </p:nvPicPr>
        <p:blipFill rotWithShape="1">
          <a:blip r:embed="rId3">
            <a:alphaModFix/>
          </a:blip>
          <a:srcRect b="55710" l="0" r="0" t="0"/>
          <a:stretch/>
        </p:blipFill>
        <p:spPr>
          <a:xfrm>
            <a:off x="2568620" y="609600"/>
            <a:ext cx="7257961" cy="2828060"/>
          </a:xfrm>
          <a:prstGeom prst="rect">
            <a:avLst/>
          </a:prstGeom>
          <a:noFill/>
          <a:ln>
            <a:noFill/>
          </a:ln>
        </p:spPr>
      </p:pic>
      <p:sp>
        <p:nvSpPr>
          <p:cNvPr id="63" name="Google Shape;63;p26"/>
          <p:cNvSpPr txBox="1"/>
          <p:nvPr/>
        </p:nvSpPr>
        <p:spPr>
          <a:xfrm>
            <a:off x="4103893" y="3124200"/>
            <a:ext cx="4735308" cy="213904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7200"/>
              <a:buFont typeface="Calibri"/>
              <a:buNone/>
            </a:pPr>
            <a:r>
              <a:rPr b="1" lang="en-US" sz="7200">
                <a:solidFill>
                  <a:schemeClr val="lt1"/>
                </a:solidFill>
                <a:latin typeface="Calibri"/>
                <a:ea typeface="Calibri"/>
                <a:cs typeface="Calibri"/>
                <a:sym typeface="Calibri"/>
              </a:rPr>
              <a:t>DEM</a:t>
            </a:r>
            <a:r>
              <a:rPr b="1" lang="en-US" sz="11500">
                <a:solidFill>
                  <a:schemeClr val="lt1"/>
                </a:solidFill>
                <a:latin typeface="Calibri"/>
                <a:ea typeface="Calibri"/>
                <a:cs typeface="Calibri"/>
                <a:sym typeface="Calibri"/>
              </a:rPr>
              <a:t>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http://www.designofsignage.com/application/symbol/hands/image/600x600/hand-press-button-4.jpg" id="64" name="Google Shape;64;p26"/>
          <p:cNvPicPr preferRelativeResize="0"/>
          <p:nvPr/>
        </p:nvPicPr>
        <p:blipFill rotWithShape="1">
          <a:blip r:embed="rId4">
            <a:alphaModFix/>
          </a:blip>
          <a:srcRect b="0" l="0" r="0" t="0"/>
          <a:stretch/>
        </p:blipFill>
        <p:spPr>
          <a:xfrm>
            <a:off x="6016752" y="3568725"/>
            <a:ext cx="3488947" cy="261671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27"/>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7"/>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8" name="Google Shape;68;p27"/>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8"/>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8"/>
          <p:cNvSpPr/>
          <p:nvPr>
            <p:ph idx="2" type="pic"/>
          </p:nvPr>
        </p:nvSpPr>
        <p:spPr>
          <a:xfrm>
            <a:off x="2389717" y="612775"/>
            <a:ext cx="7315200" cy="4114800"/>
          </a:xfrm>
          <a:prstGeom prst="rect">
            <a:avLst/>
          </a:prstGeom>
          <a:noFill/>
          <a:ln>
            <a:noFill/>
          </a:ln>
        </p:spPr>
      </p:sp>
      <p:sp>
        <p:nvSpPr>
          <p:cNvPr id="75" name="Google Shape;75;p28"/>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2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
          <p:cNvSpPr txBox="1"/>
          <p:nvPr>
            <p:ph idx="1" type="subTitle"/>
          </p:nvPr>
        </p:nvSpPr>
        <p:spPr>
          <a:xfrm>
            <a:off x="5486400" y="4953000"/>
            <a:ext cx="6705600" cy="990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5A33"/>
              </a:buClr>
              <a:buSzPts val="2200"/>
              <a:buNone/>
            </a:pPr>
            <a:r>
              <a:rPr lang="en-US"/>
              <a:t>Lập trình Java #4 (P1.1)</a:t>
            </a:r>
            <a:endParaRPr/>
          </a:p>
        </p:txBody>
      </p:sp>
      <p:sp>
        <p:nvSpPr>
          <p:cNvPr id="111" name="Google Shape;111;p1"/>
          <p:cNvSpPr txBox="1"/>
          <p:nvPr>
            <p:ph type="title"/>
          </p:nvPr>
        </p:nvSpPr>
        <p:spPr>
          <a:xfrm>
            <a:off x="5506720" y="4284596"/>
            <a:ext cx="6100064" cy="70498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5A33"/>
              </a:buClr>
              <a:buSzPts val="3400"/>
              <a:buFont typeface="Calibri"/>
              <a:buNone/>
            </a:pPr>
            <a:r>
              <a:rPr lang="en-US"/>
              <a:t>Lập trình JPA</a:t>
            </a:r>
            <a:endParaRPr/>
          </a:p>
        </p:txBody>
      </p:sp>
      <p:pic>
        <p:nvPicPr>
          <p:cNvPr id="112" name="Google Shape;112;p1"/>
          <p:cNvPicPr preferRelativeResize="0"/>
          <p:nvPr/>
        </p:nvPicPr>
        <p:blipFill rotWithShape="1">
          <a:blip r:embed="rId3">
            <a:alphaModFix/>
          </a:blip>
          <a:srcRect b="0" l="0" r="0" t="0"/>
          <a:stretch/>
        </p:blipFill>
        <p:spPr>
          <a:xfrm>
            <a:off x="7717534" y="685800"/>
            <a:ext cx="2571750" cy="1619250"/>
          </a:xfrm>
          <a:prstGeom prst="rect">
            <a:avLst/>
          </a:prstGeom>
          <a:noFill/>
          <a:ln>
            <a:noFill/>
          </a:ln>
        </p:spPr>
      </p:pic>
      <p:sp>
        <p:nvSpPr>
          <p:cNvPr id="113" name="Google Shape;113;p1"/>
          <p:cNvSpPr txBox="1"/>
          <p:nvPr/>
        </p:nvSpPr>
        <p:spPr>
          <a:xfrm>
            <a:off x="8481161" y="1957992"/>
            <a:ext cx="3631122"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00" u="none" cap="none" strike="noStrike">
                <a:solidFill>
                  <a:schemeClr val="dk1"/>
                </a:solidFill>
                <a:latin typeface="Arial Narrow"/>
                <a:ea typeface="Arial Narrow"/>
                <a:cs typeface="Arial Narrow"/>
                <a:sym typeface="Arial Narrow"/>
              </a:rPr>
              <a:t>Conceive Design Implement Operate</a:t>
            </a:r>
            <a:endParaRPr sz="2000">
              <a:solidFill>
                <a:schemeClr val="dk1"/>
              </a:solidFill>
              <a:latin typeface="Arial Narrow"/>
              <a:ea typeface="Arial Narrow"/>
              <a:cs typeface="Arial Narrow"/>
              <a:sym typeface="Arial Narrow"/>
            </a:endParaRPr>
          </a:p>
        </p:txBody>
      </p:sp>
      <p:pic>
        <p:nvPicPr>
          <p:cNvPr id="114" name="Google Shape;114;p1"/>
          <p:cNvPicPr preferRelativeResize="0"/>
          <p:nvPr/>
        </p:nvPicPr>
        <p:blipFill rotWithShape="1">
          <a:blip r:embed="rId4">
            <a:alphaModFix/>
          </a:blip>
          <a:srcRect b="0" l="0" r="0" t="0"/>
          <a:stretch/>
        </p:blipFill>
        <p:spPr>
          <a:xfrm>
            <a:off x="1890932" y="2406165"/>
            <a:ext cx="1693935" cy="2518699"/>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Cấu hình khai báo CSDL</a:t>
            </a:r>
            <a:endParaRPr/>
          </a:p>
        </p:txBody>
      </p:sp>
      <p:sp>
        <p:nvSpPr>
          <p:cNvPr id="229" name="Google Shape;229;p10"/>
          <p:cNvSpPr txBox="1"/>
          <p:nvPr>
            <p:ph idx="1" type="body"/>
          </p:nvPr>
        </p:nvSpPr>
        <p:spPr>
          <a:xfrm>
            <a:off x="609600" y="914400"/>
            <a:ext cx="10972800" cy="6096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src/META-INF/persistence.xml</a:t>
            </a:r>
            <a:endParaRPr/>
          </a:p>
        </p:txBody>
      </p:sp>
      <p:pic>
        <p:nvPicPr>
          <p:cNvPr id="230" name="Google Shape;230;p10"/>
          <p:cNvPicPr preferRelativeResize="0"/>
          <p:nvPr/>
        </p:nvPicPr>
        <p:blipFill rotWithShape="1">
          <a:blip r:embed="rId3">
            <a:alphaModFix/>
          </a:blip>
          <a:srcRect b="0" l="0" r="0" t="0"/>
          <a:stretch/>
        </p:blipFill>
        <p:spPr>
          <a:xfrm>
            <a:off x="471487" y="1371600"/>
            <a:ext cx="11249025" cy="483870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1"/>
          <p:cNvSpPr/>
          <p:nvPr/>
        </p:nvSpPr>
        <p:spPr>
          <a:xfrm>
            <a:off x="3391519" y="3953470"/>
            <a:ext cx="811468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cap="small">
                <a:solidFill>
                  <a:schemeClr val="lt1"/>
                </a:solidFill>
                <a:latin typeface="Cambria"/>
                <a:ea typeface="Cambria"/>
                <a:cs typeface="Cambria"/>
                <a:sym typeface="Cambria"/>
              </a:rPr>
              <a:t>Demostation</a:t>
            </a:r>
            <a:endParaRPr b="1" sz="4800" cap="small">
              <a:solidFill>
                <a:schemeClr val="lt1"/>
              </a:solidFill>
              <a:latin typeface="Cambria"/>
              <a:ea typeface="Cambria"/>
              <a:cs typeface="Cambria"/>
              <a:sym typeface="Cambria"/>
            </a:endParaRPr>
          </a:p>
        </p:txBody>
      </p:sp>
      <p:cxnSp>
        <p:nvCxnSpPr>
          <p:cNvPr id="236" name="Google Shape;236;p11"/>
          <p:cNvCxnSpPr/>
          <p:nvPr/>
        </p:nvCxnSpPr>
        <p:spPr>
          <a:xfrm>
            <a:off x="762000" y="4872335"/>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37" name="Google Shape;237;p11"/>
          <p:cNvPicPr preferRelativeResize="0"/>
          <p:nvPr/>
        </p:nvPicPr>
        <p:blipFill rotWithShape="1">
          <a:blip r:embed="rId3">
            <a:alphaModFix/>
          </a:blip>
          <a:srcRect b="0" l="0" r="0" t="0"/>
          <a:stretch/>
        </p:blipFill>
        <p:spPr>
          <a:xfrm flipH="1">
            <a:off x="457200" y="1143000"/>
            <a:ext cx="2543530" cy="3781953"/>
          </a:xfrm>
          <a:prstGeom prst="ellipse">
            <a:avLst/>
          </a:prstGeom>
          <a:noFill/>
          <a:ln>
            <a:noFill/>
          </a:ln>
        </p:spPr>
      </p:pic>
      <p:sp>
        <p:nvSpPr>
          <p:cNvPr id="238" name="Google Shape;238;p11"/>
          <p:cNvSpPr txBox="1"/>
          <p:nvPr/>
        </p:nvSpPr>
        <p:spPr>
          <a:xfrm>
            <a:off x="3391519" y="4960204"/>
            <a:ext cx="278672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pom.xml và persistence.xml</a:t>
            </a:r>
            <a:endParaRPr sz="1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2"/>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Xây dựng lớp thực thể (Entity Class)</a:t>
            </a:r>
            <a:endParaRPr/>
          </a:p>
        </p:txBody>
      </p:sp>
      <p:sp>
        <p:nvSpPr>
          <p:cNvPr id="244" name="Google Shape;244;p12"/>
          <p:cNvSpPr txBox="1"/>
          <p:nvPr>
            <p:ph idx="1" type="body"/>
          </p:nvPr>
        </p:nvSpPr>
        <p:spPr>
          <a:xfrm>
            <a:off x="609600" y="1066800"/>
            <a:ext cx="6858000" cy="1981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Entity Class là lớp mô tả cấu trúc dữ liệu của một bảng tương ứng trong CSDL.</a:t>
            </a:r>
            <a:endParaRPr/>
          </a:p>
          <a:p>
            <a:pPr indent="-342900" lvl="0" marL="342900" rtl="0" algn="l">
              <a:spcBef>
                <a:spcPts val="560"/>
              </a:spcBef>
              <a:spcAft>
                <a:spcPts val="0"/>
              </a:spcAft>
              <a:buClr>
                <a:srgbClr val="FF5A33"/>
              </a:buClr>
              <a:buSzPts val="2800"/>
              <a:buFont typeface="Noto Sans Symbols"/>
              <a:buChar char="❑"/>
            </a:pPr>
            <a:r>
              <a:rPr lang="en-US"/>
              <a:t>Mỗi đối tượng được đồng bộ tương ứng với 1 bảng ghi</a:t>
            </a:r>
            <a:endParaRPr/>
          </a:p>
        </p:txBody>
      </p:sp>
      <p:pic>
        <p:nvPicPr>
          <p:cNvPr id="245" name="Google Shape;245;p12"/>
          <p:cNvPicPr preferRelativeResize="0"/>
          <p:nvPr/>
        </p:nvPicPr>
        <p:blipFill rotWithShape="1">
          <a:blip r:embed="rId3">
            <a:alphaModFix/>
          </a:blip>
          <a:srcRect b="0" l="0" r="0" t="0"/>
          <a:stretch/>
        </p:blipFill>
        <p:spPr>
          <a:xfrm>
            <a:off x="1066800" y="3143250"/>
            <a:ext cx="5429250" cy="3143250"/>
          </a:xfrm>
          <a:prstGeom prst="rect">
            <a:avLst/>
          </a:prstGeom>
          <a:noFill/>
          <a:ln cap="flat" cmpd="sng" w="9525">
            <a:solidFill>
              <a:schemeClr val="accent1"/>
            </a:solidFill>
            <a:prstDash val="solid"/>
            <a:round/>
            <a:headEnd len="sm" w="sm" type="none"/>
            <a:tailEnd len="sm" w="sm" type="none"/>
          </a:ln>
        </p:spPr>
      </p:pic>
      <p:graphicFrame>
        <p:nvGraphicFramePr>
          <p:cNvPr id="246" name="Google Shape;246;p12"/>
          <p:cNvGraphicFramePr/>
          <p:nvPr/>
        </p:nvGraphicFramePr>
        <p:xfrm>
          <a:off x="7887789" y="1470660"/>
          <a:ext cx="3000000" cy="3000000"/>
        </p:xfrm>
        <a:graphic>
          <a:graphicData uri="http://schemas.openxmlformats.org/drawingml/2006/table">
            <a:tbl>
              <a:tblPr bandRow="1" firstRow="1">
                <a:noFill/>
                <a:tableStyleId>{8E46E651-B1E8-4D0C-BE1E-3159A6BF4377}</a:tableStyleId>
              </a:tblPr>
              <a:tblGrid>
                <a:gridCol w="3657600"/>
              </a:tblGrid>
              <a:tr h="370850">
                <a:tc>
                  <a:txBody>
                    <a:bodyPr/>
                    <a:lstStyle/>
                    <a:p>
                      <a:pPr indent="0" lvl="0" marL="0" marR="0" rtl="0" algn="l">
                        <a:spcBef>
                          <a:spcPts val="0"/>
                        </a:spcBef>
                        <a:spcAft>
                          <a:spcPts val="0"/>
                        </a:spcAft>
                        <a:buNone/>
                      </a:pPr>
                      <a:r>
                        <a:rPr b="1" lang="en-US" sz="2000" u="none" cap="none" strike="noStrike">
                          <a:solidFill>
                            <a:srgbClr val="00B050"/>
                          </a:solidFill>
                        </a:rPr>
                        <a:t>@Entity</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@Table</a:t>
                      </a:r>
                      <a:r>
                        <a:rPr lang="en-US" sz="2000"/>
                        <a:t>(name=“</a:t>
                      </a:r>
                      <a:r>
                        <a:rPr b="1" lang="en-US" sz="2000">
                          <a:solidFill>
                            <a:srgbClr val="FF0000"/>
                          </a:solidFill>
                        </a:rPr>
                        <a:t>Users</a:t>
                      </a:r>
                      <a:r>
                        <a:rPr lang="en-US" sz="2000"/>
                        <a:t>”)</a:t>
                      </a:r>
                      <a:endParaRPr/>
                    </a:p>
                    <a:p>
                      <a:pPr indent="0" lvl="0" marL="0" marR="0" rtl="0" algn="l">
                        <a:spcBef>
                          <a:spcPts val="0"/>
                        </a:spcBef>
                        <a:spcAft>
                          <a:spcPts val="0"/>
                        </a:spcAft>
                        <a:buNone/>
                      </a:pPr>
                      <a:r>
                        <a:rPr b="1" lang="en-US" sz="2000">
                          <a:solidFill>
                            <a:srgbClr val="0000FF"/>
                          </a:solidFill>
                        </a:rPr>
                        <a:t>User</a:t>
                      </a:r>
                      <a:endParaRPr b="1" sz="2000">
                        <a:solidFill>
                          <a:srgbClr val="0000FF"/>
                        </a:solidFill>
                        <a:latin typeface="Cambria"/>
                        <a:ea typeface="Cambria"/>
                        <a:cs typeface="Cambria"/>
                        <a:sym typeface="Cambria"/>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spcBef>
                          <a:spcPts val="0"/>
                        </a:spcBef>
                        <a:spcAft>
                          <a:spcPts val="0"/>
                        </a:spcAft>
                        <a:buNone/>
                      </a:pPr>
                      <a:r>
                        <a:rPr b="1" lang="en-US" sz="2000">
                          <a:solidFill>
                            <a:srgbClr val="00B050"/>
                          </a:solidFill>
                          <a:latin typeface="Calibri"/>
                          <a:ea typeface="Calibri"/>
                          <a:cs typeface="Calibri"/>
                          <a:sym typeface="Calibri"/>
                        </a:rPr>
                        <a:t>@Id</a:t>
                      </a:r>
                      <a:endParaRPr/>
                    </a:p>
                    <a:p>
                      <a:pPr indent="0" lvl="0" marL="0" marR="0" rtl="0" algn="l">
                        <a:spcBef>
                          <a:spcPts val="0"/>
                        </a:spcBef>
                        <a:spcAft>
                          <a:spcPts val="0"/>
                        </a:spcAft>
                        <a:buNone/>
                      </a:pPr>
                      <a:r>
                        <a:rPr b="1" lang="en-US" sz="2000">
                          <a:solidFill>
                            <a:srgbClr val="00B050"/>
                          </a:solidFill>
                          <a:latin typeface="Calibri"/>
                          <a:ea typeface="Calibri"/>
                          <a:cs typeface="Calibri"/>
                          <a:sym typeface="Calibri"/>
                        </a:rPr>
                        <a:t>@Column</a:t>
                      </a:r>
                      <a:r>
                        <a:rPr lang="en-US" sz="2000"/>
                        <a:t>(name=“</a:t>
                      </a:r>
                      <a:r>
                        <a:rPr b="1" lang="en-US" sz="2000">
                          <a:solidFill>
                            <a:srgbClr val="FF0000"/>
                          </a:solidFill>
                          <a:latin typeface="Calibri"/>
                          <a:ea typeface="Calibri"/>
                          <a:cs typeface="Calibri"/>
                          <a:sym typeface="Calibri"/>
                        </a:rPr>
                        <a:t>Id</a:t>
                      </a:r>
                      <a:r>
                        <a:rPr lang="en-US" sz="2000"/>
                        <a:t>”)</a:t>
                      </a:r>
                      <a:endParaRPr/>
                    </a:p>
                    <a:p>
                      <a:pPr indent="0" lvl="0" marL="0" marR="0" rtl="0" algn="l">
                        <a:spcBef>
                          <a:spcPts val="0"/>
                        </a:spcBef>
                        <a:spcAft>
                          <a:spcPts val="0"/>
                        </a:spcAft>
                        <a:buNone/>
                      </a:pPr>
                      <a:r>
                        <a:rPr b="1" lang="en-US" sz="2000">
                          <a:solidFill>
                            <a:srgbClr val="0000FF"/>
                          </a:solidFill>
                          <a:latin typeface="Calibri"/>
                          <a:ea typeface="Calibri"/>
                          <a:cs typeface="Calibri"/>
                          <a:sym typeface="Calibri"/>
                        </a:rPr>
                        <a:t>id: </a:t>
                      </a:r>
                      <a:r>
                        <a:rPr b="1" lang="en-US" sz="2000">
                          <a:solidFill>
                            <a:srgbClr val="C00000"/>
                          </a:solidFill>
                          <a:latin typeface="Calibri"/>
                          <a:ea typeface="Calibri"/>
                          <a:cs typeface="Calibri"/>
                          <a:sym typeface="Calibri"/>
                        </a:rPr>
                        <a:t>String</a:t>
                      </a:r>
                      <a:endParaRPr b="1" sz="2000">
                        <a:solidFill>
                          <a:srgbClr val="C0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B050"/>
                        </a:buClr>
                        <a:buSzPts val="2000"/>
                        <a:buFont typeface="Calibri"/>
                        <a:buNone/>
                      </a:pPr>
                      <a:r>
                        <a:rPr b="1" lang="en-US" sz="2000">
                          <a:solidFill>
                            <a:srgbClr val="00B050"/>
                          </a:solidFill>
                          <a:latin typeface="Calibri"/>
                          <a:ea typeface="Calibri"/>
                          <a:cs typeface="Calibri"/>
                          <a:sym typeface="Calibri"/>
                        </a:rPr>
                        <a:t>@Column</a:t>
                      </a:r>
                      <a:r>
                        <a:rPr lang="en-US" sz="2000"/>
                        <a:t>(name=“</a:t>
                      </a:r>
                      <a:r>
                        <a:rPr b="1" lang="en-US" sz="2000">
                          <a:solidFill>
                            <a:srgbClr val="FF0000"/>
                          </a:solidFill>
                          <a:latin typeface="Calibri"/>
                          <a:ea typeface="Calibri"/>
                          <a:cs typeface="Calibri"/>
                          <a:sym typeface="Calibri"/>
                        </a:rPr>
                        <a:t>Password</a:t>
                      </a:r>
                      <a:r>
                        <a:rPr lang="en-US" sz="2000"/>
                        <a:t>”)</a:t>
                      </a:r>
                      <a:endParaRPr/>
                    </a:p>
                    <a:p>
                      <a:pPr indent="0" lvl="0" marL="0" marR="0" rtl="0" algn="l">
                        <a:spcBef>
                          <a:spcPts val="0"/>
                        </a:spcBef>
                        <a:spcAft>
                          <a:spcPts val="0"/>
                        </a:spcAft>
                        <a:buNone/>
                      </a:pPr>
                      <a:r>
                        <a:rPr b="1" lang="en-US" sz="2000">
                          <a:solidFill>
                            <a:srgbClr val="0000FF"/>
                          </a:solidFill>
                          <a:latin typeface="Calibri"/>
                          <a:ea typeface="Calibri"/>
                          <a:cs typeface="Calibri"/>
                          <a:sym typeface="Calibri"/>
                        </a:rPr>
                        <a:t>password: </a:t>
                      </a:r>
                      <a:r>
                        <a:rPr b="1" lang="en-US" sz="2000">
                          <a:solidFill>
                            <a:srgbClr val="C00000"/>
                          </a:solidFill>
                          <a:latin typeface="Calibri"/>
                          <a:ea typeface="Calibri"/>
                          <a:cs typeface="Calibri"/>
                          <a:sym typeface="Calibri"/>
                        </a:rPr>
                        <a:t>String</a:t>
                      </a:r>
                      <a:endParaRPr b="1" sz="2000">
                        <a:solidFill>
                          <a:srgbClr val="C00000"/>
                        </a:solidFill>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B050"/>
                        </a:buClr>
                        <a:buSzPts val="2000"/>
                        <a:buFont typeface="Calibri"/>
                        <a:buNone/>
                      </a:pPr>
                      <a:r>
                        <a:rPr b="1" lang="en-US" sz="2000">
                          <a:solidFill>
                            <a:srgbClr val="00B050"/>
                          </a:solidFill>
                          <a:latin typeface="Calibri"/>
                          <a:ea typeface="Calibri"/>
                          <a:cs typeface="Calibri"/>
                          <a:sym typeface="Calibri"/>
                        </a:rPr>
                        <a:t>@Column</a:t>
                      </a:r>
                      <a:r>
                        <a:rPr lang="en-US" sz="2000"/>
                        <a:t>(name=“</a:t>
                      </a:r>
                      <a:r>
                        <a:rPr b="1" lang="en-US" sz="2000">
                          <a:solidFill>
                            <a:srgbClr val="FF0000"/>
                          </a:solidFill>
                          <a:latin typeface="Calibri"/>
                          <a:ea typeface="Calibri"/>
                          <a:cs typeface="Calibri"/>
                          <a:sym typeface="Calibri"/>
                        </a:rPr>
                        <a:t>Fullname</a:t>
                      </a:r>
                      <a:r>
                        <a:rPr lang="en-US" sz="2000"/>
                        <a:t>”)</a:t>
                      </a:r>
                      <a:endParaRPr/>
                    </a:p>
                    <a:p>
                      <a:pPr indent="0" lvl="0" marL="0" marR="0" rtl="0" algn="l">
                        <a:lnSpc>
                          <a:spcPct val="100000"/>
                        </a:lnSpc>
                        <a:spcBef>
                          <a:spcPts val="0"/>
                        </a:spcBef>
                        <a:spcAft>
                          <a:spcPts val="0"/>
                        </a:spcAft>
                        <a:buClr>
                          <a:srgbClr val="0000FF"/>
                        </a:buClr>
                        <a:buSzPts val="2000"/>
                        <a:buFont typeface="Calibri"/>
                        <a:buNone/>
                      </a:pPr>
                      <a:r>
                        <a:rPr b="1" lang="en-US" sz="2000">
                          <a:solidFill>
                            <a:srgbClr val="0000FF"/>
                          </a:solidFill>
                          <a:latin typeface="Calibri"/>
                          <a:ea typeface="Calibri"/>
                          <a:cs typeface="Calibri"/>
                          <a:sym typeface="Calibri"/>
                        </a:rPr>
                        <a:t>fullname: </a:t>
                      </a:r>
                      <a:r>
                        <a:rPr b="1" lang="en-US" sz="2000">
                          <a:solidFill>
                            <a:srgbClr val="C00000"/>
                          </a:solidFill>
                          <a:latin typeface="Calibri"/>
                          <a:ea typeface="Calibri"/>
                          <a:cs typeface="Calibri"/>
                          <a:sym typeface="Calibri"/>
                        </a:rPr>
                        <a:t>String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B050"/>
                        </a:buClr>
                        <a:buSzPts val="2000"/>
                        <a:buFont typeface="Calibri"/>
                        <a:buNone/>
                      </a:pPr>
                      <a:r>
                        <a:rPr b="1" lang="en-US" sz="2000">
                          <a:solidFill>
                            <a:srgbClr val="00B050"/>
                          </a:solidFill>
                          <a:latin typeface="Calibri"/>
                          <a:ea typeface="Calibri"/>
                          <a:cs typeface="Calibri"/>
                          <a:sym typeface="Calibri"/>
                        </a:rPr>
                        <a:t>@Column</a:t>
                      </a:r>
                      <a:r>
                        <a:rPr lang="en-US" sz="2000"/>
                        <a:t>(name=“</a:t>
                      </a:r>
                      <a:r>
                        <a:rPr b="1" lang="en-US" sz="2000">
                          <a:solidFill>
                            <a:srgbClr val="FF0000"/>
                          </a:solidFill>
                          <a:latin typeface="Calibri"/>
                          <a:ea typeface="Calibri"/>
                          <a:cs typeface="Calibri"/>
                          <a:sym typeface="Calibri"/>
                        </a:rPr>
                        <a:t>Email</a:t>
                      </a:r>
                      <a:r>
                        <a:rPr lang="en-US" sz="2000"/>
                        <a:t>”)</a:t>
                      </a:r>
                      <a:endParaRPr/>
                    </a:p>
                    <a:p>
                      <a:pPr indent="0" lvl="0" marL="0" marR="0" rtl="0" algn="l">
                        <a:lnSpc>
                          <a:spcPct val="100000"/>
                        </a:lnSpc>
                        <a:spcBef>
                          <a:spcPts val="0"/>
                        </a:spcBef>
                        <a:spcAft>
                          <a:spcPts val="0"/>
                        </a:spcAft>
                        <a:buClr>
                          <a:srgbClr val="0000FF"/>
                        </a:buClr>
                        <a:buSzPts val="2000"/>
                        <a:buFont typeface="Calibri"/>
                        <a:buNone/>
                      </a:pPr>
                      <a:r>
                        <a:rPr b="1" lang="en-US" sz="2000">
                          <a:solidFill>
                            <a:srgbClr val="0000FF"/>
                          </a:solidFill>
                          <a:latin typeface="Calibri"/>
                          <a:ea typeface="Calibri"/>
                          <a:cs typeface="Calibri"/>
                          <a:sym typeface="Calibri"/>
                        </a:rPr>
                        <a:t>email: </a:t>
                      </a:r>
                      <a:r>
                        <a:rPr b="1" lang="en-US" sz="2000">
                          <a:solidFill>
                            <a:srgbClr val="C00000"/>
                          </a:solidFill>
                          <a:latin typeface="Calibri"/>
                          <a:ea typeface="Calibri"/>
                          <a:cs typeface="Calibri"/>
                          <a:sym typeface="Calibri"/>
                        </a:rPr>
                        <a:t>String</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70850">
                <a:tc>
                  <a:txBody>
                    <a:bodyPr/>
                    <a:lstStyle/>
                    <a:p>
                      <a:pPr indent="0" lvl="0" marL="0" marR="0" rtl="0" algn="l">
                        <a:lnSpc>
                          <a:spcPct val="100000"/>
                        </a:lnSpc>
                        <a:spcBef>
                          <a:spcPts val="0"/>
                        </a:spcBef>
                        <a:spcAft>
                          <a:spcPts val="0"/>
                        </a:spcAft>
                        <a:buClr>
                          <a:srgbClr val="00B050"/>
                        </a:buClr>
                        <a:buSzPts val="2000"/>
                        <a:buFont typeface="Calibri"/>
                        <a:buNone/>
                      </a:pPr>
                      <a:r>
                        <a:rPr b="1" lang="en-US" sz="2000">
                          <a:solidFill>
                            <a:srgbClr val="00B050"/>
                          </a:solidFill>
                          <a:latin typeface="Calibri"/>
                          <a:ea typeface="Calibri"/>
                          <a:cs typeface="Calibri"/>
                          <a:sym typeface="Calibri"/>
                        </a:rPr>
                        <a:t>@Column</a:t>
                      </a:r>
                      <a:r>
                        <a:rPr lang="en-US" sz="2000"/>
                        <a:t>(name=“</a:t>
                      </a:r>
                      <a:r>
                        <a:rPr b="1" lang="en-US" sz="2000">
                          <a:solidFill>
                            <a:srgbClr val="FF0000"/>
                          </a:solidFill>
                          <a:latin typeface="Calibri"/>
                          <a:ea typeface="Calibri"/>
                          <a:cs typeface="Calibri"/>
                          <a:sym typeface="Calibri"/>
                        </a:rPr>
                        <a:t>Admin</a:t>
                      </a:r>
                      <a:r>
                        <a:rPr lang="en-US" sz="2000"/>
                        <a:t>”)</a:t>
                      </a:r>
                      <a:endParaRPr/>
                    </a:p>
                    <a:p>
                      <a:pPr indent="0" lvl="0" marL="0" marR="0" rtl="0" algn="l">
                        <a:lnSpc>
                          <a:spcPct val="100000"/>
                        </a:lnSpc>
                        <a:spcBef>
                          <a:spcPts val="0"/>
                        </a:spcBef>
                        <a:spcAft>
                          <a:spcPts val="0"/>
                        </a:spcAft>
                        <a:buClr>
                          <a:srgbClr val="0000FF"/>
                        </a:buClr>
                        <a:buSzPts val="2000"/>
                        <a:buFont typeface="Calibri"/>
                        <a:buNone/>
                      </a:pPr>
                      <a:r>
                        <a:rPr b="1" lang="en-US" sz="2000">
                          <a:solidFill>
                            <a:srgbClr val="0000FF"/>
                          </a:solidFill>
                          <a:latin typeface="Calibri"/>
                          <a:ea typeface="Calibri"/>
                          <a:cs typeface="Calibri"/>
                          <a:sym typeface="Calibri"/>
                        </a:rPr>
                        <a:t>admin: </a:t>
                      </a:r>
                      <a:r>
                        <a:rPr b="1" lang="en-US" sz="2000">
                          <a:solidFill>
                            <a:srgbClr val="C00000"/>
                          </a:solidFill>
                          <a:latin typeface="Calibri"/>
                          <a:ea typeface="Calibri"/>
                          <a:cs typeface="Calibri"/>
                          <a:sym typeface="Calibri"/>
                        </a:rPr>
                        <a:t>Boolean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cxnSp>
        <p:nvCxnSpPr>
          <p:cNvPr id="247" name="Google Shape;247;p12"/>
          <p:cNvCxnSpPr/>
          <p:nvPr/>
        </p:nvCxnSpPr>
        <p:spPr>
          <a:xfrm flipH="1">
            <a:off x="6496050" y="3371850"/>
            <a:ext cx="1391739" cy="895350"/>
          </a:xfrm>
          <a:prstGeom prst="straightConnector1">
            <a:avLst/>
          </a:prstGeom>
          <a:noFill/>
          <a:ln cap="flat" cmpd="sng" w="9525">
            <a:solidFill>
              <a:srgbClr val="4A7DBA"/>
            </a:solidFill>
            <a:prstDash val="solid"/>
            <a:round/>
            <a:headEnd len="med" w="med" type="triangle"/>
            <a:tailEnd len="med" w="med" type="triangle"/>
          </a:ln>
        </p:spPr>
      </p:cxnSp>
      <p:cxnSp>
        <p:nvCxnSpPr>
          <p:cNvPr id="248" name="Google Shape;248;p12"/>
          <p:cNvCxnSpPr>
            <a:endCxn id="245" idx="3"/>
          </p:cNvCxnSpPr>
          <p:nvPr/>
        </p:nvCxnSpPr>
        <p:spPr>
          <a:xfrm flipH="1">
            <a:off x="6496050" y="4038675"/>
            <a:ext cx="1352400" cy="676200"/>
          </a:xfrm>
          <a:prstGeom prst="straightConnector1">
            <a:avLst/>
          </a:prstGeom>
          <a:noFill/>
          <a:ln cap="flat" cmpd="sng" w="9525">
            <a:solidFill>
              <a:srgbClr val="4A7DBA"/>
            </a:solidFill>
            <a:prstDash val="solid"/>
            <a:round/>
            <a:headEnd len="med" w="med" type="triangle"/>
            <a:tailEnd len="med" w="med" type="triangle"/>
          </a:ln>
        </p:spPr>
      </p:cxnSp>
      <p:cxnSp>
        <p:nvCxnSpPr>
          <p:cNvPr id="249" name="Google Shape;249;p12"/>
          <p:cNvCxnSpPr/>
          <p:nvPr/>
        </p:nvCxnSpPr>
        <p:spPr>
          <a:xfrm flipH="1">
            <a:off x="6535239" y="4743450"/>
            <a:ext cx="1313361" cy="438150"/>
          </a:xfrm>
          <a:prstGeom prst="straightConnector1">
            <a:avLst/>
          </a:prstGeom>
          <a:noFill/>
          <a:ln cap="flat" cmpd="sng" w="9525">
            <a:solidFill>
              <a:srgbClr val="4A7DBA"/>
            </a:solidFill>
            <a:prstDash val="solid"/>
            <a:round/>
            <a:headEnd len="med" w="med" type="triangle"/>
            <a:tailEnd len="med" w="med" type="triangle"/>
          </a:ln>
        </p:spPr>
      </p:cxnSp>
      <p:cxnSp>
        <p:nvCxnSpPr>
          <p:cNvPr id="250" name="Google Shape;250;p12"/>
          <p:cNvCxnSpPr/>
          <p:nvPr/>
        </p:nvCxnSpPr>
        <p:spPr>
          <a:xfrm flipH="1">
            <a:off x="6496050" y="5381625"/>
            <a:ext cx="1352550" cy="257175"/>
          </a:xfrm>
          <a:prstGeom prst="straightConnector1">
            <a:avLst/>
          </a:prstGeom>
          <a:noFill/>
          <a:ln cap="flat" cmpd="sng" w="9525">
            <a:solidFill>
              <a:srgbClr val="4A7DBA"/>
            </a:solidFill>
            <a:prstDash val="solid"/>
            <a:round/>
            <a:headEnd len="med" w="med" type="triangle"/>
            <a:tailEnd len="med" w="med" type="triangle"/>
          </a:ln>
        </p:spPr>
      </p:cxnSp>
      <p:cxnSp>
        <p:nvCxnSpPr>
          <p:cNvPr id="251" name="Google Shape;251;p12"/>
          <p:cNvCxnSpPr/>
          <p:nvPr/>
        </p:nvCxnSpPr>
        <p:spPr>
          <a:xfrm rot="10800000">
            <a:off x="6535239" y="6096000"/>
            <a:ext cx="1313361" cy="0"/>
          </a:xfrm>
          <a:prstGeom prst="straightConnector1">
            <a:avLst/>
          </a:prstGeom>
          <a:noFill/>
          <a:ln cap="flat" cmpd="sng" w="9525">
            <a:solidFill>
              <a:srgbClr val="4A7DBA"/>
            </a:solidFill>
            <a:prstDash val="solid"/>
            <a:round/>
            <a:headEnd len="med" w="med" type="triangle"/>
            <a:tailEnd len="med" w="med" type="triangle"/>
          </a:ln>
        </p:spPr>
      </p:cxnSp>
      <p:cxnSp>
        <p:nvCxnSpPr>
          <p:cNvPr id="252" name="Google Shape;252;p12"/>
          <p:cNvCxnSpPr/>
          <p:nvPr/>
        </p:nvCxnSpPr>
        <p:spPr>
          <a:xfrm flipH="1">
            <a:off x="1600200" y="2667000"/>
            <a:ext cx="6287589" cy="1371600"/>
          </a:xfrm>
          <a:prstGeom prst="straightConnector1">
            <a:avLst/>
          </a:prstGeom>
          <a:noFill/>
          <a:ln cap="flat" cmpd="sng" w="9525">
            <a:solidFill>
              <a:srgbClr val="4A7DBA"/>
            </a:solidFill>
            <a:prstDash val="solid"/>
            <a:round/>
            <a:headEnd len="med" w="med" type="triangle"/>
            <a:tailEnd len="med" w="med" type="triangle"/>
          </a:ln>
        </p:spPr>
      </p:cxnSp>
    </p:spTree>
  </p:cSld>
  <p:clrMapOvr>
    <a:masterClrMapping/>
  </p:clrMapOvr>
  <mc:AlternateContent>
    <mc:Choice Requires="p14">
      <p:transition spd="slow">
        <p14:rippl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3"/>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Xây dựng lớp thực thể</a:t>
            </a:r>
            <a:endParaRPr/>
          </a:p>
        </p:txBody>
      </p:sp>
      <p:sp>
        <p:nvSpPr>
          <p:cNvPr id="259" name="Google Shape;259;p13"/>
          <p:cNvSpPr txBox="1"/>
          <p:nvPr>
            <p:ph idx="1" type="body"/>
          </p:nvPr>
        </p:nvSpPr>
        <p:spPr>
          <a:xfrm>
            <a:off x="5181600" y="1066800"/>
            <a:ext cx="6400800" cy="565785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Sử dụng các annotation để ánh xạ với bảng Users</a:t>
            </a:r>
            <a:endParaRPr/>
          </a:p>
          <a:p>
            <a:pPr indent="-285750" lvl="1" marL="742950" rtl="0" algn="l">
              <a:spcBef>
                <a:spcPts val="480"/>
              </a:spcBef>
              <a:spcAft>
                <a:spcPts val="0"/>
              </a:spcAft>
              <a:buSzPts val="2400"/>
              <a:buChar char="❖"/>
            </a:pPr>
            <a:r>
              <a:rPr b="1" lang="en-US">
                <a:solidFill>
                  <a:srgbClr val="FF0000"/>
                </a:solidFill>
              </a:rPr>
              <a:t>@Entity: </a:t>
            </a:r>
            <a:r>
              <a:rPr lang="en-US"/>
              <a:t>khai báo lớp thực thể</a:t>
            </a:r>
            <a:endParaRPr/>
          </a:p>
          <a:p>
            <a:pPr indent="-285750" lvl="1" marL="742950" rtl="0" algn="l">
              <a:spcBef>
                <a:spcPts val="480"/>
              </a:spcBef>
              <a:spcAft>
                <a:spcPts val="0"/>
              </a:spcAft>
              <a:buSzPts val="2400"/>
              <a:buChar char="❖"/>
            </a:pPr>
            <a:r>
              <a:rPr b="1" lang="en-US">
                <a:solidFill>
                  <a:srgbClr val="FF0000"/>
                </a:solidFill>
              </a:rPr>
              <a:t>@Table: </a:t>
            </a:r>
            <a:r>
              <a:rPr lang="en-US"/>
              <a:t>ánh xạ với bảng</a:t>
            </a:r>
            <a:endParaRPr/>
          </a:p>
          <a:p>
            <a:pPr indent="-285750" lvl="1" marL="742950" rtl="0" algn="l">
              <a:spcBef>
                <a:spcPts val="480"/>
              </a:spcBef>
              <a:spcAft>
                <a:spcPts val="0"/>
              </a:spcAft>
              <a:buSzPts val="2400"/>
              <a:buChar char="❖"/>
            </a:pPr>
            <a:r>
              <a:rPr b="1" lang="en-US">
                <a:solidFill>
                  <a:srgbClr val="FF0000"/>
                </a:solidFill>
              </a:rPr>
              <a:t>@Column: </a:t>
            </a:r>
            <a:r>
              <a:rPr lang="en-US"/>
              <a:t>ánh xạ với cột</a:t>
            </a:r>
            <a:endParaRPr/>
          </a:p>
          <a:p>
            <a:pPr indent="-285750" lvl="1" marL="742950" rtl="0" algn="l">
              <a:spcBef>
                <a:spcPts val="480"/>
              </a:spcBef>
              <a:spcAft>
                <a:spcPts val="0"/>
              </a:spcAft>
              <a:buSzPts val="2400"/>
              <a:buChar char="❖"/>
            </a:pPr>
            <a:r>
              <a:rPr b="1" lang="en-US">
                <a:solidFill>
                  <a:srgbClr val="FF0000"/>
                </a:solidFill>
              </a:rPr>
              <a:t>@Id: </a:t>
            </a:r>
            <a:r>
              <a:rPr lang="en-US"/>
              <a:t>rang buộc với cột khóa chính</a:t>
            </a:r>
            <a:endParaRPr/>
          </a:p>
          <a:p>
            <a:pPr indent="-342900" lvl="0" marL="342900" rtl="0" algn="l">
              <a:spcBef>
                <a:spcPts val="560"/>
              </a:spcBef>
              <a:spcAft>
                <a:spcPts val="0"/>
              </a:spcAft>
              <a:buClr>
                <a:srgbClr val="FF5A33"/>
              </a:buClr>
              <a:buSzPts val="2800"/>
              <a:buFont typeface="Noto Sans Symbols"/>
              <a:buChar char="❑"/>
            </a:pPr>
            <a:r>
              <a:rPr lang="en-US"/>
              <a:t>Chú ý: </a:t>
            </a:r>
            <a:endParaRPr/>
          </a:p>
          <a:p>
            <a:pPr indent="-285750" lvl="1" marL="742950" rtl="0" algn="l">
              <a:spcBef>
                <a:spcPts val="480"/>
              </a:spcBef>
              <a:spcAft>
                <a:spcPts val="0"/>
              </a:spcAft>
              <a:buSzPts val="2400"/>
              <a:buChar char="❖"/>
            </a:pPr>
            <a:r>
              <a:rPr lang="en-US"/>
              <a:t>Lớp User phải là lớp Java Bean</a:t>
            </a:r>
            <a:endParaRPr/>
          </a:p>
          <a:p>
            <a:pPr indent="-228600" lvl="2" marL="1143000" rtl="0" algn="l">
              <a:spcBef>
                <a:spcPts val="400"/>
              </a:spcBef>
              <a:spcAft>
                <a:spcPts val="0"/>
              </a:spcAft>
              <a:buSzPts val="2000"/>
              <a:buChar char="⮚"/>
            </a:pPr>
            <a:r>
              <a:rPr lang="en-US"/>
              <a:t>Lớp phải khai báo public</a:t>
            </a:r>
            <a:endParaRPr/>
          </a:p>
          <a:p>
            <a:pPr indent="-228600" lvl="2" marL="1143000" rtl="0" algn="l">
              <a:spcBef>
                <a:spcPts val="400"/>
              </a:spcBef>
              <a:spcAft>
                <a:spcPts val="0"/>
              </a:spcAft>
              <a:buSzPts val="2000"/>
              <a:buChar char="⮚"/>
            </a:pPr>
            <a:r>
              <a:rPr lang="en-US"/>
              <a:t>Có constructor mặc định không tham số</a:t>
            </a:r>
            <a:endParaRPr/>
          </a:p>
          <a:p>
            <a:pPr indent="-228600" lvl="2" marL="1143000" rtl="0" algn="l">
              <a:spcBef>
                <a:spcPts val="400"/>
              </a:spcBef>
              <a:spcAft>
                <a:spcPts val="0"/>
              </a:spcAft>
              <a:buSzPts val="2000"/>
              <a:buChar char="⮚"/>
            </a:pPr>
            <a:r>
              <a:rPr lang="en-US"/>
              <a:t>Khai báo getters và setters</a:t>
            </a:r>
            <a:endParaRPr/>
          </a:p>
          <a:p>
            <a:pPr indent="-285750" lvl="1" marL="742950" rtl="0" algn="l">
              <a:spcBef>
                <a:spcPts val="480"/>
              </a:spcBef>
              <a:spcAft>
                <a:spcPts val="0"/>
              </a:spcAft>
              <a:buSzPts val="2400"/>
              <a:buChar char="❖"/>
            </a:pPr>
            <a:r>
              <a:rPr lang="en-US"/>
              <a:t>Annotation phải đặt ngay trên các class, field được ánh xạ</a:t>
            </a:r>
            <a:endParaRPr/>
          </a:p>
          <a:p>
            <a:pPr indent="-101600" lvl="2" marL="1143000" rtl="0" algn="l">
              <a:spcBef>
                <a:spcPts val="400"/>
              </a:spcBef>
              <a:spcAft>
                <a:spcPts val="0"/>
              </a:spcAft>
              <a:buSzPts val="2000"/>
              <a:buNone/>
            </a:pPr>
            <a:r>
              <a:t/>
            </a:r>
            <a:endParaRPr/>
          </a:p>
        </p:txBody>
      </p:sp>
      <p:pic>
        <p:nvPicPr>
          <p:cNvPr id="260" name="Google Shape;260;p13"/>
          <p:cNvPicPr preferRelativeResize="0"/>
          <p:nvPr/>
        </p:nvPicPr>
        <p:blipFill rotWithShape="1">
          <a:blip r:embed="rId3">
            <a:alphaModFix/>
          </a:blip>
          <a:srcRect b="0" l="0" r="0" t="0"/>
          <a:stretch/>
        </p:blipFill>
        <p:spPr>
          <a:xfrm>
            <a:off x="609600" y="990600"/>
            <a:ext cx="4076700" cy="5734050"/>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4"/>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Lập trình JPA</a:t>
            </a:r>
            <a:endParaRPr/>
          </a:p>
        </p:txBody>
      </p:sp>
      <p:pic>
        <p:nvPicPr>
          <p:cNvPr id="266" name="Google Shape;266;p14"/>
          <p:cNvPicPr preferRelativeResize="0"/>
          <p:nvPr/>
        </p:nvPicPr>
        <p:blipFill rotWithShape="1">
          <a:blip r:embed="rId3">
            <a:alphaModFix/>
          </a:blip>
          <a:srcRect b="0" l="0" r="0" t="0"/>
          <a:stretch/>
        </p:blipFill>
        <p:spPr>
          <a:xfrm>
            <a:off x="609600" y="914400"/>
            <a:ext cx="9525000" cy="5884288"/>
          </a:xfrm>
          <a:prstGeom prst="rect">
            <a:avLst/>
          </a:prstGeom>
          <a:noFill/>
          <a:ln>
            <a:noFill/>
          </a:ln>
        </p:spPr>
      </p:pic>
      <p:sp>
        <p:nvSpPr>
          <p:cNvPr id="267" name="Google Shape;267;p14"/>
          <p:cNvSpPr/>
          <p:nvPr/>
        </p:nvSpPr>
        <p:spPr>
          <a:xfrm>
            <a:off x="6847114" y="1905000"/>
            <a:ext cx="4724400" cy="609600"/>
          </a:xfrm>
          <a:custGeom>
            <a:rect b="b" l="l" r="r" t="t"/>
            <a:pathLst>
              <a:path extrusionOk="0" h="120000" w="120000">
                <a:moveTo>
                  <a:pt x="0" y="0"/>
                </a:moveTo>
                <a:lnTo>
                  <a:pt x="120000" y="0"/>
                </a:lnTo>
                <a:lnTo>
                  <a:pt x="120000" y="120000"/>
                </a:lnTo>
                <a:lnTo>
                  <a:pt x="0" y="120000"/>
                </a:lnTo>
                <a:close/>
              </a:path>
              <a:path extrusionOk="0" fill="none" h="120000" w="120000">
                <a:moveTo>
                  <a:pt x="62996" y="-8357"/>
                </a:moveTo>
                <a:lnTo>
                  <a:pt x="67807" y="-65572"/>
                </a:lnTo>
              </a:path>
            </a:pathLst>
          </a:cu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Cambria"/>
                <a:ea typeface="Cambria"/>
                <a:cs typeface="Cambria"/>
                <a:sym typeface="Cambria"/>
              </a:rPr>
              <a:t>&lt;persistence-unit name="</a:t>
            </a:r>
            <a:r>
              <a:rPr b="1" lang="en-US" sz="2000">
                <a:solidFill>
                  <a:srgbClr val="FF0000"/>
                </a:solidFill>
                <a:latin typeface="Cambria"/>
                <a:ea typeface="Cambria"/>
                <a:cs typeface="Cambria"/>
                <a:sym typeface="Cambria"/>
              </a:rPr>
              <a:t>PolyOE</a:t>
            </a:r>
            <a:r>
              <a:rPr lang="en-US" sz="2000">
                <a:solidFill>
                  <a:schemeClr val="dk1"/>
                </a:solidFill>
                <a:latin typeface="Cambria"/>
                <a:ea typeface="Cambria"/>
                <a:cs typeface="Cambria"/>
                <a:sym typeface="Cambria"/>
              </a:rPr>
              <a:t>"&gt;</a:t>
            </a:r>
            <a:endParaRPr b="1" sz="2000">
              <a:solidFill>
                <a:schemeClr val="dk1"/>
              </a:solidFill>
              <a:latin typeface="Cambria"/>
              <a:ea typeface="Cambria"/>
              <a:cs typeface="Cambria"/>
              <a:sym typeface="Cambria"/>
            </a:endParaRPr>
          </a:p>
        </p:txBody>
      </p:sp>
      <p:sp>
        <p:nvSpPr>
          <p:cNvPr id="268" name="Google Shape;268;p14"/>
          <p:cNvSpPr/>
          <p:nvPr/>
        </p:nvSpPr>
        <p:spPr>
          <a:xfrm>
            <a:off x="8610600" y="2971800"/>
            <a:ext cx="2971800" cy="2667000"/>
          </a:xfrm>
          <a:prstGeom prst="foldedCorner">
            <a:avLst>
              <a:gd fmla="val 7591"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dk1"/>
                </a:solidFill>
                <a:latin typeface="Cambria"/>
                <a:ea typeface="Cambria"/>
                <a:cs typeface="Cambria"/>
                <a:sym typeface="Cambria"/>
              </a:rPr>
              <a:t>Lập trình thao tác dữ liệu cần được điều khiển </a:t>
            </a:r>
            <a:r>
              <a:rPr b="1" lang="en-US" sz="2000">
                <a:solidFill>
                  <a:srgbClr val="FF0000"/>
                </a:solidFill>
                <a:latin typeface="Cambria"/>
                <a:ea typeface="Cambria"/>
                <a:cs typeface="Cambria"/>
                <a:sym typeface="Cambria"/>
              </a:rPr>
              <a:t>Transaction</a:t>
            </a:r>
            <a:r>
              <a:rPr b="1" lang="en-US" sz="2000">
                <a:solidFill>
                  <a:schemeClr val="dk1"/>
                </a:solidFill>
                <a:latin typeface="Cambria"/>
                <a:ea typeface="Cambria"/>
                <a:cs typeface="Cambria"/>
                <a:sym typeface="Cambria"/>
              </a:rPr>
              <a:t>.</a:t>
            </a:r>
            <a:endParaRPr/>
          </a:p>
          <a:p>
            <a:pPr indent="0" lvl="0" marL="0" marR="0" rtl="0" algn="ctr">
              <a:spcBef>
                <a:spcPts val="0"/>
              </a:spcBef>
              <a:spcAft>
                <a:spcPts val="0"/>
              </a:spcAft>
              <a:buNone/>
            </a:pPr>
            <a:r>
              <a:t/>
            </a:r>
            <a:endParaRPr b="1" sz="2000">
              <a:solidFill>
                <a:schemeClr val="dk1"/>
              </a:solidFill>
              <a:latin typeface="Cambria"/>
              <a:ea typeface="Cambria"/>
              <a:cs typeface="Cambria"/>
              <a:sym typeface="Cambria"/>
            </a:endParaRPr>
          </a:p>
          <a:p>
            <a:pPr indent="0" lvl="0" marL="0" marR="0" rtl="0" algn="ctr">
              <a:spcBef>
                <a:spcPts val="0"/>
              </a:spcBef>
              <a:spcAft>
                <a:spcPts val="0"/>
              </a:spcAft>
              <a:buNone/>
            </a:pPr>
            <a:r>
              <a:rPr b="1" lang="en-US" sz="2000">
                <a:solidFill>
                  <a:schemeClr val="dk1"/>
                </a:solidFill>
                <a:latin typeface="Cambria"/>
                <a:ea typeface="Cambria"/>
                <a:cs typeface="Cambria"/>
                <a:sym typeface="Cambria"/>
              </a:rPr>
              <a:t>Transaction = “</a:t>
            </a:r>
            <a:r>
              <a:rPr b="1" i="1" lang="en-US" sz="2000">
                <a:solidFill>
                  <a:srgbClr val="FF0000"/>
                </a:solidFill>
                <a:latin typeface="Cambria"/>
                <a:ea typeface="Cambria"/>
                <a:cs typeface="Cambria"/>
                <a:sym typeface="Cambria"/>
              </a:rPr>
              <a:t>None or All</a:t>
            </a:r>
            <a:r>
              <a:rPr b="1" i="1" lang="en-US" sz="2000">
                <a:solidFill>
                  <a:schemeClr val="dk1"/>
                </a:solidFill>
                <a:latin typeface="Cambria"/>
                <a:ea typeface="Cambria"/>
                <a:cs typeface="Cambria"/>
                <a:sym typeface="Cambria"/>
              </a:rPr>
              <a:t>” </a:t>
            </a:r>
            <a:r>
              <a:rPr i="1" lang="en-US" sz="2000">
                <a:solidFill>
                  <a:schemeClr val="dk1"/>
                </a:solidFill>
                <a:latin typeface="Cambria"/>
                <a:ea typeface="Cambria"/>
                <a:cs typeface="Cambria"/>
                <a:sym typeface="Cambria"/>
              </a:rPr>
              <a:t>(được ăn cả, ngã về không)</a:t>
            </a:r>
            <a:endParaRPr i="1" sz="2000">
              <a:solidFill>
                <a:schemeClr val="dk1"/>
              </a:solidFill>
              <a:latin typeface="Cambria"/>
              <a:ea typeface="Cambria"/>
              <a:cs typeface="Cambria"/>
              <a:sym typeface="Cambria"/>
            </a:endParaRPr>
          </a:p>
        </p:txBody>
      </p:sp>
      <p:cxnSp>
        <p:nvCxnSpPr>
          <p:cNvPr id="269" name="Google Shape;269;p14"/>
          <p:cNvCxnSpPr/>
          <p:nvPr/>
        </p:nvCxnSpPr>
        <p:spPr>
          <a:xfrm>
            <a:off x="4267200" y="2971800"/>
            <a:ext cx="4267200" cy="0"/>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mc:AlternateContent>
    <mc:Choice Requires="p14">
      <p:transition spd="slow">
        <p14:rippl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15"/>
          <p:cNvPicPr preferRelativeResize="0"/>
          <p:nvPr/>
        </p:nvPicPr>
        <p:blipFill rotWithShape="1">
          <a:blip r:embed="rId3">
            <a:alphaModFix/>
          </a:blip>
          <a:srcRect b="0" l="0" r="0" t="0"/>
          <a:stretch/>
        </p:blipFill>
        <p:spPr>
          <a:xfrm>
            <a:off x="685800" y="923925"/>
            <a:ext cx="10896600" cy="4584908"/>
          </a:xfrm>
          <a:prstGeom prst="rect">
            <a:avLst/>
          </a:prstGeom>
          <a:noFill/>
          <a:ln>
            <a:noFill/>
          </a:ln>
        </p:spPr>
      </p:pic>
      <p:sp>
        <p:nvSpPr>
          <p:cNvPr id="275" name="Google Shape;275;p15"/>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JPA – Truy vấn dữ liệu</a:t>
            </a:r>
            <a:endParaRPr/>
          </a:p>
        </p:txBody>
      </p:sp>
      <p:sp>
        <p:nvSpPr>
          <p:cNvPr id="276" name="Google Shape;276;p15"/>
          <p:cNvSpPr/>
          <p:nvPr/>
        </p:nvSpPr>
        <p:spPr>
          <a:xfrm>
            <a:off x="6222274" y="1737225"/>
            <a:ext cx="5360126" cy="1219200"/>
          </a:xfrm>
          <a:prstGeom prst="foldedCorner">
            <a:avLst>
              <a:gd fmla="val 7591"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rgbClr val="FF0000"/>
                </a:solidFill>
                <a:latin typeface="Cambria"/>
                <a:ea typeface="Cambria"/>
                <a:cs typeface="Cambria"/>
                <a:sym typeface="Cambria"/>
              </a:rPr>
              <a:t>JPQL</a:t>
            </a:r>
            <a:r>
              <a:rPr lang="en-US" sz="2000">
                <a:solidFill>
                  <a:srgbClr val="FF0000"/>
                </a:solidFill>
                <a:latin typeface="Cambria"/>
                <a:ea typeface="Cambria"/>
                <a:cs typeface="Cambria"/>
                <a:sym typeface="Cambria"/>
              </a:rPr>
              <a:t> là câu lệnh truy vấn đối tượng (</a:t>
            </a:r>
            <a:r>
              <a:rPr i="1" lang="en-US" sz="2000">
                <a:solidFill>
                  <a:srgbClr val="0000FF"/>
                </a:solidFill>
                <a:latin typeface="Cambria"/>
                <a:ea typeface="Cambria"/>
                <a:cs typeface="Cambria"/>
                <a:sym typeface="Cambria"/>
              </a:rPr>
              <a:t>các thành phần bên trong là Entity Class và Property chứ không phải là Table và Column</a:t>
            </a:r>
            <a:r>
              <a:rPr lang="en-US" sz="2000">
                <a:solidFill>
                  <a:srgbClr val="FF0000"/>
                </a:solidFill>
                <a:latin typeface="Cambria"/>
                <a:ea typeface="Cambria"/>
                <a:cs typeface="Cambria"/>
                <a:sym typeface="Cambria"/>
              </a:rPr>
              <a:t>)</a:t>
            </a:r>
            <a:endParaRPr sz="2000">
              <a:solidFill>
                <a:srgbClr val="FF0000"/>
              </a:solidFill>
              <a:latin typeface="Cambria"/>
              <a:ea typeface="Cambria"/>
              <a:cs typeface="Cambria"/>
              <a:sym typeface="Cambria"/>
            </a:endParaRPr>
          </a:p>
        </p:txBody>
      </p:sp>
      <p:sp>
        <p:nvSpPr>
          <p:cNvPr id="277" name="Google Shape;277;p15"/>
          <p:cNvSpPr/>
          <p:nvPr/>
        </p:nvSpPr>
        <p:spPr>
          <a:xfrm>
            <a:off x="6215743" y="4648200"/>
            <a:ext cx="5360126" cy="1905000"/>
          </a:xfrm>
          <a:prstGeom prst="foldedCorner">
            <a:avLst>
              <a:gd fmla="val 7591"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000">
                <a:solidFill>
                  <a:srgbClr val="FF0000"/>
                </a:solidFill>
                <a:latin typeface="Cambria"/>
                <a:ea typeface="Cambria"/>
                <a:cs typeface="Cambria"/>
                <a:sym typeface="Cambria"/>
              </a:rPr>
              <a:t>TypedQuery&lt;T&gt;</a:t>
            </a:r>
            <a:endParaRPr/>
          </a:p>
          <a:p>
            <a:pPr indent="-342900" lvl="0" marL="342900" marR="0" rtl="0" algn="l">
              <a:spcBef>
                <a:spcPts val="0"/>
              </a:spcBef>
              <a:spcAft>
                <a:spcPts val="0"/>
              </a:spcAft>
              <a:buClr>
                <a:srgbClr val="FF0000"/>
              </a:buClr>
              <a:buSzPts val="2000"/>
              <a:buFont typeface="Arial"/>
              <a:buChar char="•"/>
            </a:pPr>
            <a:r>
              <a:rPr lang="en-US" sz="2000">
                <a:solidFill>
                  <a:srgbClr val="FF0000"/>
                </a:solidFill>
                <a:latin typeface="Cambria"/>
                <a:ea typeface="Cambria"/>
                <a:cs typeface="Cambria"/>
                <a:sym typeface="Cambria"/>
              </a:rPr>
              <a:t>getResulList(): List&lt;T&gt;</a:t>
            </a:r>
            <a:endParaRPr/>
          </a:p>
          <a:p>
            <a:pPr indent="-342900" lvl="0" marL="342900" marR="0" rtl="0" algn="l">
              <a:spcBef>
                <a:spcPts val="0"/>
              </a:spcBef>
              <a:spcAft>
                <a:spcPts val="0"/>
              </a:spcAft>
              <a:buClr>
                <a:srgbClr val="FF0000"/>
              </a:buClr>
              <a:buSzPts val="2000"/>
              <a:buFont typeface="Arial"/>
              <a:buChar char="•"/>
            </a:pPr>
            <a:r>
              <a:rPr lang="en-US" sz="2000">
                <a:solidFill>
                  <a:srgbClr val="FF0000"/>
                </a:solidFill>
                <a:latin typeface="Cambria"/>
                <a:ea typeface="Cambria"/>
                <a:cs typeface="Cambria"/>
                <a:sym typeface="Cambria"/>
              </a:rPr>
              <a:t>getSingleResult(): T</a:t>
            </a:r>
            <a:endParaRPr/>
          </a:p>
          <a:p>
            <a:pPr indent="0" lvl="0" marL="0" marR="0" rtl="0" algn="l">
              <a:spcBef>
                <a:spcPts val="0"/>
              </a:spcBef>
              <a:spcAft>
                <a:spcPts val="0"/>
              </a:spcAft>
              <a:buNone/>
            </a:pPr>
            <a:r>
              <a:t/>
            </a:r>
            <a:endParaRPr sz="2000">
              <a:solidFill>
                <a:srgbClr val="FF0000"/>
              </a:solidFill>
              <a:latin typeface="Cambria"/>
              <a:ea typeface="Cambria"/>
              <a:cs typeface="Cambria"/>
              <a:sym typeface="Cambria"/>
            </a:endParaRPr>
          </a:p>
          <a:p>
            <a:pPr indent="0" lvl="0" marL="0" marR="0" rtl="0" algn="l">
              <a:spcBef>
                <a:spcPts val="0"/>
              </a:spcBef>
              <a:spcAft>
                <a:spcPts val="0"/>
              </a:spcAft>
              <a:buNone/>
            </a:pPr>
            <a:r>
              <a:rPr i="1" lang="en-US" sz="2000">
                <a:solidFill>
                  <a:srgbClr val="0000FF"/>
                </a:solidFill>
                <a:latin typeface="Cambria"/>
                <a:ea typeface="Cambria"/>
                <a:cs typeface="Cambria"/>
                <a:sym typeface="Cambria"/>
              </a:rPr>
              <a:t>Hãy căn cứ mệnh đề SELECT để xác định T</a:t>
            </a:r>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6"/>
          <p:cNvSpPr/>
          <p:nvPr/>
        </p:nvSpPr>
        <p:spPr>
          <a:xfrm>
            <a:off x="3391519" y="3953470"/>
            <a:ext cx="811468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cap="small">
                <a:solidFill>
                  <a:schemeClr val="lt1"/>
                </a:solidFill>
                <a:latin typeface="Cambria"/>
                <a:ea typeface="Cambria"/>
                <a:cs typeface="Cambria"/>
                <a:sym typeface="Cambria"/>
              </a:rPr>
              <a:t>Demostation</a:t>
            </a:r>
            <a:endParaRPr b="1" sz="4800" cap="small">
              <a:solidFill>
                <a:schemeClr val="lt1"/>
              </a:solidFill>
              <a:latin typeface="Cambria"/>
              <a:ea typeface="Cambria"/>
              <a:cs typeface="Cambria"/>
              <a:sym typeface="Cambria"/>
            </a:endParaRPr>
          </a:p>
        </p:txBody>
      </p:sp>
      <p:cxnSp>
        <p:nvCxnSpPr>
          <p:cNvPr id="283" name="Google Shape;283;p16"/>
          <p:cNvCxnSpPr/>
          <p:nvPr/>
        </p:nvCxnSpPr>
        <p:spPr>
          <a:xfrm>
            <a:off x="762000" y="4872335"/>
            <a:ext cx="10744200" cy="0"/>
          </a:xfrm>
          <a:prstGeom prst="straightConnector1">
            <a:avLst/>
          </a:prstGeom>
          <a:noFill/>
          <a:ln cap="flat" cmpd="thinThick" w="76200">
            <a:solidFill>
              <a:srgbClr val="FF0000"/>
            </a:solidFill>
            <a:prstDash val="solid"/>
            <a:round/>
            <a:headEnd len="sm" w="sm" type="none"/>
            <a:tailEnd len="sm" w="sm" type="none"/>
          </a:ln>
        </p:spPr>
      </p:cxnSp>
      <p:pic>
        <p:nvPicPr>
          <p:cNvPr id="284" name="Google Shape;284;p16"/>
          <p:cNvPicPr preferRelativeResize="0"/>
          <p:nvPr/>
        </p:nvPicPr>
        <p:blipFill rotWithShape="1">
          <a:blip r:embed="rId3">
            <a:alphaModFix/>
          </a:blip>
          <a:srcRect b="0" l="0" r="0" t="0"/>
          <a:stretch/>
        </p:blipFill>
        <p:spPr>
          <a:xfrm flipH="1">
            <a:off x="457200" y="1143000"/>
            <a:ext cx="2543530" cy="3781953"/>
          </a:xfrm>
          <a:prstGeom prst="ellipse">
            <a:avLst/>
          </a:prstGeom>
          <a:noFill/>
          <a:ln>
            <a:noFill/>
          </a:ln>
        </p:spPr>
      </p:pic>
      <p:sp>
        <p:nvSpPr>
          <p:cNvPr id="285" name="Google Shape;285;p16"/>
          <p:cNvSpPr txBox="1"/>
          <p:nvPr/>
        </p:nvSpPr>
        <p:spPr>
          <a:xfrm>
            <a:off x="3391519" y="4960204"/>
            <a:ext cx="386022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Lập trình JPA truy vấn và thao tác Users</a:t>
            </a:r>
            <a:endParaRPr sz="1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7"/>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Summary</a:t>
            </a:r>
            <a:endParaRPr/>
          </a:p>
        </p:txBody>
      </p:sp>
      <p:sp>
        <p:nvSpPr>
          <p:cNvPr id="291" name="Google Shape;291;p17"/>
          <p:cNvSpPr txBox="1"/>
          <p:nvPr>
            <p:ph idx="1" type="body"/>
          </p:nvPr>
        </p:nvSpPr>
        <p:spPr>
          <a:xfrm>
            <a:off x="609600" y="1066800"/>
            <a:ext cx="76962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2800"/>
              <a:buFont typeface="Noto Sans Symbols"/>
              <a:buChar char="✔"/>
            </a:pPr>
            <a:r>
              <a:rPr lang="en-US">
                <a:latin typeface="Cambria"/>
                <a:ea typeface="Cambria"/>
                <a:cs typeface="Cambria"/>
                <a:sym typeface="Cambria"/>
              </a:rPr>
              <a:t>Hạn chế của lập trình JDBC</a:t>
            </a:r>
            <a:endParaRPr/>
          </a:p>
          <a:p>
            <a:pPr indent="-342900" lvl="0" marL="342900" rtl="0" algn="l">
              <a:spcBef>
                <a:spcPts val="560"/>
              </a:spcBef>
              <a:spcAft>
                <a:spcPts val="0"/>
              </a:spcAft>
              <a:buSzPts val="2800"/>
              <a:buFont typeface="Noto Sans Symbols"/>
              <a:buChar char="✔"/>
            </a:pPr>
            <a:r>
              <a:rPr lang="en-US">
                <a:latin typeface="Cambria"/>
                <a:ea typeface="Cambria"/>
                <a:cs typeface="Cambria"/>
                <a:sym typeface="Cambria"/>
              </a:rPr>
              <a:t>Giới thiệu JPA</a:t>
            </a:r>
            <a:endParaRPr/>
          </a:p>
          <a:p>
            <a:pPr indent="-342900" lvl="0" marL="342900" rtl="0" algn="l">
              <a:spcBef>
                <a:spcPts val="560"/>
              </a:spcBef>
              <a:spcAft>
                <a:spcPts val="0"/>
              </a:spcAft>
              <a:buSzPts val="2800"/>
              <a:buFont typeface="Noto Sans Symbols"/>
              <a:buChar char="✔"/>
            </a:pPr>
            <a:r>
              <a:rPr lang="en-US">
                <a:latin typeface="Cambria"/>
                <a:ea typeface="Cambria"/>
                <a:cs typeface="Cambria"/>
                <a:sym typeface="Cambria"/>
              </a:rPr>
              <a:t>Cấu hình thư viện cần thiết</a:t>
            </a:r>
            <a:endParaRPr/>
          </a:p>
          <a:p>
            <a:pPr indent="-342900" lvl="0" marL="342900" rtl="0" algn="l">
              <a:spcBef>
                <a:spcPts val="560"/>
              </a:spcBef>
              <a:spcAft>
                <a:spcPts val="0"/>
              </a:spcAft>
              <a:buSzPts val="2800"/>
              <a:buFont typeface="Noto Sans Symbols"/>
              <a:buChar char="✔"/>
            </a:pPr>
            <a:r>
              <a:rPr lang="en-US">
                <a:latin typeface="Cambria"/>
                <a:ea typeface="Cambria"/>
                <a:cs typeface="Cambria"/>
                <a:sym typeface="Cambria"/>
              </a:rPr>
              <a:t>Lập trình JPA truy vấn và thao tác dữ liệu cơ bản</a:t>
            </a:r>
            <a:endParaRPr>
              <a:latin typeface="Cambria"/>
              <a:ea typeface="Cambria"/>
              <a:cs typeface="Cambria"/>
              <a:sym typeface="Cambria"/>
            </a:endParaRPr>
          </a:p>
        </p:txBody>
      </p:sp>
      <p:pic>
        <p:nvPicPr>
          <p:cNvPr descr="D:\Compressed\PSD Collection 2011\WP-201 copy.png" id="292" name="Google Shape;292;p17"/>
          <p:cNvPicPr preferRelativeResize="0"/>
          <p:nvPr/>
        </p:nvPicPr>
        <p:blipFill rotWithShape="1">
          <a:blip r:embed="rId3">
            <a:alphaModFix/>
          </a:blip>
          <a:srcRect b="0" l="0" r="0" t="0"/>
          <a:stretch/>
        </p:blipFill>
        <p:spPr>
          <a:xfrm flipH="1">
            <a:off x="8230159" y="707042"/>
            <a:ext cx="3336488" cy="5617558"/>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18"/>
          <p:cNvPicPr preferRelativeResize="0"/>
          <p:nvPr/>
        </p:nvPicPr>
        <p:blipFill rotWithShape="1">
          <a:blip r:embed="rId3">
            <a:alphaModFix/>
          </a:blip>
          <a:srcRect b="0" l="0" r="90861" t="0"/>
          <a:stretch/>
        </p:blipFill>
        <p:spPr>
          <a:xfrm>
            <a:off x="0" y="0"/>
            <a:ext cx="2853507" cy="6845300"/>
          </a:xfrm>
          <a:prstGeom prst="rect">
            <a:avLst/>
          </a:prstGeom>
          <a:noFill/>
          <a:ln>
            <a:noFill/>
          </a:ln>
        </p:spPr>
      </p:pic>
      <p:pic>
        <p:nvPicPr>
          <p:cNvPr id="299" name="Google Shape;299;p18"/>
          <p:cNvPicPr preferRelativeResize="0"/>
          <p:nvPr/>
        </p:nvPicPr>
        <p:blipFill rotWithShape="1">
          <a:blip r:embed="rId3">
            <a:alphaModFix/>
          </a:blip>
          <a:srcRect b="0" l="0" r="0" t="0"/>
          <a:stretch/>
        </p:blipFill>
        <p:spPr>
          <a:xfrm>
            <a:off x="2787345" y="12700"/>
            <a:ext cx="9404656" cy="6832600"/>
          </a:xfrm>
          <a:prstGeom prst="rect">
            <a:avLst/>
          </a:prstGeom>
          <a:noFill/>
          <a:ln>
            <a:noFill/>
          </a:ln>
        </p:spPr>
      </p:pic>
      <p:sp>
        <p:nvSpPr>
          <p:cNvPr id="300" name="Google Shape;300;p18"/>
          <p:cNvSpPr/>
          <p:nvPr/>
        </p:nvSpPr>
        <p:spPr>
          <a:xfrm>
            <a:off x="2275344" y="4724400"/>
            <a:ext cx="4506456" cy="2239371"/>
          </a:xfrm>
          <a:prstGeom prst="rect">
            <a:avLst/>
          </a:prstGeom>
          <a:solidFill>
            <a:srgbClr val="A5A5A5"/>
          </a:solidFill>
          <a:ln>
            <a:noFill/>
          </a:ln>
          <a:effectLst>
            <a:outerShdw blurRad="50800" rotWithShape="0" algn="tl" dir="2700000" dist="38100">
              <a:srgbClr val="000000">
                <a:alpha val="40000"/>
              </a:srgbClr>
            </a:outerShdw>
          </a:effectLst>
        </p:spPr>
        <p:txBody>
          <a:bodyPr anchorCtr="0" anchor="ctr" bIns="45700" lIns="274300" spcFirstLastPara="1" rIns="182875" wrap="square" tIns="45700">
            <a:noAutofit/>
          </a:bodyPr>
          <a:lstStyle/>
          <a:p>
            <a:pPr indent="0" lvl="0" marL="0" marR="0" rtl="0" algn="ctr">
              <a:spcBef>
                <a:spcPts val="0"/>
              </a:spcBef>
              <a:spcAft>
                <a:spcPts val="0"/>
              </a:spcAft>
              <a:buNone/>
            </a:pPr>
            <a:r>
              <a:rPr b="1" lang="en-US" sz="5400">
                <a:solidFill>
                  <a:srgbClr val="FF5A33"/>
                </a:solidFill>
                <a:latin typeface="Quattrocento Sans"/>
                <a:ea typeface="Quattrocento Sans"/>
                <a:cs typeface="Quattrocento Sans"/>
                <a:sym typeface="Quattrocento Sans"/>
              </a:rPr>
              <a:t>       Cảm ơn</a:t>
            </a:r>
            <a:endParaRPr b="1" sz="5400">
              <a:solidFill>
                <a:srgbClr val="FF5A33"/>
              </a:solidFill>
              <a:latin typeface="Quattrocento Sans"/>
              <a:ea typeface="Quattrocento Sans"/>
              <a:cs typeface="Quattrocento Sans"/>
              <a:sym typeface="Quattrocento Sans"/>
            </a:endParaRPr>
          </a:p>
        </p:txBody>
      </p:sp>
      <p:grpSp>
        <p:nvGrpSpPr>
          <p:cNvPr id="301" name="Google Shape;301;p18"/>
          <p:cNvGrpSpPr/>
          <p:nvPr/>
        </p:nvGrpSpPr>
        <p:grpSpPr>
          <a:xfrm>
            <a:off x="1066800" y="2542160"/>
            <a:ext cx="3327030" cy="4371824"/>
            <a:chOff x="-2798010" y="2616804"/>
            <a:chExt cx="2238173" cy="4371824"/>
          </a:xfrm>
        </p:grpSpPr>
        <p:sp>
          <p:nvSpPr>
            <p:cNvPr id="302" name="Google Shape;302;p18"/>
            <p:cNvSpPr/>
            <p:nvPr/>
          </p:nvSpPr>
          <p:spPr>
            <a:xfrm>
              <a:off x="-2468880" y="3032760"/>
              <a:ext cx="1737360" cy="1935480"/>
            </a:xfrm>
            <a:custGeom>
              <a:rect b="b" l="l" r="r" t="t"/>
              <a:pathLst>
                <a:path extrusionOk="0" h="1935480" w="1737360">
                  <a:moveTo>
                    <a:pt x="0" y="0"/>
                  </a:moveTo>
                  <a:lnTo>
                    <a:pt x="228600" y="1158240"/>
                  </a:lnTo>
                  <a:lnTo>
                    <a:pt x="701040" y="1524000"/>
                  </a:lnTo>
                  <a:lnTo>
                    <a:pt x="1432560" y="1935480"/>
                  </a:lnTo>
                  <a:lnTo>
                    <a:pt x="1737360" y="1844040"/>
                  </a:lnTo>
                  <a:lnTo>
                    <a:pt x="1706880" y="1676400"/>
                  </a:lnTo>
                  <a:lnTo>
                    <a:pt x="1706880" y="1234440"/>
                  </a:lnTo>
                  <a:lnTo>
                    <a:pt x="1493520" y="899160"/>
                  </a:lnTo>
                  <a:lnTo>
                    <a:pt x="1036320" y="701040"/>
                  </a:lnTo>
                  <a:lnTo>
                    <a:pt x="350520" y="259080"/>
                  </a:ln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None/>
              </a:pPr>
              <a:r>
                <a:t/>
              </a:r>
              <a:endParaRPr b="1" sz="2400">
                <a:solidFill>
                  <a:schemeClr val="dk1"/>
                </a:solidFill>
                <a:latin typeface="Quattrocento Sans"/>
                <a:ea typeface="Quattrocento Sans"/>
                <a:cs typeface="Quattrocento Sans"/>
                <a:sym typeface="Quattrocento Sans"/>
              </a:endParaRPr>
            </a:p>
          </p:txBody>
        </p:sp>
        <p:grpSp>
          <p:nvGrpSpPr>
            <p:cNvPr id="303" name="Google Shape;303;p18"/>
            <p:cNvGrpSpPr/>
            <p:nvPr/>
          </p:nvGrpSpPr>
          <p:grpSpPr>
            <a:xfrm>
              <a:off x="-2798010" y="2616804"/>
              <a:ext cx="2238173" cy="4371824"/>
              <a:chOff x="100462" y="2616804"/>
              <a:chExt cx="2238173" cy="4371824"/>
            </a:xfrm>
          </p:grpSpPr>
          <p:grpSp>
            <p:nvGrpSpPr>
              <p:cNvPr id="304" name="Google Shape;304;p18"/>
              <p:cNvGrpSpPr/>
              <p:nvPr/>
            </p:nvGrpSpPr>
            <p:grpSpPr>
              <a:xfrm>
                <a:off x="100462" y="2616804"/>
                <a:ext cx="2238173" cy="3972506"/>
                <a:chOff x="-84753" y="2896722"/>
                <a:chExt cx="2238173" cy="3972506"/>
              </a:xfrm>
            </p:grpSpPr>
            <p:sp>
              <p:nvSpPr>
                <p:cNvPr id="305" name="Google Shape;305;p18"/>
                <p:cNvSpPr/>
                <p:nvPr/>
              </p:nvSpPr>
              <p:spPr>
                <a:xfrm>
                  <a:off x="196771" y="3252486"/>
                  <a:ext cx="114172" cy="1400537"/>
                </a:xfrm>
                <a:custGeom>
                  <a:rect b="b" l="l" r="r" t="t"/>
                  <a:pathLst>
                    <a:path extrusionOk="0" h="1400537" w="114172">
                      <a:moveTo>
                        <a:pt x="0" y="0"/>
                      </a:moveTo>
                      <a:lnTo>
                        <a:pt x="57873" y="1400537"/>
                      </a:lnTo>
                      <a:lnTo>
                        <a:pt x="57873" y="1400537"/>
                      </a:lnTo>
                      <a:cubicBezTo>
                        <a:pt x="57089" y="1327089"/>
                        <a:pt x="116055" y="1360411"/>
                        <a:pt x="114126" y="1136634"/>
                      </a:cubicBezTo>
                      <a:cubicBezTo>
                        <a:pt x="112197" y="912857"/>
                        <a:pt x="55159" y="217848"/>
                        <a:pt x="46298" y="57873"/>
                      </a:cubicBezTo>
                      <a:lnTo>
                        <a:pt x="0"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just">
                    <a:lnSpc>
                      <a:spcPct val="120000"/>
                    </a:lnSpc>
                    <a:spcBef>
                      <a:spcPts val="0"/>
                    </a:spcBef>
                    <a:spcAft>
                      <a:spcPts val="0"/>
                    </a:spcAft>
                    <a:buNone/>
                  </a:pPr>
                  <a:r>
                    <a:t/>
                  </a:r>
                  <a:endParaRPr b="1" sz="2400">
                    <a:solidFill>
                      <a:schemeClr val="dk1"/>
                    </a:solidFill>
                    <a:latin typeface="Quattrocento Sans"/>
                    <a:ea typeface="Quattrocento Sans"/>
                    <a:cs typeface="Quattrocento Sans"/>
                    <a:sym typeface="Quattrocento Sans"/>
                  </a:endParaRPr>
                </a:p>
              </p:txBody>
            </p:sp>
            <p:pic>
              <p:nvPicPr>
                <p:cNvPr id="306" name="Google Shape;306;p18"/>
                <p:cNvPicPr preferRelativeResize="0"/>
                <p:nvPr/>
              </p:nvPicPr>
              <p:blipFill rotWithShape="1">
                <a:blip r:embed="rId4">
                  <a:alphaModFix/>
                </a:blip>
                <a:srcRect b="0" l="20048" r="23611" t="0"/>
                <a:stretch/>
              </p:blipFill>
              <p:spPr>
                <a:xfrm>
                  <a:off x="-84753" y="2896722"/>
                  <a:ext cx="2238173" cy="3972506"/>
                </a:xfrm>
                <a:prstGeom prst="rect">
                  <a:avLst/>
                </a:prstGeom>
                <a:noFill/>
                <a:ln>
                  <a:noFill/>
                </a:ln>
              </p:spPr>
            </p:pic>
          </p:grpSp>
          <p:pic>
            <p:nvPicPr>
              <p:cNvPr id="307" name="Google Shape;307;p18"/>
              <p:cNvPicPr preferRelativeResize="0"/>
              <p:nvPr/>
            </p:nvPicPr>
            <p:blipFill rotWithShape="1">
              <a:blip r:embed="rId5">
                <a:alphaModFix/>
              </a:blip>
              <a:srcRect b="0" l="0" r="0" t="0"/>
              <a:stretch/>
            </p:blipFill>
            <p:spPr>
              <a:xfrm>
                <a:off x="100462" y="5057191"/>
                <a:ext cx="1150930" cy="1931437"/>
              </a:xfrm>
              <a:prstGeom prst="rect">
                <a:avLst/>
              </a:prstGeom>
              <a:noFill/>
              <a:ln>
                <a:noFill/>
              </a:ln>
            </p:spPr>
          </p:pic>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Nội dung</a:t>
            </a:r>
            <a:endParaRPr/>
          </a:p>
        </p:txBody>
      </p:sp>
      <p:sp>
        <p:nvSpPr>
          <p:cNvPr id="120" name="Google Shape;120;p2"/>
          <p:cNvSpPr txBox="1"/>
          <p:nvPr>
            <p:ph idx="1" type="body"/>
          </p:nvPr>
        </p:nvSpPr>
        <p:spPr>
          <a:xfrm>
            <a:off x="609600" y="1066799"/>
            <a:ext cx="10972800" cy="56616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latin typeface="Cambria"/>
                <a:ea typeface="Cambria"/>
                <a:cs typeface="Cambria"/>
                <a:sym typeface="Cambria"/>
              </a:rPr>
              <a:t>Hạn chế của lập trình JDBC</a:t>
            </a:r>
            <a:endParaRPr/>
          </a:p>
          <a:p>
            <a:pPr indent="-342900" lvl="0" marL="342900" rtl="0" algn="l">
              <a:spcBef>
                <a:spcPts val="560"/>
              </a:spcBef>
              <a:spcAft>
                <a:spcPts val="0"/>
              </a:spcAft>
              <a:buClr>
                <a:srgbClr val="FF5A33"/>
              </a:buClr>
              <a:buSzPts val="2800"/>
              <a:buFont typeface="Noto Sans Symbols"/>
              <a:buChar char="❑"/>
            </a:pPr>
            <a:r>
              <a:rPr lang="en-US">
                <a:latin typeface="Cambria"/>
                <a:ea typeface="Cambria"/>
                <a:cs typeface="Cambria"/>
                <a:sym typeface="Cambria"/>
              </a:rPr>
              <a:t>Giới thiệu JPA</a:t>
            </a:r>
            <a:endParaRPr/>
          </a:p>
          <a:p>
            <a:pPr indent="-342900" lvl="0" marL="342900" rtl="0" algn="l">
              <a:spcBef>
                <a:spcPts val="560"/>
              </a:spcBef>
              <a:spcAft>
                <a:spcPts val="0"/>
              </a:spcAft>
              <a:buClr>
                <a:srgbClr val="FF5A33"/>
              </a:buClr>
              <a:buSzPts val="2800"/>
              <a:buFont typeface="Noto Sans Symbols"/>
              <a:buChar char="❑"/>
            </a:pPr>
            <a:r>
              <a:rPr lang="en-US">
                <a:latin typeface="Cambria"/>
                <a:ea typeface="Cambria"/>
                <a:cs typeface="Cambria"/>
                <a:sym typeface="Cambria"/>
              </a:rPr>
              <a:t>Cấu hình thư viện cần thiết</a:t>
            </a:r>
            <a:endParaRPr/>
          </a:p>
          <a:p>
            <a:pPr indent="-342900" lvl="0" marL="342900" rtl="0" algn="l">
              <a:spcBef>
                <a:spcPts val="560"/>
              </a:spcBef>
              <a:spcAft>
                <a:spcPts val="0"/>
              </a:spcAft>
              <a:buClr>
                <a:srgbClr val="FF5A33"/>
              </a:buClr>
              <a:buSzPts val="2800"/>
              <a:buFont typeface="Noto Sans Symbols"/>
              <a:buChar char="❑"/>
            </a:pPr>
            <a:r>
              <a:rPr lang="en-US">
                <a:latin typeface="Cambria"/>
                <a:ea typeface="Cambria"/>
                <a:cs typeface="Cambria"/>
                <a:sym typeface="Cambria"/>
              </a:rPr>
              <a:t>Lập trình JPA truy vấn và thao tác dữ liệu cơ bản</a:t>
            </a:r>
            <a:endParaRPr>
              <a:latin typeface="Cambria"/>
              <a:ea typeface="Cambria"/>
              <a:cs typeface="Cambria"/>
              <a:sym typeface="Cambria"/>
            </a:endParaRPr>
          </a:p>
        </p:txBody>
      </p:sp>
      <p:pic>
        <p:nvPicPr>
          <p:cNvPr descr="D:\Pictures\PNG\present.png" id="121" name="Google Shape;121;p2"/>
          <p:cNvPicPr preferRelativeResize="0"/>
          <p:nvPr/>
        </p:nvPicPr>
        <p:blipFill rotWithShape="1">
          <a:blip r:embed="rId3">
            <a:alphaModFix/>
          </a:blip>
          <a:srcRect b="0" l="0" r="0" t="0"/>
          <a:stretch/>
        </p:blipFill>
        <p:spPr>
          <a:xfrm flipH="1">
            <a:off x="9448800" y="1371600"/>
            <a:ext cx="2313580" cy="5356861"/>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p:nvPr/>
        </p:nvSpPr>
        <p:spPr>
          <a:xfrm>
            <a:off x="3505200" y="1063752"/>
            <a:ext cx="5334000" cy="3279648"/>
          </a:xfrm>
          <a:prstGeom prst="roundRect">
            <a:avLst>
              <a:gd fmla="val 4487" name="adj"/>
            </a:avLst>
          </a:prstGeom>
          <a:solidFill>
            <a:srgbClr val="F2F2F2"/>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7" name="Google Shape;127;p3"/>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ứng dụng JDBC</a:t>
            </a:r>
            <a:endParaRPr/>
          </a:p>
        </p:txBody>
      </p:sp>
      <p:sp>
        <p:nvSpPr>
          <p:cNvPr id="128" name="Google Shape;128;p3"/>
          <p:cNvSpPr/>
          <p:nvPr/>
        </p:nvSpPr>
        <p:spPr>
          <a:xfrm>
            <a:off x="1981200" y="5940552"/>
            <a:ext cx="1371600" cy="765048"/>
          </a:xfrm>
          <a:prstGeom prst="flowChartMagneticDisk">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DB1</a:t>
            </a:r>
            <a:endParaRPr sz="1800">
              <a:solidFill>
                <a:schemeClr val="lt1"/>
              </a:solidFill>
              <a:latin typeface="Calibri"/>
              <a:ea typeface="Calibri"/>
              <a:cs typeface="Calibri"/>
              <a:sym typeface="Calibri"/>
            </a:endParaRPr>
          </a:p>
        </p:txBody>
      </p:sp>
      <p:sp>
        <p:nvSpPr>
          <p:cNvPr id="129" name="Google Shape;129;p3"/>
          <p:cNvSpPr/>
          <p:nvPr/>
        </p:nvSpPr>
        <p:spPr>
          <a:xfrm>
            <a:off x="4267200" y="5940552"/>
            <a:ext cx="1371600" cy="765048"/>
          </a:xfrm>
          <a:prstGeom prst="flowChartMagneticDisk">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DB2</a:t>
            </a:r>
            <a:endParaRPr sz="1800">
              <a:solidFill>
                <a:schemeClr val="lt1"/>
              </a:solidFill>
              <a:latin typeface="Calibri"/>
              <a:ea typeface="Calibri"/>
              <a:cs typeface="Calibri"/>
              <a:sym typeface="Calibri"/>
            </a:endParaRPr>
          </a:p>
        </p:txBody>
      </p:sp>
      <p:sp>
        <p:nvSpPr>
          <p:cNvPr id="130" name="Google Shape;130;p3"/>
          <p:cNvSpPr/>
          <p:nvPr/>
        </p:nvSpPr>
        <p:spPr>
          <a:xfrm>
            <a:off x="6553200" y="5940552"/>
            <a:ext cx="1371600" cy="765048"/>
          </a:xfrm>
          <a:prstGeom prst="flowChartMagneticDisk">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DB3</a:t>
            </a:r>
            <a:endParaRPr sz="1800">
              <a:solidFill>
                <a:schemeClr val="lt1"/>
              </a:solidFill>
              <a:latin typeface="Calibri"/>
              <a:ea typeface="Calibri"/>
              <a:cs typeface="Calibri"/>
              <a:sym typeface="Calibri"/>
            </a:endParaRPr>
          </a:p>
        </p:txBody>
      </p:sp>
      <p:sp>
        <p:nvSpPr>
          <p:cNvPr id="131" name="Google Shape;131;p3"/>
          <p:cNvSpPr/>
          <p:nvPr/>
        </p:nvSpPr>
        <p:spPr>
          <a:xfrm>
            <a:off x="8839200" y="5940552"/>
            <a:ext cx="1371600" cy="765048"/>
          </a:xfrm>
          <a:prstGeom prst="flowChartMagneticDisk">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DBN</a:t>
            </a:r>
            <a:endParaRPr sz="1800">
              <a:solidFill>
                <a:schemeClr val="lt1"/>
              </a:solidFill>
              <a:latin typeface="Calibri"/>
              <a:ea typeface="Calibri"/>
              <a:cs typeface="Calibri"/>
              <a:sym typeface="Calibri"/>
            </a:endParaRPr>
          </a:p>
        </p:txBody>
      </p:sp>
      <p:sp>
        <p:nvSpPr>
          <p:cNvPr id="132" name="Google Shape;132;p3"/>
          <p:cNvSpPr/>
          <p:nvPr/>
        </p:nvSpPr>
        <p:spPr>
          <a:xfrm>
            <a:off x="4838700" y="1275150"/>
            <a:ext cx="2590800" cy="648789"/>
          </a:xfrm>
          <a:prstGeom prst="roundRect">
            <a:avLst>
              <a:gd fmla="val 16667" name="adj"/>
            </a:avLst>
          </a:prstGeom>
          <a:gradFill>
            <a:gsLst>
              <a:gs pos="0">
                <a:srgbClr val="2D5C97"/>
              </a:gs>
              <a:gs pos="80000">
                <a:srgbClr val="3C7AC5"/>
              </a:gs>
              <a:gs pos="100000">
                <a:srgbClr val="397BC9"/>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cap="small">
                <a:solidFill>
                  <a:schemeClr val="lt1"/>
                </a:solidFill>
                <a:latin typeface="Cambria"/>
                <a:ea typeface="Cambria"/>
                <a:cs typeface="Cambria"/>
                <a:sym typeface="Cambria"/>
              </a:rPr>
              <a:t>Java Program</a:t>
            </a:r>
            <a:endParaRPr sz="2800" cap="small">
              <a:solidFill>
                <a:schemeClr val="lt1"/>
              </a:solidFill>
              <a:latin typeface="Cambria"/>
              <a:ea typeface="Cambria"/>
              <a:cs typeface="Cambria"/>
              <a:sym typeface="Cambria"/>
            </a:endParaRPr>
          </a:p>
        </p:txBody>
      </p:sp>
      <p:sp>
        <p:nvSpPr>
          <p:cNvPr id="133" name="Google Shape;133;p3"/>
          <p:cNvSpPr/>
          <p:nvPr/>
        </p:nvSpPr>
        <p:spPr>
          <a:xfrm>
            <a:off x="4838700" y="3048000"/>
            <a:ext cx="2590800" cy="648789"/>
          </a:xfrm>
          <a:prstGeom prst="roundRect">
            <a:avLst>
              <a:gd fmla="val 16667" name="adj"/>
            </a:avLst>
          </a:prstGeom>
          <a:gradFill>
            <a:gsLst>
              <a:gs pos="0">
                <a:srgbClr val="992D2B"/>
              </a:gs>
              <a:gs pos="80000">
                <a:srgbClr val="C93D39"/>
              </a:gs>
              <a:gs pos="100000">
                <a:srgbClr val="CD3A36"/>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cap="small">
                <a:solidFill>
                  <a:schemeClr val="lt1"/>
                </a:solidFill>
                <a:latin typeface="Cambria"/>
                <a:ea typeface="Cambria"/>
                <a:cs typeface="Cambria"/>
                <a:sym typeface="Cambria"/>
              </a:rPr>
              <a:t>JDBC API</a:t>
            </a:r>
            <a:endParaRPr sz="2800" cap="small">
              <a:solidFill>
                <a:schemeClr val="lt1"/>
              </a:solidFill>
              <a:latin typeface="Cambria"/>
              <a:ea typeface="Cambria"/>
              <a:cs typeface="Cambria"/>
              <a:sym typeface="Cambria"/>
            </a:endParaRPr>
          </a:p>
        </p:txBody>
      </p:sp>
      <p:sp>
        <p:nvSpPr>
          <p:cNvPr id="134" name="Google Shape;134;p3"/>
          <p:cNvSpPr/>
          <p:nvPr/>
        </p:nvSpPr>
        <p:spPr>
          <a:xfrm>
            <a:off x="1371600" y="4876800"/>
            <a:ext cx="9525000" cy="762000"/>
          </a:xfrm>
          <a:prstGeom prst="roundRect">
            <a:avLst>
              <a:gd fmla="val 16667" name="adj"/>
            </a:avLst>
          </a:pr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400" cap="small">
                <a:solidFill>
                  <a:schemeClr val="lt1"/>
                </a:solidFill>
                <a:latin typeface="Cambria"/>
                <a:ea typeface="Cambria"/>
                <a:cs typeface="Cambria"/>
                <a:sym typeface="Cambria"/>
              </a:rPr>
              <a:t>RDBMS - Relational Database management System</a:t>
            </a:r>
            <a:endParaRPr sz="2400" cap="small">
              <a:solidFill>
                <a:schemeClr val="lt1"/>
              </a:solidFill>
              <a:latin typeface="Cambria"/>
              <a:ea typeface="Cambria"/>
              <a:cs typeface="Cambria"/>
              <a:sym typeface="Cambria"/>
            </a:endParaRPr>
          </a:p>
        </p:txBody>
      </p:sp>
      <p:cxnSp>
        <p:nvCxnSpPr>
          <p:cNvPr id="135" name="Google Shape;135;p3"/>
          <p:cNvCxnSpPr/>
          <p:nvPr/>
        </p:nvCxnSpPr>
        <p:spPr>
          <a:xfrm rot="10800000">
            <a:off x="4953000" y="5638800"/>
            <a:ext cx="0" cy="301752"/>
          </a:xfrm>
          <a:prstGeom prst="straightConnector1">
            <a:avLst/>
          </a:prstGeom>
          <a:noFill/>
          <a:ln cap="flat" cmpd="sng" w="9525">
            <a:solidFill>
              <a:srgbClr val="4A7DBA"/>
            </a:solidFill>
            <a:prstDash val="solid"/>
            <a:round/>
            <a:headEnd len="med" w="med" type="triangle"/>
            <a:tailEnd len="med" w="med" type="triangle"/>
          </a:ln>
        </p:spPr>
      </p:cxnSp>
      <p:cxnSp>
        <p:nvCxnSpPr>
          <p:cNvPr id="136" name="Google Shape;136;p3"/>
          <p:cNvCxnSpPr/>
          <p:nvPr/>
        </p:nvCxnSpPr>
        <p:spPr>
          <a:xfrm rot="10800000">
            <a:off x="2667000" y="5638800"/>
            <a:ext cx="0" cy="301752"/>
          </a:xfrm>
          <a:prstGeom prst="straightConnector1">
            <a:avLst/>
          </a:prstGeom>
          <a:noFill/>
          <a:ln cap="flat" cmpd="sng" w="9525">
            <a:solidFill>
              <a:srgbClr val="4A7DBA"/>
            </a:solidFill>
            <a:prstDash val="solid"/>
            <a:round/>
            <a:headEnd len="med" w="med" type="triangle"/>
            <a:tailEnd len="med" w="med" type="triangle"/>
          </a:ln>
        </p:spPr>
      </p:cxnSp>
      <p:cxnSp>
        <p:nvCxnSpPr>
          <p:cNvPr id="137" name="Google Shape;137;p3"/>
          <p:cNvCxnSpPr/>
          <p:nvPr/>
        </p:nvCxnSpPr>
        <p:spPr>
          <a:xfrm rot="10800000">
            <a:off x="9525000" y="5638800"/>
            <a:ext cx="0" cy="301752"/>
          </a:xfrm>
          <a:prstGeom prst="straightConnector1">
            <a:avLst/>
          </a:prstGeom>
          <a:noFill/>
          <a:ln cap="flat" cmpd="sng" w="9525">
            <a:solidFill>
              <a:srgbClr val="4A7DBA"/>
            </a:solidFill>
            <a:prstDash val="solid"/>
            <a:round/>
            <a:headEnd len="med" w="med" type="triangle"/>
            <a:tailEnd len="med" w="med" type="triangle"/>
          </a:ln>
        </p:spPr>
      </p:cxnSp>
      <p:cxnSp>
        <p:nvCxnSpPr>
          <p:cNvPr id="138" name="Google Shape;138;p3"/>
          <p:cNvCxnSpPr/>
          <p:nvPr/>
        </p:nvCxnSpPr>
        <p:spPr>
          <a:xfrm rot="10800000">
            <a:off x="7239000" y="5638800"/>
            <a:ext cx="0" cy="301752"/>
          </a:xfrm>
          <a:prstGeom prst="straightConnector1">
            <a:avLst/>
          </a:prstGeom>
          <a:noFill/>
          <a:ln cap="flat" cmpd="sng" w="9525">
            <a:solidFill>
              <a:srgbClr val="4A7DBA"/>
            </a:solidFill>
            <a:prstDash val="solid"/>
            <a:round/>
            <a:headEnd len="med" w="med" type="triangle"/>
            <a:tailEnd len="med" w="med" type="triangle"/>
          </a:ln>
        </p:spPr>
      </p:cxnSp>
      <p:cxnSp>
        <p:nvCxnSpPr>
          <p:cNvPr id="139" name="Google Shape;139;p3"/>
          <p:cNvCxnSpPr>
            <a:stCxn id="133" idx="2"/>
            <a:endCxn id="140" idx="0"/>
          </p:cNvCxnSpPr>
          <p:nvPr/>
        </p:nvCxnSpPr>
        <p:spPr>
          <a:xfrm>
            <a:off x="6134100" y="3696789"/>
            <a:ext cx="0" cy="341700"/>
          </a:xfrm>
          <a:prstGeom prst="straightConnector1">
            <a:avLst/>
          </a:prstGeom>
          <a:noFill/>
          <a:ln cap="flat" cmpd="sng" w="9525">
            <a:solidFill>
              <a:srgbClr val="4A7DBA"/>
            </a:solidFill>
            <a:prstDash val="solid"/>
            <a:round/>
            <a:headEnd len="med" w="med" type="triangle"/>
            <a:tailEnd len="med" w="med" type="triangle"/>
          </a:ln>
        </p:spPr>
      </p:cxnSp>
      <p:cxnSp>
        <p:nvCxnSpPr>
          <p:cNvPr id="141" name="Google Shape;141;p3"/>
          <p:cNvCxnSpPr/>
          <p:nvPr/>
        </p:nvCxnSpPr>
        <p:spPr>
          <a:xfrm>
            <a:off x="5292073" y="1923939"/>
            <a:ext cx="0" cy="1124061"/>
          </a:xfrm>
          <a:prstGeom prst="straightConnector1">
            <a:avLst/>
          </a:prstGeom>
          <a:noFill/>
          <a:ln cap="flat" cmpd="sng" w="9525">
            <a:solidFill>
              <a:srgbClr val="4A7DBA"/>
            </a:solidFill>
            <a:prstDash val="solid"/>
            <a:round/>
            <a:headEnd len="sm" w="sm" type="none"/>
            <a:tailEnd len="med" w="med" type="triangle"/>
          </a:ln>
        </p:spPr>
      </p:cxnSp>
      <p:cxnSp>
        <p:nvCxnSpPr>
          <p:cNvPr id="142" name="Google Shape;142;p3"/>
          <p:cNvCxnSpPr/>
          <p:nvPr/>
        </p:nvCxnSpPr>
        <p:spPr>
          <a:xfrm flipH="1">
            <a:off x="6964922" y="1923939"/>
            <a:ext cx="4355" cy="1124061"/>
          </a:xfrm>
          <a:prstGeom prst="straightConnector1">
            <a:avLst/>
          </a:prstGeom>
          <a:noFill/>
          <a:ln cap="flat" cmpd="sng" w="9525">
            <a:solidFill>
              <a:srgbClr val="4A7DBA"/>
            </a:solidFill>
            <a:prstDash val="solid"/>
            <a:round/>
            <a:headEnd len="med" w="med" type="triangle"/>
            <a:tailEnd len="sm" w="sm" type="none"/>
          </a:ln>
        </p:spPr>
      </p:cxnSp>
      <p:sp>
        <p:nvSpPr>
          <p:cNvPr id="143" name="Google Shape;143;p3"/>
          <p:cNvSpPr/>
          <p:nvPr/>
        </p:nvSpPr>
        <p:spPr>
          <a:xfrm>
            <a:off x="4469412" y="2189118"/>
            <a:ext cx="822661"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3200" cap="none">
                <a:solidFill>
                  <a:schemeClr val="accent1"/>
                </a:solidFill>
                <a:latin typeface="Calibri"/>
                <a:ea typeface="Calibri"/>
                <a:cs typeface="Calibri"/>
                <a:sym typeface="Calibri"/>
              </a:rPr>
              <a:t>SQL</a:t>
            </a:r>
            <a:endParaRPr b="0" sz="3200" cap="none">
              <a:solidFill>
                <a:schemeClr val="accent1"/>
              </a:solidFill>
              <a:latin typeface="Calibri"/>
              <a:ea typeface="Calibri"/>
              <a:cs typeface="Calibri"/>
              <a:sym typeface="Calibri"/>
            </a:endParaRPr>
          </a:p>
        </p:txBody>
      </p:sp>
      <p:sp>
        <p:nvSpPr>
          <p:cNvPr id="144" name="Google Shape;144;p3"/>
          <p:cNvSpPr/>
          <p:nvPr/>
        </p:nvSpPr>
        <p:spPr>
          <a:xfrm>
            <a:off x="6964923" y="2234625"/>
            <a:ext cx="1212960"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lang="en-US" sz="3200" cap="none">
                <a:solidFill>
                  <a:schemeClr val="accent1"/>
                </a:solidFill>
                <a:latin typeface="Calibri"/>
                <a:ea typeface="Calibri"/>
                <a:cs typeface="Calibri"/>
                <a:sym typeface="Calibri"/>
              </a:rPr>
              <a:t>Result</a:t>
            </a:r>
            <a:endParaRPr b="0" sz="3200" cap="none">
              <a:solidFill>
                <a:schemeClr val="accent1"/>
              </a:solidFill>
              <a:latin typeface="Calibri"/>
              <a:ea typeface="Calibri"/>
              <a:cs typeface="Calibri"/>
              <a:sym typeface="Calibri"/>
            </a:endParaRPr>
          </a:p>
        </p:txBody>
      </p:sp>
      <p:sp>
        <p:nvSpPr>
          <p:cNvPr id="140" name="Google Shape;140;p3"/>
          <p:cNvSpPr/>
          <p:nvPr/>
        </p:nvSpPr>
        <p:spPr>
          <a:xfrm>
            <a:off x="5410201" y="4038600"/>
            <a:ext cx="1447798" cy="533830"/>
          </a:xfrm>
          <a:prstGeom prst="roundRect">
            <a:avLst>
              <a:gd fmla="val 16667" name="adj"/>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cap="small">
                <a:solidFill>
                  <a:schemeClr val="lt1"/>
                </a:solidFill>
                <a:latin typeface="Cambria"/>
                <a:ea typeface="Cambria"/>
                <a:cs typeface="Cambria"/>
                <a:sym typeface="Cambria"/>
              </a:rPr>
              <a:t>Driver</a:t>
            </a:r>
            <a:endParaRPr b="1" sz="2000" cap="small">
              <a:solidFill>
                <a:schemeClr val="lt1"/>
              </a:solidFill>
              <a:latin typeface="Cambria"/>
              <a:ea typeface="Cambria"/>
              <a:cs typeface="Cambria"/>
              <a:sym typeface="Cambria"/>
            </a:endParaRPr>
          </a:p>
        </p:txBody>
      </p:sp>
      <p:cxnSp>
        <p:nvCxnSpPr>
          <p:cNvPr id="145" name="Google Shape;145;p3"/>
          <p:cNvCxnSpPr>
            <a:stCxn id="140" idx="2"/>
            <a:endCxn id="134" idx="0"/>
          </p:cNvCxnSpPr>
          <p:nvPr/>
        </p:nvCxnSpPr>
        <p:spPr>
          <a:xfrm>
            <a:off x="6134100" y="4572430"/>
            <a:ext cx="0" cy="304500"/>
          </a:xfrm>
          <a:prstGeom prst="straightConnector1">
            <a:avLst/>
          </a:prstGeom>
          <a:noFill/>
          <a:ln cap="flat" cmpd="sng" w="9525">
            <a:solidFill>
              <a:srgbClr val="4A7DBA"/>
            </a:solidFill>
            <a:prstDash val="solid"/>
            <a:round/>
            <a:headEnd len="med" w="med" type="triangle"/>
            <a:tailEnd len="med" w="med" type="triangle"/>
          </a:ln>
        </p:spPr>
      </p:cxnSp>
    </p:spTree>
  </p:cSld>
  <p:clrMapOvr>
    <a:masterClrMapping/>
  </p:clrMapOvr>
  <mc:AlternateContent>
    <mc:Choice Requires="p14">
      <p:transition spd="slow">
        <p14:rippl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4"/>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Hạn chế với lập trình JDBC</a:t>
            </a:r>
            <a:endParaRPr/>
          </a:p>
        </p:txBody>
      </p:sp>
      <p:sp>
        <p:nvSpPr>
          <p:cNvPr id="151" name="Google Shape;151;p4"/>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Viết nhiều câu lệnh SQL =&gt; tốn nhiều thời gian, dễ vấp sai sót.</a:t>
            </a:r>
            <a:endParaRPr/>
          </a:p>
          <a:p>
            <a:pPr indent="-342900" lvl="0" marL="342900" rtl="0" algn="l">
              <a:spcBef>
                <a:spcPts val="560"/>
              </a:spcBef>
              <a:spcAft>
                <a:spcPts val="0"/>
              </a:spcAft>
              <a:buClr>
                <a:srgbClr val="FF5A33"/>
              </a:buClr>
              <a:buSzPts val="2800"/>
              <a:buFont typeface="Noto Sans Symbols"/>
              <a:buChar char="❑"/>
            </a:pPr>
            <a:r>
              <a:rPr lang="en-US"/>
              <a:t>Viết quá nhiều mã java cho việc truy vấn và thao tác dữ liệu (vì phải chuyển đổi từ đối tượng thành SQL và ngược lại từ ResultSet thành Collection)</a:t>
            </a:r>
            <a:endParaRPr/>
          </a:p>
          <a:p>
            <a:pPr indent="-342900" lvl="0" marL="342900" rtl="0" algn="l">
              <a:spcBef>
                <a:spcPts val="560"/>
              </a:spcBef>
              <a:spcAft>
                <a:spcPts val="0"/>
              </a:spcAft>
              <a:buClr>
                <a:srgbClr val="FF5A33"/>
              </a:buClr>
              <a:buSzPts val="2800"/>
              <a:buFont typeface="Noto Sans Symbols"/>
              <a:buChar char="❑"/>
            </a:pPr>
            <a:r>
              <a:rPr lang="en-US"/>
              <a:t>Khá khó khăn trong việc điều khiển Transaction</a:t>
            </a:r>
            <a:endParaRPr/>
          </a:p>
          <a:p>
            <a:pPr indent="-342900" lvl="0" marL="342900" rtl="0" algn="l">
              <a:spcBef>
                <a:spcPts val="560"/>
              </a:spcBef>
              <a:spcAft>
                <a:spcPts val="0"/>
              </a:spcAft>
              <a:buClr>
                <a:srgbClr val="FF5A33"/>
              </a:buClr>
              <a:buSzPts val="2800"/>
              <a:buFont typeface="Noto Sans Symbols"/>
              <a:buChar char="❑"/>
            </a:pPr>
            <a:r>
              <a:rPr lang="en-US"/>
              <a:t>Nâng cấp khó khăn vì SQL phụ thuộc vào hệ quản trị CSDL, nếu thay đổi hệ quản trị CSDL thì phải viết lại mã</a:t>
            </a:r>
            <a:endParaRPr/>
          </a:p>
          <a:p>
            <a:pPr indent="-342900" lvl="0" marL="342900" rtl="0" algn="l">
              <a:spcBef>
                <a:spcPts val="560"/>
              </a:spcBef>
              <a:spcAft>
                <a:spcPts val="0"/>
              </a:spcAft>
              <a:buClr>
                <a:srgbClr val="FF5A33"/>
              </a:buClr>
              <a:buSzPts val="2800"/>
              <a:buFont typeface="Noto Sans Symbols"/>
              <a:buChar char="❑"/>
            </a:pPr>
            <a:r>
              <a:rPr lang="en-US"/>
              <a:t>Không được hỗ trợ bởi các dịch vụ nền (Connection Pool, Instance Pool, Transaction…)</a:t>
            </a:r>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5"/>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Mô hình ứng dụng JPA</a:t>
            </a:r>
            <a:endParaRPr/>
          </a:p>
        </p:txBody>
      </p:sp>
      <p:sp>
        <p:nvSpPr>
          <p:cNvPr id="157" name="Google Shape;157;p5"/>
          <p:cNvSpPr txBox="1"/>
          <p:nvPr>
            <p:ph idx="1" type="body"/>
          </p:nvPr>
        </p:nvSpPr>
        <p:spPr>
          <a:xfrm>
            <a:off x="609600" y="3733800"/>
            <a:ext cx="10972800" cy="2590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b="1" lang="en-US"/>
              <a:t>Java Program </a:t>
            </a:r>
            <a:r>
              <a:rPr lang="en-US"/>
              <a:t>chỉ làm việc với </a:t>
            </a:r>
            <a:r>
              <a:rPr b="1" lang="en-US"/>
              <a:t>Persistent Objects </a:t>
            </a:r>
            <a:r>
              <a:rPr lang="en-US"/>
              <a:t>(đối tượng lưu trữ lâu dài) </a:t>
            </a:r>
            <a:endParaRPr/>
          </a:p>
          <a:p>
            <a:pPr indent="-342900" lvl="0" marL="342900" rtl="0" algn="l">
              <a:spcBef>
                <a:spcPts val="560"/>
              </a:spcBef>
              <a:spcAft>
                <a:spcPts val="0"/>
              </a:spcAft>
              <a:buClr>
                <a:srgbClr val="FF5A33"/>
              </a:buClr>
              <a:buSzPts val="2800"/>
              <a:buFont typeface="Noto Sans Symbols"/>
              <a:buChar char="❑"/>
            </a:pPr>
            <a:r>
              <a:rPr i="1" lang="en-US"/>
              <a:t>Code Java không phụ thuộc vào SQL của hệ quản trị CSDL từ đó dễ dàng nâng cấp thay đổi hệ quản trị CSDL mà không ảnh hưởng đến Java Program trong lúc đang vận hành.</a:t>
            </a:r>
            <a:endParaRPr/>
          </a:p>
        </p:txBody>
      </p:sp>
      <p:sp>
        <p:nvSpPr>
          <p:cNvPr id="158" name="Google Shape;158;p5"/>
          <p:cNvSpPr/>
          <p:nvPr/>
        </p:nvSpPr>
        <p:spPr>
          <a:xfrm>
            <a:off x="609600" y="1383269"/>
            <a:ext cx="1980236" cy="1912257"/>
          </a:xfrm>
          <a:prstGeom prst="roundRect">
            <a:avLst>
              <a:gd fmla="val 8470" name="adj"/>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Java Program</a:t>
            </a:r>
            <a:endParaRPr/>
          </a:p>
        </p:txBody>
      </p:sp>
      <p:sp>
        <p:nvSpPr>
          <p:cNvPr id="159" name="Google Shape;159;p5"/>
          <p:cNvSpPr/>
          <p:nvPr/>
        </p:nvSpPr>
        <p:spPr>
          <a:xfrm>
            <a:off x="2895600" y="1383269"/>
            <a:ext cx="685800" cy="533400"/>
          </a:xfrm>
          <a:prstGeom prst="roundRect">
            <a:avLst>
              <a:gd fmla="val 16667" name="adj"/>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160" name="Google Shape;160;p5"/>
          <p:cNvSpPr/>
          <p:nvPr/>
        </p:nvSpPr>
        <p:spPr>
          <a:xfrm>
            <a:off x="3810000" y="1383269"/>
            <a:ext cx="685800" cy="533400"/>
          </a:xfrm>
          <a:prstGeom prst="roundRect">
            <a:avLst>
              <a:gd fmla="val 16667" name="adj"/>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161" name="Google Shape;161;p5"/>
          <p:cNvSpPr/>
          <p:nvPr/>
        </p:nvSpPr>
        <p:spPr>
          <a:xfrm>
            <a:off x="2895600" y="2082132"/>
            <a:ext cx="685800" cy="533400"/>
          </a:xfrm>
          <a:prstGeom prst="roundRect">
            <a:avLst>
              <a:gd fmla="val 16667" name="adj"/>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162" name="Google Shape;162;p5"/>
          <p:cNvSpPr/>
          <p:nvPr/>
        </p:nvSpPr>
        <p:spPr>
          <a:xfrm>
            <a:off x="3810000" y="2082132"/>
            <a:ext cx="685800" cy="533400"/>
          </a:xfrm>
          <a:prstGeom prst="roundRect">
            <a:avLst>
              <a:gd fmla="val 16667" name="adj"/>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163" name="Google Shape;163;p5"/>
          <p:cNvSpPr/>
          <p:nvPr/>
        </p:nvSpPr>
        <p:spPr>
          <a:xfrm>
            <a:off x="2895600" y="2787526"/>
            <a:ext cx="685800" cy="533400"/>
          </a:xfrm>
          <a:prstGeom prst="roundRect">
            <a:avLst>
              <a:gd fmla="val 16667" name="adj"/>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164" name="Google Shape;164;p5"/>
          <p:cNvSpPr/>
          <p:nvPr/>
        </p:nvSpPr>
        <p:spPr>
          <a:xfrm>
            <a:off x="3810000" y="2787526"/>
            <a:ext cx="685800" cy="533400"/>
          </a:xfrm>
          <a:prstGeom prst="roundRect">
            <a:avLst>
              <a:gd fmla="val 16667" name="adj"/>
            </a:avLst>
          </a:prstGeom>
          <a:gradFill>
            <a:gsLst>
              <a:gs pos="0">
                <a:srgbClr val="29859E"/>
              </a:gs>
              <a:gs pos="80000">
                <a:srgbClr val="36B0D0"/>
              </a:gs>
              <a:gs pos="100000">
                <a:srgbClr val="33B3D5"/>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a:solidFill>
                <a:schemeClr val="lt1"/>
              </a:solidFill>
              <a:latin typeface="Calibri"/>
              <a:ea typeface="Calibri"/>
              <a:cs typeface="Calibri"/>
              <a:sym typeface="Calibri"/>
            </a:endParaRPr>
          </a:p>
        </p:txBody>
      </p:sp>
      <p:sp>
        <p:nvSpPr>
          <p:cNvPr id="165" name="Google Shape;165;p5"/>
          <p:cNvSpPr/>
          <p:nvPr/>
        </p:nvSpPr>
        <p:spPr>
          <a:xfrm>
            <a:off x="5410200" y="1383268"/>
            <a:ext cx="3429000" cy="1912257"/>
          </a:xfrm>
          <a:prstGeom prst="roundRect">
            <a:avLst>
              <a:gd fmla="val 7104" name="adj"/>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ORM/JPA</a:t>
            </a:r>
            <a:endParaRPr sz="2800">
              <a:solidFill>
                <a:schemeClr val="lt1"/>
              </a:solidFill>
              <a:latin typeface="Calibri"/>
              <a:ea typeface="Calibri"/>
              <a:cs typeface="Calibri"/>
              <a:sym typeface="Calibri"/>
            </a:endParaRPr>
          </a:p>
        </p:txBody>
      </p:sp>
      <p:sp>
        <p:nvSpPr>
          <p:cNvPr id="166" name="Google Shape;166;p5"/>
          <p:cNvSpPr/>
          <p:nvPr/>
        </p:nvSpPr>
        <p:spPr>
          <a:xfrm>
            <a:off x="9617653" y="1583204"/>
            <a:ext cx="1812347" cy="1531256"/>
          </a:xfrm>
          <a:prstGeom prst="flowChartMagneticDisk">
            <a:avLst/>
          </a:prstGeom>
          <a:solidFill>
            <a:schemeClr val="accent4"/>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800">
                <a:solidFill>
                  <a:schemeClr val="lt1"/>
                </a:solidFill>
                <a:latin typeface="Calibri"/>
                <a:ea typeface="Calibri"/>
                <a:cs typeface="Calibri"/>
                <a:sym typeface="Calibri"/>
              </a:rPr>
              <a:t>RDBMS</a:t>
            </a:r>
            <a:endParaRPr sz="2800">
              <a:solidFill>
                <a:schemeClr val="lt1"/>
              </a:solidFill>
              <a:latin typeface="Calibri"/>
              <a:ea typeface="Calibri"/>
              <a:cs typeface="Calibri"/>
              <a:sym typeface="Calibri"/>
            </a:endParaRPr>
          </a:p>
        </p:txBody>
      </p:sp>
      <p:cxnSp>
        <p:nvCxnSpPr>
          <p:cNvPr id="167" name="Google Shape;167;p5"/>
          <p:cNvCxnSpPr>
            <a:stCxn id="165" idx="3"/>
            <a:endCxn id="166" idx="2"/>
          </p:cNvCxnSpPr>
          <p:nvPr/>
        </p:nvCxnSpPr>
        <p:spPr>
          <a:xfrm>
            <a:off x="8839200" y="2339397"/>
            <a:ext cx="778500" cy="9300"/>
          </a:xfrm>
          <a:prstGeom prst="straightConnector1">
            <a:avLst/>
          </a:prstGeom>
          <a:noFill/>
          <a:ln cap="flat" cmpd="sng" w="38100">
            <a:solidFill>
              <a:schemeClr val="accent6"/>
            </a:solidFill>
            <a:prstDash val="solid"/>
            <a:round/>
            <a:headEnd len="med" w="med" type="triangle"/>
            <a:tailEnd len="med" w="med" type="triangle"/>
          </a:ln>
          <a:effectLst>
            <a:outerShdw blurRad="40000" rotWithShape="0" dir="5400000" dist="23000">
              <a:srgbClr val="000000">
                <a:alpha val="34901"/>
              </a:srgbClr>
            </a:outerShdw>
          </a:effectLst>
        </p:spPr>
      </p:cxnSp>
      <p:cxnSp>
        <p:nvCxnSpPr>
          <p:cNvPr id="168" name="Google Shape;168;p5"/>
          <p:cNvCxnSpPr/>
          <p:nvPr/>
        </p:nvCxnSpPr>
        <p:spPr>
          <a:xfrm>
            <a:off x="4593647" y="2348832"/>
            <a:ext cx="778453" cy="9435"/>
          </a:xfrm>
          <a:prstGeom prst="straightConnector1">
            <a:avLst/>
          </a:prstGeom>
          <a:noFill/>
          <a:ln cap="flat" cmpd="sng" w="38100">
            <a:solidFill>
              <a:schemeClr val="accent6"/>
            </a:solidFill>
            <a:prstDash val="solid"/>
            <a:round/>
            <a:headEnd len="med" w="med" type="triangle"/>
            <a:tailEnd len="med" w="med" type="triangle"/>
          </a:ln>
          <a:effectLst>
            <a:outerShdw blurRad="40000" rotWithShape="0" dir="5400000" dist="23000">
              <a:srgbClr val="000000">
                <a:alpha val="34901"/>
              </a:srgbClr>
            </a:outerShdw>
          </a:effectLst>
        </p:spPr>
      </p:cxnSp>
      <p:sp>
        <p:nvSpPr>
          <p:cNvPr id="169" name="Google Shape;169;p5"/>
          <p:cNvSpPr txBox="1"/>
          <p:nvPr/>
        </p:nvSpPr>
        <p:spPr>
          <a:xfrm>
            <a:off x="2667000" y="3364468"/>
            <a:ext cx="20993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mbria"/>
                <a:ea typeface="Cambria"/>
                <a:cs typeface="Cambria"/>
                <a:sym typeface="Cambria"/>
              </a:rPr>
              <a:t>Persistent Objects</a:t>
            </a:r>
            <a:endParaRPr b="1" sz="1800">
              <a:solidFill>
                <a:schemeClr val="dk1"/>
              </a:solidFill>
              <a:latin typeface="Cambria"/>
              <a:ea typeface="Cambria"/>
              <a:cs typeface="Cambria"/>
              <a:sym typeface="Cambria"/>
            </a:endParaRPr>
          </a:p>
        </p:txBody>
      </p:sp>
      <p:sp>
        <p:nvSpPr>
          <p:cNvPr id="170" name="Google Shape;170;p5"/>
          <p:cNvSpPr txBox="1"/>
          <p:nvPr/>
        </p:nvSpPr>
        <p:spPr>
          <a:xfrm>
            <a:off x="8956557" y="1958397"/>
            <a:ext cx="5437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SQL</a:t>
            </a:r>
            <a:endParaRPr sz="1800">
              <a:solidFill>
                <a:schemeClr val="dk1"/>
              </a:solidFill>
              <a:latin typeface="Calibri"/>
              <a:ea typeface="Calibri"/>
              <a:cs typeface="Calibri"/>
              <a:sym typeface="Calibri"/>
            </a:endParaRPr>
          </a:p>
        </p:txBody>
      </p:sp>
      <p:sp>
        <p:nvSpPr>
          <p:cNvPr id="171" name="Google Shape;171;p5"/>
          <p:cNvSpPr txBox="1"/>
          <p:nvPr/>
        </p:nvSpPr>
        <p:spPr>
          <a:xfrm>
            <a:off x="4613157" y="1951503"/>
            <a:ext cx="72757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Entity</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ORM/JPA</a:t>
            </a:r>
            <a:endParaRPr/>
          </a:p>
        </p:txBody>
      </p:sp>
      <p:sp>
        <p:nvSpPr>
          <p:cNvPr id="177" name="Google Shape;177;p6"/>
          <p:cNvSpPr txBox="1"/>
          <p:nvPr>
            <p:ph idx="1" type="body"/>
          </p:nvPr>
        </p:nvSpPr>
        <p:spPr>
          <a:xfrm>
            <a:off x="609600" y="1066800"/>
            <a:ext cx="10972800" cy="5257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b="1" lang="en-US"/>
              <a:t>ORM</a:t>
            </a:r>
            <a:r>
              <a:rPr lang="en-US"/>
              <a:t> (Object Relational Mapping) ánh xạ dữ liệu của Persistent Objects với các record của các table trong CSDL quan hệ thông qua các lớp thực thể (Entity Class). </a:t>
            </a:r>
            <a:endParaRPr/>
          </a:p>
          <a:p>
            <a:pPr indent="-342900" lvl="0" marL="342900" rtl="0" algn="l">
              <a:spcBef>
                <a:spcPts val="560"/>
              </a:spcBef>
              <a:spcAft>
                <a:spcPts val="0"/>
              </a:spcAft>
              <a:buClr>
                <a:srgbClr val="FF5A33"/>
              </a:buClr>
              <a:buSzPts val="2800"/>
              <a:buFont typeface="Noto Sans Symbols"/>
              <a:buChar char="❑"/>
            </a:pPr>
            <a:r>
              <a:rPr b="1" lang="en-US"/>
              <a:t>Entity Class </a:t>
            </a:r>
            <a:r>
              <a:rPr lang="en-US"/>
              <a:t>(lớp thực thể) là các lớp mô tả cấu trúc dữ liệu của các table bằng XML hoặc annotation giúp ORM chuyển đổi dữ liệu giữa Persistent Objects và các Records một cách chính xác.</a:t>
            </a:r>
            <a:endParaRPr/>
          </a:p>
          <a:p>
            <a:pPr indent="-342900" lvl="0" marL="342900" rtl="0" algn="l">
              <a:spcBef>
                <a:spcPts val="560"/>
              </a:spcBef>
              <a:spcAft>
                <a:spcPts val="0"/>
              </a:spcAft>
              <a:buClr>
                <a:srgbClr val="FF5A33"/>
              </a:buClr>
              <a:buSzPts val="2800"/>
              <a:buFont typeface="Noto Sans Symbols"/>
              <a:buChar char="❑"/>
            </a:pPr>
            <a:r>
              <a:rPr b="1" lang="en-US"/>
              <a:t>JPA</a:t>
            </a:r>
            <a:r>
              <a:rPr lang="en-US"/>
              <a:t> (Java Persistence API) là thư viện cung cấp các interface giúp lập trình truy vấn và thao tác dữ liệu</a:t>
            </a:r>
            <a:endParaRPr/>
          </a:p>
        </p:txBody>
      </p:sp>
    </p:spTree>
  </p:cSld>
  <p:clrMapOvr>
    <a:masterClrMapping/>
  </p:clrMapOvr>
  <mc:AlternateContent>
    <mc:Choice Requires="p14">
      <p:transition spd="slow">
        <p14:rippl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Tổng quan về JPA</a:t>
            </a:r>
            <a:endParaRPr/>
          </a:p>
        </p:txBody>
      </p:sp>
      <p:sp>
        <p:nvSpPr>
          <p:cNvPr id="183" name="Google Shape;183;p7"/>
          <p:cNvSpPr/>
          <p:nvPr/>
        </p:nvSpPr>
        <p:spPr>
          <a:xfrm>
            <a:off x="1179106" y="1492699"/>
            <a:ext cx="4757420" cy="855435"/>
          </a:xfrm>
          <a:prstGeom prst="roundRect">
            <a:avLst>
              <a:gd fmla="val 16667" name="adj"/>
            </a:avLst>
          </a:prstGeom>
          <a:solidFill>
            <a:schemeClr val="accent6"/>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800" cap="small">
                <a:solidFill>
                  <a:schemeClr val="lt1"/>
                </a:solidFill>
                <a:latin typeface="Cambria"/>
                <a:ea typeface="Cambria"/>
                <a:cs typeface="Cambria"/>
                <a:sym typeface="Cambria"/>
              </a:rPr>
              <a:t>Java Program</a:t>
            </a:r>
            <a:endParaRPr b="1" sz="2800" cap="small">
              <a:solidFill>
                <a:schemeClr val="lt1"/>
              </a:solidFill>
              <a:latin typeface="Cambria"/>
              <a:ea typeface="Cambria"/>
              <a:cs typeface="Cambria"/>
              <a:sym typeface="Cambria"/>
            </a:endParaRPr>
          </a:p>
        </p:txBody>
      </p:sp>
      <p:sp>
        <p:nvSpPr>
          <p:cNvPr id="184" name="Google Shape;184;p7"/>
          <p:cNvSpPr/>
          <p:nvPr/>
        </p:nvSpPr>
        <p:spPr>
          <a:xfrm>
            <a:off x="775069" y="5559552"/>
            <a:ext cx="1219200" cy="765048"/>
          </a:xfrm>
          <a:prstGeom prst="flowChartMagneticDisk">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SQL Server</a:t>
            </a:r>
            <a:endParaRPr sz="1800">
              <a:solidFill>
                <a:schemeClr val="lt1"/>
              </a:solidFill>
              <a:latin typeface="Calibri"/>
              <a:ea typeface="Calibri"/>
              <a:cs typeface="Calibri"/>
              <a:sym typeface="Calibri"/>
            </a:endParaRPr>
          </a:p>
        </p:txBody>
      </p:sp>
      <p:sp>
        <p:nvSpPr>
          <p:cNvPr id="185" name="Google Shape;185;p7"/>
          <p:cNvSpPr/>
          <p:nvPr/>
        </p:nvSpPr>
        <p:spPr>
          <a:xfrm>
            <a:off x="2954567" y="5559552"/>
            <a:ext cx="1219200" cy="765048"/>
          </a:xfrm>
          <a:prstGeom prst="flowChartMagneticDisk">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Oracle</a:t>
            </a:r>
            <a:endParaRPr sz="1800">
              <a:solidFill>
                <a:schemeClr val="lt1"/>
              </a:solidFill>
              <a:latin typeface="Calibri"/>
              <a:ea typeface="Calibri"/>
              <a:cs typeface="Calibri"/>
              <a:sym typeface="Calibri"/>
            </a:endParaRPr>
          </a:p>
        </p:txBody>
      </p:sp>
      <p:sp>
        <p:nvSpPr>
          <p:cNvPr id="186" name="Google Shape;186;p7"/>
          <p:cNvSpPr/>
          <p:nvPr/>
        </p:nvSpPr>
        <p:spPr>
          <a:xfrm>
            <a:off x="5105400" y="5559552"/>
            <a:ext cx="1219200" cy="765048"/>
          </a:xfrm>
          <a:prstGeom prst="flowChartMagneticDisk">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MySQL</a:t>
            </a:r>
            <a:endParaRPr sz="1800">
              <a:solidFill>
                <a:schemeClr val="lt1"/>
              </a:solidFill>
              <a:latin typeface="Calibri"/>
              <a:ea typeface="Calibri"/>
              <a:cs typeface="Calibri"/>
              <a:sym typeface="Calibri"/>
            </a:endParaRPr>
          </a:p>
        </p:txBody>
      </p:sp>
      <p:cxnSp>
        <p:nvCxnSpPr>
          <p:cNvPr id="187" name="Google Shape;187;p7"/>
          <p:cNvCxnSpPr>
            <a:stCxn id="188" idx="2"/>
            <a:endCxn id="184" idx="1"/>
          </p:cNvCxnSpPr>
          <p:nvPr/>
        </p:nvCxnSpPr>
        <p:spPr>
          <a:xfrm rot="5400000">
            <a:off x="2283917" y="4279302"/>
            <a:ext cx="381000" cy="2179500"/>
          </a:xfrm>
          <a:prstGeom prst="bentConnector3">
            <a:avLst>
              <a:gd fmla="val 50000" name="adj1"/>
            </a:avLst>
          </a:prstGeom>
          <a:noFill/>
          <a:ln cap="flat" cmpd="sng" w="9525">
            <a:solidFill>
              <a:srgbClr val="4A7DBA"/>
            </a:solidFill>
            <a:prstDash val="solid"/>
            <a:round/>
            <a:headEnd len="med" w="med" type="triangle"/>
            <a:tailEnd len="med" w="med" type="triangle"/>
          </a:ln>
        </p:spPr>
      </p:cxnSp>
      <p:cxnSp>
        <p:nvCxnSpPr>
          <p:cNvPr id="189" name="Google Shape;189;p7"/>
          <p:cNvCxnSpPr>
            <a:stCxn id="188" idx="2"/>
            <a:endCxn id="186" idx="1"/>
          </p:cNvCxnSpPr>
          <p:nvPr/>
        </p:nvCxnSpPr>
        <p:spPr>
          <a:xfrm flipH="1" rot="-5400000">
            <a:off x="4449017" y="4293702"/>
            <a:ext cx="381000" cy="2150700"/>
          </a:xfrm>
          <a:prstGeom prst="bentConnector3">
            <a:avLst>
              <a:gd fmla="val 50000" name="adj1"/>
            </a:avLst>
          </a:prstGeom>
          <a:noFill/>
          <a:ln cap="flat" cmpd="sng" w="9525">
            <a:solidFill>
              <a:srgbClr val="4A7DBA"/>
            </a:solidFill>
            <a:prstDash val="solid"/>
            <a:round/>
            <a:headEnd len="med" w="med" type="triangle"/>
            <a:tailEnd len="med" w="med" type="triangle"/>
          </a:ln>
        </p:spPr>
      </p:cxnSp>
      <p:sp>
        <p:nvSpPr>
          <p:cNvPr id="190" name="Google Shape;190;p7"/>
          <p:cNvSpPr/>
          <p:nvPr/>
        </p:nvSpPr>
        <p:spPr>
          <a:xfrm>
            <a:off x="1191808" y="3325937"/>
            <a:ext cx="4744718" cy="1368276"/>
          </a:xfrm>
          <a:prstGeom prst="roundRect">
            <a:avLst>
              <a:gd fmla="val 4877" name="adj"/>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cap="small">
                <a:solidFill>
                  <a:schemeClr val="lt1"/>
                </a:solidFill>
                <a:latin typeface="Cambria"/>
                <a:ea typeface="Cambria"/>
                <a:cs typeface="Cambria"/>
                <a:sym typeface="Cambria"/>
              </a:rPr>
              <a:t>ORM/JPA</a:t>
            </a:r>
            <a:endParaRPr b="1" sz="2400" cap="small">
              <a:solidFill>
                <a:schemeClr val="lt1"/>
              </a:solidFill>
              <a:latin typeface="Cambria"/>
              <a:ea typeface="Cambria"/>
              <a:cs typeface="Cambria"/>
              <a:sym typeface="Cambria"/>
            </a:endParaRPr>
          </a:p>
        </p:txBody>
      </p:sp>
      <p:cxnSp>
        <p:nvCxnSpPr>
          <p:cNvPr id="191" name="Google Shape;191;p7"/>
          <p:cNvCxnSpPr>
            <a:stCxn id="188" idx="2"/>
            <a:endCxn id="185" idx="1"/>
          </p:cNvCxnSpPr>
          <p:nvPr/>
        </p:nvCxnSpPr>
        <p:spPr>
          <a:xfrm>
            <a:off x="3564167" y="5178552"/>
            <a:ext cx="0" cy="381000"/>
          </a:xfrm>
          <a:prstGeom prst="straightConnector1">
            <a:avLst/>
          </a:prstGeom>
          <a:noFill/>
          <a:ln cap="flat" cmpd="sng" w="9525">
            <a:solidFill>
              <a:srgbClr val="4A7DBA"/>
            </a:solidFill>
            <a:prstDash val="solid"/>
            <a:round/>
            <a:headEnd len="med" w="med" type="triangle"/>
            <a:tailEnd len="med" w="med" type="triangle"/>
          </a:ln>
        </p:spPr>
      </p:cxnSp>
      <p:sp>
        <p:nvSpPr>
          <p:cNvPr id="192" name="Google Shape;192;p7"/>
          <p:cNvSpPr/>
          <p:nvPr/>
        </p:nvSpPr>
        <p:spPr>
          <a:xfrm>
            <a:off x="1544866" y="2178539"/>
            <a:ext cx="4038600" cy="1515202"/>
          </a:xfrm>
          <a:prstGeom prst="flowChartMultidocument">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400" cap="small">
                <a:solidFill>
                  <a:srgbClr val="FF0000"/>
                </a:solidFill>
                <a:latin typeface="Cambria"/>
                <a:ea typeface="Cambria"/>
                <a:cs typeface="Cambria"/>
                <a:sym typeface="Cambria"/>
              </a:rPr>
              <a:t>Entities</a:t>
            </a:r>
            <a:endParaRPr/>
          </a:p>
          <a:p>
            <a:pPr indent="0" lvl="0" marL="0" marR="0" rtl="0" algn="ctr">
              <a:spcBef>
                <a:spcPts val="0"/>
              </a:spcBef>
              <a:spcAft>
                <a:spcPts val="0"/>
              </a:spcAft>
              <a:buNone/>
            </a:pPr>
            <a:r>
              <a:rPr b="1" lang="en-US" sz="2400" cap="small">
                <a:solidFill>
                  <a:srgbClr val="FF0000"/>
                </a:solidFill>
                <a:latin typeface="Cambria"/>
                <a:ea typeface="Cambria"/>
                <a:cs typeface="Cambria"/>
                <a:sym typeface="Cambria"/>
              </a:rPr>
              <a:t>Java Persistent Objects</a:t>
            </a:r>
            <a:endParaRPr b="1" sz="2400" cap="small">
              <a:solidFill>
                <a:srgbClr val="FF0000"/>
              </a:solidFill>
              <a:latin typeface="Cambria"/>
              <a:ea typeface="Cambria"/>
              <a:cs typeface="Cambria"/>
              <a:sym typeface="Cambria"/>
            </a:endParaRPr>
          </a:p>
        </p:txBody>
      </p:sp>
      <p:sp>
        <p:nvSpPr>
          <p:cNvPr id="188" name="Google Shape;188;p7"/>
          <p:cNvSpPr/>
          <p:nvPr/>
        </p:nvSpPr>
        <p:spPr>
          <a:xfrm>
            <a:off x="2268767" y="4531941"/>
            <a:ext cx="2590800" cy="646611"/>
          </a:xfrm>
          <a:prstGeom prst="roundRect">
            <a:avLst>
              <a:gd fmla="val 16667" name="adj"/>
            </a:avLst>
          </a:prstGeom>
          <a:solidFill>
            <a:schemeClr val="accent5"/>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cap="small">
                <a:solidFill>
                  <a:schemeClr val="lt1"/>
                </a:solidFill>
                <a:latin typeface="Cambria"/>
                <a:ea typeface="Cambria"/>
                <a:cs typeface="Cambria"/>
                <a:sym typeface="Cambria"/>
              </a:rPr>
              <a:t>JDBC/JNDI/JTA</a:t>
            </a:r>
            <a:endParaRPr b="1" sz="2000" cap="small">
              <a:solidFill>
                <a:schemeClr val="lt1"/>
              </a:solidFill>
              <a:latin typeface="Cambria"/>
              <a:ea typeface="Cambria"/>
              <a:cs typeface="Cambria"/>
              <a:sym typeface="Cambria"/>
            </a:endParaRPr>
          </a:p>
        </p:txBody>
      </p:sp>
      <p:sp>
        <p:nvSpPr>
          <p:cNvPr id="193" name="Google Shape;193;p7"/>
          <p:cNvSpPr/>
          <p:nvPr/>
        </p:nvSpPr>
        <p:spPr>
          <a:xfrm>
            <a:off x="6564105" y="1808781"/>
            <a:ext cx="4845554" cy="4134819"/>
          </a:xfrm>
          <a:prstGeom prst="roundRect">
            <a:avLst>
              <a:gd fmla="val 2624" name="adj"/>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800" cap="small">
              <a:solidFill>
                <a:srgbClr val="FF0000"/>
              </a:solidFill>
              <a:latin typeface="Cambria"/>
              <a:ea typeface="Cambria"/>
              <a:cs typeface="Cambria"/>
              <a:sym typeface="Cambria"/>
            </a:endParaRPr>
          </a:p>
        </p:txBody>
      </p:sp>
      <p:sp>
        <p:nvSpPr>
          <p:cNvPr id="194" name="Google Shape;194;p7"/>
          <p:cNvSpPr/>
          <p:nvPr/>
        </p:nvSpPr>
        <p:spPr>
          <a:xfrm>
            <a:off x="7642221" y="2951001"/>
            <a:ext cx="2590800" cy="6096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EntityManagerFactory</a:t>
            </a:r>
            <a:endParaRPr b="1" sz="2000">
              <a:solidFill>
                <a:schemeClr val="lt1"/>
              </a:solidFill>
              <a:latin typeface="Calibri"/>
              <a:ea typeface="Calibri"/>
              <a:cs typeface="Calibri"/>
              <a:sym typeface="Calibri"/>
            </a:endParaRPr>
          </a:p>
        </p:txBody>
      </p:sp>
      <p:sp>
        <p:nvSpPr>
          <p:cNvPr id="195" name="Google Shape;195;p7"/>
          <p:cNvSpPr/>
          <p:nvPr/>
        </p:nvSpPr>
        <p:spPr>
          <a:xfrm>
            <a:off x="7987570" y="3918851"/>
            <a:ext cx="1900103" cy="6096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EntityManager</a:t>
            </a:r>
            <a:endParaRPr b="1" sz="2000">
              <a:solidFill>
                <a:schemeClr val="lt1"/>
              </a:solidFill>
              <a:latin typeface="Calibri"/>
              <a:ea typeface="Calibri"/>
              <a:cs typeface="Calibri"/>
              <a:sym typeface="Calibri"/>
            </a:endParaRPr>
          </a:p>
        </p:txBody>
      </p:sp>
      <p:sp>
        <p:nvSpPr>
          <p:cNvPr id="196" name="Google Shape;196;p7"/>
          <p:cNvSpPr/>
          <p:nvPr/>
        </p:nvSpPr>
        <p:spPr>
          <a:xfrm>
            <a:off x="9144000" y="5116170"/>
            <a:ext cx="2061939" cy="6096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EntityTransaction</a:t>
            </a:r>
            <a:endParaRPr b="1" sz="2000">
              <a:solidFill>
                <a:schemeClr val="lt1"/>
              </a:solidFill>
              <a:latin typeface="Calibri"/>
              <a:ea typeface="Calibri"/>
              <a:cs typeface="Calibri"/>
              <a:sym typeface="Calibri"/>
            </a:endParaRPr>
          </a:p>
        </p:txBody>
      </p:sp>
      <p:sp>
        <p:nvSpPr>
          <p:cNvPr id="197" name="Google Shape;197;p7"/>
          <p:cNvSpPr/>
          <p:nvPr/>
        </p:nvSpPr>
        <p:spPr>
          <a:xfrm>
            <a:off x="6750235" y="5105400"/>
            <a:ext cx="2012765" cy="6096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TypedQuery</a:t>
            </a:r>
            <a:endParaRPr b="1" sz="2000">
              <a:solidFill>
                <a:schemeClr val="lt1"/>
              </a:solidFill>
              <a:latin typeface="Calibri"/>
              <a:ea typeface="Calibri"/>
              <a:cs typeface="Calibri"/>
              <a:sym typeface="Calibri"/>
            </a:endParaRPr>
          </a:p>
        </p:txBody>
      </p:sp>
      <p:sp>
        <p:nvSpPr>
          <p:cNvPr id="198" name="Google Shape;198;p7"/>
          <p:cNvSpPr/>
          <p:nvPr/>
        </p:nvSpPr>
        <p:spPr>
          <a:xfrm>
            <a:off x="7987570" y="2030419"/>
            <a:ext cx="1900103" cy="609600"/>
          </a:xfrm>
          <a:prstGeom prst="rect">
            <a:avLst/>
          </a:prstGeom>
          <a:solidFill>
            <a:schemeClr val="accent3"/>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2000">
                <a:solidFill>
                  <a:schemeClr val="lt1"/>
                </a:solidFill>
                <a:latin typeface="Calibri"/>
                <a:ea typeface="Calibri"/>
                <a:cs typeface="Calibri"/>
                <a:sym typeface="Calibri"/>
              </a:rPr>
              <a:t>Persistence</a:t>
            </a:r>
            <a:endParaRPr b="1" sz="2000">
              <a:solidFill>
                <a:schemeClr val="lt1"/>
              </a:solidFill>
              <a:latin typeface="Calibri"/>
              <a:ea typeface="Calibri"/>
              <a:cs typeface="Calibri"/>
              <a:sym typeface="Calibri"/>
            </a:endParaRPr>
          </a:p>
        </p:txBody>
      </p:sp>
      <p:cxnSp>
        <p:nvCxnSpPr>
          <p:cNvPr id="199" name="Google Shape;199;p7"/>
          <p:cNvCxnSpPr>
            <a:stCxn id="198" idx="2"/>
            <a:endCxn id="194" idx="0"/>
          </p:cNvCxnSpPr>
          <p:nvPr/>
        </p:nvCxnSpPr>
        <p:spPr>
          <a:xfrm>
            <a:off x="8937622" y="2640019"/>
            <a:ext cx="0" cy="311100"/>
          </a:xfrm>
          <a:prstGeom prst="straightConnector1">
            <a:avLst/>
          </a:prstGeom>
          <a:noFill/>
          <a:ln cap="flat" cmpd="sng" w="9525">
            <a:solidFill>
              <a:srgbClr val="4A7DBA"/>
            </a:solidFill>
            <a:prstDash val="solid"/>
            <a:round/>
            <a:headEnd len="sm" w="sm" type="none"/>
            <a:tailEnd len="med" w="med" type="triangle"/>
          </a:ln>
        </p:spPr>
      </p:cxnSp>
      <p:sp>
        <p:nvSpPr>
          <p:cNvPr id="200" name="Google Shape;200;p7"/>
          <p:cNvSpPr/>
          <p:nvPr/>
        </p:nvSpPr>
        <p:spPr>
          <a:xfrm>
            <a:off x="7987571" y="1084631"/>
            <a:ext cx="1900102" cy="605177"/>
          </a:xfrm>
          <a:prstGeom prst="foldedCorner">
            <a:avLst>
              <a:gd fmla="val 16667" name="adj"/>
            </a:avLst>
          </a:prstGeom>
          <a:solidFill>
            <a:schemeClr val="lt1"/>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persistence.xml</a:t>
            </a:r>
            <a:endParaRPr sz="1800">
              <a:solidFill>
                <a:schemeClr val="dk1"/>
              </a:solidFill>
              <a:latin typeface="Calibri"/>
              <a:ea typeface="Calibri"/>
              <a:cs typeface="Calibri"/>
              <a:sym typeface="Calibri"/>
            </a:endParaRPr>
          </a:p>
        </p:txBody>
      </p:sp>
      <p:cxnSp>
        <p:nvCxnSpPr>
          <p:cNvPr id="201" name="Google Shape;201;p7"/>
          <p:cNvCxnSpPr>
            <a:stCxn id="200" idx="2"/>
            <a:endCxn id="198" idx="0"/>
          </p:cNvCxnSpPr>
          <p:nvPr/>
        </p:nvCxnSpPr>
        <p:spPr>
          <a:xfrm>
            <a:off x="8937622" y="1689808"/>
            <a:ext cx="0" cy="340500"/>
          </a:xfrm>
          <a:prstGeom prst="straightConnector1">
            <a:avLst/>
          </a:prstGeom>
          <a:noFill/>
          <a:ln cap="flat" cmpd="sng" w="9525">
            <a:solidFill>
              <a:srgbClr val="4A7DBA"/>
            </a:solidFill>
            <a:prstDash val="solid"/>
            <a:round/>
            <a:headEnd len="sm" w="sm" type="none"/>
            <a:tailEnd len="med" w="med" type="triangle"/>
          </a:ln>
        </p:spPr>
      </p:cxnSp>
      <p:cxnSp>
        <p:nvCxnSpPr>
          <p:cNvPr id="202" name="Google Shape;202;p7"/>
          <p:cNvCxnSpPr>
            <a:stCxn id="194" idx="2"/>
            <a:endCxn id="195" idx="0"/>
          </p:cNvCxnSpPr>
          <p:nvPr/>
        </p:nvCxnSpPr>
        <p:spPr>
          <a:xfrm flipH="1" rot="-5400000">
            <a:off x="8758821" y="3739401"/>
            <a:ext cx="358200" cy="600"/>
          </a:xfrm>
          <a:prstGeom prst="bentConnector3">
            <a:avLst>
              <a:gd fmla="val 50000" name="adj1"/>
            </a:avLst>
          </a:prstGeom>
          <a:noFill/>
          <a:ln cap="flat" cmpd="sng" w="9525">
            <a:solidFill>
              <a:srgbClr val="4A7DBA"/>
            </a:solidFill>
            <a:prstDash val="solid"/>
            <a:round/>
            <a:headEnd len="sm" w="sm" type="none"/>
            <a:tailEnd len="med" w="med" type="triangle"/>
          </a:ln>
        </p:spPr>
      </p:cxnSp>
      <p:cxnSp>
        <p:nvCxnSpPr>
          <p:cNvPr id="203" name="Google Shape;203;p7"/>
          <p:cNvCxnSpPr>
            <a:stCxn id="195" idx="2"/>
            <a:endCxn id="196" idx="0"/>
          </p:cNvCxnSpPr>
          <p:nvPr/>
        </p:nvCxnSpPr>
        <p:spPr>
          <a:xfrm flipH="1" rot="-5400000">
            <a:off x="9262372" y="4203701"/>
            <a:ext cx="587700" cy="1237200"/>
          </a:xfrm>
          <a:prstGeom prst="bentConnector3">
            <a:avLst>
              <a:gd fmla="val 50002" name="adj1"/>
            </a:avLst>
          </a:prstGeom>
          <a:noFill/>
          <a:ln cap="flat" cmpd="sng" w="9525">
            <a:solidFill>
              <a:srgbClr val="4A7DBA"/>
            </a:solidFill>
            <a:prstDash val="solid"/>
            <a:round/>
            <a:headEnd len="sm" w="sm" type="none"/>
            <a:tailEnd len="med" w="med" type="triangle"/>
          </a:ln>
        </p:spPr>
      </p:cxnSp>
      <p:cxnSp>
        <p:nvCxnSpPr>
          <p:cNvPr id="204" name="Google Shape;204;p7"/>
          <p:cNvCxnSpPr>
            <a:stCxn id="195" idx="2"/>
            <a:endCxn id="197" idx="0"/>
          </p:cNvCxnSpPr>
          <p:nvPr/>
        </p:nvCxnSpPr>
        <p:spPr>
          <a:xfrm rot="5400000">
            <a:off x="8058622" y="4226351"/>
            <a:ext cx="576900" cy="1181100"/>
          </a:xfrm>
          <a:prstGeom prst="bentConnector3">
            <a:avLst>
              <a:gd fmla="val 50004" name="adj1"/>
            </a:avLst>
          </a:prstGeom>
          <a:noFill/>
          <a:ln cap="flat" cmpd="sng" w="9525">
            <a:solidFill>
              <a:srgbClr val="4A7DBA"/>
            </a:solidFill>
            <a:prstDash val="solid"/>
            <a:round/>
            <a:headEnd len="sm" w="sm" type="none"/>
            <a:tailEnd len="med" w="med" type="triangle"/>
          </a:ln>
        </p:spPr>
      </p:cxnSp>
      <p:sp>
        <p:nvSpPr>
          <p:cNvPr id="205" name="Google Shape;205;p7"/>
          <p:cNvSpPr txBox="1"/>
          <p:nvPr/>
        </p:nvSpPr>
        <p:spPr>
          <a:xfrm>
            <a:off x="6609260" y="1876793"/>
            <a:ext cx="61581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JPA</a:t>
            </a:r>
            <a:endParaRPr b="1" sz="2400">
              <a:solidFill>
                <a:schemeClr val="lt1"/>
              </a:solidFill>
              <a:latin typeface="Calibri"/>
              <a:ea typeface="Calibri"/>
              <a:cs typeface="Calibri"/>
              <a:sym typeface="Calibri"/>
            </a:endParaRPr>
          </a:p>
        </p:txBody>
      </p:sp>
      <p:cxnSp>
        <p:nvCxnSpPr>
          <p:cNvPr id="206" name="Google Shape;206;p7"/>
          <p:cNvCxnSpPr/>
          <p:nvPr/>
        </p:nvCxnSpPr>
        <p:spPr>
          <a:xfrm flipH="1" rot="10800000">
            <a:off x="5936526" y="1907131"/>
            <a:ext cx="627579" cy="1418807"/>
          </a:xfrm>
          <a:prstGeom prst="straightConnector1">
            <a:avLst/>
          </a:prstGeom>
          <a:noFill/>
          <a:ln cap="flat" cmpd="sng" w="9525">
            <a:solidFill>
              <a:srgbClr val="4A7DBA"/>
            </a:solidFill>
            <a:prstDash val="solid"/>
            <a:round/>
            <a:headEnd len="sm" w="sm" type="none"/>
            <a:tailEnd len="med" w="med" type="triangle"/>
          </a:ln>
        </p:spPr>
      </p:cxnSp>
      <p:cxnSp>
        <p:nvCxnSpPr>
          <p:cNvPr id="207" name="Google Shape;207;p7"/>
          <p:cNvCxnSpPr/>
          <p:nvPr/>
        </p:nvCxnSpPr>
        <p:spPr>
          <a:xfrm>
            <a:off x="5936526" y="4694213"/>
            <a:ext cx="627579" cy="1173187"/>
          </a:xfrm>
          <a:prstGeom prst="straightConnector1">
            <a:avLst/>
          </a:prstGeom>
          <a:noFill/>
          <a:ln cap="flat" cmpd="sng" w="9525">
            <a:solidFill>
              <a:srgbClr val="4A7DBA"/>
            </a:solidFill>
            <a:prstDash val="solid"/>
            <a:round/>
            <a:headEnd len="sm" w="sm" type="none"/>
            <a:tailEnd len="med" w="med" type="triangle"/>
          </a:ln>
        </p:spPr>
      </p:cxnSp>
    </p:spTree>
  </p:cSld>
  <p:clrMapOvr>
    <a:masterClrMapping/>
  </p:clrMapOvr>
  <mc:AlternateContent>
    <mc:Choice Requires="p14">
      <p:transition spd="slow">
        <p14:rippl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Thư viện phụ thuộc - pom.xml</a:t>
            </a:r>
            <a:endParaRPr/>
          </a:p>
        </p:txBody>
      </p:sp>
      <p:sp>
        <p:nvSpPr>
          <p:cNvPr id="214" name="Google Shape;214;p8"/>
          <p:cNvSpPr txBox="1"/>
          <p:nvPr>
            <p:ph idx="1" type="body"/>
          </p:nvPr>
        </p:nvSpPr>
        <p:spPr>
          <a:xfrm>
            <a:off x="609600" y="1066800"/>
            <a:ext cx="5181600" cy="5638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JPA Provider: JPA chỉ là bản đặc tả (interface), các lớp thực thi theo JPA cần phải nạp vào thông qua thư viện phụ thuộc. Có khá nhiều nhà cung cấp thư viện này, Hibernate là một trong số đó.</a:t>
            </a:r>
            <a:endParaRPr/>
          </a:p>
          <a:p>
            <a:pPr indent="-342900" lvl="0" marL="342900" rtl="0" algn="l">
              <a:spcBef>
                <a:spcPts val="560"/>
              </a:spcBef>
              <a:spcAft>
                <a:spcPts val="0"/>
              </a:spcAft>
              <a:buClr>
                <a:srgbClr val="FF5A33"/>
              </a:buClr>
              <a:buSzPts val="2800"/>
              <a:buFont typeface="Noto Sans Symbols"/>
              <a:buChar char="❑"/>
            </a:pPr>
            <a:r>
              <a:rPr lang="en-US"/>
              <a:t>JDBC Driver: Mỗi hệ quản trị CSDL cung cấp mỗi JDBC khác nhau, SQL Server Driver dung để lập trình với SQL Server</a:t>
            </a:r>
            <a:endParaRPr/>
          </a:p>
        </p:txBody>
      </p:sp>
      <p:pic>
        <p:nvPicPr>
          <p:cNvPr id="215" name="Google Shape;215;p8"/>
          <p:cNvPicPr preferRelativeResize="0"/>
          <p:nvPr/>
        </p:nvPicPr>
        <p:blipFill rotWithShape="1">
          <a:blip r:embed="rId3">
            <a:alphaModFix/>
          </a:blip>
          <a:srcRect b="0" l="0" r="0" t="0"/>
          <a:stretch/>
        </p:blipFill>
        <p:spPr>
          <a:xfrm>
            <a:off x="5791200" y="1066800"/>
            <a:ext cx="5791200" cy="4850816"/>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9"/>
          <p:cNvSpPr txBox="1"/>
          <p:nvPr>
            <p:ph type="title"/>
          </p:nvPr>
        </p:nvSpPr>
        <p:spPr>
          <a:xfrm>
            <a:off x="2235202" y="274638"/>
            <a:ext cx="9347198" cy="487362"/>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FF5A33"/>
              </a:buClr>
              <a:buSzPts val="2800"/>
              <a:buFont typeface="Quattrocento Sans"/>
              <a:buNone/>
            </a:pPr>
            <a:r>
              <a:rPr lang="en-US"/>
              <a:t>Giới thiệu CSDL PolyOE</a:t>
            </a:r>
            <a:endParaRPr/>
          </a:p>
        </p:txBody>
      </p:sp>
      <p:sp>
        <p:nvSpPr>
          <p:cNvPr id="221" name="Google Shape;221;p9"/>
          <p:cNvSpPr txBox="1"/>
          <p:nvPr>
            <p:ph idx="1" type="body"/>
          </p:nvPr>
        </p:nvSpPr>
        <p:spPr>
          <a:xfrm>
            <a:off x="609600" y="1066800"/>
            <a:ext cx="10972800" cy="6858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FF5A33"/>
              </a:buClr>
              <a:buSzPts val="2800"/>
              <a:buFont typeface="Noto Sans Symbols"/>
              <a:buChar char="❑"/>
            </a:pPr>
            <a:r>
              <a:rPr lang="en-US"/>
              <a:t>Tạo CSDL PolyOE và tạo bảng Users có cấu trúc như sau</a:t>
            </a:r>
            <a:endParaRPr/>
          </a:p>
        </p:txBody>
      </p:sp>
      <p:pic>
        <p:nvPicPr>
          <p:cNvPr id="222" name="Google Shape;222;p9"/>
          <p:cNvPicPr preferRelativeResize="0"/>
          <p:nvPr/>
        </p:nvPicPr>
        <p:blipFill rotWithShape="1">
          <a:blip r:embed="rId3">
            <a:alphaModFix/>
          </a:blip>
          <a:srcRect b="0" l="0" r="0" t="0"/>
          <a:stretch/>
        </p:blipFill>
        <p:spPr>
          <a:xfrm>
            <a:off x="1066800" y="1586292"/>
            <a:ext cx="5896500" cy="5269531"/>
          </a:xfrm>
          <a:prstGeom prst="rect">
            <a:avLst/>
          </a:prstGeom>
          <a:noFill/>
          <a:ln>
            <a:noFill/>
          </a:ln>
        </p:spPr>
      </p:pic>
    </p:spTree>
  </p:cSld>
  <p:clrMapOvr>
    <a:masterClrMapping/>
  </p:clrMapOvr>
  <mc:AlternateContent>
    <mc:Choice Requires="p14">
      <p:transition spd="slow">
        <p14:ripple/>
      </p:transition>
    </mc:Choice>
    <mc:Fallback>
      <p:transition spd="med">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2013-04-23T08:05:33Z</dcterms:created>
  <dc:creator>Hans</dc:creator>
</cp:coreProperties>
</file>