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p:regular r:id="rId24"/>
      <p:bold r:id="rId25"/>
      <p:italic r:id="rId26"/>
      <p:boldItalic r:id="rId27"/>
    </p:embeddedFont>
    <p:embeddedFont>
      <p:font typeface="Arial Narrow"/>
      <p:regular r:id="rId28"/>
      <p:bold r:id="rId29"/>
      <p:italic r:id="rId30"/>
      <p:boldItalic r:id="rId31"/>
    </p:embeddedFon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6" roundtripDataSignature="AMtx7mj7nRYGpPLccaqv3if+CSiVfvmR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rialNarrow-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Narr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boldItalic.fntdata"/><Relationship Id="rId30" Type="http://schemas.openxmlformats.org/officeDocument/2006/relationships/font" Target="fonts/ArialNarrow-italic.fntdata"/><Relationship Id="rId11" Type="http://schemas.openxmlformats.org/officeDocument/2006/relationships/slide" Target="slides/slide6.xml"/><Relationship Id="rId33" Type="http://schemas.openxmlformats.org/officeDocument/2006/relationships/font" Target="fonts/QuattrocentoSans-bold.fntdata"/><Relationship Id="rId10" Type="http://schemas.openxmlformats.org/officeDocument/2006/relationships/slide" Target="slides/slide5.xml"/><Relationship Id="rId32" Type="http://schemas.openxmlformats.org/officeDocument/2006/relationships/font" Target="fonts/QuattrocentoSans-regular.fntdata"/><Relationship Id="rId13" Type="http://schemas.openxmlformats.org/officeDocument/2006/relationships/slide" Target="slides/slide8.xml"/><Relationship Id="rId35" Type="http://schemas.openxmlformats.org/officeDocument/2006/relationships/font" Target="fonts/QuattrocentoSans-boldItalic.fntdata"/><Relationship Id="rId12" Type="http://schemas.openxmlformats.org/officeDocument/2006/relationships/slide" Target="slides/slide7.xml"/><Relationship Id="rId34" Type="http://schemas.openxmlformats.org/officeDocument/2006/relationships/font" Target="fonts/QuattrocentoSans-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8" name="Google Shape;32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2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20"/>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20"/>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0"/>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9"/>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0"/>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0"/>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1"/>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4" name="Google Shape;94;p31"/>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5" name="Google Shape;95;p31"/>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31"/>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32"/>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2"/>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32"/>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2"/>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33"/>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3"/>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5" name="Google Shape;105;p33"/>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1"/>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21"/>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21"/>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24"/>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6"/>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61" name="Google Shape;61;p26"/>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6"/>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6"/>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6"/>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p:nvPr>
            <p:ph idx="2" type="pic"/>
          </p:nvPr>
        </p:nvSpPr>
        <p:spPr>
          <a:xfrm>
            <a:off x="2389717" y="612775"/>
            <a:ext cx="7315200" cy="4114800"/>
          </a:xfrm>
          <a:prstGeom prst="rect">
            <a:avLst/>
          </a:prstGeom>
          <a:noFill/>
          <a:ln>
            <a:noFill/>
          </a:ln>
        </p:spPr>
      </p:sp>
      <p:sp>
        <p:nvSpPr>
          <p:cNvPr id="75" name="Google Shape;75;p2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Lập trình Java #4 (P1.2)</a:t>
            </a:r>
            <a:endParaRPr/>
          </a:p>
        </p:txBody>
      </p:sp>
      <p:sp>
        <p:nvSpPr>
          <p:cNvPr id="111" name="Google Shape;111;p1"/>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Lập trình JPA</a:t>
            </a:r>
            <a:endParaRPr/>
          </a:p>
        </p:txBody>
      </p:sp>
      <p:pic>
        <p:nvPicPr>
          <p:cNvPr id="112" name="Google Shape;112;p1"/>
          <p:cNvPicPr preferRelativeResize="0"/>
          <p:nvPr/>
        </p:nvPicPr>
        <p:blipFill rotWithShape="1">
          <a:blip r:embed="rId3">
            <a:alphaModFix/>
          </a:blip>
          <a:srcRect b="0" l="0" r="0" t="0"/>
          <a:stretch/>
        </p:blipFill>
        <p:spPr>
          <a:xfrm>
            <a:off x="7717534" y="685800"/>
            <a:ext cx="2571750" cy="1619250"/>
          </a:xfrm>
          <a:prstGeom prst="rect">
            <a:avLst/>
          </a:prstGeom>
          <a:noFill/>
          <a:ln>
            <a:noFill/>
          </a:ln>
        </p:spPr>
      </p:pic>
      <p:sp>
        <p:nvSpPr>
          <p:cNvPr id="113" name="Google Shape;113;p1"/>
          <p:cNvSpPr txBox="1"/>
          <p:nvPr/>
        </p:nvSpPr>
        <p:spPr>
          <a:xfrm>
            <a:off x="8481161" y="1957992"/>
            <a:ext cx="36311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Narrow"/>
                <a:ea typeface="Arial Narrow"/>
                <a:cs typeface="Arial Narrow"/>
                <a:sym typeface="Arial Narrow"/>
              </a:rPr>
              <a:t>Conceive Design Implement Operate</a:t>
            </a:r>
            <a:endParaRPr sz="2000">
              <a:solidFill>
                <a:schemeClr val="dk1"/>
              </a:solidFill>
              <a:latin typeface="Arial Narrow"/>
              <a:ea typeface="Arial Narrow"/>
              <a:cs typeface="Arial Narrow"/>
              <a:sym typeface="Arial Narrow"/>
            </a:endParaRPr>
          </a:p>
        </p:txBody>
      </p:sp>
      <p:pic>
        <p:nvPicPr>
          <p:cNvPr id="114" name="Google Shape;114;p1"/>
          <p:cNvPicPr preferRelativeResize="0"/>
          <p:nvPr/>
        </p:nvPicPr>
        <p:blipFill rotWithShape="1">
          <a:blip r:embed="rId4">
            <a:alphaModFix/>
          </a:blip>
          <a:srcRect b="0" l="0" r="0" t="0"/>
          <a:stretch/>
        </p:blipFill>
        <p:spPr>
          <a:xfrm>
            <a:off x="1890932" y="2406165"/>
            <a:ext cx="1693935" cy="2518699"/>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0"/>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JPA – Truy vấn phân trang</a:t>
            </a:r>
            <a:endParaRPr/>
          </a:p>
        </p:txBody>
      </p:sp>
      <p:sp>
        <p:nvSpPr>
          <p:cNvPr id="245" name="Google Shape;245;p10"/>
          <p:cNvSpPr txBox="1"/>
          <p:nvPr>
            <p:ph idx="1" type="body"/>
          </p:nvPr>
        </p:nvSpPr>
        <p:spPr>
          <a:xfrm>
            <a:off x="609600" y="2943224"/>
            <a:ext cx="10972800" cy="338137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5A33"/>
              </a:buClr>
              <a:buSzPts val="2800"/>
              <a:buFont typeface="Noto Sans Symbols"/>
              <a:buChar char="❑"/>
            </a:pPr>
            <a:r>
              <a:rPr lang="en-US"/>
              <a:t>Cập phương tức </a:t>
            </a:r>
            <a:r>
              <a:rPr b="1" i="1" lang="en-US"/>
              <a:t>setFirstResult</a:t>
            </a:r>
            <a:r>
              <a:rPr lang="en-US"/>
              <a:t>() và setMaxResults() cho phép truy xuất một phân đoạn thực thể. Trong đó:</a:t>
            </a:r>
            <a:endParaRPr/>
          </a:p>
          <a:p>
            <a:pPr indent="-285750" lvl="1" marL="742950" rtl="0" algn="l">
              <a:spcBef>
                <a:spcPts val="480"/>
              </a:spcBef>
              <a:spcAft>
                <a:spcPts val="0"/>
              </a:spcAft>
              <a:buSzPts val="2400"/>
              <a:buChar char="❖"/>
            </a:pPr>
            <a:r>
              <a:rPr b="1" i="1" lang="en-US"/>
              <a:t>setFirstResult</a:t>
            </a:r>
            <a:r>
              <a:rPr lang="en-US"/>
              <a:t>() chỉ định vị trí bắt đầu</a:t>
            </a:r>
            <a:endParaRPr/>
          </a:p>
          <a:p>
            <a:pPr indent="-285750" lvl="1" marL="742950" rtl="0" algn="l">
              <a:spcBef>
                <a:spcPts val="480"/>
              </a:spcBef>
              <a:spcAft>
                <a:spcPts val="0"/>
              </a:spcAft>
              <a:buSzPts val="2400"/>
              <a:buChar char="❖"/>
            </a:pPr>
            <a:r>
              <a:rPr b="1" i="1" lang="en-US"/>
              <a:t>setMaxResults</a:t>
            </a:r>
            <a:r>
              <a:rPr lang="en-US"/>
              <a:t>() chỉ định số thực thể tối đa</a:t>
            </a:r>
            <a:endParaRPr/>
          </a:p>
          <a:p>
            <a:pPr indent="-342900" lvl="0" marL="342900" rtl="0" algn="l">
              <a:spcBef>
                <a:spcPts val="560"/>
              </a:spcBef>
              <a:spcAft>
                <a:spcPts val="0"/>
              </a:spcAft>
              <a:buClr>
                <a:srgbClr val="FF5A33"/>
              </a:buClr>
              <a:buSzPts val="2800"/>
              <a:buFont typeface="Noto Sans Symbols"/>
              <a:buChar char="❑"/>
            </a:pPr>
            <a:r>
              <a:rPr lang="en-US"/>
              <a:t>Áp dụng kỹ thuật này để truy vấn phân trang. Giả sử </a:t>
            </a:r>
            <a:r>
              <a:rPr b="1" i="1" lang="en-US"/>
              <a:t>pageNo</a:t>
            </a:r>
            <a:r>
              <a:rPr lang="en-US"/>
              <a:t> là vị trí trang, </a:t>
            </a:r>
            <a:r>
              <a:rPr b="1" i="1" lang="en-US"/>
              <a:t>pageSize</a:t>
            </a:r>
            <a:r>
              <a:rPr lang="en-US"/>
              <a:t> là số thực thể mỗi trang, để truy vấn 1 trang:</a:t>
            </a:r>
            <a:endParaRPr/>
          </a:p>
          <a:p>
            <a:pPr indent="-285750" lvl="1" marL="742950" rtl="0" algn="l">
              <a:spcBef>
                <a:spcPts val="480"/>
              </a:spcBef>
              <a:spcAft>
                <a:spcPts val="0"/>
              </a:spcAft>
              <a:buSzPts val="2400"/>
              <a:buChar char="❖"/>
            </a:pPr>
            <a:r>
              <a:rPr lang="en-US"/>
              <a:t>setFirstResult(pageNo*pageSize)</a:t>
            </a:r>
            <a:endParaRPr/>
          </a:p>
          <a:p>
            <a:pPr indent="-285750" lvl="1" marL="742950" rtl="0" algn="l">
              <a:spcBef>
                <a:spcPts val="480"/>
              </a:spcBef>
              <a:spcAft>
                <a:spcPts val="0"/>
              </a:spcAft>
              <a:buSzPts val="2400"/>
              <a:buChar char="❖"/>
            </a:pPr>
            <a:r>
              <a:rPr lang="en-US"/>
              <a:t>setMaxResults(pageSize)</a:t>
            </a:r>
            <a:endParaRPr/>
          </a:p>
        </p:txBody>
      </p:sp>
      <p:pic>
        <p:nvPicPr>
          <p:cNvPr id="246" name="Google Shape;246;p10"/>
          <p:cNvPicPr preferRelativeResize="0"/>
          <p:nvPr/>
        </p:nvPicPr>
        <p:blipFill rotWithShape="1">
          <a:blip r:embed="rId3">
            <a:alphaModFix/>
          </a:blip>
          <a:srcRect b="0" l="0" r="0" t="0"/>
          <a:stretch/>
        </p:blipFill>
        <p:spPr>
          <a:xfrm>
            <a:off x="609600" y="990600"/>
            <a:ext cx="7686675" cy="1724025"/>
          </a:xfrm>
          <a:prstGeom prst="rect">
            <a:avLst/>
          </a:prstGeom>
          <a:noFill/>
          <a:ln>
            <a:noFill/>
          </a:ln>
        </p:spPr>
      </p:pic>
      <p:sp>
        <p:nvSpPr>
          <p:cNvPr id="247" name="Google Shape;247;p10"/>
          <p:cNvSpPr/>
          <p:nvPr/>
        </p:nvSpPr>
        <p:spPr>
          <a:xfrm>
            <a:off x="8296275" y="1852612"/>
            <a:ext cx="3286125" cy="9906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Phân trang</a:t>
            </a:r>
            <a:endParaRPr b="1"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setFirstResult(int)</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setMaxResults(int)</a:t>
            </a:r>
            <a:endParaRPr sz="1800">
              <a:solidFill>
                <a:schemeClr val="dk1"/>
              </a:solidFill>
              <a:latin typeface="Calibri"/>
              <a:ea typeface="Calibri"/>
              <a:cs typeface="Calibri"/>
              <a:sym typeface="Calibri"/>
            </a:endParaRPr>
          </a:p>
        </p:txBody>
      </p:sp>
      <p:cxnSp>
        <p:nvCxnSpPr>
          <p:cNvPr id="248" name="Google Shape;248;p10"/>
          <p:cNvCxnSpPr>
            <a:stCxn id="247" idx="1"/>
          </p:cNvCxnSpPr>
          <p:nvPr/>
        </p:nvCxnSpPr>
        <p:spPr>
          <a:xfrm rot="10800000">
            <a:off x="7162875" y="2133712"/>
            <a:ext cx="1133400" cy="21420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p:nvPr/>
        </p:nvSpPr>
        <p:spPr>
          <a:xfrm>
            <a:off x="3391519" y="3953470"/>
            <a:ext cx="81146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cap="small">
                <a:solidFill>
                  <a:schemeClr val="lt1"/>
                </a:solidFill>
                <a:latin typeface="Cambria"/>
                <a:ea typeface="Cambria"/>
                <a:cs typeface="Cambria"/>
                <a:sym typeface="Cambria"/>
              </a:rPr>
              <a:t>Demostation</a:t>
            </a:r>
            <a:endParaRPr b="1" sz="4800" cap="small">
              <a:solidFill>
                <a:schemeClr val="lt1"/>
              </a:solidFill>
              <a:latin typeface="Cambria"/>
              <a:ea typeface="Cambria"/>
              <a:cs typeface="Cambria"/>
              <a:sym typeface="Cambria"/>
            </a:endParaRPr>
          </a:p>
        </p:txBody>
      </p:sp>
      <p:cxnSp>
        <p:nvCxnSpPr>
          <p:cNvPr id="254" name="Google Shape;254;p11"/>
          <p:cNvCxnSpPr/>
          <p:nvPr/>
        </p:nvCxnSpPr>
        <p:spPr>
          <a:xfrm>
            <a:off x="762000" y="4872335"/>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55" name="Google Shape;255;p11"/>
          <p:cNvPicPr preferRelativeResize="0"/>
          <p:nvPr/>
        </p:nvPicPr>
        <p:blipFill rotWithShape="1">
          <a:blip r:embed="rId3">
            <a:alphaModFix/>
          </a:blip>
          <a:srcRect b="0" l="0" r="0" t="0"/>
          <a:stretch/>
        </p:blipFill>
        <p:spPr>
          <a:xfrm flipH="1">
            <a:off x="457200" y="1143000"/>
            <a:ext cx="2543530" cy="3781953"/>
          </a:xfrm>
          <a:prstGeom prst="ellipse">
            <a:avLst/>
          </a:prstGeom>
          <a:noFill/>
          <a:ln>
            <a:noFill/>
          </a:ln>
        </p:spPr>
      </p:pic>
      <p:sp>
        <p:nvSpPr>
          <p:cNvPr id="256" name="Google Shape;256;p11"/>
          <p:cNvSpPr txBox="1"/>
          <p:nvPr/>
        </p:nvSpPr>
        <p:spPr>
          <a:xfrm>
            <a:off x="3391519" y="4960204"/>
            <a:ext cx="3734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Truy vấn phân trang: phân trang users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2"/>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Review: Lập trình thao tác dữ liệu</a:t>
            </a:r>
            <a:endParaRPr/>
          </a:p>
        </p:txBody>
      </p:sp>
      <p:pic>
        <p:nvPicPr>
          <p:cNvPr id="262" name="Google Shape;262;p12"/>
          <p:cNvPicPr preferRelativeResize="0"/>
          <p:nvPr/>
        </p:nvPicPr>
        <p:blipFill rotWithShape="1">
          <a:blip r:embed="rId3">
            <a:alphaModFix/>
          </a:blip>
          <a:srcRect b="0" l="0" r="0" t="0"/>
          <a:stretch/>
        </p:blipFill>
        <p:spPr>
          <a:xfrm>
            <a:off x="609600" y="914400"/>
            <a:ext cx="9525000" cy="5884288"/>
          </a:xfrm>
          <a:prstGeom prst="rect">
            <a:avLst/>
          </a:prstGeom>
          <a:noFill/>
          <a:ln>
            <a:noFill/>
          </a:ln>
        </p:spPr>
      </p:pic>
      <p:sp>
        <p:nvSpPr>
          <p:cNvPr id="263" name="Google Shape;263;p12"/>
          <p:cNvSpPr/>
          <p:nvPr/>
        </p:nvSpPr>
        <p:spPr>
          <a:xfrm>
            <a:off x="6847114" y="1905000"/>
            <a:ext cx="4724400" cy="609600"/>
          </a:xfrm>
          <a:custGeom>
            <a:rect b="b" l="l" r="r" t="t"/>
            <a:pathLst>
              <a:path extrusionOk="0" h="120000" w="120000">
                <a:moveTo>
                  <a:pt x="0" y="0"/>
                </a:moveTo>
                <a:lnTo>
                  <a:pt x="120000" y="0"/>
                </a:lnTo>
                <a:lnTo>
                  <a:pt x="120000" y="120000"/>
                </a:lnTo>
                <a:lnTo>
                  <a:pt x="0" y="120000"/>
                </a:lnTo>
                <a:close/>
              </a:path>
              <a:path extrusionOk="0" fill="none" h="120000" w="120000">
                <a:moveTo>
                  <a:pt x="62996" y="-8357"/>
                </a:moveTo>
                <a:lnTo>
                  <a:pt x="67807" y="-65572"/>
                </a:lnTo>
              </a:path>
            </a:pathLst>
          </a:cu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mbria"/>
                <a:ea typeface="Cambria"/>
                <a:cs typeface="Cambria"/>
                <a:sym typeface="Cambria"/>
              </a:rPr>
              <a:t>&lt;persistence-unit name="</a:t>
            </a:r>
            <a:r>
              <a:rPr b="1" lang="en-US" sz="2000">
                <a:solidFill>
                  <a:srgbClr val="FF0000"/>
                </a:solidFill>
                <a:latin typeface="Cambria"/>
                <a:ea typeface="Cambria"/>
                <a:cs typeface="Cambria"/>
                <a:sym typeface="Cambria"/>
              </a:rPr>
              <a:t>PolyOE</a:t>
            </a:r>
            <a:r>
              <a:rPr lang="en-US" sz="2000">
                <a:solidFill>
                  <a:schemeClr val="dk1"/>
                </a:solidFill>
                <a:latin typeface="Cambria"/>
                <a:ea typeface="Cambria"/>
                <a:cs typeface="Cambria"/>
                <a:sym typeface="Cambria"/>
              </a:rPr>
              <a:t>"&gt;</a:t>
            </a:r>
            <a:endParaRPr b="1" sz="2000">
              <a:solidFill>
                <a:schemeClr val="dk1"/>
              </a:solidFill>
              <a:latin typeface="Cambria"/>
              <a:ea typeface="Cambria"/>
              <a:cs typeface="Cambria"/>
              <a:sym typeface="Cambria"/>
            </a:endParaRPr>
          </a:p>
        </p:txBody>
      </p:sp>
      <p:sp>
        <p:nvSpPr>
          <p:cNvPr id="264" name="Google Shape;264;p12"/>
          <p:cNvSpPr/>
          <p:nvPr/>
        </p:nvSpPr>
        <p:spPr>
          <a:xfrm>
            <a:off x="8610600" y="2971800"/>
            <a:ext cx="2971800" cy="2667000"/>
          </a:xfrm>
          <a:prstGeom prst="foldedCorner">
            <a:avLst>
              <a:gd fmla="val 7591"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mbria"/>
                <a:ea typeface="Cambria"/>
                <a:cs typeface="Cambria"/>
                <a:sym typeface="Cambria"/>
              </a:rPr>
              <a:t>Lập trình thao tác dữ liệu cần được điều khiển </a:t>
            </a:r>
            <a:r>
              <a:rPr b="1" lang="en-US" sz="2000">
                <a:solidFill>
                  <a:srgbClr val="FF0000"/>
                </a:solidFill>
                <a:latin typeface="Cambria"/>
                <a:ea typeface="Cambria"/>
                <a:cs typeface="Cambria"/>
                <a:sym typeface="Cambria"/>
              </a:rPr>
              <a:t>Transaction</a:t>
            </a:r>
            <a:r>
              <a:rPr b="1" lang="en-US" sz="2000">
                <a:solidFill>
                  <a:schemeClr val="dk1"/>
                </a:solidFill>
                <a:latin typeface="Cambria"/>
                <a:ea typeface="Cambria"/>
                <a:cs typeface="Cambria"/>
                <a:sym typeface="Cambria"/>
              </a:rPr>
              <a:t>.</a:t>
            </a:r>
            <a:endParaRPr/>
          </a:p>
          <a:p>
            <a:pPr indent="0" lvl="0" marL="0" marR="0" rtl="0" algn="ctr">
              <a:spcBef>
                <a:spcPts val="0"/>
              </a:spcBef>
              <a:spcAft>
                <a:spcPts val="0"/>
              </a:spcAft>
              <a:buNone/>
            </a:pPr>
            <a:r>
              <a:t/>
            </a:r>
            <a:endParaRPr b="1" sz="2000">
              <a:solidFill>
                <a:schemeClr val="dk1"/>
              </a:solidFill>
              <a:latin typeface="Cambria"/>
              <a:ea typeface="Cambria"/>
              <a:cs typeface="Cambria"/>
              <a:sym typeface="Cambria"/>
            </a:endParaRPr>
          </a:p>
          <a:p>
            <a:pPr indent="0" lvl="0" marL="0" marR="0" rtl="0" algn="ctr">
              <a:spcBef>
                <a:spcPts val="0"/>
              </a:spcBef>
              <a:spcAft>
                <a:spcPts val="0"/>
              </a:spcAft>
              <a:buNone/>
            </a:pPr>
            <a:r>
              <a:rPr b="1" lang="en-US" sz="2000">
                <a:solidFill>
                  <a:schemeClr val="dk1"/>
                </a:solidFill>
                <a:latin typeface="Cambria"/>
                <a:ea typeface="Cambria"/>
                <a:cs typeface="Cambria"/>
                <a:sym typeface="Cambria"/>
              </a:rPr>
              <a:t>Transaction = “</a:t>
            </a:r>
            <a:r>
              <a:rPr b="1" i="1" lang="en-US" sz="2000">
                <a:solidFill>
                  <a:srgbClr val="FF0000"/>
                </a:solidFill>
                <a:latin typeface="Cambria"/>
                <a:ea typeface="Cambria"/>
                <a:cs typeface="Cambria"/>
                <a:sym typeface="Cambria"/>
              </a:rPr>
              <a:t>None or All</a:t>
            </a:r>
            <a:r>
              <a:rPr b="1" i="1"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(được ăn cả, ngã về không)</a:t>
            </a:r>
            <a:endParaRPr i="1" sz="2000">
              <a:solidFill>
                <a:schemeClr val="dk1"/>
              </a:solidFill>
              <a:latin typeface="Cambria"/>
              <a:ea typeface="Cambria"/>
              <a:cs typeface="Cambria"/>
              <a:sym typeface="Cambria"/>
            </a:endParaRPr>
          </a:p>
        </p:txBody>
      </p:sp>
      <p:cxnSp>
        <p:nvCxnSpPr>
          <p:cNvPr id="265" name="Google Shape;265;p12"/>
          <p:cNvCxnSpPr/>
          <p:nvPr/>
        </p:nvCxnSpPr>
        <p:spPr>
          <a:xfrm>
            <a:off x="4267200" y="2971800"/>
            <a:ext cx="4267200" cy="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Giới thiệu Transaction</a:t>
            </a:r>
            <a:endParaRPr/>
          </a:p>
        </p:txBody>
      </p:sp>
      <p:sp>
        <p:nvSpPr>
          <p:cNvPr id="271" name="Google Shape;271;p1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Khẩu hiệu “None or All (Được ăn cả, ngã về không)” là khẩu hiệu của một transaction.</a:t>
            </a:r>
            <a:endParaRPr/>
          </a:p>
          <a:p>
            <a:pPr indent="-342900" lvl="0" marL="342900" rtl="0" algn="l">
              <a:spcBef>
                <a:spcPts val="560"/>
              </a:spcBef>
              <a:spcAft>
                <a:spcPts val="0"/>
              </a:spcAft>
              <a:buClr>
                <a:srgbClr val="FF5A33"/>
              </a:buClr>
              <a:buSzPts val="2800"/>
              <a:buFont typeface="Noto Sans Symbols"/>
              <a:buChar char="❑"/>
            </a:pPr>
            <a:r>
              <a:rPr lang="en-US"/>
              <a:t>Khi thực hiện các lệnh thao tác (insert, update, delete) sẽ làm thay đổi dữ liệu. Thỉnh thoảng chúng ta xem thực hiện một khối lệnh như một lệnh đơn (phải đúng hết mới chấp nhận, chỉ cần sai 1 lệnh nào đó thì phải hủy bỏ những lệnh đã thực hiện trước đó trong khối lệnh)</a:t>
            </a:r>
            <a:endParaRPr/>
          </a:p>
          <a:p>
            <a:pPr indent="-342900" lvl="0" marL="342900" rtl="0" algn="l">
              <a:spcBef>
                <a:spcPts val="560"/>
              </a:spcBef>
              <a:spcAft>
                <a:spcPts val="0"/>
              </a:spcAft>
              <a:buClr>
                <a:srgbClr val="FF5A33"/>
              </a:buClr>
              <a:buSzPts val="2800"/>
              <a:buFont typeface="Noto Sans Symbols"/>
              <a:buChar char="❑"/>
            </a:pPr>
            <a:r>
              <a:rPr lang="en-US"/>
              <a:t>Ví dụ: Tạo một đơn hàng bạn phải insert vào order 1 bản ghi và insert vào order_details nhiều bản ghi. Đơn hàng chỉ thành công khi nhiều lệnh insert nêu trên phải đúng toàn bộ.</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Điều khiển transaction</a:t>
            </a:r>
            <a:endParaRPr/>
          </a:p>
        </p:txBody>
      </p:sp>
      <p:sp>
        <p:nvSpPr>
          <p:cNvPr id="277" name="Google Shape;277;p14"/>
          <p:cNvSpPr txBox="1"/>
          <p:nvPr>
            <p:ph idx="1" type="body"/>
          </p:nvPr>
        </p:nvSpPr>
        <p:spPr>
          <a:xfrm>
            <a:off x="609600" y="4450372"/>
            <a:ext cx="10972800" cy="187422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UserTransaction ut = em.getTransaction()</a:t>
            </a:r>
            <a:endParaRPr/>
          </a:p>
          <a:p>
            <a:pPr indent="-285750" lvl="1" marL="742950" rtl="0" algn="l">
              <a:spcBef>
                <a:spcPts val="480"/>
              </a:spcBef>
              <a:spcAft>
                <a:spcPts val="0"/>
              </a:spcAft>
              <a:buSzPts val="2400"/>
              <a:buChar char="❖"/>
            </a:pPr>
            <a:r>
              <a:rPr lang="en-US"/>
              <a:t>ut.begin(): bắt đầu transachtion</a:t>
            </a:r>
            <a:endParaRPr/>
          </a:p>
          <a:p>
            <a:pPr indent="-285750" lvl="1" marL="742950" rtl="0" algn="l">
              <a:spcBef>
                <a:spcPts val="480"/>
              </a:spcBef>
              <a:spcAft>
                <a:spcPts val="0"/>
              </a:spcAft>
              <a:buSzPts val="2400"/>
              <a:buChar char="❖"/>
            </a:pPr>
            <a:r>
              <a:rPr lang="en-US"/>
              <a:t>ut.commit(): chấp nhận</a:t>
            </a:r>
            <a:endParaRPr/>
          </a:p>
          <a:p>
            <a:pPr indent="-285750" lvl="1" marL="742950" rtl="0" algn="l">
              <a:spcBef>
                <a:spcPts val="480"/>
              </a:spcBef>
              <a:spcAft>
                <a:spcPts val="0"/>
              </a:spcAft>
              <a:buSzPts val="2400"/>
              <a:buChar char="❖"/>
            </a:pPr>
            <a:r>
              <a:rPr lang="en-US"/>
              <a:t>ut.rollback(): hủy bỏ</a:t>
            </a:r>
            <a:endParaRPr/>
          </a:p>
        </p:txBody>
      </p:sp>
      <p:pic>
        <p:nvPicPr>
          <p:cNvPr id="278" name="Google Shape;278;p14"/>
          <p:cNvPicPr preferRelativeResize="0"/>
          <p:nvPr/>
        </p:nvPicPr>
        <p:blipFill rotWithShape="1">
          <a:blip r:embed="rId3">
            <a:alphaModFix/>
          </a:blip>
          <a:srcRect b="0" l="0" r="0" t="0"/>
          <a:stretch/>
        </p:blipFill>
        <p:spPr>
          <a:xfrm>
            <a:off x="3199918" y="1066800"/>
            <a:ext cx="5563082" cy="3383573"/>
          </a:xfrm>
          <a:prstGeom prst="rect">
            <a:avLst/>
          </a:prstGeom>
          <a:noFill/>
          <a:ln>
            <a:noFill/>
          </a:ln>
        </p:spPr>
      </p:pic>
      <p:sp>
        <p:nvSpPr>
          <p:cNvPr id="279" name="Google Shape;279;p14"/>
          <p:cNvSpPr txBox="1"/>
          <p:nvPr/>
        </p:nvSpPr>
        <p:spPr>
          <a:xfrm>
            <a:off x="4228859" y="1767987"/>
            <a:ext cx="213731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3300"/>
                </a:solidFill>
                <a:latin typeface="Calibri"/>
                <a:ea typeface="Calibri"/>
                <a:cs typeface="Calibri"/>
                <a:sym typeface="Calibri"/>
              </a:rPr>
              <a:t>Lệnh thao tác 1</a:t>
            </a:r>
            <a:endParaRPr/>
          </a:p>
          <a:p>
            <a:pPr indent="0" lvl="0" marL="0" marR="0" rtl="0" algn="l">
              <a:spcBef>
                <a:spcPts val="0"/>
              </a:spcBef>
              <a:spcAft>
                <a:spcPts val="0"/>
              </a:spcAft>
              <a:buNone/>
            </a:pPr>
            <a:r>
              <a:rPr b="1" lang="en-US" sz="2400">
                <a:solidFill>
                  <a:srgbClr val="FF3300"/>
                </a:solidFill>
                <a:latin typeface="Calibri"/>
                <a:ea typeface="Calibri"/>
                <a:cs typeface="Calibri"/>
                <a:sym typeface="Calibri"/>
              </a:rPr>
              <a:t>Lệnh thao tác 2</a:t>
            </a:r>
            <a:endParaRPr/>
          </a:p>
          <a:p>
            <a:pPr indent="0" lvl="0" marL="0" marR="0" rtl="0" algn="l">
              <a:spcBef>
                <a:spcPts val="0"/>
              </a:spcBef>
              <a:spcAft>
                <a:spcPts val="0"/>
              </a:spcAft>
              <a:buNone/>
            </a:pPr>
            <a:r>
              <a:rPr b="1" lang="en-US" sz="2400">
                <a:solidFill>
                  <a:srgbClr val="FF3300"/>
                </a:solidFill>
                <a:latin typeface="Calibri"/>
                <a:ea typeface="Calibri"/>
                <a:cs typeface="Calibri"/>
                <a:sym typeface="Calibri"/>
              </a:rPr>
              <a:t>…</a:t>
            </a:r>
            <a:endParaRPr b="1" sz="2400">
              <a:solidFill>
                <a:srgbClr val="FF3300"/>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p:nvPr/>
        </p:nvSpPr>
        <p:spPr>
          <a:xfrm>
            <a:off x="3391519" y="3953470"/>
            <a:ext cx="81146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cap="small">
                <a:solidFill>
                  <a:schemeClr val="lt1"/>
                </a:solidFill>
                <a:latin typeface="Cambria"/>
                <a:ea typeface="Cambria"/>
                <a:cs typeface="Cambria"/>
                <a:sym typeface="Cambria"/>
              </a:rPr>
              <a:t>Demostation</a:t>
            </a:r>
            <a:endParaRPr b="1" sz="4800" cap="small">
              <a:solidFill>
                <a:schemeClr val="lt1"/>
              </a:solidFill>
              <a:latin typeface="Cambria"/>
              <a:ea typeface="Cambria"/>
              <a:cs typeface="Cambria"/>
              <a:sym typeface="Cambria"/>
            </a:endParaRPr>
          </a:p>
        </p:txBody>
      </p:sp>
      <p:cxnSp>
        <p:nvCxnSpPr>
          <p:cNvPr id="285" name="Google Shape;285;p15"/>
          <p:cNvCxnSpPr/>
          <p:nvPr/>
        </p:nvCxnSpPr>
        <p:spPr>
          <a:xfrm>
            <a:off x="762000" y="4872335"/>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86" name="Google Shape;286;p15"/>
          <p:cNvPicPr preferRelativeResize="0"/>
          <p:nvPr/>
        </p:nvPicPr>
        <p:blipFill rotWithShape="1">
          <a:blip r:embed="rId3">
            <a:alphaModFix/>
          </a:blip>
          <a:srcRect b="0" l="0" r="0" t="0"/>
          <a:stretch/>
        </p:blipFill>
        <p:spPr>
          <a:xfrm flipH="1">
            <a:off x="457200" y="1143000"/>
            <a:ext cx="2543530" cy="3781953"/>
          </a:xfrm>
          <a:prstGeom prst="ellipse">
            <a:avLst/>
          </a:prstGeom>
          <a:noFill/>
          <a:ln>
            <a:noFill/>
          </a:ln>
        </p:spPr>
      </p:pic>
      <p:sp>
        <p:nvSpPr>
          <p:cNvPr id="287" name="Google Shape;287;p15"/>
          <p:cNvSpPr txBox="1"/>
          <p:nvPr/>
        </p:nvSpPr>
        <p:spPr>
          <a:xfrm>
            <a:off x="3391519" y="4960204"/>
            <a:ext cx="72021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Insert nhiều users với lệnh persist() trong đó lệnh persist ở giữa trùng khóa</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p:nvPr/>
        </p:nvSpPr>
        <p:spPr>
          <a:xfrm>
            <a:off x="4794432" y="1660233"/>
            <a:ext cx="3264368" cy="4038600"/>
          </a:xfrm>
          <a:prstGeom prst="rect">
            <a:avLst/>
          </a:prstGeom>
          <a:solidFill>
            <a:srgbClr val="F2F2F2"/>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Entity Life Cycle</a:t>
            </a:r>
            <a:endParaRPr/>
          </a:p>
        </p:txBody>
      </p:sp>
      <p:sp>
        <p:nvSpPr>
          <p:cNvPr id="294" name="Google Shape;294;p16"/>
          <p:cNvSpPr/>
          <p:nvPr/>
        </p:nvSpPr>
        <p:spPr>
          <a:xfrm>
            <a:off x="2106254" y="1922347"/>
            <a:ext cx="2057400" cy="914400"/>
          </a:xfrm>
          <a:prstGeom prst="ellipse">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New</a:t>
            </a:r>
            <a:endParaRPr sz="2400">
              <a:solidFill>
                <a:schemeClr val="lt1"/>
              </a:solidFill>
              <a:latin typeface="Calibri"/>
              <a:ea typeface="Calibri"/>
              <a:cs typeface="Calibri"/>
              <a:sym typeface="Calibri"/>
            </a:endParaRPr>
          </a:p>
        </p:txBody>
      </p:sp>
      <p:sp>
        <p:nvSpPr>
          <p:cNvPr id="295" name="Google Shape;295;p16"/>
          <p:cNvSpPr/>
          <p:nvPr/>
        </p:nvSpPr>
        <p:spPr>
          <a:xfrm>
            <a:off x="5365169" y="1922347"/>
            <a:ext cx="2057400" cy="914400"/>
          </a:xfrm>
          <a:prstGeom prst="ellipse">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Managed</a:t>
            </a:r>
            <a:endParaRPr sz="2400">
              <a:solidFill>
                <a:schemeClr val="lt1"/>
              </a:solidFill>
              <a:latin typeface="Calibri"/>
              <a:ea typeface="Calibri"/>
              <a:cs typeface="Calibri"/>
              <a:sym typeface="Calibri"/>
            </a:endParaRPr>
          </a:p>
        </p:txBody>
      </p:sp>
      <p:sp>
        <p:nvSpPr>
          <p:cNvPr id="296" name="Google Shape;296;p16"/>
          <p:cNvSpPr/>
          <p:nvPr/>
        </p:nvSpPr>
        <p:spPr>
          <a:xfrm>
            <a:off x="5363069" y="4138089"/>
            <a:ext cx="2057400" cy="914400"/>
          </a:xfrm>
          <a:prstGeom prst="ellipse">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Removed</a:t>
            </a:r>
            <a:endParaRPr sz="2400">
              <a:solidFill>
                <a:schemeClr val="lt1"/>
              </a:solidFill>
              <a:latin typeface="Calibri"/>
              <a:ea typeface="Calibri"/>
              <a:cs typeface="Calibri"/>
              <a:sym typeface="Calibri"/>
            </a:endParaRPr>
          </a:p>
        </p:txBody>
      </p:sp>
      <p:sp>
        <p:nvSpPr>
          <p:cNvPr id="297" name="Google Shape;297;p16"/>
          <p:cNvSpPr/>
          <p:nvPr/>
        </p:nvSpPr>
        <p:spPr>
          <a:xfrm>
            <a:off x="2136311" y="4140868"/>
            <a:ext cx="2057400" cy="914400"/>
          </a:xfrm>
          <a:prstGeom prst="ellipse">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Detached</a:t>
            </a:r>
            <a:endParaRPr sz="2400">
              <a:solidFill>
                <a:schemeClr val="lt1"/>
              </a:solidFill>
              <a:latin typeface="Calibri"/>
              <a:ea typeface="Calibri"/>
              <a:cs typeface="Calibri"/>
              <a:sym typeface="Calibri"/>
            </a:endParaRPr>
          </a:p>
        </p:txBody>
      </p:sp>
      <p:sp>
        <p:nvSpPr>
          <p:cNvPr id="298" name="Google Shape;298;p16"/>
          <p:cNvSpPr/>
          <p:nvPr/>
        </p:nvSpPr>
        <p:spPr>
          <a:xfrm>
            <a:off x="8763000" y="1524000"/>
            <a:ext cx="1649572" cy="3664422"/>
          </a:xfrm>
          <a:prstGeom prst="flowChartMagneticDisk">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Database</a:t>
            </a:r>
            <a:endParaRPr b="1" sz="2400">
              <a:solidFill>
                <a:schemeClr val="lt1"/>
              </a:solidFill>
              <a:latin typeface="Calibri"/>
              <a:ea typeface="Calibri"/>
              <a:cs typeface="Calibri"/>
              <a:sym typeface="Calibri"/>
            </a:endParaRPr>
          </a:p>
        </p:txBody>
      </p:sp>
      <p:cxnSp>
        <p:nvCxnSpPr>
          <p:cNvPr id="299" name="Google Shape;299;p16"/>
          <p:cNvCxnSpPr>
            <a:stCxn id="294" idx="6"/>
            <a:endCxn id="295" idx="2"/>
          </p:cNvCxnSpPr>
          <p:nvPr/>
        </p:nvCxnSpPr>
        <p:spPr>
          <a:xfrm>
            <a:off x="4163654" y="2379547"/>
            <a:ext cx="1201500" cy="0"/>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0" name="Google Shape;300;p16"/>
          <p:cNvCxnSpPr/>
          <p:nvPr/>
        </p:nvCxnSpPr>
        <p:spPr>
          <a:xfrm>
            <a:off x="6722368" y="2879714"/>
            <a:ext cx="6637" cy="1268233"/>
          </a:xfrm>
          <a:prstGeom prst="straightConnector1">
            <a:avLst/>
          </a:prstGeom>
          <a:noFill/>
          <a:ln cap="flat" cmpd="sng" w="38100">
            <a:solidFill>
              <a:schemeClr val="accent1"/>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1" name="Google Shape;301;p16"/>
          <p:cNvCxnSpPr>
            <a:stCxn id="296" idx="2"/>
            <a:endCxn id="297" idx="6"/>
          </p:cNvCxnSpPr>
          <p:nvPr/>
        </p:nvCxnSpPr>
        <p:spPr>
          <a:xfrm flipH="1">
            <a:off x="4193669" y="4595289"/>
            <a:ext cx="1169400" cy="2700"/>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2" name="Google Shape;302;p16"/>
          <p:cNvCxnSpPr>
            <a:endCxn id="297" idx="6"/>
          </p:cNvCxnSpPr>
          <p:nvPr/>
        </p:nvCxnSpPr>
        <p:spPr>
          <a:xfrm flipH="1">
            <a:off x="4193711" y="2821768"/>
            <a:ext cx="1790700" cy="1776300"/>
          </a:xfrm>
          <a:prstGeom prst="straightConnector1">
            <a:avLst/>
          </a:prstGeom>
          <a:noFill/>
          <a:ln cap="flat" cmpd="sng" w="38100">
            <a:solidFill>
              <a:schemeClr val="accent3"/>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3" name="Google Shape;303;p16"/>
          <p:cNvCxnSpPr>
            <a:stCxn id="297" idx="7"/>
            <a:endCxn id="295" idx="3"/>
          </p:cNvCxnSpPr>
          <p:nvPr/>
        </p:nvCxnSpPr>
        <p:spPr>
          <a:xfrm flipH="1" rot="10800000">
            <a:off x="3892412" y="2702779"/>
            <a:ext cx="1774200" cy="1572000"/>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4" name="Google Shape;304;p16"/>
          <p:cNvCxnSpPr>
            <a:stCxn id="296" idx="0"/>
            <a:endCxn id="295" idx="4"/>
          </p:cNvCxnSpPr>
          <p:nvPr/>
        </p:nvCxnSpPr>
        <p:spPr>
          <a:xfrm flipH="1" rot="10800000">
            <a:off x="6391769" y="2836689"/>
            <a:ext cx="2100" cy="1301400"/>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5" name="Google Shape;305;p16"/>
          <p:cNvCxnSpPr>
            <a:endCxn id="295" idx="6"/>
          </p:cNvCxnSpPr>
          <p:nvPr/>
        </p:nvCxnSpPr>
        <p:spPr>
          <a:xfrm rot="10800000">
            <a:off x="7422569" y="2379547"/>
            <a:ext cx="1331400" cy="0"/>
          </a:xfrm>
          <a:prstGeom prst="straightConnector1">
            <a:avLst/>
          </a:prstGeom>
          <a:noFill/>
          <a:ln cap="flat" cmpd="sng" w="38100">
            <a:solidFill>
              <a:schemeClr val="accent2"/>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6" name="Google Shape;306;p16"/>
          <p:cNvCxnSpPr>
            <a:stCxn id="295" idx="5"/>
            <a:endCxn id="298" idx="2"/>
          </p:cNvCxnSpPr>
          <p:nvPr/>
        </p:nvCxnSpPr>
        <p:spPr>
          <a:xfrm>
            <a:off x="7121270" y="2702836"/>
            <a:ext cx="1641600" cy="65340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cxnSp>
        <p:nvCxnSpPr>
          <p:cNvPr id="307" name="Google Shape;307;p16"/>
          <p:cNvCxnSpPr>
            <a:stCxn id="296" idx="6"/>
            <a:endCxn id="298" idx="2"/>
          </p:cNvCxnSpPr>
          <p:nvPr/>
        </p:nvCxnSpPr>
        <p:spPr>
          <a:xfrm flipH="1" rot="10800000">
            <a:off x="7420469" y="3356289"/>
            <a:ext cx="1342500" cy="1239000"/>
          </a:xfrm>
          <a:prstGeom prst="straightConnector1">
            <a:avLst/>
          </a:prstGeom>
          <a:noFill/>
          <a:ln cap="flat" cmpd="sng" w="38100">
            <a:solidFill>
              <a:schemeClr val="accent6"/>
            </a:solidFill>
            <a:prstDash val="solid"/>
            <a:round/>
            <a:headEnd len="sm" w="sm" type="none"/>
            <a:tailEnd len="med" w="med" type="triangle"/>
          </a:ln>
          <a:effectLst>
            <a:outerShdw blurRad="40000" rotWithShape="0" dir="5400000" dist="23000">
              <a:srgbClr val="000000">
                <a:alpha val="34901"/>
              </a:srgbClr>
            </a:outerShdw>
          </a:effectLst>
        </p:spPr>
      </p:cxnSp>
      <p:sp>
        <p:nvSpPr>
          <p:cNvPr id="308" name="Google Shape;308;p16"/>
          <p:cNvSpPr txBox="1"/>
          <p:nvPr/>
        </p:nvSpPr>
        <p:spPr>
          <a:xfrm>
            <a:off x="4349860" y="2022123"/>
            <a:ext cx="10538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Calibri"/>
                <a:ea typeface="Calibri"/>
                <a:cs typeface="Calibri"/>
                <a:sym typeface="Calibri"/>
              </a:rPr>
              <a:t>persist()</a:t>
            </a:r>
            <a:endParaRPr b="1" sz="2000">
              <a:solidFill>
                <a:srgbClr val="C00000"/>
              </a:solidFill>
              <a:latin typeface="Calibri"/>
              <a:ea typeface="Calibri"/>
              <a:cs typeface="Calibri"/>
              <a:sym typeface="Calibri"/>
            </a:endParaRPr>
          </a:p>
        </p:txBody>
      </p:sp>
      <p:sp>
        <p:nvSpPr>
          <p:cNvPr id="309" name="Google Shape;309;p16"/>
          <p:cNvSpPr txBox="1"/>
          <p:nvPr/>
        </p:nvSpPr>
        <p:spPr>
          <a:xfrm>
            <a:off x="7246199" y="3108033"/>
            <a:ext cx="1156406"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000">
                <a:solidFill>
                  <a:srgbClr val="E36C09"/>
                </a:solidFill>
                <a:latin typeface="Calibri"/>
                <a:ea typeface="Calibri"/>
                <a:cs typeface="Calibri"/>
                <a:sym typeface="Calibri"/>
              </a:rPr>
              <a:t>commit()</a:t>
            </a:r>
            <a:endParaRPr b="1" sz="2000">
              <a:solidFill>
                <a:srgbClr val="E36C09"/>
              </a:solidFill>
              <a:latin typeface="Calibri"/>
              <a:ea typeface="Calibri"/>
              <a:cs typeface="Calibri"/>
              <a:sym typeface="Calibri"/>
            </a:endParaRPr>
          </a:p>
          <a:p>
            <a:pPr indent="0" lvl="0" marL="0" marR="0" rtl="0" algn="r">
              <a:spcBef>
                <a:spcPts val="0"/>
              </a:spcBef>
              <a:spcAft>
                <a:spcPts val="0"/>
              </a:spcAft>
              <a:buNone/>
            </a:pPr>
            <a:r>
              <a:rPr b="1" lang="en-US" sz="2000">
                <a:solidFill>
                  <a:srgbClr val="E36C09"/>
                </a:solidFill>
                <a:latin typeface="Calibri"/>
                <a:ea typeface="Calibri"/>
                <a:cs typeface="Calibri"/>
                <a:sym typeface="Calibri"/>
              </a:rPr>
              <a:t>flush()</a:t>
            </a:r>
            <a:endParaRPr b="1" sz="2000">
              <a:solidFill>
                <a:srgbClr val="E36C09"/>
              </a:solidFill>
              <a:latin typeface="Calibri"/>
              <a:ea typeface="Calibri"/>
              <a:cs typeface="Calibri"/>
              <a:sym typeface="Calibri"/>
            </a:endParaRPr>
          </a:p>
        </p:txBody>
      </p:sp>
      <p:sp>
        <p:nvSpPr>
          <p:cNvPr id="310" name="Google Shape;310;p16"/>
          <p:cNvSpPr txBox="1"/>
          <p:nvPr/>
        </p:nvSpPr>
        <p:spPr>
          <a:xfrm>
            <a:off x="7412005" y="1295400"/>
            <a:ext cx="197817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Calibri"/>
                <a:ea typeface="Calibri"/>
                <a:cs typeface="Calibri"/>
                <a:sym typeface="Calibri"/>
              </a:rPr>
              <a:t>find()</a:t>
            </a:r>
            <a:endParaRPr/>
          </a:p>
          <a:p>
            <a:pPr indent="0" lvl="0" marL="0" marR="0" rtl="0" algn="l">
              <a:spcBef>
                <a:spcPts val="0"/>
              </a:spcBef>
              <a:spcAft>
                <a:spcPts val="0"/>
              </a:spcAft>
              <a:buNone/>
            </a:pPr>
            <a:r>
              <a:rPr b="1" lang="en-US" sz="2000">
                <a:solidFill>
                  <a:srgbClr val="C00000"/>
                </a:solidFill>
                <a:latin typeface="Calibri"/>
                <a:ea typeface="Calibri"/>
                <a:cs typeface="Calibri"/>
                <a:sym typeface="Calibri"/>
              </a:rPr>
              <a:t>getSingleResult()</a:t>
            </a:r>
            <a:endParaRPr/>
          </a:p>
          <a:p>
            <a:pPr indent="0" lvl="0" marL="0" marR="0" rtl="0" algn="l">
              <a:spcBef>
                <a:spcPts val="0"/>
              </a:spcBef>
              <a:spcAft>
                <a:spcPts val="0"/>
              </a:spcAft>
              <a:buNone/>
            </a:pPr>
            <a:r>
              <a:rPr b="1" lang="en-US" sz="2000">
                <a:solidFill>
                  <a:srgbClr val="C00000"/>
                </a:solidFill>
                <a:latin typeface="Calibri"/>
                <a:ea typeface="Calibri"/>
                <a:cs typeface="Calibri"/>
                <a:sym typeface="Calibri"/>
              </a:rPr>
              <a:t>getResultList()</a:t>
            </a:r>
            <a:endParaRPr b="1" sz="2000">
              <a:solidFill>
                <a:srgbClr val="C00000"/>
              </a:solidFill>
              <a:latin typeface="Calibri"/>
              <a:ea typeface="Calibri"/>
              <a:cs typeface="Calibri"/>
              <a:sym typeface="Calibri"/>
            </a:endParaRPr>
          </a:p>
        </p:txBody>
      </p:sp>
      <p:sp>
        <p:nvSpPr>
          <p:cNvPr id="311" name="Google Shape;311;p16"/>
          <p:cNvSpPr txBox="1"/>
          <p:nvPr/>
        </p:nvSpPr>
        <p:spPr>
          <a:xfrm rot="-1074883">
            <a:off x="4249639" y="4092620"/>
            <a:ext cx="16675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50"/>
                </a:solidFill>
                <a:latin typeface="Calibri"/>
                <a:ea typeface="Calibri"/>
                <a:cs typeface="Calibri"/>
                <a:sym typeface="Calibri"/>
              </a:rPr>
              <a:t>close()/clear()</a:t>
            </a:r>
            <a:endParaRPr b="1" sz="2000">
              <a:solidFill>
                <a:srgbClr val="00B050"/>
              </a:solidFill>
              <a:latin typeface="Calibri"/>
              <a:ea typeface="Calibri"/>
              <a:cs typeface="Calibri"/>
              <a:sym typeface="Calibri"/>
            </a:endParaRPr>
          </a:p>
        </p:txBody>
      </p:sp>
      <p:sp>
        <p:nvSpPr>
          <p:cNvPr id="312" name="Google Shape;312;p16"/>
          <p:cNvSpPr txBox="1"/>
          <p:nvPr/>
        </p:nvSpPr>
        <p:spPr>
          <a:xfrm rot="-2622026">
            <a:off x="4242074" y="3075804"/>
            <a:ext cx="10204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Calibri"/>
                <a:ea typeface="Calibri"/>
                <a:cs typeface="Calibri"/>
                <a:sym typeface="Calibri"/>
              </a:rPr>
              <a:t>merge()</a:t>
            </a:r>
            <a:endParaRPr b="1" sz="2000">
              <a:solidFill>
                <a:srgbClr val="C00000"/>
              </a:solidFill>
              <a:latin typeface="Calibri"/>
              <a:ea typeface="Calibri"/>
              <a:cs typeface="Calibri"/>
              <a:sym typeface="Calibri"/>
            </a:endParaRPr>
          </a:p>
        </p:txBody>
      </p:sp>
      <p:sp>
        <p:nvSpPr>
          <p:cNvPr id="313" name="Google Shape;313;p16"/>
          <p:cNvSpPr txBox="1"/>
          <p:nvPr/>
        </p:nvSpPr>
        <p:spPr>
          <a:xfrm rot="-5400000">
            <a:off x="5694411" y="3287363"/>
            <a:ext cx="10538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Calibri"/>
                <a:ea typeface="Calibri"/>
                <a:cs typeface="Calibri"/>
                <a:sym typeface="Calibri"/>
              </a:rPr>
              <a:t>persist()</a:t>
            </a:r>
            <a:endParaRPr b="1" sz="2000">
              <a:solidFill>
                <a:srgbClr val="C00000"/>
              </a:solidFill>
              <a:latin typeface="Calibri"/>
              <a:ea typeface="Calibri"/>
              <a:cs typeface="Calibri"/>
              <a:sym typeface="Calibri"/>
            </a:endParaRPr>
          </a:p>
        </p:txBody>
      </p:sp>
      <p:sp>
        <p:nvSpPr>
          <p:cNvPr id="314" name="Google Shape;314;p16"/>
          <p:cNvSpPr txBox="1"/>
          <p:nvPr/>
        </p:nvSpPr>
        <p:spPr>
          <a:xfrm rot="5400000">
            <a:off x="6398253" y="3287363"/>
            <a:ext cx="9977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66092"/>
                </a:solidFill>
                <a:latin typeface="Calibri"/>
                <a:ea typeface="Calibri"/>
                <a:cs typeface="Calibri"/>
                <a:sym typeface="Calibri"/>
              </a:rPr>
              <a:t>remove</a:t>
            </a:r>
            <a:endParaRPr b="1" sz="2000">
              <a:solidFill>
                <a:srgbClr val="366092"/>
              </a:solidFill>
              <a:latin typeface="Calibri"/>
              <a:ea typeface="Calibri"/>
              <a:cs typeface="Calibri"/>
              <a:sym typeface="Calibri"/>
            </a:endParaRPr>
          </a:p>
        </p:txBody>
      </p:sp>
      <p:sp>
        <p:nvSpPr>
          <p:cNvPr id="315" name="Google Shape;315;p16"/>
          <p:cNvSpPr/>
          <p:nvPr/>
        </p:nvSpPr>
        <p:spPr>
          <a:xfrm>
            <a:off x="942378" y="3108033"/>
            <a:ext cx="1601761" cy="1000832"/>
          </a:xfrm>
          <a:prstGeom prst="flowChartDocument">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new Entity()</a:t>
            </a:r>
            <a:endParaRPr sz="2000">
              <a:solidFill>
                <a:schemeClr val="lt1"/>
              </a:solidFill>
              <a:latin typeface="Calibri"/>
              <a:ea typeface="Calibri"/>
              <a:cs typeface="Calibri"/>
              <a:sym typeface="Calibri"/>
            </a:endParaRPr>
          </a:p>
        </p:txBody>
      </p:sp>
      <p:cxnSp>
        <p:nvCxnSpPr>
          <p:cNvPr id="316" name="Google Shape;316;p16"/>
          <p:cNvCxnSpPr>
            <a:stCxn id="315" idx="0"/>
            <a:endCxn id="294" idx="2"/>
          </p:cNvCxnSpPr>
          <p:nvPr/>
        </p:nvCxnSpPr>
        <p:spPr>
          <a:xfrm rot="-5400000">
            <a:off x="1560559" y="2562333"/>
            <a:ext cx="728400" cy="363000"/>
          </a:xfrm>
          <a:prstGeom prst="bentConnector2">
            <a:avLst/>
          </a:prstGeom>
          <a:noFill/>
          <a:ln cap="flat" cmpd="sng" w="9525">
            <a:solidFill>
              <a:srgbClr val="4A7DBA"/>
            </a:solidFill>
            <a:prstDash val="solid"/>
            <a:round/>
            <a:headEnd len="sm" w="sm" type="none"/>
            <a:tailEnd len="med" w="med" type="triangle"/>
          </a:ln>
        </p:spPr>
      </p:cxnSp>
      <p:sp>
        <p:nvSpPr>
          <p:cNvPr id="317" name="Google Shape;317;p16"/>
          <p:cNvSpPr txBox="1"/>
          <p:nvPr/>
        </p:nvSpPr>
        <p:spPr>
          <a:xfrm>
            <a:off x="5514148" y="5287396"/>
            <a:ext cx="1757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cap="small">
                <a:solidFill>
                  <a:srgbClr val="7F7F7F"/>
                </a:solidFill>
                <a:latin typeface="Cambria"/>
                <a:ea typeface="Cambria"/>
                <a:cs typeface="Cambria"/>
                <a:sym typeface="Cambria"/>
              </a:rPr>
              <a:t>EntityManager</a:t>
            </a:r>
            <a:endParaRPr b="1" sz="1800" cap="small">
              <a:solidFill>
                <a:srgbClr val="7F7F7F"/>
              </a:solidFill>
              <a:latin typeface="Cambria"/>
              <a:ea typeface="Cambria"/>
              <a:cs typeface="Cambria"/>
              <a:sym typeface="Cambria"/>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7"/>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Summary</a:t>
            </a:r>
            <a:endParaRPr/>
          </a:p>
        </p:txBody>
      </p:sp>
      <p:sp>
        <p:nvSpPr>
          <p:cNvPr id="323" name="Google Shape;323;p17"/>
          <p:cNvSpPr txBox="1"/>
          <p:nvPr>
            <p:ph idx="1" type="body"/>
          </p:nvPr>
        </p:nvSpPr>
        <p:spPr>
          <a:xfrm>
            <a:off x="609600" y="1066800"/>
            <a:ext cx="7696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Noto Sans Symbols"/>
              <a:buChar char="✔"/>
            </a:pPr>
            <a:r>
              <a:rPr lang="en-US">
                <a:latin typeface="Cambria"/>
                <a:ea typeface="Cambria"/>
                <a:cs typeface="Cambria"/>
                <a:sym typeface="Cambria"/>
              </a:rPr>
              <a:t>Giới thiệu các thành phần JPA</a:t>
            </a:r>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EntityManagerFactory</a:t>
            </a:r>
            <a:endParaRPr>
              <a:latin typeface="Cambria"/>
              <a:ea typeface="Cambria"/>
              <a:cs typeface="Cambria"/>
              <a:sym typeface="Cambria"/>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EntityManager</a:t>
            </a:r>
            <a:endParaRPr>
              <a:latin typeface="Cambria"/>
              <a:ea typeface="Cambria"/>
              <a:cs typeface="Cambria"/>
              <a:sym typeface="Cambria"/>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UserTransaction</a:t>
            </a:r>
            <a:endParaRPr>
              <a:latin typeface="Cambria"/>
              <a:ea typeface="Cambria"/>
              <a:cs typeface="Cambria"/>
              <a:sym typeface="Cambria"/>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TypedQuery</a:t>
            </a:r>
            <a:endParaRPr>
              <a:latin typeface="Cambria"/>
              <a:ea typeface="Cambria"/>
              <a:cs typeface="Cambria"/>
              <a:sym typeface="Cambria"/>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Entity LifeCycle</a:t>
            </a:r>
            <a:endParaRPr>
              <a:latin typeface="Cambria"/>
              <a:ea typeface="Cambria"/>
              <a:cs typeface="Cambria"/>
              <a:sym typeface="Cambria"/>
            </a:endParaRPr>
          </a:p>
        </p:txBody>
      </p:sp>
      <p:pic>
        <p:nvPicPr>
          <p:cNvPr descr="D:\Compressed\PSD Collection 2011\WP-201 copy.png" id="324" name="Google Shape;324;p17"/>
          <p:cNvPicPr preferRelativeResize="0"/>
          <p:nvPr/>
        </p:nvPicPr>
        <p:blipFill rotWithShape="1">
          <a:blip r:embed="rId3">
            <a:alphaModFix/>
          </a:blip>
          <a:srcRect b="0" l="0" r="0" t="0"/>
          <a:stretch/>
        </p:blipFill>
        <p:spPr>
          <a:xfrm flipH="1">
            <a:off x="8230159" y="707042"/>
            <a:ext cx="3336488" cy="5617558"/>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18"/>
          <p:cNvPicPr preferRelativeResize="0"/>
          <p:nvPr/>
        </p:nvPicPr>
        <p:blipFill rotWithShape="1">
          <a:blip r:embed="rId3">
            <a:alphaModFix/>
          </a:blip>
          <a:srcRect b="0" l="0" r="90861" t="0"/>
          <a:stretch/>
        </p:blipFill>
        <p:spPr>
          <a:xfrm>
            <a:off x="0" y="0"/>
            <a:ext cx="2853507" cy="6845300"/>
          </a:xfrm>
          <a:prstGeom prst="rect">
            <a:avLst/>
          </a:prstGeom>
          <a:noFill/>
          <a:ln>
            <a:noFill/>
          </a:ln>
        </p:spPr>
      </p:pic>
      <p:pic>
        <p:nvPicPr>
          <p:cNvPr id="331" name="Google Shape;331;p18"/>
          <p:cNvPicPr preferRelativeResize="0"/>
          <p:nvPr/>
        </p:nvPicPr>
        <p:blipFill rotWithShape="1">
          <a:blip r:embed="rId3">
            <a:alphaModFix/>
          </a:blip>
          <a:srcRect b="0" l="0" r="0" t="0"/>
          <a:stretch/>
        </p:blipFill>
        <p:spPr>
          <a:xfrm>
            <a:off x="2787345" y="12700"/>
            <a:ext cx="9404656" cy="6832600"/>
          </a:xfrm>
          <a:prstGeom prst="rect">
            <a:avLst/>
          </a:prstGeom>
          <a:noFill/>
          <a:ln>
            <a:noFill/>
          </a:ln>
        </p:spPr>
      </p:pic>
      <p:sp>
        <p:nvSpPr>
          <p:cNvPr id="332" name="Google Shape;332;p18"/>
          <p:cNvSpPr/>
          <p:nvPr/>
        </p:nvSpPr>
        <p:spPr>
          <a:xfrm>
            <a:off x="2275344" y="4724400"/>
            <a:ext cx="4506456" cy="2239371"/>
          </a:xfrm>
          <a:prstGeom prst="rect">
            <a:avLst/>
          </a:prstGeom>
          <a:solidFill>
            <a:srgbClr val="A5A5A5"/>
          </a:solidFill>
          <a:ln>
            <a:noFill/>
          </a:ln>
          <a:effectLst>
            <a:outerShdw blurRad="50800" rotWithShape="0" algn="tl" dir="2700000" dist="38100">
              <a:srgbClr val="000000">
                <a:alpha val="40000"/>
              </a:srgbClr>
            </a:outerShdw>
          </a:effectLst>
        </p:spPr>
        <p:txBody>
          <a:bodyPr anchorCtr="0" anchor="ctr" bIns="45700" lIns="274300" spcFirstLastPara="1" rIns="182875" wrap="square" tIns="45700">
            <a:noAutofit/>
          </a:bodyPr>
          <a:lstStyle/>
          <a:p>
            <a:pPr indent="0" lvl="0" marL="0" marR="0" rtl="0" algn="ctr">
              <a:spcBef>
                <a:spcPts val="0"/>
              </a:spcBef>
              <a:spcAft>
                <a:spcPts val="0"/>
              </a:spcAft>
              <a:buNone/>
            </a:pPr>
            <a:r>
              <a:rPr b="1" lang="en-US" sz="5400">
                <a:solidFill>
                  <a:srgbClr val="FF5A33"/>
                </a:solidFill>
                <a:latin typeface="Quattrocento Sans"/>
                <a:ea typeface="Quattrocento Sans"/>
                <a:cs typeface="Quattrocento Sans"/>
                <a:sym typeface="Quattrocento Sans"/>
              </a:rPr>
              <a:t>       Cảm ơn</a:t>
            </a:r>
            <a:endParaRPr b="1" sz="5400">
              <a:solidFill>
                <a:srgbClr val="FF5A33"/>
              </a:solidFill>
              <a:latin typeface="Quattrocento Sans"/>
              <a:ea typeface="Quattrocento Sans"/>
              <a:cs typeface="Quattrocento Sans"/>
              <a:sym typeface="Quattrocento Sans"/>
            </a:endParaRPr>
          </a:p>
        </p:txBody>
      </p:sp>
      <p:grpSp>
        <p:nvGrpSpPr>
          <p:cNvPr id="333" name="Google Shape;333;p18"/>
          <p:cNvGrpSpPr/>
          <p:nvPr/>
        </p:nvGrpSpPr>
        <p:grpSpPr>
          <a:xfrm>
            <a:off x="1066800" y="2542160"/>
            <a:ext cx="3327030" cy="4371824"/>
            <a:chOff x="-2798010" y="2616804"/>
            <a:chExt cx="2238173" cy="4371824"/>
          </a:xfrm>
        </p:grpSpPr>
        <p:sp>
          <p:nvSpPr>
            <p:cNvPr id="334" name="Google Shape;334;p18"/>
            <p:cNvSpPr/>
            <p:nvPr/>
          </p:nvSpPr>
          <p:spPr>
            <a:xfrm>
              <a:off x="-2468880" y="3032760"/>
              <a:ext cx="1737360" cy="1935480"/>
            </a:xfrm>
            <a:custGeom>
              <a:rect b="b" l="l" r="r" t="t"/>
              <a:pathLst>
                <a:path extrusionOk="0" h="1935480" w="173736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None/>
              </a:pPr>
              <a:r>
                <a:t/>
              </a:r>
              <a:endParaRPr b="1" sz="2400">
                <a:solidFill>
                  <a:schemeClr val="dk1"/>
                </a:solidFill>
                <a:latin typeface="Quattrocento Sans"/>
                <a:ea typeface="Quattrocento Sans"/>
                <a:cs typeface="Quattrocento Sans"/>
                <a:sym typeface="Quattrocento Sans"/>
              </a:endParaRPr>
            </a:p>
          </p:txBody>
        </p:sp>
        <p:grpSp>
          <p:nvGrpSpPr>
            <p:cNvPr id="335" name="Google Shape;335;p18"/>
            <p:cNvGrpSpPr/>
            <p:nvPr/>
          </p:nvGrpSpPr>
          <p:grpSpPr>
            <a:xfrm>
              <a:off x="-2798010" y="2616804"/>
              <a:ext cx="2238173" cy="4371824"/>
              <a:chOff x="100462" y="2616804"/>
              <a:chExt cx="2238173" cy="4371824"/>
            </a:xfrm>
          </p:grpSpPr>
          <p:grpSp>
            <p:nvGrpSpPr>
              <p:cNvPr id="336" name="Google Shape;336;p18"/>
              <p:cNvGrpSpPr/>
              <p:nvPr/>
            </p:nvGrpSpPr>
            <p:grpSpPr>
              <a:xfrm>
                <a:off x="100462" y="2616804"/>
                <a:ext cx="2238173" cy="3972506"/>
                <a:chOff x="-84753" y="2896722"/>
                <a:chExt cx="2238173" cy="3972506"/>
              </a:xfrm>
            </p:grpSpPr>
            <p:sp>
              <p:nvSpPr>
                <p:cNvPr id="337" name="Google Shape;337;p18"/>
                <p:cNvSpPr/>
                <p:nvPr/>
              </p:nvSpPr>
              <p:spPr>
                <a:xfrm>
                  <a:off x="196771" y="3252486"/>
                  <a:ext cx="114172" cy="1400537"/>
                </a:xfrm>
                <a:custGeom>
                  <a:rect b="b" l="l" r="r" t="t"/>
                  <a:pathLst>
                    <a:path extrusionOk="0" h="1400537" w="114172">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None/>
                  </a:pPr>
                  <a:r>
                    <a:t/>
                  </a:r>
                  <a:endParaRPr b="1" sz="2400">
                    <a:solidFill>
                      <a:schemeClr val="dk1"/>
                    </a:solidFill>
                    <a:latin typeface="Quattrocento Sans"/>
                    <a:ea typeface="Quattrocento Sans"/>
                    <a:cs typeface="Quattrocento Sans"/>
                    <a:sym typeface="Quattrocento Sans"/>
                  </a:endParaRPr>
                </a:p>
              </p:txBody>
            </p:sp>
            <p:pic>
              <p:nvPicPr>
                <p:cNvPr id="338" name="Google Shape;338;p18"/>
                <p:cNvPicPr preferRelativeResize="0"/>
                <p:nvPr/>
              </p:nvPicPr>
              <p:blipFill rotWithShape="1">
                <a:blip r:embed="rId4">
                  <a:alphaModFix/>
                </a:blip>
                <a:srcRect b="0" l="20048" r="23611" t="0"/>
                <a:stretch/>
              </p:blipFill>
              <p:spPr>
                <a:xfrm>
                  <a:off x="-84753" y="2896722"/>
                  <a:ext cx="2238173" cy="3972506"/>
                </a:xfrm>
                <a:prstGeom prst="rect">
                  <a:avLst/>
                </a:prstGeom>
                <a:noFill/>
                <a:ln>
                  <a:noFill/>
                </a:ln>
              </p:spPr>
            </p:pic>
          </p:grpSp>
          <p:pic>
            <p:nvPicPr>
              <p:cNvPr id="339" name="Google Shape;339;p18"/>
              <p:cNvPicPr preferRelativeResize="0"/>
              <p:nvPr/>
            </p:nvPicPr>
            <p:blipFill rotWithShape="1">
              <a:blip r:embed="rId5">
                <a:alphaModFix/>
              </a:blip>
              <a:srcRect b="0" l="0" r="0" t="0"/>
              <a:stretch/>
            </p:blipFill>
            <p:spPr>
              <a:xfrm>
                <a:off x="100462" y="5057191"/>
                <a:ext cx="1150930" cy="1931437"/>
              </a:xfrm>
              <a:prstGeom prst="rect">
                <a:avLst/>
              </a:prstGeom>
              <a:noFill/>
              <a:ln>
                <a:noFill/>
              </a:ln>
            </p:spPr>
          </p:pic>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120" name="Google Shape;120;p2"/>
          <p:cNvSpPr txBox="1"/>
          <p:nvPr>
            <p:ph idx="1" type="body"/>
          </p:nvPr>
        </p:nvSpPr>
        <p:spPr>
          <a:xfrm>
            <a:off x="609600" y="1066799"/>
            <a:ext cx="10972800" cy="56616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latin typeface="Cambria"/>
                <a:ea typeface="Cambria"/>
                <a:cs typeface="Cambria"/>
                <a:sym typeface="Cambria"/>
              </a:rPr>
              <a:t>Giới thiệu các thành phần JPA</a:t>
            </a:r>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EntityManagerFactory</a:t>
            </a:r>
            <a:endParaRPr>
              <a:latin typeface="Cambria"/>
              <a:ea typeface="Cambria"/>
              <a:cs typeface="Cambria"/>
              <a:sym typeface="Cambria"/>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EntityManager</a:t>
            </a:r>
            <a:endParaRPr>
              <a:latin typeface="Cambria"/>
              <a:ea typeface="Cambria"/>
              <a:cs typeface="Cambria"/>
              <a:sym typeface="Cambria"/>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UserTransaction</a:t>
            </a:r>
            <a:endParaRPr>
              <a:latin typeface="Cambria"/>
              <a:ea typeface="Cambria"/>
              <a:cs typeface="Cambria"/>
              <a:sym typeface="Cambria"/>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TypedQuery</a:t>
            </a:r>
            <a:endParaRPr>
              <a:latin typeface="Cambria"/>
              <a:ea typeface="Cambria"/>
              <a:cs typeface="Cambria"/>
              <a:sym typeface="Cambria"/>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Entity LifeCycle</a:t>
            </a:r>
            <a:endParaRPr>
              <a:latin typeface="Cambria"/>
              <a:ea typeface="Cambria"/>
              <a:cs typeface="Cambria"/>
              <a:sym typeface="Cambria"/>
            </a:endParaRPr>
          </a:p>
        </p:txBody>
      </p:sp>
      <p:pic>
        <p:nvPicPr>
          <p:cNvPr descr="D:\Pictures\PNG\present.png" id="121" name="Google Shape;121;p2"/>
          <p:cNvPicPr preferRelativeResize="0"/>
          <p:nvPr/>
        </p:nvPicPr>
        <p:blipFill rotWithShape="1">
          <a:blip r:embed="rId3">
            <a:alphaModFix/>
          </a:blip>
          <a:srcRect b="0" l="0" r="0" t="0"/>
          <a:stretch/>
        </p:blipFill>
        <p:spPr>
          <a:xfrm flipH="1">
            <a:off x="9448800" y="1371600"/>
            <a:ext cx="2313580" cy="5356861"/>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Tổng quan về JPA</a:t>
            </a:r>
            <a:endParaRPr/>
          </a:p>
        </p:txBody>
      </p:sp>
      <p:sp>
        <p:nvSpPr>
          <p:cNvPr id="127" name="Google Shape;127;p3"/>
          <p:cNvSpPr/>
          <p:nvPr/>
        </p:nvSpPr>
        <p:spPr>
          <a:xfrm>
            <a:off x="1179106" y="1492699"/>
            <a:ext cx="4757420" cy="855435"/>
          </a:xfrm>
          <a:prstGeom prst="roundRect">
            <a:avLst>
              <a:gd fmla="val 16667"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small">
                <a:solidFill>
                  <a:schemeClr val="lt1"/>
                </a:solidFill>
                <a:latin typeface="Cambria"/>
                <a:ea typeface="Cambria"/>
                <a:cs typeface="Cambria"/>
                <a:sym typeface="Cambria"/>
              </a:rPr>
              <a:t>Java Program</a:t>
            </a:r>
            <a:endParaRPr b="1" sz="2800" cap="small">
              <a:solidFill>
                <a:schemeClr val="lt1"/>
              </a:solidFill>
              <a:latin typeface="Cambria"/>
              <a:ea typeface="Cambria"/>
              <a:cs typeface="Cambria"/>
              <a:sym typeface="Cambria"/>
            </a:endParaRPr>
          </a:p>
        </p:txBody>
      </p:sp>
      <p:sp>
        <p:nvSpPr>
          <p:cNvPr id="128" name="Google Shape;128;p3"/>
          <p:cNvSpPr/>
          <p:nvPr/>
        </p:nvSpPr>
        <p:spPr>
          <a:xfrm>
            <a:off x="775069" y="5559552"/>
            <a:ext cx="12192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SQL Server</a:t>
            </a:r>
            <a:endParaRPr sz="1800">
              <a:solidFill>
                <a:schemeClr val="lt1"/>
              </a:solidFill>
              <a:latin typeface="Calibri"/>
              <a:ea typeface="Calibri"/>
              <a:cs typeface="Calibri"/>
              <a:sym typeface="Calibri"/>
            </a:endParaRPr>
          </a:p>
        </p:txBody>
      </p:sp>
      <p:sp>
        <p:nvSpPr>
          <p:cNvPr id="129" name="Google Shape;129;p3"/>
          <p:cNvSpPr/>
          <p:nvPr/>
        </p:nvSpPr>
        <p:spPr>
          <a:xfrm>
            <a:off x="2954567" y="5559552"/>
            <a:ext cx="12192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Oracle</a:t>
            </a:r>
            <a:endParaRPr sz="1800">
              <a:solidFill>
                <a:schemeClr val="lt1"/>
              </a:solidFill>
              <a:latin typeface="Calibri"/>
              <a:ea typeface="Calibri"/>
              <a:cs typeface="Calibri"/>
              <a:sym typeface="Calibri"/>
            </a:endParaRPr>
          </a:p>
        </p:txBody>
      </p:sp>
      <p:sp>
        <p:nvSpPr>
          <p:cNvPr id="130" name="Google Shape;130;p3"/>
          <p:cNvSpPr/>
          <p:nvPr/>
        </p:nvSpPr>
        <p:spPr>
          <a:xfrm>
            <a:off x="5105400" y="5559552"/>
            <a:ext cx="12192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MySQL</a:t>
            </a:r>
            <a:endParaRPr sz="1800">
              <a:solidFill>
                <a:schemeClr val="lt1"/>
              </a:solidFill>
              <a:latin typeface="Calibri"/>
              <a:ea typeface="Calibri"/>
              <a:cs typeface="Calibri"/>
              <a:sym typeface="Calibri"/>
            </a:endParaRPr>
          </a:p>
        </p:txBody>
      </p:sp>
      <p:cxnSp>
        <p:nvCxnSpPr>
          <p:cNvPr id="131" name="Google Shape;131;p3"/>
          <p:cNvCxnSpPr>
            <a:stCxn id="132" idx="2"/>
            <a:endCxn id="128" idx="1"/>
          </p:cNvCxnSpPr>
          <p:nvPr/>
        </p:nvCxnSpPr>
        <p:spPr>
          <a:xfrm rot="5400000">
            <a:off x="2283917" y="4279302"/>
            <a:ext cx="381000" cy="2179500"/>
          </a:xfrm>
          <a:prstGeom prst="bentConnector3">
            <a:avLst>
              <a:gd fmla="val 50000" name="adj1"/>
            </a:avLst>
          </a:prstGeom>
          <a:noFill/>
          <a:ln cap="flat" cmpd="sng" w="9525">
            <a:solidFill>
              <a:srgbClr val="4A7DBA"/>
            </a:solidFill>
            <a:prstDash val="solid"/>
            <a:round/>
            <a:headEnd len="med" w="med" type="triangle"/>
            <a:tailEnd len="med" w="med" type="triangle"/>
          </a:ln>
        </p:spPr>
      </p:cxnSp>
      <p:cxnSp>
        <p:nvCxnSpPr>
          <p:cNvPr id="133" name="Google Shape;133;p3"/>
          <p:cNvCxnSpPr>
            <a:stCxn id="132" idx="2"/>
            <a:endCxn id="130" idx="1"/>
          </p:cNvCxnSpPr>
          <p:nvPr/>
        </p:nvCxnSpPr>
        <p:spPr>
          <a:xfrm flipH="1" rot="-5400000">
            <a:off x="4449017" y="4293702"/>
            <a:ext cx="381000" cy="2150700"/>
          </a:xfrm>
          <a:prstGeom prst="bentConnector3">
            <a:avLst>
              <a:gd fmla="val 50000" name="adj1"/>
            </a:avLst>
          </a:prstGeom>
          <a:noFill/>
          <a:ln cap="flat" cmpd="sng" w="9525">
            <a:solidFill>
              <a:srgbClr val="4A7DBA"/>
            </a:solidFill>
            <a:prstDash val="solid"/>
            <a:round/>
            <a:headEnd len="med" w="med" type="triangle"/>
            <a:tailEnd len="med" w="med" type="triangle"/>
          </a:ln>
        </p:spPr>
      </p:cxnSp>
      <p:sp>
        <p:nvSpPr>
          <p:cNvPr id="134" name="Google Shape;134;p3"/>
          <p:cNvSpPr/>
          <p:nvPr/>
        </p:nvSpPr>
        <p:spPr>
          <a:xfrm>
            <a:off x="1191808" y="3325937"/>
            <a:ext cx="4744718" cy="1368276"/>
          </a:xfrm>
          <a:prstGeom prst="roundRect">
            <a:avLst>
              <a:gd fmla="val 4877" name="adj"/>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cap="small">
                <a:solidFill>
                  <a:schemeClr val="lt1"/>
                </a:solidFill>
                <a:latin typeface="Cambria"/>
                <a:ea typeface="Cambria"/>
                <a:cs typeface="Cambria"/>
                <a:sym typeface="Cambria"/>
              </a:rPr>
              <a:t>ORM/JPA</a:t>
            </a:r>
            <a:endParaRPr b="1" sz="2400" cap="small">
              <a:solidFill>
                <a:schemeClr val="lt1"/>
              </a:solidFill>
              <a:latin typeface="Cambria"/>
              <a:ea typeface="Cambria"/>
              <a:cs typeface="Cambria"/>
              <a:sym typeface="Cambria"/>
            </a:endParaRPr>
          </a:p>
        </p:txBody>
      </p:sp>
      <p:cxnSp>
        <p:nvCxnSpPr>
          <p:cNvPr id="135" name="Google Shape;135;p3"/>
          <p:cNvCxnSpPr>
            <a:stCxn id="132" idx="2"/>
            <a:endCxn id="129" idx="1"/>
          </p:cNvCxnSpPr>
          <p:nvPr/>
        </p:nvCxnSpPr>
        <p:spPr>
          <a:xfrm>
            <a:off x="3564167" y="5178552"/>
            <a:ext cx="0" cy="381000"/>
          </a:xfrm>
          <a:prstGeom prst="straightConnector1">
            <a:avLst/>
          </a:prstGeom>
          <a:noFill/>
          <a:ln cap="flat" cmpd="sng" w="9525">
            <a:solidFill>
              <a:srgbClr val="4A7DBA"/>
            </a:solidFill>
            <a:prstDash val="solid"/>
            <a:round/>
            <a:headEnd len="med" w="med" type="triangle"/>
            <a:tailEnd len="med" w="med" type="triangle"/>
          </a:ln>
        </p:spPr>
      </p:cxnSp>
      <p:sp>
        <p:nvSpPr>
          <p:cNvPr id="136" name="Google Shape;136;p3"/>
          <p:cNvSpPr/>
          <p:nvPr/>
        </p:nvSpPr>
        <p:spPr>
          <a:xfrm>
            <a:off x="1544866" y="2178539"/>
            <a:ext cx="4038600" cy="1515202"/>
          </a:xfrm>
          <a:prstGeom prst="flowChartMultidocumen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cap="small">
                <a:solidFill>
                  <a:srgbClr val="FF0000"/>
                </a:solidFill>
                <a:latin typeface="Cambria"/>
                <a:ea typeface="Cambria"/>
                <a:cs typeface="Cambria"/>
                <a:sym typeface="Cambria"/>
              </a:rPr>
              <a:t>Entities</a:t>
            </a:r>
            <a:endParaRPr/>
          </a:p>
          <a:p>
            <a:pPr indent="0" lvl="0" marL="0" marR="0" rtl="0" algn="ctr">
              <a:spcBef>
                <a:spcPts val="0"/>
              </a:spcBef>
              <a:spcAft>
                <a:spcPts val="0"/>
              </a:spcAft>
              <a:buNone/>
            </a:pPr>
            <a:r>
              <a:rPr b="1" lang="en-US" sz="2400" cap="small">
                <a:solidFill>
                  <a:srgbClr val="FF0000"/>
                </a:solidFill>
                <a:latin typeface="Cambria"/>
                <a:ea typeface="Cambria"/>
                <a:cs typeface="Cambria"/>
                <a:sym typeface="Cambria"/>
              </a:rPr>
              <a:t>Java Persistent Objects</a:t>
            </a:r>
            <a:endParaRPr b="1" sz="2400" cap="small">
              <a:solidFill>
                <a:srgbClr val="FF0000"/>
              </a:solidFill>
              <a:latin typeface="Cambria"/>
              <a:ea typeface="Cambria"/>
              <a:cs typeface="Cambria"/>
              <a:sym typeface="Cambria"/>
            </a:endParaRPr>
          </a:p>
        </p:txBody>
      </p:sp>
      <p:sp>
        <p:nvSpPr>
          <p:cNvPr id="132" name="Google Shape;132;p3"/>
          <p:cNvSpPr/>
          <p:nvPr/>
        </p:nvSpPr>
        <p:spPr>
          <a:xfrm>
            <a:off x="2268767" y="4531941"/>
            <a:ext cx="2590800" cy="646611"/>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cap="small">
                <a:solidFill>
                  <a:schemeClr val="lt1"/>
                </a:solidFill>
                <a:latin typeface="Cambria"/>
                <a:ea typeface="Cambria"/>
                <a:cs typeface="Cambria"/>
                <a:sym typeface="Cambria"/>
              </a:rPr>
              <a:t>JDBC/JNDI/JTA</a:t>
            </a:r>
            <a:endParaRPr b="1" sz="2000" cap="small">
              <a:solidFill>
                <a:schemeClr val="lt1"/>
              </a:solidFill>
              <a:latin typeface="Cambria"/>
              <a:ea typeface="Cambria"/>
              <a:cs typeface="Cambria"/>
              <a:sym typeface="Cambria"/>
            </a:endParaRPr>
          </a:p>
        </p:txBody>
      </p:sp>
      <p:sp>
        <p:nvSpPr>
          <p:cNvPr id="137" name="Google Shape;137;p3"/>
          <p:cNvSpPr/>
          <p:nvPr/>
        </p:nvSpPr>
        <p:spPr>
          <a:xfrm>
            <a:off x="6564105" y="1808781"/>
            <a:ext cx="4845554" cy="4134819"/>
          </a:xfrm>
          <a:prstGeom prst="roundRect">
            <a:avLst>
              <a:gd fmla="val 2624" name="adj"/>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cap="small">
              <a:solidFill>
                <a:srgbClr val="FF0000"/>
              </a:solidFill>
              <a:latin typeface="Cambria"/>
              <a:ea typeface="Cambria"/>
              <a:cs typeface="Cambria"/>
              <a:sym typeface="Cambria"/>
            </a:endParaRPr>
          </a:p>
        </p:txBody>
      </p:sp>
      <p:sp>
        <p:nvSpPr>
          <p:cNvPr id="138" name="Google Shape;138;p3"/>
          <p:cNvSpPr/>
          <p:nvPr/>
        </p:nvSpPr>
        <p:spPr>
          <a:xfrm>
            <a:off x="7642221" y="2951001"/>
            <a:ext cx="2590800"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EntityManagerFactory</a:t>
            </a:r>
            <a:endParaRPr b="1" sz="2000">
              <a:solidFill>
                <a:schemeClr val="lt1"/>
              </a:solidFill>
              <a:latin typeface="Calibri"/>
              <a:ea typeface="Calibri"/>
              <a:cs typeface="Calibri"/>
              <a:sym typeface="Calibri"/>
            </a:endParaRPr>
          </a:p>
        </p:txBody>
      </p:sp>
      <p:sp>
        <p:nvSpPr>
          <p:cNvPr id="139" name="Google Shape;139;p3"/>
          <p:cNvSpPr/>
          <p:nvPr/>
        </p:nvSpPr>
        <p:spPr>
          <a:xfrm>
            <a:off x="7987570" y="3918851"/>
            <a:ext cx="1900103"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EntityManager</a:t>
            </a:r>
            <a:endParaRPr b="1" sz="2000">
              <a:solidFill>
                <a:schemeClr val="lt1"/>
              </a:solidFill>
              <a:latin typeface="Calibri"/>
              <a:ea typeface="Calibri"/>
              <a:cs typeface="Calibri"/>
              <a:sym typeface="Calibri"/>
            </a:endParaRPr>
          </a:p>
        </p:txBody>
      </p:sp>
      <p:sp>
        <p:nvSpPr>
          <p:cNvPr id="140" name="Google Shape;140;p3"/>
          <p:cNvSpPr/>
          <p:nvPr/>
        </p:nvSpPr>
        <p:spPr>
          <a:xfrm>
            <a:off x="9144000" y="5116170"/>
            <a:ext cx="2061939"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EntityTransaction</a:t>
            </a:r>
            <a:endParaRPr b="1" sz="2000">
              <a:solidFill>
                <a:schemeClr val="lt1"/>
              </a:solidFill>
              <a:latin typeface="Calibri"/>
              <a:ea typeface="Calibri"/>
              <a:cs typeface="Calibri"/>
              <a:sym typeface="Calibri"/>
            </a:endParaRPr>
          </a:p>
        </p:txBody>
      </p:sp>
      <p:sp>
        <p:nvSpPr>
          <p:cNvPr id="141" name="Google Shape;141;p3"/>
          <p:cNvSpPr/>
          <p:nvPr/>
        </p:nvSpPr>
        <p:spPr>
          <a:xfrm>
            <a:off x="6750235" y="5105400"/>
            <a:ext cx="2012765"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TypedQuery</a:t>
            </a:r>
            <a:endParaRPr b="1" sz="2000">
              <a:solidFill>
                <a:schemeClr val="lt1"/>
              </a:solidFill>
              <a:latin typeface="Calibri"/>
              <a:ea typeface="Calibri"/>
              <a:cs typeface="Calibri"/>
              <a:sym typeface="Calibri"/>
            </a:endParaRPr>
          </a:p>
        </p:txBody>
      </p:sp>
      <p:sp>
        <p:nvSpPr>
          <p:cNvPr id="142" name="Google Shape;142;p3"/>
          <p:cNvSpPr/>
          <p:nvPr/>
        </p:nvSpPr>
        <p:spPr>
          <a:xfrm>
            <a:off x="7987570" y="2030419"/>
            <a:ext cx="1900103"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Persistence</a:t>
            </a:r>
            <a:endParaRPr b="1" sz="2000">
              <a:solidFill>
                <a:schemeClr val="lt1"/>
              </a:solidFill>
              <a:latin typeface="Calibri"/>
              <a:ea typeface="Calibri"/>
              <a:cs typeface="Calibri"/>
              <a:sym typeface="Calibri"/>
            </a:endParaRPr>
          </a:p>
        </p:txBody>
      </p:sp>
      <p:cxnSp>
        <p:nvCxnSpPr>
          <p:cNvPr id="143" name="Google Shape;143;p3"/>
          <p:cNvCxnSpPr>
            <a:stCxn id="142" idx="2"/>
            <a:endCxn id="138" idx="0"/>
          </p:cNvCxnSpPr>
          <p:nvPr/>
        </p:nvCxnSpPr>
        <p:spPr>
          <a:xfrm>
            <a:off x="8937622" y="2640019"/>
            <a:ext cx="0" cy="311100"/>
          </a:xfrm>
          <a:prstGeom prst="straightConnector1">
            <a:avLst/>
          </a:prstGeom>
          <a:noFill/>
          <a:ln cap="flat" cmpd="sng" w="9525">
            <a:solidFill>
              <a:srgbClr val="4A7DBA"/>
            </a:solidFill>
            <a:prstDash val="solid"/>
            <a:round/>
            <a:headEnd len="sm" w="sm" type="none"/>
            <a:tailEnd len="med" w="med" type="triangle"/>
          </a:ln>
        </p:spPr>
      </p:cxnSp>
      <p:sp>
        <p:nvSpPr>
          <p:cNvPr id="144" name="Google Shape;144;p3"/>
          <p:cNvSpPr/>
          <p:nvPr/>
        </p:nvSpPr>
        <p:spPr>
          <a:xfrm>
            <a:off x="7987571" y="1084631"/>
            <a:ext cx="1900102" cy="605177"/>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persistence.xml</a:t>
            </a:r>
            <a:endParaRPr sz="1800">
              <a:solidFill>
                <a:schemeClr val="dk1"/>
              </a:solidFill>
              <a:latin typeface="Calibri"/>
              <a:ea typeface="Calibri"/>
              <a:cs typeface="Calibri"/>
              <a:sym typeface="Calibri"/>
            </a:endParaRPr>
          </a:p>
        </p:txBody>
      </p:sp>
      <p:cxnSp>
        <p:nvCxnSpPr>
          <p:cNvPr id="145" name="Google Shape;145;p3"/>
          <p:cNvCxnSpPr>
            <a:stCxn id="144" idx="2"/>
            <a:endCxn id="142" idx="0"/>
          </p:cNvCxnSpPr>
          <p:nvPr/>
        </p:nvCxnSpPr>
        <p:spPr>
          <a:xfrm>
            <a:off x="8937622" y="1689808"/>
            <a:ext cx="0" cy="340500"/>
          </a:xfrm>
          <a:prstGeom prst="straightConnector1">
            <a:avLst/>
          </a:prstGeom>
          <a:noFill/>
          <a:ln cap="flat" cmpd="sng" w="9525">
            <a:solidFill>
              <a:srgbClr val="4A7DBA"/>
            </a:solidFill>
            <a:prstDash val="solid"/>
            <a:round/>
            <a:headEnd len="sm" w="sm" type="none"/>
            <a:tailEnd len="med" w="med" type="triangle"/>
          </a:ln>
        </p:spPr>
      </p:cxnSp>
      <p:cxnSp>
        <p:nvCxnSpPr>
          <p:cNvPr id="146" name="Google Shape;146;p3"/>
          <p:cNvCxnSpPr>
            <a:stCxn id="138" idx="2"/>
            <a:endCxn id="139" idx="0"/>
          </p:cNvCxnSpPr>
          <p:nvPr/>
        </p:nvCxnSpPr>
        <p:spPr>
          <a:xfrm flipH="1" rot="-5400000">
            <a:off x="8758821" y="3739401"/>
            <a:ext cx="358200" cy="6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147" name="Google Shape;147;p3"/>
          <p:cNvCxnSpPr>
            <a:stCxn id="139" idx="2"/>
            <a:endCxn id="140" idx="0"/>
          </p:cNvCxnSpPr>
          <p:nvPr/>
        </p:nvCxnSpPr>
        <p:spPr>
          <a:xfrm flipH="1" rot="-5400000">
            <a:off x="9262372" y="4203701"/>
            <a:ext cx="587700" cy="1237200"/>
          </a:xfrm>
          <a:prstGeom prst="bentConnector3">
            <a:avLst>
              <a:gd fmla="val 50002" name="adj1"/>
            </a:avLst>
          </a:prstGeom>
          <a:noFill/>
          <a:ln cap="flat" cmpd="sng" w="9525">
            <a:solidFill>
              <a:srgbClr val="4A7DBA"/>
            </a:solidFill>
            <a:prstDash val="solid"/>
            <a:round/>
            <a:headEnd len="sm" w="sm" type="none"/>
            <a:tailEnd len="med" w="med" type="triangle"/>
          </a:ln>
        </p:spPr>
      </p:cxnSp>
      <p:cxnSp>
        <p:nvCxnSpPr>
          <p:cNvPr id="148" name="Google Shape;148;p3"/>
          <p:cNvCxnSpPr>
            <a:stCxn id="139" idx="2"/>
            <a:endCxn id="141" idx="0"/>
          </p:cNvCxnSpPr>
          <p:nvPr/>
        </p:nvCxnSpPr>
        <p:spPr>
          <a:xfrm rot="5400000">
            <a:off x="8058622" y="4226351"/>
            <a:ext cx="576900" cy="1181100"/>
          </a:xfrm>
          <a:prstGeom prst="bentConnector3">
            <a:avLst>
              <a:gd fmla="val 50004" name="adj1"/>
            </a:avLst>
          </a:prstGeom>
          <a:noFill/>
          <a:ln cap="flat" cmpd="sng" w="9525">
            <a:solidFill>
              <a:srgbClr val="4A7DBA"/>
            </a:solidFill>
            <a:prstDash val="solid"/>
            <a:round/>
            <a:headEnd len="sm" w="sm" type="none"/>
            <a:tailEnd len="med" w="med" type="triangle"/>
          </a:ln>
        </p:spPr>
      </p:cxnSp>
      <p:sp>
        <p:nvSpPr>
          <p:cNvPr id="149" name="Google Shape;149;p3"/>
          <p:cNvSpPr txBox="1"/>
          <p:nvPr/>
        </p:nvSpPr>
        <p:spPr>
          <a:xfrm>
            <a:off x="6609260" y="1876793"/>
            <a:ext cx="6158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JPA</a:t>
            </a:r>
            <a:endParaRPr b="1" sz="2400">
              <a:solidFill>
                <a:schemeClr val="lt1"/>
              </a:solidFill>
              <a:latin typeface="Calibri"/>
              <a:ea typeface="Calibri"/>
              <a:cs typeface="Calibri"/>
              <a:sym typeface="Calibri"/>
            </a:endParaRPr>
          </a:p>
        </p:txBody>
      </p:sp>
      <p:cxnSp>
        <p:nvCxnSpPr>
          <p:cNvPr id="150" name="Google Shape;150;p3"/>
          <p:cNvCxnSpPr/>
          <p:nvPr/>
        </p:nvCxnSpPr>
        <p:spPr>
          <a:xfrm flipH="1" rot="10800000">
            <a:off x="5936526" y="1907131"/>
            <a:ext cx="627579" cy="1418807"/>
          </a:xfrm>
          <a:prstGeom prst="straightConnector1">
            <a:avLst/>
          </a:prstGeom>
          <a:noFill/>
          <a:ln cap="flat" cmpd="sng" w="9525">
            <a:solidFill>
              <a:srgbClr val="4A7DBA"/>
            </a:solidFill>
            <a:prstDash val="solid"/>
            <a:round/>
            <a:headEnd len="sm" w="sm" type="none"/>
            <a:tailEnd len="med" w="med" type="triangle"/>
          </a:ln>
        </p:spPr>
      </p:cxnSp>
      <p:cxnSp>
        <p:nvCxnSpPr>
          <p:cNvPr id="151" name="Google Shape;151;p3"/>
          <p:cNvCxnSpPr/>
          <p:nvPr/>
        </p:nvCxnSpPr>
        <p:spPr>
          <a:xfrm>
            <a:off x="5936526" y="4694213"/>
            <a:ext cx="627579" cy="1173187"/>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Các thành phần JPA</a:t>
            </a:r>
            <a:endParaRPr/>
          </a:p>
        </p:txBody>
      </p:sp>
      <p:sp>
        <p:nvSpPr>
          <p:cNvPr id="157" name="Google Shape;157;p4"/>
          <p:cNvSpPr txBox="1"/>
          <p:nvPr>
            <p:ph idx="1" type="body"/>
          </p:nvPr>
        </p:nvSpPr>
        <p:spPr>
          <a:xfrm>
            <a:off x="609600" y="914400"/>
            <a:ext cx="10972800" cy="579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b="1" lang="en-US">
                <a:solidFill>
                  <a:srgbClr val="FF0000"/>
                </a:solidFill>
              </a:rPr>
              <a:t>persistence.xml: </a:t>
            </a:r>
            <a:r>
              <a:rPr lang="en-US"/>
              <a:t>khai báo kết nối đến CSDL</a:t>
            </a:r>
            <a:endParaRPr/>
          </a:p>
          <a:p>
            <a:pPr indent="-342900" lvl="0" marL="342900" rtl="0" algn="l">
              <a:spcBef>
                <a:spcPts val="560"/>
              </a:spcBef>
              <a:spcAft>
                <a:spcPts val="0"/>
              </a:spcAft>
              <a:buClr>
                <a:srgbClr val="FF5A33"/>
              </a:buClr>
              <a:buSzPts val="2800"/>
              <a:buFont typeface="Noto Sans Symbols"/>
              <a:buChar char="❑"/>
            </a:pPr>
            <a:r>
              <a:rPr b="1" lang="en-US">
                <a:solidFill>
                  <a:srgbClr val="FF0000"/>
                </a:solidFill>
              </a:rPr>
              <a:t>Persistence: </a:t>
            </a:r>
            <a:r>
              <a:rPr lang="en-US"/>
              <a:t>Nạp persistence.xml và tạo ra đối tượng EntityManagerFactory</a:t>
            </a:r>
            <a:endParaRPr/>
          </a:p>
          <a:p>
            <a:pPr indent="-342900" lvl="0" marL="342900" rtl="0" algn="l">
              <a:spcBef>
                <a:spcPts val="560"/>
              </a:spcBef>
              <a:spcAft>
                <a:spcPts val="0"/>
              </a:spcAft>
              <a:buClr>
                <a:srgbClr val="FF5A33"/>
              </a:buClr>
              <a:buSzPts val="2800"/>
              <a:buFont typeface="Noto Sans Symbols"/>
              <a:buChar char="❑"/>
            </a:pPr>
            <a:r>
              <a:rPr b="1" lang="en-US">
                <a:solidFill>
                  <a:srgbClr val="FF0000"/>
                </a:solidFill>
              </a:rPr>
              <a:t>EntityManagerFactory: </a:t>
            </a:r>
            <a:r>
              <a:rPr lang="en-US"/>
              <a:t>Đối tượng này cho phép tạo ra EntityManager để bắt đầu lập trình truy vấn và thao tác dữ liệu.</a:t>
            </a:r>
            <a:endParaRPr/>
          </a:p>
          <a:p>
            <a:pPr indent="-342900" lvl="0" marL="342900" rtl="0" algn="l">
              <a:spcBef>
                <a:spcPts val="560"/>
              </a:spcBef>
              <a:spcAft>
                <a:spcPts val="0"/>
              </a:spcAft>
              <a:buClr>
                <a:srgbClr val="FF5A33"/>
              </a:buClr>
              <a:buSzPts val="2800"/>
              <a:buFont typeface="Noto Sans Symbols"/>
              <a:buChar char="❑"/>
            </a:pPr>
            <a:r>
              <a:rPr b="1" lang="en-US">
                <a:solidFill>
                  <a:srgbClr val="FF0000"/>
                </a:solidFill>
              </a:rPr>
              <a:t>EntityManager: </a:t>
            </a:r>
            <a:r>
              <a:rPr lang="en-US"/>
              <a:t>Cho phép thao tác (thêm, sửa, xóa) và truy vấn 1 thực thể</a:t>
            </a:r>
            <a:endParaRPr/>
          </a:p>
          <a:p>
            <a:pPr indent="-342900" lvl="0" marL="342900" rtl="0" algn="l">
              <a:spcBef>
                <a:spcPts val="560"/>
              </a:spcBef>
              <a:spcAft>
                <a:spcPts val="0"/>
              </a:spcAft>
              <a:buClr>
                <a:srgbClr val="FF5A33"/>
              </a:buClr>
              <a:buSzPts val="2800"/>
              <a:buFont typeface="Noto Sans Symbols"/>
              <a:buChar char="❑"/>
            </a:pPr>
            <a:r>
              <a:rPr b="1" lang="en-US">
                <a:solidFill>
                  <a:srgbClr val="FF0000"/>
                </a:solidFill>
              </a:rPr>
              <a:t>EntityTransaction: </a:t>
            </a:r>
            <a:r>
              <a:rPr lang="en-US"/>
              <a:t>Dùng để điều khiển transaction các thao tác dữ liệu (thêm, sửa, xóa)</a:t>
            </a:r>
            <a:endParaRPr/>
          </a:p>
          <a:p>
            <a:pPr indent="-342900" lvl="0" marL="342900" rtl="0" algn="l">
              <a:spcBef>
                <a:spcPts val="560"/>
              </a:spcBef>
              <a:spcAft>
                <a:spcPts val="0"/>
              </a:spcAft>
              <a:buClr>
                <a:srgbClr val="FF5A33"/>
              </a:buClr>
              <a:buSzPts val="2800"/>
              <a:buFont typeface="Noto Sans Symbols"/>
              <a:buChar char="❑"/>
            </a:pPr>
            <a:r>
              <a:rPr b="1" lang="en-US">
                <a:solidFill>
                  <a:srgbClr val="FF0000"/>
                </a:solidFill>
              </a:rPr>
              <a:t>TypedQuery&lt;T&gt;: </a:t>
            </a:r>
            <a:r>
              <a:rPr lang="en-US"/>
              <a:t>Dùng để truy vấn dữ liệu với câu lệnh JPQL</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p:nvPr/>
        </p:nvSpPr>
        <p:spPr>
          <a:xfrm>
            <a:off x="457200" y="914400"/>
            <a:ext cx="11201400" cy="2057400"/>
          </a:xfrm>
          <a:prstGeom prst="rect">
            <a:avLst/>
          </a:prstGeom>
          <a:solidFill>
            <a:srgbClr val="F2F2F2"/>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5"/>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lập trình JPA</a:t>
            </a:r>
            <a:endParaRPr/>
          </a:p>
        </p:txBody>
      </p:sp>
      <p:sp>
        <p:nvSpPr>
          <p:cNvPr id="164" name="Google Shape;164;p5"/>
          <p:cNvSpPr/>
          <p:nvPr/>
        </p:nvSpPr>
        <p:spPr>
          <a:xfrm>
            <a:off x="4922520" y="10668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Persistence.xml</a:t>
            </a:r>
            <a:endParaRPr/>
          </a:p>
        </p:txBody>
      </p:sp>
      <p:sp>
        <p:nvSpPr>
          <p:cNvPr id="165" name="Google Shape;165;p5"/>
          <p:cNvSpPr/>
          <p:nvPr/>
        </p:nvSpPr>
        <p:spPr>
          <a:xfrm>
            <a:off x="579121" y="21336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PersistentUnit1</a:t>
            </a:r>
            <a:endParaRPr sz="1800">
              <a:solidFill>
                <a:schemeClr val="dk1"/>
              </a:solidFill>
              <a:latin typeface="Calibri"/>
              <a:ea typeface="Calibri"/>
              <a:cs typeface="Calibri"/>
              <a:sym typeface="Calibri"/>
            </a:endParaRPr>
          </a:p>
        </p:txBody>
      </p:sp>
      <p:sp>
        <p:nvSpPr>
          <p:cNvPr id="166" name="Google Shape;166;p5"/>
          <p:cNvSpPr/>
          <p:nvPr/>
        </p:nvSpPr>
        <p:spPr>
          <a:xfrm>
            <a:off x="4922520" y="21336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PersistentUnit2</a:t>
            </a:r>
            <a:endParaRPr sz="1800">
              <a:solidFill>
                <a:schemeClr val="dk1"/>
              </a:solidFill>
              <a:latin typeface="Calibri"/>
              <a:ea typeface="Calibri"/>
              <a:cs typeface="Calibri"/>
              <a:sym typeface="Calibri"/>
            </a:endParaRPr>
          </a:p>
        </p:txBody>
      </p:sp>
      <p:sp>
        <p:nvSpPr>
          <p:cNvPr id="167" name="Google Shape;167;p5"/>
          <p:cNvSpPr/>
          <p:nvPr/>
        </p:nvSpPr>
        <p:spPr>
          <a:xfrm>
            <a:off x="9265920" y="21336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PersistentUnit3</a:t>
            </a:r>
            <a:endParaRPr sz="1800">
              <a:solidFill>
                <a:schemeClr val="dk1"/>
              </a:solidFill>
              <a:latin typeface="Calibri"/>
              <a:ea typeface="Calibri"/>
              <a:cs typeface="Calibri"/>
              <a:sym typeface="Calibri"/>
            </a:endParaRPr>
          </a:p>
        </p:txBody>
      </p:sp>
      <p:cxnSp>
        <p:nvCxnSpPr>
          <p:cNvPr id="168" name="Google Shape;168;p5"/>
          <p:cNvCxnSpPr>
            <a:stCxn id="164" idx="2"/>
            <a:endCxn id="165" idx="0"/>
          </p:cNvCxnSpPr>
          <p:nvPr/>
        </p:nvCxnSpPr>
        <p:spPr>
          <a:xfrm rot="5400000">
            <a:off x="3718560" y="-228600"/>
            <a:ext cx="381000" cy="43434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169" name="Google Shape;169;p5"/>
          <p:cNvCxnSpPr>
            <a:stCxn id="164" idx="2"/>
            <a:endCxn id="167" idx="0"/>
          </p:cNvCxnSpPr>
          <p:nvPr/>
        </p:nvCxnSpPr>
        <p:spPr>
          <a:xfrm flipH="1" rot="-5400000">
            <a:off x="8061960" y="-228600"/>
            <a:ext cx="381000" cy="43434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170" name="Google Shape;170;p5"/>
          <p:cNvCxnSpPr>
            <a:stCxn id="164" idx="2"/>
            <a:endCxn id="166" idx="0"/>
          </p:cNvCxnSpPr>
          <p:nvPr/>
        </p:nvCxnSpPr>
        <p:spPr>
          <a:xfrm>
            <a:off x="6080760" y="1752600"/>
            <a:ext cx="0" cy="381000"/>
          </a:xfrm>
          <a:prstGeom prst="straightConnector1">
            <a:avLst/>
          </a:prstGeom>
          <a:noFill/>
          <a:ln cap="flat" cmpd="sng" w="9525">
            <a:solidFill>
              <a:srgbClr val="4A7DBA"/>
            </a:solidFill>
            <a:prstDash val="solid"/>
            <a:round/>
            <a:headEnd len="sm" w="sm" type="none"/>
            <a:tailEnd len="med" w="med" type="triangle"/>
          </a:ln>
        </p:spPr>
      </p:cxnSp>
      <p:sp>
        <p:nvSpPr>
          <p:cNvPr id="171" name="Google Shape;171;p5"/>
          <p:cNvSpPr/>
          <p:nvPr/>
        </p:nvSpPr>
        <p:spPr>
          <a:xfrm>
            <a:off x="4922520" y="34290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EntityManagerFactory</a:t>
            </a:r>
            <a:endParaRPr sz="1800">
              <a:solidFill>
                <a:schemeClr val="dk1"/>
              </a:solidFill>
              <a:latin typeface="Calibri"/>
              <a:ea typeface="Calibri"/>
              <a:cs typeface="Calibri"/>
              <a:sym typeface="Calibri"/>
            </a:endParaRPr>
          </a:p>
        </p:txBody>
      </p:sp>
      <p:sp>
        <p:nvSpPr>
          <p:cNvPr id="172" name="Google Shape;172;p5"/>
          <p:cNvSpPr/>
          <p:nvPr/>
        </p:nvSpPr>
        <p:spPr>
          <a:xfrm>
            <a:off x="4922520" y="46482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EntityManager</a:t>
            </a:r>
            <a:endParaRPr sz="1800">
              <a:solidFill>
                <a:schemeClr val="dk1"/>
              </a:solidFill>
              <a:latin typeface="Calibri"/>
              <a:ea typeface="Calibri"/>
              <a:cs typeface="Calibri"/>
              <a:sym typeface="Calibri"/>
            </a:endParaRPr>
          </a:p>
        </p:txBody>
      </p:sp>
      <p:sp>
        <p:nvSpPr>
          <p:cNvPr id="173" name="Google Shape;173;p5"/>
          <p:cNvSpPr/>
          <p:nvPr/>
        </p:nvSpPr>
        <p:spPr>
          <a:xfrm>
            <a:off x="9265920" y="46482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EntityManager</a:t>
            </a:r>
            <a:endParaRPr sz="1800">
              <a:solidFill>
                <a:schemeClr val="dk1"/>
              </a:solidFill>
              <a:latin typeface="Calibri"/>
              <a:ea typeface="Calibri"/>
              <a:cs typeface="Calibri"/>
              <a:sym typeface="Calibri"/>
            </a:endParaRPr>
          </a:p>
        </p:txBody>
      </p:sp>
      <p:sp>
        <p:nvSpPr>
          <p:cNvPr id="174" name="Google Shape;174;p5"/>
          <p:cNvSpPr/>
          <p:nvPr/>
        </p:nvSpPr>
        <p:spPr>
          <a:xfrm>
            <a:off x="579121" y="4646023"/>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EntityManager</a:t>
            </a:r>
            <a:endParaRPr sz="1800">
              <a:solidFill>
                <a:schemeClr val="dk1"/>
              </a:solidFill>
              <a:latin typeface="Calibri"/>
              <a:ea typeface="Calibri"/>
              <a:cs typeface="Calibri"/>
              <a:sym typeface="Calibri"/>
            </a:endParaRPr>
          </a:p>
        </p:txBody>
      </p:sp>
      <p:cxnSp>
        <p:nvCxnSpPr>
          <p:cNvPr id="175" name="Google Shape;175;p5"/>
          <p:cNvCxnSpPr>
            <a:stCxn id="166" idx="2"/>
            <a:endCxn id="171" idx="0"/>
          </p:cNvCxnSpPr>
          <p:nvPr/>
        </p:nvCxnSpPr>
        <p:spPr>
          <a:xfrm>
            <a:off x="6080760" y="2819400"/>
            <a:ext cx="0" cy="609600"/>
          </a:xfrm>
          <a:prstGeom prst="straightConnector1">
            <a:avLst/>
          </a:prstGeom>
          <a:noFill/>
          <a:ln cap="flat" cmpd="sng" w="9525">
            <a:solidFill>
              <a:srgbClr val="4A7DBA"/>
            </a:solidFill>
            <a:prstDash val="solid"/>
            <a:round/>
            <a:headEnd len="sm" w="sm" type="none"/>
            <a:tailEnd len="med" w="med" type="triangle"/>
          </a:ln>
        </p:spPr>
      </p:cxnSp>
      <p:cxnSp>
        <p:nvCxnSpPr>
          <p:cNvPr id="176" name="Google Shape;176;p5"/>
          <p:cNvCxnSpPr>
            <a:stCxn id="171" idx="2"/>
            <a:endCxn id="172" idx="0"/>
          </p:cNvCxnSpPr>
          <p:nvPr/>
        </p:nvCxnSpPr>
        <p:spPr>
          <a:xfrm>
            <a:off x="6080760" y="4114800"/>
            <a:ext cx="0" cy="533400"/>
          </a:xfrm>
          <a:prstGeom prst="straightConnector1">
            <a:avLst/>
          </a:prstGeom>
          <a:noFill/>
          <a:ln cap="flat" cmpd="sng" w="9525">
            <a:solidFill>
              <a:srgbClr val="4A7DBA"/>
            </a:solidFill>
            <a:prstDash val="solid"/>
            <a:round/>
            <a:headEnd len="sm" w="sm" type="none"/>
            <a:tailEnd len="med" w="med" type="triangle"/>
          </a:ln>
        </p:spPr>
      </p:cxnSp>
      <p:cxnSp>
        <p:nvCxnSpPr>
          <p:cNvPr id="177" name="Google Shape;177;p5"/>
          <p:cNvCxnSpPr>
            <a:stCxn id="171" idx="2"/>
            <a:endCxn id="174" idx="0"/>
          </p:cNvCxnSpPr>
          <p:nvPr/>
        </p:nvCxnSpPr>
        <p:spPr>
          <a:xfrm rot="5400000">
            <a:off x="3643410" y="2208750"/>
            <a:ext cx="531300" cy="43434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178" name="Google Shape;178;p5"/>
          <p:cNvCxnSpPr>
            <a:stCxn id="171" idx="2"/>
            <a:endCxn id="173" idx="0"/>
          </p:cNvCxnSpPr>
          <p:nvPr/>
        </p:nvCxnSpPr>
        <p:spPr>
          <a:xfrm flipH="1" rot="-5400000">
            <a:off x="7985760" y="2209800"/>
            <a:ext cx="533400" cy="4343400"/>
          </a:xfrm>
          <a:prstGeom prst="bentConnector3">
            <a:avLst>
              <a:gd fmla="val 50000" name="adj1"/>
            </a:avLst>
          </a:prstGeom>
          <a:noFill/>
          <a:ln cap="flat" cmpd="sng" w="9525">
            <a:solidFill>
              <a:srgbClr val="4A7DBA"/>
            </a:solidFill>
            <a:prstDash val="solid"/>
            <a:round/>
            <a:headEnd len="sm" w="sm" type="none"/>
            <a:tailEnd len="med" w="med" type="triangle"/>
          </a:ln>
        </p:spPr>
      </p:cxnSp>
      <p:sp>
        <p:nvSpPr>
          <p:cNvPr id="179" name="Google Shape;179;p5"/>
          <p:cNvSpPr/>
          <p:nvPr/>
        </p:nvSpPr>
        <p:spPr>
          <a:xfrm>
            <a:off x="9265920" y="58674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EntityTransaction</a:t>
            </a:r>
            <a:endParaRPr sz="1800">
              <a:solidFill>
                <a:schemeClr val="dk1"/>
              </a:solidFill>
              <a:latin typeface="Calibri"/>
              <a:ea typeface="Calibri"/>
              <a:cs typeface="Calibri"/>
              <a:sym typeface="Calibri"/>
            </a:endParaRPr>
          </a:p>
        </p:txBody>
      </p:sp>
      <p:sp>
        <p:nvSpPr>
          <p:cNvPr id="180" name="Google Shape;180;p5"/>
          <p:cNvSpPr/>
          <p:nvPr/>
        </p:nvSpPr>
        <p:spPr>
          <a:xfrm>
            <a:off x="579121" y="5867400"/>
            <a:ext cx="2316480" cy="6858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TypedQuery&lt;T&gt;</a:t>
            </a:r>
            <a:endParaRPr sz="1800">
              <a:solidFill>
                <a:schemeClr val="dk1"/>
              </a:solidFill>
              <a:latin typeface="Calibri"/>
              <a:ea typeface="Calibri"/>
              <a:cs typeface="Calibri"/>
              <a:sym typeface="Calibri"/>
            </a:endParaRPr>
          </a:p>
        </p:txBody>
      </p:sp>
      <p:cxnSp>
        <p:nvCxnSpPr>
          <p:cNvPr id="181" name="Google Shape;181;p5"/>
          <p:cNvCxnSpPr>
            <a:stCxn id="172" idx="2"/>
            <a:endCxn id="180" idx="0"/>
          </p:cNvCxnSpPr>
          <p:nvPr/>
        </p:nvCxnSpPr>
        <p:spPr>
          <a:xfrm rot="5400000">
            <a:off x="3642360" y="3429000"/>
            <a:ext cx="533400" cy="43434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182" name="Google Shape;182;p5"/>
          <p:cNvCxnSpPr>
            <a:stCxn id="172" idx="2"/>
            <a:endCxn id="179" idx="0"/>
          </p:cNvCxnSpPr>
          <p:nvPr/>
        </p:nvCxnSpPr>
        <p:spPr>
          <a:xfrm flipH="1" rot="-5400000">
            <a:off x="7985760" y="3429000"/>
            <a:ext cx="533400" cy="4343400"/>
          </a:xfrm>
          <a:prstGeom prst="bentConnector3">
            <a:avLst>
              <a:gd fmla="val 50000" name="adj1"/>
            </a:avLst>
          </a:prstGeom>
          <a:noFill/>
          <a:ln cap="flat" cmpd="sng" w="9525">
            <a:solidFill>
              <a:srgbClr val="4A7DBA"/>
            </a:solidFill>
            <a:prstDash val="solid"/>
            <a:round/>
            <a:headEnd len="sm" w="sm" type="none"/>
            <a:tailEnd len="med" w="med" type="triangle"/>
          </a:ln>
        </p:spPr>
      </p:cxnSp>
      <p:sp>
        <p:nvSpPr>
          <p:cNvPr id="183" name="Google Shape;183;p5"/>
          <p:cNvSpPr txBox="1"/>
          <p:nvPr/>
        </p:nvSpPr>
        <p:spPr>
          <a:xfrm>
            <a:off x="3781958" y="2983468"/>
            <a:ext cx="459760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rgbClr val="0000FF"/>
                </a:solidFill>
                <a:latin typeface="Calibri"/>
                <a:ea typeface="Calibri"/>
                <a:cs typeface="Calibri"/>
                <a:sym typeface="Calibri"/>
              </a:rPr>
              <a:t>1. Persistence.createEntityManagerFactory(PU)</a:t>
            </a:r>
            <a:endParaRPr i="1" sz="1800">
              <a:solidFill>
                <a:srgbClr val="0000FF"/>
              </a:solidFill>
              <a:latin typeface="Calibri"/>
              <a:ea typeface="Calibri"/>
              <a:cs typeface="Calibri"/>
              <a:sym typeface="Calibri"/>
            </a:endParaRPr>
          </a:p>
        </p:txBody>
      </p:sp>
      <p:sp>
        <p:nvSpPr>
          <p:cNvPr id="184" name="Google Shape;184;p5"/>
          <p:cNvSpPr txBox="1"/>
          <p:nvPr/>
        </p:nvSpPr>
        <p:spPr>
          <a:xfrm>
            <a:off x="4593698" y="4149327"/>
            <a:ext cx="3243388"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rgbClr val="0000FF"/>
                </a:solidFill>
                <a:latin typeface="Calibri"/>
                <a:ea typeface="Calibri"/>
                <a:cs typeface="Calibri"/>
                <a:sym typeface="Calibri"/>
              </a:rPr>
              <a:t>2. factory.createEntityManager()</a:t>
            </a:r>
            <a:endParaRPr i="1" sz="1800">
              <a:solidFill>
                <a:srgbClr val="0000FF"/>
              </a:solidFill>
              <a:latin typeface="Calibri"/>
              <a:ea typeface="Calibri"/>
              <a:cs typeface="Calibri"/>
              <a:sym typeface="Calibri"/>
            </a:endParaRPr>
          </a:p>
        </p:txBody>
      </p:sp>
      <p:sp>
        <p:nvSpPr>
          <p:cNvPr id="185" name="Google Shape;185;p5"/>
          <p:cNvSpPr txBox="1"/>
          <p:nvPr/>
        </p:nvSpPr>
        <p:spPr>
          <a:xfrm>
            <a:off x="2749405" y="5408022"/>
            <a:ext cx="271003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rgbClr val="0000FF"/>
                </a:solidFill>
                <a:latin typeface="Calibri"/>
                <a:ea typeface="Calibri"/>
                <a:cs typeface="Calibri"/>
                <a:sym typeface="Calibri"/>
              </a:rPr>
              <a:t>3.1 manager.createQuery()</a:t>
            </a:r>
            <a:endParaRPr i="1" sz="1800">
              <a:solidFill>
                <a:srgbClr val="0000FF"/>
              </a:solidFill>
              <a:latin typeface="Calibri"/>
              <a:ea typeface="Calibri"/>
              <a:cs typeface="Calibri"/>
              <a:sym typeface="Calibri"/>
            </a:endParaRPr>
          </a:p>
        </p:txBody>
      </p:sp>
      <p:sp>
        <p:nvSpPr>
          <p:cNvPr id="186" name="Google Shape;186;p5"/>
          <p:cNvSpPr txBox="1"/>
          <p:nvPr/>
        </p:nvSpPr>
        <p:spPr>
          <a:xfrm>
            <a:off x="6723417" y="5408022"/>
            <a:ext cx="2949141"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1800">
                <a:solidFill>
                  <a:srgbClr val="0000FF"/>
                </a:solidFill>
                <a:latin typeface="Calibri"/>
                <a:ea typeface="Calibri"/>
                <a:cs typeface="Calibri"/>
                <a:sym typeface="Calibri"/>
              </a:rPr>
              <a:t>3.2 manager.getTransaction()</a:t>
            </a:r>
            <a:endParaRPr i="1" sz="1800">
              <a:solidFill>
                <a:srgbClr val="0000FF"/>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p:nvPr/>
        </p:nvSpPr>
        <p:spPr>
          <a:xfrm>
            <a:off x="4750445" y="3733800"/>
            <a:ext cx="6798785" cy="3000828"/>
          </a:xfrm>
          <a:prstGeom prst="rect">
            <a:avLst/>
          </a:prstGeom>
          <a:solidFill>
            <a:srgbClr val="F2F2F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6"/>
          <p:cNvSpPr/>
          <p:nvPr/>
        </p:nvSpPr>
        <p:spPr>
          <a:xfrm>
            <a:off x="747486" y="3733800"/>
            <a:ext cx="3855489" cy="3000828"/>
          </a:xfrm>
          <a:prstGeom prst="rect">
            <a:avLst/>
          </a:prstGeom>
          <a:solidFill>
            <a:srgbClr val="F2F2F2"/>
          </a:solid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Lập trình JPA</a:t>
            </a:r>
            <a:endParaRPr/>
          </a:p>
        </p:txBody>
      </p:sp>
      <p:sp>
        <p:nvSpPr>
          <p:cNvPr id="194" name="Google Shape;194;p6"/>
          <p:cNvSpPr/>
          <p:nvPr/>
        </p:nvSpPr>
        <p:spPr>
          <a:xfrm>
            <a:off x="4495800" y="990600"/>
            <a:ext cx="3124200" cy="609600"/>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mbria"/>
                <a:ea typeface="Cambria"/>
                <a:cs typeface="Cambria"/>
                <a:sym typeface="Cambria"/>
              </a:rPr>
              <a:t>Persistence</a:t>
            </a:r>
            <a:endParaRPr b="1" sz="2000">
              <a:solidFill>
                <a:schemeClr val="dk1"/>
              </a:solidFill>
              <a:latin typeface="Cambria"/>
              <a:ea typeface="Cambria"/>
              <a:cs typeface="Cambria"/>
              <a:sym typeface="Cambria"/>
            </a:endParaRPr>
          </a:p>
        </p:txBody>
      </p:sp>
      <p:sp>
        <p:nvSpPr>
          <p:cNvPr id="195" name="Google Shape;195;p6"/>
          <p:cNvSpPr/>
          <p:nvPr/>
        </p:nvSpPr>
        <p:spPr>
          <a:xfrm>
            <a:off x="4495800" y="1828800"/>
            <a:ext cx="3124200" cy="609600"/>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mbria"/>
                <a:ea typeface="Cambria"/>
                <a:cs typeface="Cambria"/>
                <a:sym typeface="Cambria"/>
              </a:rPr>
              <a:t>EntityManagerFactory</a:t>
            </a:r>
            <a:endParaRPr b="1" sz="2000">
              <a:solidFill>
                <a:schemeClr val="dk1"/>
              </a:solidFill>
              <a:latin typeface="Cambria"/>
              <a:ea typeface="Cambria"/>
              <a:cs typeface="Cambria"/>
              <a:sym typeface="Cambria"/>
            </a:endParaRPr>
          </a:p>
        </p:txBody>
      </p:sp>
      <p:sp>
        <p:nvSpPr>
          <p:cNvPr id="196" name="Google Shape;196;p6"/>
          <p:cNvSpPr/>
          <p:nvPr/>
        </p:nvSpPr>
        <p:spPr>
          <a:xfrm>
            <a:off x="4495800" y="2667000"/>
            <a:ext cx="3124200" cy="609600"/>
          </a:xfrm>
          <a:prstGeom prst="roundRect">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mbria"/>
                <a:ea typeface="Cambria"/>
                <a:cs typeface="Cambria"/>
                <a:sym typeface="Cambria"/>
              </a:rPr>
              <a:t>EntityManager</a:t>
            </a:r>
            <a:endParaRPr b="1" sz="2000">
              <a:solidFill>
                <a:schemeClr val="dk1"/>
              </a:solidFill>
              <a:latin typeface="Cambria"/>
              <a:ea typeface="Cambria"/>
              <a:cs typeface="Cambria"/>
              <a:sym typeface="Cambria"/>
            </a:endParaRPr>
          </a:p>
        </p:txBody>
      </p:sp>
      <p:sp>
        <p:nvSpPr>
          <p:cNvPr id="197" name="Google Shape;197;p6"/>
          <p:cNvSpPr/>
          <p:nvPr/>
        </p:nvSpPr>
        <p:spPr>
          <a:xfrm>
            <a:off x="8763000" y="3962400"/>
            <a:ext cx="2667000" cy="609600"/>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mbria"/>
                <a:ea typeface="Cambria"/>
                <a:cs typeface="Cambria"/>
                <a:sym typeface="Cambria"/>
              </a:rPr>
              <a:t>EntityTransaction</a:t>
            </a:r>
            <a:endParaRPr b="1" sz="2000">
              <a:solidFill>
                <a:schemeClr val="dk1"/>
              </a:solidFill>
              <a:latin typeface="Cambria"/>
              <a:ea typeface="Cambria"/>
              <a:cs typeface="Cambria"/>
              <a:sym typeface="Cambria"/>
            </a:endParaRPr>
          </a:p>
        </p:txBody>
      </p:sp>
      <p:sp>
        <p:nvSpPr>
          <p:cNvPr id="198" name="Google Shape;198;p6"/>
          <p:cNvSpPr/>
          <p:nvPr/>
        </p:nvSpPr>
        <p:spPr>
          <a:xfrm>
            <a:off x="842554" y="3962400"/>
            <a:ext cx="2667000" cy="609600"/>
          </a:xfrm>
          <a:prstGeom prst="roundRect">
            <a:avLst>
              <a:gd fmla="val 16667" name="adj"/>
            </a:avLst>
          </a:prstGeom>
          <a:solidFill>
            <a:schemeClr val="lt1"/>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mbria"/>
                <a:ea typeface="Cambria"/>
                <a:cs typeface="Cambria"/>
                <a:sym typeface="Cambria"/>
              </a:rPr>
              <a:t>TypedQuery&lt;T&gt;</a:t>
            </a:r>
            <a:endParaRPr b="1" sz="2000">
              <a:solidFill>
                <a:schemeClr val="dk1"/>
              </a:solidFill>
              <a:latin typeface="Cambria"/>
              <a:ea typeface="Cambria"/>
              <a:cs typeface="Cambria"/>
              <a:sym typeface="Cambria"/>
            </a:endParaRPr>
          </a:p>
        </p:txBody>
      </p:sp>
      <p:cxnSp>
        <p:nvCxnSpPr>
          <p:cNvPr id="199" name="Google Shape;199;p6"/>
          <p:cNvCxnSpPr>
            <a:stCxn id="194" idx="2"/>
            <a:endCxn id="195" idx="0"/>
          </p:cNvCxnSpPr>
          <p:nvPr/>
        </p:nvCxnSpPr>
        <p:spPr>
          <a:xfrm>
            <a:off x="6057900" y="1600200"/>
            <a:ext cx="0" cy="228600"/>
          </a:xfrm>
          <a:prstGeom prst="straightConnector1">
            <a:avLst/>
          </a:prstGeom>
          <a:noFill/>
          <a:ln cap="flat" cmpd="sng" w="9525">
            <a:solidFill>
              <a:srgbClr val="4A7DBA"/>
            </a:solidFill>
            <a:prstDash val="solid"/>
            <a:round/>
            <a:headEnd len="sm" w="sm" type="none"/>
            <a:tailEnd len="med" w="med" type="triangle"/>
          </a:ln>
        </p:spPr>
      </p:cxnSp>
      <p:cxnSp>
        <p:nvCxnSpPr>
          <p:cNvPr id="200" name="Google Shape;200;p6"/>
          <p:cNvCxnSpPr>
            <a:stCxn id="195" idx="2"/>
            <a:endCxn id="196" idx="0"/>
          </p:cNvCxnSpPr>
          <p:nvPr/>
        </p:nvCxnSpPr>
        <p:spPr>
          <a:xfrm>
            <a:off x="6057900" y="2438400"/>
            <a:ext cx="0" cy="228600"/>
          </a:xfrm>
          <a:prstGeom prst="straightConnector1">
            <a:avLst/>
          </a:prstGeom>
          <a:noFill/>
          <a:ln cap="flat" cmpd="sng" w="9525">
            <a:solidFill>
              <a:srgbClr val="4A7DBA"/>
            </a:solidFill>
            <a:prstDash val="solid"/>
            <a:round/>
            <a:headEnd len="sm" w="sm" type="none"/>
            <a:tailEnd len="med" w="med" type="triangle"/>
          </a:ln>
        </p:spPr>
      </p:cxnSp>
      <p:cxnSp>
        <p:nvCxnSpPr>
          <p:cNvPr id="201" name="Google Shape;201;p6"/>
          <p:cNvCxnSpPr>
            <a:stCxn id="196" idx="2"/>
            <a:endCxn id="198" idx="0"/>
          </p:cNvCxnSpPr>
          <p:nvPr/>
        </p:nvCxnSpPr>
        <p:spPr>
          <a:xfrm rot="5400000">
            <a:off x="3774150" y="1678650"/>
            <a:ext cx="685800" cy="38817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202" name="Google Shape;202;p6"/>
          <p:cNvCxnSpPr>
            <a:stCxn id="196" idx="2"/>
            <a:endCxn id="197" idx="0"/>
          </p:cNvCxnSpPr>
          <p:nvPr/>
        </p:nvCxnSpPr>
        <p:spPr>
          <a:xfrm flipH="1" rot="-5400000">
            <a:off x="7734300" y="1600200"/>
            <a:ext cx="685800" cy="40386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203" name="Google Shape;203;p6"/>
          <p:cNvCxnSpPr>
            <a:stCxn id="197" idx="2"/>
            <a:endCxn id="204" idx="0"/>
          </p:cNvCxnSpPr>
          <p:nvPr/>
        </p:nvCxnSpPr>
        <p:spPr>
          <a:xfrm>
            <a:off x="10096500" y="4572000"/>
            <a:ext cx="0" cy="178800"/>
          </a:xfrm>
          <a:prstGeom prst="straightConnector1">
            <a:avLst/>
          </a:prstGeom>
          <a:noFill/>
          <a:ln cap="flat" cmpd="sng" w="9525">
            <a:solidFill>
              <a:srgbClr val="4A7DBA"/>
            </a:solidFill>
            <a:prstDash val="solid"/>
            <a:round/>
            <a:headEnd len="sm" w="sm" type="none"/>
            <a:tailEnd len="med" w="med" type="triangle"/>
          </a:ln>
        </p:spPr>
      </p:cxnSp>
      <p:cxnSp>
        <p:nvCxnSpPr>
          <p:cNvPr id="205" name="Google Shape;205;p6"/>
          <p:cNvCxnSpPr>
            <a:stCxn id="198" idx="2"/>
            <a:endCxn id="206" idx="0"/>
          </p:cNvCxnSpPr>
          <p:nvPr/>
        </p:nvCxnSpPr>
        <p:spPr>
          <a:xfrm>
            <a:off x="2176054" y="4572000"/>
            <a:ext cx="0" cy="178800"/>
          </a:xfrm>
          <a:prstGeom prst="straightConnector1">
            <a:avLst/>
          </a:prstGeom>
          <a:noFill/>
          <a:ln cap="flat" cmpd="sng" w="9525">
            <a:solidFill>
              <a:srgbClr val="4A7DBA"/>
            </a:solidFill>
            <a:prstDash val="solid"/>
            <a:round/>
            <a:headEnd len="sm" w="sm" type="none"/>
            <a:tailEnd len="med" w="med" type="triangle"/>
          </a:ln>
        </p:spPr>
      </p:cxnSp>
      <p:sp>
        <p:nvSpPr>
          <p:cNvPr id="207" name="Google Shape;207;p6"/>
          <p:cNvSpPr/>
          <p:nvPr/>
        </p:nvSpPr>
        <p:spPr>
          <a:xfrm>
            <a:off x="2147480" y="995023"/>
            <a:ext cx="1900102" cy="605177"/>
          </a:xfrm>
          <a:prstGeom prst="foldedCorner">
            <a:avLst>
              <a:gd fmla="val 16667" name="adj"/>
            </a:avLst>
          </a:prstGeom>
          <a:solidFill>
            <a:schemeClr val="lt1"/>
          </a:solidFill>
          <a:ln cap="flat" cmpd="sng" w="25400">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persistence.xml</a:t>
            </a:r>
            <a:endParaRPr sz="2000">
              <a:solidFill>
                <a:schemeClr val="dk1"/>
              </a:solidFill>
              <a:latin typeface="Calibri"/>
              <a:ea typeface="Calibri"/>
              <a:cs typeface="Calibri"/>
              <a:sym typeface="Calibri"/>
            </a:endParaRPr>
          </a:p>
        </p:txBody>
      </p:sp>
      <p:cxnSp>
        <p:nvCxnSpPr>
          <p:cNvPr id="208" name="Google Shape;208;p6"/>
          <p:cNvCxnSpPr>
            <a:stCxn id="207" idx="3"/>
            <a:endCxn id="194" idx="1"/>
          </p:cNvCxnSpPr>
          <p:nvPr/>
        </p:nvCxnSpPr>
        <p:spPr>
          <a:xfrm flipH="1" rot="10800000">
            <a:off x="4047582" y="1295512"/>
            <a:ext cx="448200" cy="2100"/>
          </a:xfrm>
          <a:prstGeom prst="straightConnector1">
            <a:avLst/>
          </a:prstGeom>
          <a:noFill/>
          <a:ln cap="flat" cmpd="sng" w="9525">
            <a:solidFill>
              <a:srgbClr val="4A7DBA"/>
            </a:solidFill>
            <a:prstDash val="solid"/>
            <a:round/>
            <a:headEnd len="sm" w="sm" type="none"/>
            <a:tailEnd len="med" w="med" type="triangle"/>
          </a:ln>
        </p:spPr>
      </p:cxnSp>
      <p:sp>
        <p:nvSpPr>
          <p:cNvPr id="206" name="Google Shape;206;p6"/>
          <p:cNvSpPr/>
          <p:nvPr/>
        </p:nvSpPr>
        <p:spPr>
          <a:xfrm>
            <a:off x="842553" y="4750772"/>
            <a:ext cx="2667002" cy="1850205"/>
          </a:xfrm>
          <a:prstGeom prst="foldedCorner">
            <a:avLst>
              <a:gd fmla="val 8688" name="adj"/>
            </a:avLst>
          </a:prstGeom>
          <a:solidFill>
            <a:schemeClr val="lt1"/>
          </a:solidFill>
          <a:ln cap="flat" cmpd="sng" w="95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0000FF"/>
                </a:solidFill>
                <a:latin typeface="Cambria"/>
                <a:ea typeface="Cambria"/>
                <a:cs typeface="Cambria"/>
                <a:sym typeface="Cambria"/>
              </a:rPr>
              <a:t>getResultList()</a:t>
            </a:r>
            <a:endParaRPr/>
          </a:p>
          <a:p>
            <a:pPr indent="0" lvl="0" marL="0" marR="0" rtl="0" algn="l">
              <a:spcBef>
                <a:spcPts val="0"/>
              </a:spcBef>
              <a:spcAft>
                <a:spcPts val="0"/>
              </a:spcAft>
              <a:buNone/>
            </a:pPr>
            <a:r>
              <a:rPr lang="en-US" sz="2000">
                <a:solidFill>
                  <a:srgbClr val="0000FF"/>
                </a:solidFill>
                <a:latin typeface="Cambria"/>
                <a:ea typeface="Cambria"/>
                <a:cs typeface="Cambria"/>
                <a:sym typeface="Cambria"/>
              </a:rPr>
              <a:t>getSingleResult()</a:t>
            </a:r>
            <a:endParaRPr/>
          </a:p>
          <a:p>
            <a:pPr indent="0" lvl="0" marL="0" marR="0" rtl="0" algn="l">
              <a:spcBef>
                <a:spcPts val="0"/>
              </a:spcBef>
              <a:spcAft>
                <a:spcPts val="0"/>
              </a:spcAft>
              <a:buNone/>
            </a:pPr>
            <a:r>
              <a:rPr lang="en-US" sz="2000">
                <a:solidFill>
                  <a:srgbClr val="0000FF"/>
                </a:solidFill>
                <a:latin typeface="Cambria"/>
                <a:ea typeface="Cambria"/>
                <a:cs typeface="Cambria"/>
                <a:sym typeface="Cambria"/>
              </a:rPr>
              <a:t>setParameter()</a:t>
            </a:r>
            <a:endParaRPr/>
          </a:p>
          <a:p>
            <a:pPr indent="0" lvl="0" marL="0" marR="0" rtl="0" algn="l">
              <a:spcBef>
                <a:spcPts val="0"/>
              </a:spcBef>
              <a:spcAft>
                <a:spcPts val="0"/>
              </a:spcAft>
              <a:buNone/>
            </a:pPr>
            <a:r>
              <a:rPr lang="en-US" sz="2000">
                <a:solidFill>
                  <a:srgbClr val="0000FF"/>
                </a:solidFill>
                <a:latin typeface="Cambria"/>
                <a:ea typeface="Cambria"/>
                <a:cs typeface="Cambria"/>
                <a:sym typeface="Cambria"/>
              </a:rPr>
              <a:t>setFirstResult()</a:t>
            </a:r>
            <a:endParaRPr/>
          </a:p>
          <a:p>
            <a:pPr indent="0" lvl="0" marL="0" marR="0" rtl="0" algn="l">
              <a:spcBef>
                <a:spcPts val="0"/>
              </a:spcBef>
              <a:spcAft>
                <a:spcPts val="0"/>
              </a:spcAft>
              <a:buNone/>
            </a:pPr>
            <a:r>
              <a:rPr lang="en-US" sz="2000">
                <a:solidFill>
                  <a:srgbClr val="0000FF"/>
                </a:solidFill>
                <a:latin typeface="Cambria"/>
                <a:ea typeface="Cambria"/>
                <a:cs typeface="Cambria"/>
                <a:sym typeface="Cambria"/>
              </a:rPr>
              <a:t>setMaxResults()</a:t>
            </a:r>
            <a:endParaRPr sz="2000">
              <a:solidFill>
                <a:srgbClr val="0000FF"/>
              </a:solidFill>
              <a:latin typeface="Cambria"/>
              <a:ea typeface="Cambria"/>
              <a:cs typeface="Cambria"/>
              <a:sym typeface="Cambria"/>
            </a:endParaRPr>
          </a:p>
        </p:txBody>
      </p:sp>
      <p:sp>
        <p:nvSpPr>
          <p:cNvPr id="204" name="Google Shape;204;p6"/>
          <p:cNvSpPr/>
          <p:nvPr/>
        </p:nvSpPr>
        <p:spPr>
          <a:xfrm>
            <a:off x="8762999" y="4750772"/>
            <a:ext cx="2667002" cy="1279528"/>
          </a:xfrm>
          <a:prstGeom prst="foldedCorner">
            <a:avLst>
              <a:gd fmla="val 16667" name="adj"/>
            </a:avLst>
          </a:prstGeom>
          <a:solidFill>
            <a:schemeClr val="lt1"/>
          </a:solidFill>
          <a:ln cap="flat"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Cambria"/>
                <a:ea typeface="Cambria"/>
                <a:cs typeface="Cambria"/>
                <a:sym typeface="Cambria"/>
              </a:rPr>
              <a:t>begin</a:t>
            </a:r>
            <a:r>
              <a:rPr lang="en-US" sz="2000">
                <a:solidFill>
                  <a:schemeClr val="dk1"/>
                </a:solidFill>
                <a:latin typeface="Cambria"/>
                <a:ea typeface="Cambria"/>
                <a:cs typeface="Cambria"/>
                <a:sym typeface="Cambria"/>
              </a:rPr>
              <a:t>()</a:t>
            </a:r>
            <a:endParaRPr/>
          </a:p>
          <a:p>
            <a:pPr indent="0" lvl="0" marL="0" marR="0" rtl="0" algn="l">
              <a:spcBef>
                <a:spcPts val="0"/>
              </a:spcBef>
              <a:spcAft>
                <a:spcPts val="0"/>
              </a:spcAft>
              <a:buNone/>
            </a:pPr>
            <a:r>
              <a:rPr lang="en-US" sz="2000">
                <a:solidFill>
                  <a:srgbClr val="FF0000"/>
                </a:solidFill>
                <a:latin typeface="Cambria"/>
                <a:ea typeface="Cambria"/>
                <a:cs typeface="Cambria"/>
                <a:sym typeface="Cambria"/>
              </a:rPr>
              <a:t>commit</a:t>
            </a:r>
            <a:r>
              <a:rPr lang="en-US" sz="2000">
                <a:solidFill>
                  <a:schemeClr val="dk1"/>
                </a:solidFill>
                <a:latin typeface="Cambria"/>
                <a:ea typeface="Cambria"/>
                <a:cs typeface="Cambria"/>
                <a:sym typeface="Cambria"/>
              </a:rPr>
              <a:t>()</a:t>
            </a:r>
            <a:endParaRPr/>
          </a:p>
          <a:p>
            <a:pPr indent="0" lvl="0" marL="0" marR="0" rtl="0" algn="l">
              <a:spcBef>
                <a:spcPts val="0"/>
              </a:spcBef>
              <a:spcAft>
                <a:spcPts val="0"/>
              </a:spcAft>
              <a:buNone/>
            </a:pPr>
            <a:r>
              <a:rPr lang="en-US" sz="2000">
                <a:solidFill>
                  <a:srgbClr val="FF0000"/>
                </a:solidFill>
                <a:latin typeface="Cambria"/>
                <a:ea typeface="Cambria"/>
                <a:cs typeface="Cambria"/>
                <a:sym typeface="Cambria"/>
              </a:rPr>
              <a:t>rollback</a:t>
            </a:r>
            <a:r>
              <a:rPr lang="en-US" sz="2000">
                <a:solidFill>
                  <a:schemeClr val="dk1"/>
                </a:solidFill>
                <a:latin typeface="Cambria"/>
                <a:ea typeface="Cambria"/>
                <a:cs typeface="Cambria"/>
                <a:sym typeface="Cambria"/>
              </a:rPr>
              <a:t>()</a:t>
            </a:r>
            <a:endParaRPr sz="2000">
              <a:solidFill>
                <a:schemeClr val="dk1"/>
              </a:solidFill>
              <a:latin typeface="Cambria"/>
              <a:ea typeface="Cambria"/>
              <a:cs typeface="Cambria"/>
              <a:sym typeface="Cambria"/>
            </a:endParaRPr>
          </a:p>
        </p:txBody>
      </p:sp>
      <p:sp>
        <p:nvSpPr>
          <p:cNvPr id="209" name="Google Shape;209;p6"/>
          <p:cNvSpPr/>
          <p:nvPr/>
        </p:nvSpPr>
        <p:spPr>
          <a:xfrm>
            <a:off x="5884224" y="3962400"/>
            <a:ext cx="2423734" cy="2603863"/>
          </a:xfrm>
          <a:prstGeom prst="foldedCorner">
            <a:avLst>
              <a:gd fmla="val 5690" name="adj"/>
            </a:avLst>
          </a:prstGeom>
          <a:solidFill>
            <a:schemeClr val="lt1"/>
          </a:solidFill>
          <a:ln cap="flat" cmpd="sng" w="9525">
            <a:solidFill>
              <a:schemeClr val="accent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rgbClr val="0000FF"/>
                </a:solidFill>
                <a:latin typeface="Cambria"/>
                <a:ea typeface="Cambria"/>
                <a:cs typeface="Cambria"/>
                <a:sym typeface="Cambria"/>
              </a:rPr>
              <a:t>find()</a:t>
            </a:r>
            <a:endParaRPr/>
          </a:p>
          <a:p>
            <a:pPr indent="0" lvl="0" marL="0" marR="0" rtl="0" algn="l">
              <a:spcBef>
                <a:spcPts val="0"/>
              </a:spcBef>
              <a:spcAft>
                <a:spcPts val="0"/>
              </a:spcAft>
              <a:buNone/>
            </a:pPr>
            <a:r>
              <a:rPr lang="en-US" sz="2000">
                <a:solidFill>
                  <a:srgbClr val="0000FF"/>
                </a:solidFill>
                <a:latin typeface="Cambria"/>
                <a:ea typeface="Cambria"/>
                <a:cs typeface="Cambria"/>
                <a:sym typeface="Cambria"/>
              </a:rPr>
              <a:t>refresh()</a:t>
            </a:r>
            <a:endParaRPr/>
          </a:p>
          <a:p>
            <a:pPr indent="0" lvl="0" marL="0" marR="0" rtl="0" algn="l">
              <a:spcBef>
                <a:spcPts val="0"/>
              </a:spcBef>
              <a:spcAft>
                <a:spcPts val="0"/>
              </a:spcAft>
              <a:buNone/>
            </a:pPr>
            <a:r>
              <a:rPr lang="en-US" sz="2000">
                <a:solidFill>
                  <a:srgbClr val="FF0000"/>
                </a:solidFill>
                <a:latin typeface="Cambria"/>
                <a:ea typeface="Cambria"/>
                <a:cs typeface="Cambria"/>
                <a:sym typeface="Cambria"/>
              </a:rPr>
              <a:t>persist</a:t>
            </a:r>
            <a:r>
              <a:rPr lang="en-US" sz="2000">
                <a:solidFill>
                  <a:schemeClr val="dk1"/>
                </a:solidFill>
                <a:latin typeface="Cambria"/>
                <a:ea typeface="Cambria"/>
                <a:cs typeface="Cambria"/>
                <a:sym typeface="Cambria"/>
              </a:rPr>
              <a:t>()</a:t>
            </a:r>
            <a:endParaRPr/>
          </a:p>
          <a:p>
            <a:pPr indent="0" lvl="0" marL="0" marR="0" rtl="0" algn="l">
              <a:spcBef>
                <a:spcPts val="0"/>
              </a:spcBef>
              <a:spcAft>
                <a:spcPts val="0"/>
              </a:spcAft>
              <a:buNone/>
            </a:pPr>
            <a:r>
              <a:rPr lang="en-US" sz="2000">
                <a:solidFill>
                  <a:srgbClr val="FF0000"/>
                </a:solidFill>
                <a:latin typeface="Cambria"/>
                <a:ea typeface="Cambria"/>
                <a:cs typeface="Cambria"/>
                <a:sym typeface="Cambria"/>
              </a:rPr>
              <a:t>merge</a:t>
            </a:r>
            <a:r>
              <a:rPr lang="en-US" sz="2000">
                <a:solidFill>
                  <a:schemeClr val="dk1"/>
                </a:solidFill>
                <a:latin typeface="Cambria"/>
                <a:ea typeface="Cambria"/>
                <a:cs typeface="Cambria"/>
                <a:sym typeface="Cambria"/>
              </a:rPr>
              <a:t>()</a:t>
            </a:r>
            <a:endParaRPr/>
          </a:p>
          <a:p>
            <a:pPr indent="0" lvl="0" marL="0" marR="0" rtl="0" algn="l">
              <a:spcBef>
                <a:spcPts val="0"/>
              </a:spcBef>
              <a:spcAft>
                <a:spcPts val="0"/>
              </a:spcAft>
              <a:buNone/>
            </a:pPr>
            <a:r>
              <a:rPr lang="en-US" sz="2000">
                <a:solidFill>
                  <a:srgbClr val="FF0000"/>
                </a:solidFill>
                <a:latin typeface="Cambria"/>
                <a:ea typeface="Cambria"/>
                <a:cs typeface="Cambria"/>
                <a:sym typeface="Cambria"/>
              </a:rPr>
              <a:t>remove</a:t>
            </a:r>
            <a:r>
              <a:rPr lang="en-US" sz="2000">
                <a:solidFill>
                  <a:schemeClr val="dk1"/>
                </a:solidFill>
                <a:latin typeface="Cambria"/>
                <a:ea typeface="Cambria"/>
                <a:cs typeface="Cambria"/>
                <a:sym typeface="Cambria"/>
              </a:rPr>
              <a:t>()</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clear()</a:t>
            </a:r>
            <a:endParaRPr/>
          </a:p>
          <a:p>
            <a:pPr indent="0" lvl="0" marL="0" marR="0" rtl="0" algn="l">
              <a:spcBef>
                <a:spcPts val="0"/>
              </a:spcBef>
              <a:spcAft>
                <a:spcPts val="0"/>
              </a:spcAft>
              <a:buNone/>
            </a:pPr>
            <a:r>
              <a:rPr lang="en-US" sz="2000">
                <a:solidFill>
                  <a:schemeClr val="dk1"/>
                </a:solidFill>
                <a:latin typeface="Cambria"/>
                <a:ea typeface="Cambria"/>
                <a:cs typeface="Cambria"/>
                <a:sym typeface="Cambria"/>
              </a:rPr>
              <a:t>close()</a:t>
            </a:r>
            <a:endParaRPr sz="2000">
              <a:solidFill>
                <a:schemeClr val="dk1"/>
              </a:solidFill>
              <a:latin typeface="Cambria"/>
              <a:ea typeface="Cambria"/>
              <a:cs typeface="Cambria"/>
              <a:sym typeface="Cambria"/>
            </a:endParaRPr>
          </a:p>
        </p:txBody>
      </p:sp>
      <p:sp>
        <p:nvSpPr>
          <p:cNvPr id="210" name="Google Shape;210;p6"/>
          <p:cNvSpPr/>
          <p:nvPr/>
        </p:nvSpPr>
        <p:spPr>
          <a:xfrm rot="-5400000">
            <a:off x="3319764" y="4990995"/>
            <a:ext cx="190385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cap="small">
                <a:solidFill>
                  <a:srgbClr val="A5A5A5"/>
                </a:solidFill>
                <a:latin typeface="Cambria"/>
                <a:ea typeface="Cambria"/>
                <a:cs typeface="Cambria"/>
                <a:sym typeface="Cambria"/>
              </a:rPr>
              <a:t>Truy vấn</a:t>
            </a:r>
            <a:endParaRPr sz="3600" cap="small">
              <a:solidFill>
                <a:srgbClr val="A5A5A5"/>
              </a:solidFill>
              <a:latin typeface="Cambria"/>
              <a:ea typeface="Cambria"/>
              <a:cs typeface="Cambria"/>
              <a:sym typeface="Cambria"/>
            </a:endParaRPr>
          </a:p>
        </p:txBody>
      </p:sp>
      <p:sp>
        <p:nvSpPr>
          <p:cNvPr id="211" name="Google Shape;211;p6"/>
          <p:cNvSpPr/>
          <p:nvPr/>
        </p:nvSpPr>
        <p:spPr>
          <a:xfrm rot="-5400000">
            <a:off x="4211435" y="4990996"/>
            <a:ext cx="190359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cap="small">
                <a:solidFill>
                  <a:srgbClr val="A5A5A5"/>
                </a:solidFill>
                <a:latin typeface="Cambria"/>
                <a:ea typeface="Cambria"/>
                <a:cs typeface="Cambria"/>
                <a:sym typeface="Cambria"/>
              </a:rPr>
              <a:t>Thao tác</a:t>
            </a:r>
            <a:endParaRPr sz="3600" cap="small">
              <a:solidFill>
                <a:srgbClr val="A5A5A5"/>
              </a:solidFill>
              <a:latin typeface="Cambria"/>
              <a:ea typeface="Cambria"/>
              <a:cs typeface="Cambria"/>
              <a:sym typeface="Cambria"/>
            </a:endParaRPr>
          </a:p>
        </p:txBody>
      </p:sp>
      <p:cxnSp>
        <p:nvCxnSpPr>
          <p:cNvPr id="212" name="Google Shape;212;p6"/>
          <p:cNvCxnSpPr>
            <a:stCxn id="196" idx="2"/>
            <a:endCxn id="209" idx="0"/>
          </p:cNvCxnSpPr>
          <p:nvPr/>
        </p:nvCxnSpPr>
        <p:spPr>
          <a:xfrm flipH="1" rot="-5400000">
            <a:off x="6234150" y="3100350"/>
            <a:ext cx="685800" cy="1038300"/>
          </a:xfrm>
          <a:prstGeom prst="bentConnector3">
            <a:avLst>
              <a:gd fmla="val 50000" name="adj1"/>
            </a:avLst>
          </a:prstGeom>
          <a:noFill/>
          <a:ln cap="flat" cmpd="sng" w="9525">
            <a:solidFill>
              <a:srgbClr val="4A7DBA"/>
            </a:solidFill>
            <a:prstDash val="solid"/>
            <a:round/>
            <a:headEnd len="sm" w="sm" type="non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7"/>
          <p:cNvPicPr preferRelativeResize="0"/>
          <p:nvPr/>
        </p:nvPicPr>
        <p:blipFill rotWithShape="1">
          <a:blip r:embed="rId3">
            <a:alphaModFix/>
          </a:blip>
          <a:srcRect b="0" l="0" r="0" t="0"/>
          <a:stretch/>
        </p:blipFill>
        <p:spPr>
          <a:xfrm>
            <a:off x="685800" y="923925"/>
            <a:ext cx="10896600" cy="4584908"/>
          </a:xfrm>
          <a:prstGeom prst="rect">
            <a:avLst/>
          </a:prstGeom>
          <a:noFill/>
          <a:ln>
            <a:noFill/>
          </a:ln>
        </p:spPr>
      </p:pic>
      <p:sp>
        <p:nvSpPr>
          <p:cNvPr id="218" name="Google Shape;218;p7"/>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Review: JPA – Truy vấn dữ liệu</a:t>
            </a:r>
            <a:endParaRPr/>
          </a:p>
        </p:txBody>
      </p:sp>
      <p:sp>
        <p:nvSpPr>
          <p:cNvPr id="219" name="Google Shape;219;p7"/>
          <p:cNvSpPr/>
          <p:nvPr/>
        </p:nvSpPr>
        <p:spPr>
          <a:xfrm>
            <a:off x="6222274" y="1737225"/>
            <a:ext cx="5360126" cy="1219200"/>
          </a:xfrm>
          <a:prstGeom prst="foldedCorner">
            <a:avLst>
              <a:gd fmla="val 7591"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0000"/>
                </a:solidFill>
                <a:latin typeface="Cambria"/>
                <a:ea typeface="Cambria"/>
                <a:cs typeface="Cambria"/>
                <a:sym typeface="Cambria"/>
              </a:rPr>
              <a:t>JPQL</a:t>
            </a:r>
            <a:r>
              <a:rPr lang="en-US" sz="2000">
                <a:solidFill>
                  <a:srgbClr val="FF0000"/>
                </a:solidFill>
                <a:latin typeface="Cambria"/>
                <a:ea typeface="Cambria"/>
                <a:cs typeface="Cambria"/>
                <a:sym typeface="Cambria"/>
              </a:rPr>
              <a:t> là câu lệnh truy vấn đối tượng (</a:t>
            </a:r>
            <a:r>
              <a:rPr i="1" lang="en-US" sz="2000">
                <a:solidFill>
                  <a:srgbClr val="0000FF"/>
                </a:solidFill>
                <a:latin typeface="Cambria"/>
                <a:ea typeface="Cambria"/>
                <a:cs typeface="Cambria"/>
                <a:sym typeface="Cambria"/>
              </a:rPr>
              <a:t>các thành phần bên trong là Entity Class và Property chứ không phải là Table và Column</a:t>
            </a:r>
            <a:r>
              <a:rPr lang="en-US" sz="2000">
                <a:solidFill>
                  <a:srgbClr val="FF0000"/>
                </a:solidFill>
                <a:latin typeface="Cambria"/>
                <a:ea typeface="Cambria"/>
                <a:cs typeface="Cambria"/>
                <a:sym typeface="Cambria"/>
              </a:rPr>
              <a:t>)</a:t>
            </a:r>
            <a:endParaRPr sz="2000">
              <a:solidFill>
                <a:srgbClr val="FF0000"/>
              </a:solidFill>
              <a:latin typeface="Cambria"/>
              <a:ea typeface="Cambria"/>
              <a:cs typeface="Cambria"/>
              <a:sym typeface="Cambria"/>
            </a:endParaRPr>
          </a:p>
        </p:txBody>
      </p:sp>
      <p:sp>
        <p:nvSpPr>
          <p:cNvPr id="220" name="Google Shape;220;p7"/>
          <p:cNvSpPr/>
          <p:nvPr/>
        </p:nvSpPr>
        <p:spPr>
          <a:xfrm>
            <a:off x="6215743" y="4648200"/>
            <a:ext cx="5360126" cy="1905000"/>
          </a:xfrm>
          <a:prstGeom prst="foldedCorner">
            <a:avLst>
              <a:gd fmla="val 7591"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Cambria"/>
                <a:ea typeface="Cambria"/>
                <a:cs typeface="Cambria"/>
                <a:sym typeface="Cambria"/>
              </a:rPr>
              <a:t>TypedQuery&lt;T&gt;</a:t>
            </a:r>
            <a:endParaRPr/>
          </a:p>
          <a:p>
            <a:pPr indent="-342900" lvl="0" marL="342900" marR="0" rtl="0" algn="l">
              <a:spcBef>
                <a:spcPts val="0"/>
              </a:spcBef>
              <a:spcAft>
                <a:spcPts val="0"/>
              </a:spcAft>
              <a:buClr>
                <a:srgbClr val="FF0000"/>
              </a:buClr>
              <a:buSzPts val="2000"/>
              <a:buFont typeface="Arial"/>
              <a:buChar char="•"/>
            </a:pPr>
            <a:r>
              <a:rPr lang="en-US" sz="2000">
                <a:solidFill>
                  <a:srgbClr val="FF0000"/>
                </a:solidFill>
                <a:latin typeface="Cambria"/>
                <a:ea typeface="Cambria"/>
                <a:cs typeface="Cambria"/>
                <a:sym typeface="Cambria"/>
              </a:rPr>
              <a:t>getResulList(): List&lt;T&gt;</a:t>
            </a:r>
            <a:endParaRPr/>
          </a:p>
          <a:p>
            <a:pPr indent="-342900" lvl="0" marL="342900" marR="0" rtl="0" algn="l">
              <a:spcBef>
                <a:spcPts val="0"/>
              </a:spcBef>
              <a:spcAft>
                <a:spcPts val="0"/>
              </a:spcAft>
              <a:buClr>
                <a:srgbClr val="FF0000"/>
              </a:buClr>
              <a:buSzPts val="2000"/>
              <a:buFont typeface="Arial"/>
              <a:buChar char="•"/>
            </a:pPr>
            <a:r>
              <a:rPr lang="en-US" sz="2000">
                <a:solidFill>
                  <a:srgbClr val="FF0000"/>
                </a:solidFill>
                <a:latin typeface="Cambria"/>
                <a:ea typeface="Cambria"/>
                <a:cs typeface="Cambria"/>
                <a:sym typeface="Cambria"/>
              </a:rPr>
              <a:t>getSingleResult(): T</a:t>
            </a:r>
            <a:endParaRPr/>
          </a:p>
          <a:p>
            <a:pPr indent="0" lvl="0" marL="0" marR="0" rtl="0" algn="l">
              <a:spcBef>
                <a:spcPts val="0"/>
              </a:spcBef>
              <a:spcAft>
                <a:spcPts val="0"/>
              </a:spcAft>
              <a:buNone/>
            </a:pPr>
            <a:r>
              <a:t/>
            </a:r>
            <a:endParaRPr sz="2000">
              <a:solidFill>
                <a:srgbClr val="FF0000"/>
              </a:solidFill>
              <a:latin typeface="Cambria"/>
              <a:ea typeface="Cambria"/>
              <a:cs typeface="Cambria"/>
              <a:sym typeface="Cambria"/>
            </a:endParaRPr>
          </a:p>
          <a:p>
            <a:pPr indent="0" lvl="0" marL="0" marR="0" rtl="0" algn="l">
              <a:spcBef>
                <a:spcPts val="0"/>
              </a:spcBef>
              <a:spcAft>
                <a:spcPts val="0"/>
              </a:spcAft>
              <a:buNone/>
            </a:pPr>
            <a:r>
              <a:rPr i="1" lang="en-US" sz="2000">
                <a:solidFill>
                  <a:srgbClr val="0000FF"/>
                </a:solidFill>
                <a:latin typeface="Cambria"/>
                <a:ea typeface="Cambria"/>
                <a:cs typeface="Cambria"/>
                <a:sym typeface="Cambria"/>
              </a:rPr>
              <a:t>Hãy căn cứ mệnh đề SELECT để xác định T</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JPA – Truy vấn với tham số</a:t>
            </a:r>
            <a:endParaRPr/>
          </a:p>
        </p:txBody>
      </p:sp>
      <p:sp>
        <p:nvSpPr>
          <p:cNvPr id="226" name="Google Shape;226;p8"/>
          <p:cNvSpPr txBox="1"/>
          <p:nvPr>
            <p:ph idx="1" type="body"/>
          </p:nvPr>
        </p:nvSpPr>
        <p:spPr>
          <a:xfrm>
            <a:off x="609600" y="1066800"/>
            <a:ext cx="10972800" cy="198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Tham số có thể là tên hoặc vị trí</a:t>
            </a:r>
            <a:endParaRPr/>
          </a:p>
          <a:p>
            <a:pPr indent="-285750" lvl="1" marL="742950" rtl="0" algn="l">
              <a:spcBef>
                <a:spcPts val="480"/>
              </a:spcBef>
              <a:spcAft>
                <a:spcPts val="0"/>
              </a:spcAft>
              <a:buSzPts val="2400"/>
              <a:buChar char="❖"/>
            </a:pPr>
            <a:r>
              <a:rPr lang="en-US"/>
              <a:t>Tên thì phải bắt đầu bởi dấu hai chấm (</a:t>
            </a:r>
            <a:r>
              <a:rPr b="1" lang="en-US">
                <a:solidFill>
                  <a:srgbClr val="FF3300"/>
                </a:solidFill>
              </a:rPr>
              <a:t>:</a:t>
            </a:r>
            <a:r>
              <a:rPr lang="en-US"/>
              <a:t>)</a:t>
            </a:r>
            <a:endParaRPr/>
          </a:p>
          <a:p>
            <a:pPr indent="-285750" lvl="1" marL="742950" rtl="0" algn="l">
              <a:spcBef>
                <a:spcPts val="480"/>
              </a:spcBef>
              <a:spcAft>
                <a:spcPts val="0"/>
              </a:spcAft>
              <a:buSzPts val="2400"/>
              <a:buChar char="❖"/>
            </a:pPr>
            <a:r>
              <a:rPr lang="en-US"/>
              <a:t>Vị trí thì phải bắt đấu bởi dấu hỏi (</a:t>
            </a:r>
            <a:r>
              <a:rPr b="1" lang="en-US">
                <a:solidFill>
                  <a:srgbClr val="FF3300"/>
                </a:solidFill>
              </a:rPr>
              <a:t>?</a:t>
            </a:r>
            <a:r>
              <a:rPr lang="en-US"/>
              <a:t>)</a:t>
            </a:r>
            <a:endParaRPr/>
          </a:p>
          <a:p>
            <a:pPr indent="-342900" lvl="0" marL="342900" rtl="0" algn="l">
              <a:spcBef>
                <a:spcPts val="560"/>
              </a:spcBef>
              <a:spcAft>
                <a:spcPts val="0"/>
              </a:spcAft>
              <a:buClr>
                <a:srgbClr val="FF5A33"/>
              </a:buClr>
              <a:buSzPts val="2800"/>
              <a:buFont typeface="Noto Sans Symbols"/>
              <a:buChar char="❑"/>
            </a:pPr>
            <a:r>
              <a:rPr lang="en-US"/>
              <a:t>Sử dụng setParameter() để cung cấp dữ liệu cho tham số</a:t>
            </a:r>
            <a:endParaRPr/>
          </a:p>
        </p:txBody>
      </p:sp>
      <p:pic>
        <p:nvPicPr>
          <p:cNvPr id="227" name="Google Shape;227;p8"/>
          <p:cNvPicPr preferRelativeResize="0"/>
          <p:nvPr/>
        </p:nvPicPr>
        <p:blipFill rotWithShape="1">
          <a:blip r:embed="rId3">
            <a:alphaModFix/>
          </a:blip>
          <a:srcRect b="0" l="0" r="0" t="0"/>
          <a:stretch/>
        </p:blipFill>
        <p:spPr>
          <a:xfrm>
            <a:off x="609600" y="3217409"/>
            <a:ext cx="8105775" cy="1362075"/>
          </a:xfrm>
          <a:prstGeom prst="rect">
            <a:avLst/>
          </a:prstGeom>
          <a:noFill/>
          <a:ln>
            <a:noFill/>
          </a:ln>
        </p:spPr>
      </p:pic>
      <p:sp>
        <p:nvSpPr>
          <p:cNvPr id="228" name="Google Shape;228;p8"/>
          <p:cNvSpPr/>
          <p:nvPr/>
        </p:nvSpPr>
        <p:spPr>
          <a:xfrm>
            <a:off x="8305800" y="4343400"/>
            <a:ext cx="3276600" cy="1066800"/>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Tham số</a:t>
            </a:r>
            <a:endParaRPr b="1"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setParameter(String, Object)</a:t>
            </a:r>
            <a:endParaRPr/>
          </a:p>
          <a:p>
            <a:pPr indent="-342900" lvl="0" marL="34290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setParameter(int, Object)</a:t>
            </a:r>
            <a:endParaRPr/>
          </a:p>
        </p:txBody>
      </p:sp>
      <p:cxnSp>
        <p:nvCxnSpPr>
          <p:cNvPr id="229" name="Google Shape;229;p8"/>
          <p:cNvCxnSpPr/>
          <p:nvPr/>
        </p:nvCxnSpPr>
        <p:spPr>
          <a:xfrm flipH="1">
            <a:off x="7620000" y="4579484"/>
            <a:ext cx="676275" cy="502784"/>
          </a:xfrm>
          <a:prstGeom prst="straightConnector1">
            <a:avLst/>
          </a:prstGeom>
          <a:noFill/>
          <a:ln cap="flat" cmpd="sng" w="9525">
            <a:solidFill>
              <a:srgbClr val="4A7DBA"/>
            </a:solidFill>
            <a:prstDash val="solid"/>
            <a:round/>
            <a:headEnd len="sm" w="sm" type="none"/>
            <a:tailEnd len="med" w="med" type="triangle"/>
          </a:ln>
        </p:spPr>
      </p:cxnSp>
      <p:cxnSp>
        <p:nvCxnSpPr>
          <p:cNvPr id="230" name="Google Shape;230;p8"/>
          <p:cNvCxnSpPr/>
          <p:nvPr/>
        </p:nvCxnSpPr>
        <p:spPr>
          <a:xfrm rot="10800000">
            <a:off x="8296275" y="3429000"/>
            <a:ext cx="1304925" cy="914400"/>
          </a:xfrm>
          <a:prstGeom prst="straightConnector1">
            <a:avLst/>
          </a:prstGeom>
          <a:noFill/>
          <a:ln cap="flat" cmpd="sng" w="9525">
            <a:solidFill>
              <a:srgbClr val="4A7DBA"/>
            </a:solidFill>
            <a:prstDash val="solid"/>
            <a:round/>
            <a:headEnd len="sm" w="sm" type="none"/>
            <a:tailEnd len="med" w="med" type="triangle"/>
          </a:ln>
        </p:spPr>
      </p:cxnSp>
      <p:pic>
        <p:nvPicPr>
          <p:cNvPr id="231" name="Google Shape;231;p8"/>
          <p:cNvPicPr preferRelativeResize="0"/>
          <p:nvPr/>
        </p:nvPicPr>
        <p:blipFill rotWithShape="1">
          <a:blip r:embed="rId4">
            <a:alphaModFix/>
          </a:blip>
          <a:srcRect b="0" l="0" r="0" t="0"/>
          <a:stretch/>
        </p:blipFill>
        <p:spPr>
          <a:xfrm>
            <a:off x="600075" y="5141051"/>
            <a:ext cx="7696200" cy="1381125"/>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p:nvPr/>
        </p:nvSpPr>
        <p:spPr>
          <a:xfrm>
            <a:off x="3391519" y="3953470"/>
            <a:ext cx="81146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cap="small">
                <a:solidFill>
                  <a:schemeClr val="lt1"/>
                </a:solidFill>
                <a:latin typeface="Cambria"/>
                <a:ea typeface="Cambria"/>
                <a:cs typeface="Cambria"/>
                <a:sym typeface="Cambria"/>
              </a:rPr>
              <a:t>Demostation</a:t>
            </a:r>
            <a:endParaRPr b="1" sz="4800" cap="small">
              <a:solidFill>
                <a:schemeClr val="lt1"/>
              </a:solidFill>
              <a:latin typeface="Cambria"/>
              <a:ea typeface="Cambria"/>
              <a:cs typeface="Cambria"/>
              <a:sym typeface="Cambria"/>
            </a:endParaRPr>
          </a:p>
        </p:txBody>
      </p:sp>
      <p:cxnSp>
        <p:nvCxnSpPr>
          <p:cNvPr id="237" name="Google Shape;237;p9"/>
          <p:cNvCxnSpPr/>
          <p:nvPr/>
        </p:nvCxnSpPr>
        <p:spPr>
          <a:xfrm>
            <a:off x="762000" y="4872335"/>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38" name="Google Shape;238;p9"/>
          <p:cNvPicPr preferRelativeResize="0"/>
          <p:nvPr/>
        </p:nvPicPr>
        <p:blipFill rotWithShape="1">
          <a:blip r:embed="rId3">
            <a:alphaModFix/>
          </a:blip>
          <a:srcRect b="0" l="0" r="0" t="0"/>
          <a:stretch/>
        </p:blipFill>
        <p:spPr>
          <a:xfrm flipH="1">
            <a:off x="457200" y="1143000"/>
            <a:ext cx="2543530" cy="3781953"/>
          </a:xfrm>
          <a:prstGeom prst="ellipse">
            <a:avLst/>
          </a:prstGeom>
          <a:noFill/>
          <a:ln>
            <a:noFill/>
          </a:ln>
        </p:spPr>
      </p:pic>
      <p:sp>
        <p:nvSpPr>
          <p:cNvPr id="239" name="Google Shape;239;p9"/>
          <p:cNvSpPr txBox="1"/>
          <p:nvPr/>
        </p:nvSpPr>
        <p:spPr>
          <a:xfrm>
            <a:off x="3391519" y="4960204"/>
            <a:ext cx="35418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Truy vấn có tham số: tìm kiếm users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