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18"/>
  </p:notesMasterIdLst>
  <p:sldIdLst>
    <p:sldId id="541" r:id="rId2"/>
    <p:sldId id="693" r:id="rId3"/>
    <p:sldId id="851" r:id="rId4"/>
    <p:sldId id="852" r:id="rId5"/>
    <p:sldId id="898" r:id="rId6"/>
    <p:sldId id="853" r:id="rId7"/>
    <p:sldId id="854" r:id="rId8"/>
    <p:sldId id="855" r:id="rId9"/>
    <p:sldId id="897" r:id="rId10"/>
    <p:sldId id="857" r:id="rId11"/>
    <p:sldId id="858" r:id="rId12"/>
    <p:sldId id="859" r:id="rId13"/>
    <p:sldId id="860" r:id="rId14"/>
    <p:sldId id="879" r:id="rId15"/>
    <p:sldId id="849" r:id="rId16"/>
    <p:sldId id="62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5A33"/>
    <a:srgbClr val="FF3300"/>
    <a:srgbClr val="5C0000"/>
    <a:srgbClr val="F9F9F9"/>
    <a:srgbClr val="FF99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364" autoAdjust="0"/>
  </p:normalViewPr>
  <p:slideViewPr>
    <p:cSldViewPr>
      <p:cViewPr varScale="1">
        <p:scale>
          <a:sx n="88" d="100"/>
          <a:sy n="88" d="100"/>
        </p:scale>
        <p:origin x="42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9/7/2024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16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.xml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Java #4 (P5.1)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Servlet Scope &amp; Filter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@WebListener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WebListener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b="1" dirty="0" err="1" smtClean="0"/>
              <a:t>lắng</a:t>
            </a:r>
            <a:r>
              <a:rPr lang="en-US" b="1" dirty="0" smtClean="0"/>
              <a:t> </a:t>
            </a:r>
            <a:r>
              <a:rPr lang="en-US" b="1" dirty="0" err="1" smtClean="0"/>
              <a:t>nghe</a:t>
            </a:r>
            <a:r>
              <a:rPr lang="en-US" b="1" dirty="0" smtClean="0"/>
              <a:t> </a:t>
            </a:r>
            <a:r>
              <a:rPr lang="en-US" b="1" dirty="0" err="1" smtClean="0"/>
              <a:t>và</a:t>
            </a:r>
            <a:r>
              <a:rPr lang="en-US" b="1" dirty="0" smtClean="0"/>
              <a:t> </a:t>
            </a:r>
            <a:r>
              <a:rPr lang="en-US" b="1" dirty="0" err="1" smtClean="0"/>
              <a:t>xử</a:t>
            </a:r>
            <a:r>
              <a:rPr lang="en-US" b="1" dirty="0" smtClean="0"/>
              <a:t> </a:t>
            </a:r>
            <a:r>
              <a:rPr lang="en-US" b="1" dirty="0" err="1" smtClean="0"/>
              <a:t>lý</a:t>
            </a:r>
            <a:r>
              <a:rPr lang="en-US" b="1" dirty="0" smtClean="0"/>
              <a:t> </a:t>
            </a:r>
            <a:r>
              <a:rPr lang="en-US" b="1" dirty="0" err="1" smtClean="0"/>
              <a:t>những</a:t>
            </a:r>
            <a:r>
              <a:rPr lang="en-US" b="1" dirty="0" smtClean="0"/>
              <a:t> </a:t>
            </a:r>
            <a:r>
              <a:rPr lang="en-US" b="1" dirty="0" err="1" smtClean="0"/>
              <a:t>sự</a:t>
            </a:r>
            <a:r>
              <a:rPr lang="en-US" b="1" dirty="0" smtClean="0"/>
              <a:t> </a:t>
            </a:r>
            <a:r>
              <a:rPr lang="en-US" b="1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xảy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bên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web.</a:t>
            </a:r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 smtClean="0"/>
          </a:p>
          <a:p>
            <a:pPr lvl="1"/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phiên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,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b="1" dirty="0" err="1" smtClean="0"/>
              <a:t>ServletContextListener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2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</a:t>
            </a:r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 smtClean="0"/>
          </a:p>
          <a:p>
            <a:r>
              <a:rPr lang="en-US" b="1" dirty="0" err="1" smtClean="0"/>
              <a:t>HttpSessionListener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xử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2 </a:t>
            </a:r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: session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session 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endParaRPr lang="en-US" dirty="0" smtClean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43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ServletContextListener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76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3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HttpSessionListener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10972800" cy="577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58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@WebListener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864326"/>
            <a:ext cx="10972800" cy="601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86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7549648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066800"/>
            <a:ext cx="7696200" cy="5257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Scope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HttpServletRequest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HttpSession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ServletContext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PageContext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WebListener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8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230159" y="707042"/>
            <a:ext cx="3336488" cy="561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894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4555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Nội</a:t>
            </a:r>
            <a:r>
              <a:rPr lang="en-US" dirty="0" smtClean="0"/>
              <a:t> dung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799"/>
            <a:ext cx="10972800" cy="5661661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Giới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thiệu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Scope</a:t>
            </a: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HttpServletRequest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HttpSession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ServletContext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Chia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sẻ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dữ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liệu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qua </a:t>
            </a:r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PageContext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WebListener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5587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257800"/>
          </a:xfrm>
        </p:spPr>
        <p:txBody>
          <a:bodyPr/>
          <a:lstStyle/>
          <a:p>
            <a:r>
              <a:rPr lang="en-US" dirty="0" smtClean="0"/>
              <a:t>Chia </a:t>
            </a:r>
            <a:r>
              <a:rPr lang="en-US" dirty="0" err="1" smtClean="0"/>
              <a:t>sẻ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(Servlet, JSP, filter, listener)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bởi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. </a:t>
            </a:r>
            <a:r>
              <a:rPr lang="en-US" dirty="0" err="1" smtClean="0"/>
              <a:t>Nơi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tạm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scope (</a:t>
            </a:r>
            <a:r>
              <a:rPr lang="en-US" dirty="0" err="1" smtClean="0"/>
              <a:t>phạm</a:t>
            </a:r>
            <a:r>
              <a:rPr lang="en-US" dirty="0" smtClean="0"/>
              <a:t> vi chia </a:t>
            </a:r>
            <a:r>
              <a:rPr lang="en-US" dirty="0" err="1" smtClean="0"/>
              <a:t>sẻ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servlet/</a:t>
            </a:r>
            <a:r>
              <a:rPr lang="en-US" dirty="0" err="1" smtClean="0"/>
              <a:t>jsp</a:t>
            </a:r>
            <a:r>
              <a:rPr lang="en-US" dirty="0" smtClean="0"/>
              <a:t> </a:t>
            </a:r>
            <a:r>
              <a:rPr lang="en-US" dirty="0" err="1" smtClean="0"/>
              <a:t>tồn</a:t>
            </a:r>
            <a:r>
              <a:rPr lang="en-US" dirty="0" smtClean="0"/>
              <a:t> </a:t>
            </a:r>
            <a:r>
              <a:rPr lang="en-US" dirty="0" err="1" smtClean="0"/>
              <a:t>tại</a:t>
            </a:r>
            <a:r>
              <a:rPr lang="en-US" dirty="0" smtClean="0"/>
              <a:t> 4 scope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gọi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b="1" dirty="0" smtClean="0"/>
              <a:t>page</a:t>
            </a:r>
            <a:r>
              <a:rPr lang="en-US" dirty="0" smtClean="0"/>
              <a:t>, </a:t>
            </a:r>
            <a:r>
              <a:rPr lang="en-US" b="1" dirty="0" smtClean="0"/>
              <a:t>request</a:t>
            </a:r>
            <a:r>
              <a:rPr lang="en-US" dirty="0" smtClean="0"/>
              <a:t>, </a:t>
            </a:r>
            <a:r>
              <a:rPr lang="en-US" b="1" dirty="0" smtClean="0"/>
              <a:t>session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b="1" dirty="0" smtClean="0"/>
              <a:t>application</a:t>
            </a:r>
            <a:endParaRPr lang="en-US" b="1" dirty="0"/>
          </a:p>
        </p:txBody>
      </p:sp>
      <p:sp>
        <p:nvSpPr>
          <p:cNvPr id="5" name="Flowchart: Magnetic Disk 4"/>
          <p:cNvSpPr/>
          <p:nvPr/>
        </p:nvSpPr>
        <p:spPr>
          <a:xfrm>
            <a:off x="4191002" y="4038600"/>
            <a:ext cx="3428996" cy="2379618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Phạm</a:t>
            </a:r>
            <a:r>
              <a:rPr lang="en-US" sz="2400" dirty="0" smtClean="0"/>
              <a:t> vi chia </a:t>
            </a:r>
            <a:r>
              <a:rPr lang="en-US" sz="2400" dirty="0" err="1" smtClean="0"/>
              <a:t>sẻ</a:t>
            </a:r>
            <a:endParaRPr lang="en-US" sz="2400" dirty="0" smtClean="0"/>
          </a:p>
          <a:p>
            <a:pPr algn="ctr"/>
            <a:r>
              <a:rPr lang="en-US" sz="2400" dirty="0" smtClean="0"/>
              <a:t>(Scopes: page, request, session, application)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914400" y="39624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Component 1</a:t>
            </a:r>
            <a:endParaRPr lang="en-US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914400" y="56388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Component 2</a:t>
            </a:r>
            <a:endParaRPr lang="en-US" sz="2400" dirty="0"/>
          </a:p>
        </p:txBody>
      </p:sp>
      <p:sp>
        <p:nvSpPr>
          <p:cNvPr id="8" name="Rounded Rectangle 7"/>
          <p:cNvSpPr/>
          <p:nvPr/>
        </p:nvSpPr>
        <p:spPr>
          <a:xfrm>
            <a:off x="9296400" y="39624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Component 3</a:t>
            </a:r>
            <a:endParaRPr lang="en-US" sz="2400" dirty="0"/>
          </a:p>
        </p:txBody>
      </p:sp>
      <p:sp>
        <p:nvSpPr>
          <p:cNvPr id="9" name="Rounded Rectangle 8"/>
          <p:cNvSpPr/>
          <p:nvPr/>
        </p:nvSpPr>
        <p:spPr>
          <a:xfrm>
            <a:off x="9296400" y="5638800"/>
            <a:ext cx="2057400" cy="9144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Component N</a:t>
            </a:r>
            <a:endParaRPr lang="en-US" sz="2400" dirty="0"/>
          </a:p>
        </p:txBody>
      </p:sp>
      <p:cxnSp>
        <p:nvCxnSpPr>
          <p:cNvPr id="11" name="Straight Arrow Connector 10"/>
          <p:cNvCxnSpPr>
            <a:stCxn id="6" idx="3"/>
            <a:endCxn id="5" idx="2"/>
          </p:cNvCxnSpPr>
          <p:nvPr/>
        </p:nvCxnSpPr>
        <p:spPr>
          <a:xfrm>
            <a:off x="2971800" y="4419600"/>
            <a:ext cx="1219202" cy="80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2"/>
          </p:cNvCxnSpPr>
          <p:nvPr/>
        </p:nvCxnSpPr>
        <p:spPr>
          <a:xfrm flipV="1">
            <a:off x="2971800" y="5228409"/>
            <a:ext cx="1219202" cy="8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1"/>
            <a:endCxn id="5" idx="4"/>
          </p:cNvCxnSpPr>
          <p:nvPr/>
        </p:nvCxnSpPr>
        <p:spPr>
          <a:xfrm flipH="1">
            <a:off x="7619998" y="4419600"/>
            <a:ext cx="1676402" cy="80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1"/>
            <a:endCxn id="5" idx="4"/>
          </p:cNvCxnSpPr>
          <p:nvPr/>
        </p:nvCxnSpPr>
        <p:spPr>
          <a:xfrm flipH="1" flipV="1">
            <a:off x="7619998" y="5228409"/>
            <a:ext cx="1676402" cy="867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93194" y="4369527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202552" y="5802868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Tạo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979543" y="425646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217044" y="5770518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92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smtClean="0"/>
              <a:t>scope </a:t>
            </a:r>
            <a:r>
              <a:rPr lang="en-US" dirty="0" err="1" smtClean="0"/>
              <a:t>trong</a:t>
            </a:r>
            <a:r>
              <a:rPr lang="en-US" dirty="0" smtClean="0"/>
              <a:t> Servlet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3429000"/>
          </a:xfrm>
        </p:spPr>
        <p:txBody>
          <a:bodyPr>
            <a:normAutofit/>
          </a:bodyPr>
          <a:lstStyle/>
          <a:p>
            <a:r>
              <a:rPr lang="en-US" dirty="0" smtClean="0"/>
              <a:t>Request </a:t>
            </a:r>
            <a:r>
              <a:rPr lang="en-US" dirty="0" smtClean="0"/>
              <a:t>(</a:t>
            </a:r>
            <a:r>
              <a:rPr lang="en-US" b="1" dirty="0" err="1" smtClean="0"/>
              <a:t>HttpServletRequest</a:t>
            </a:r>
            <a:r>
              <a:rPr lang="en-US" dirty="0" smtClean="0"/>
              <a:t>) </a:t>
            </a:r>
            <a:r>
              <a:rPr lang="en-US" dirty="0" err="1" smtClean="0"/>
              <a:t>sẵn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dưới</a:t>
            </a:r>
            <a:r>
              <a:rPr lang="en-US" dirty="0" smtClean="0"/>
              <a:t> </a:t>
            </a:r>
            <a:r>
              <a:rPr lang="en-US" dirty="0" err="1" smtClean="0"/>
              <a:t>dạng</a:t>
            </a:r>
            <a:r>
              <a:rPr lang="en-US" dirty="0" smtClean="0"/>
              <a:t> </a:t>
            </a:r>
            <a:r>
              <a:rPr lang="en-US" dirty="0" err="1" smtClean="0"/>
              <a:t>đối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dịch</a:t>
            </a:r>
            <a:r>
              <a:rPr lang="en-US" dirty="0" smtClean="0"/>
              <a:t> </a:t>
            </a:r>
            <a:r>
              <a:rPr lang="en-US" dirty="0" err="1" smtClean="0"/>
              <a:t>vụ</a:t>
            </a:r>
            <a:r>
              <a:rPr lang="en-US" dirty="0" smtClean="0"/>
              <a:t> (</a:t>
            </a:r>
            <a:r>
              <a:rPr lang="en-US" dirty="0" err="1" smtClean="0"/>
              <a:t>doGet</a:t>
            </a:r>
            <a:r>
              <a:rPr lang="en-US" dirty="0" smtClean="0"/>
              <a:t>(), </a:t>
            </a:r>
            <a:r>
              <a:rPr lang="en-US" dirty="0" err="1" smtClean="0"/>
              <a:t>doPost</a:t>
            </a:r>
            <a:r>
              <a:rPr lang="en-US" dirty="0" smtClean="0"/>
              <a:t>(), service())</a:t>
            </a:r>
            <a:endParaRPr lang="en-US" dirty="0" smtClean="0"/>
          </a:p>
          <a:p>
            <a:r>
              <a:rPr lang="en-US" dirty="0" err="1" smtClean="0"/>
              <a:t>Tham</a:t>
            </a:r>
            <a:r>
              <a:rPr lang="en-US" dirty="0" smtClean="0"/>
              <a:t> </a:t>
            </a:r>
            <a:r>
              <a:rPr lang="en-US" dirty="0" err="1" smtClean="0"/>
              <a:t>chiếu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Session </a:t>
            </a:r>
            <a:r>
              <a:rPr lang="en-US" dirty="0" err="1" smtClean="0"/>
              <a:t>và</a:t>
            </a:r>
            <a:r>
              <a:rPr lang="en-US" dirty="0" smtClean="0"/>
              <a:t> Application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HttpSession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session = </a:t>
            </a:r>
            <a:r>
              <a:rPr lang="en-US" dirty="0" err="1" smtClean="0"/>
              <a:t>request.</a:t>
            </a:r>
            <a:r>
              <a:rPr lang="en-US" b="1" dirty="0" err="1" smtClean="0">
                <a:solidFill>
                  <a:srgbClr val="FF0000"/>
                </a:solidFill>
              </a:rPr>
              <a:t>getSession</a:t>
            </a:r>
            <a:r>
              <a:rPr lang="en-US" dirty="0" smtClean="0"/>
              <a:t>()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ServletContext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application = </a:t>
            </a:r>
            <a:r>
              <a:rPr lang="en-US" dirty="0" err="1"/>
              <a:t>this.getServletContext</a:t>
            </a:r>
            <a:r>
              <a:rPr lang="en-US" dirty="0"/>
              <a:t>()</a:t>
            </a:r>
          </a:p>
          <a:p>
            <a:pPr lvl="1"/>
            <a:r>
              <a:rPr lang="en-US" dirty="0" err="1" smtClean="0"/>
              <a:t>ServletContext</a:t>
            </a:r>
            <a:r>
              <a:rPr lang="en-US" dirty="0" smtClean="0"/>
              <a:t> application = </a:t>
            </a:r>
            <a:r>
              <a:rPr lang="en-US" dirty="0" err="1" smtClean="0"/>
              <a:t>request.</a:t>
            </a:r>
            <a:r>
              <a:rPr lang="en-US" b="1" dirty="0" err="1" smtClean="0">
                <a:solidFill>
                  <a:srgbClr val="FF0000"/>
                </a:solidFill>
              </a:rPr>
              <a:t>getServletContext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/>
              <a:t>ServletContext</a:t>
            </a:r>
            <a:r>
              <a:rPr lang="en-US" dirty="0"/>
              <a:t> application = </a:t>
            </a:r>
            <a:r>
              <a:rPr lang="en-US" dirty="0" err="1"/>
              <a:t>session.getServletContext</a:t>
            </a:r>
            <a:r>
              <a:rPr lang="en-US" dirty="0" smtClean="0"/>
              <a:t>()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9017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Scope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5626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Trong</a:t>
            </a:r>
            <a:r>
              <a:rPr lang="en-US" dirty="0" smtClean="0"/>
              <a:t> Servlet</a:t>
            </a:r>
            <a:endParaRPr lang="en-US" dirty="0" smtClean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>
                <a:solidFill>
                  <a:srgbClr val="0000FF"/>
                </a:solidFill>
              </a:rPr>
              <a:t>scope</a:t>
            </a:r>
            <a:r>
              <a:rPr lang="en-US" b="1" dirty="0" smtClean="0">
                <a:solidFill>
                  <a:srgbClr val="0000FF"/>
                </a:solidFill>
              </a:rPr>
              <a:t>&gt;. </a:t>
            </a:r>
            <a:r>
              <a:rPr lang="en-US" b="1" dirty="0" err="1">
                <a:solidFill>
                  <a:srgbClr val="FF0000"/>
                </a:solidFill>
              </a:rPr>
              <a:t>setAttribute</a:t>
            </a:r>
            <a:r>
              <a:rPr lang="en-US" dirty="0"/>
              <a:t>(String, Object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scope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>
                <a:solidFill>
                  <a:srgbClr val="0000FF"/>
                </a:solidFill>
              </a:rPr>
              <a:t>scope</a:t>
            </a:r>
            <a:r>
              <a:rPr lang="en-US" b="1" dirty="0" smtClean="0">
                <a:solidFill>
                  <a:srgbClr val="0000FF"/>
                </a:solidFill>
              </a:rPr>
              <a:t>&gt;.</a:t>
            </a:r>
            <a:r>
              <a:rPr lang="en-US" b="1" dirty="0" err="1">
                <a:solidFill>
                  <a:srgbClr val="FF0000"/>
                </a:solidFill>
              </a:rPr>
              <a:t>getAttribute</a:t>
            </a:r>
            <a:r>
              <a:rPr lang="en-US" dirty="0"/>
              <a:t>(String): </a:t>
            </a:r>
            <a:r>
              <a:rPr lang="en-US" dirty="0" smtClean="0"/>
              <a:t>Object</a:t>
            </a:r>
          </a:p>
          <a:p>
            <a:pPr lvl="2"/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giá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scope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&lt;</a:t>
            </a:r>
            <a:r>
              <a:rPr lang="en-US" b="1" dirty="0">
                <a:solidFill>
                  <a:srgbClr val="0000FF"/>
                </a:solidFill>
              </a:rPr>
              <a:t>scope</a:t>
            </a:r>
            <a:r>
              <a:rPr lang="en-US" b="1" dirty="0" smtClean="0">
                <a:solidFill>
                  <a:srgbClr val="0000FF"/>
                </a:solidFill>
              </a:rPr>
              <a:t>&gt;. </a:t>
            </a:r>
            <a:r>
              <a:rPr lang="en-US" b="1" dirty="0" err="1">
                <a:solidFill>
                  <a:srgbClr val="FF0000"/>
                </a:solidFill>
              </a:rPr>
              <a:t>removeAttribute</a:t>
            </a:r>
            <a:r>
              <a:rPr lang="en-US" dirty="0"/>
              <a:t>(String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Xóa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r>
              <a:rPr lang="en-US" dirty="0" smtClean="0"/>
              <a:t> </a:t>
            </a:r>
            <a:r>
              <a:rPr lang="en-US" dirty="0" err="1" smtClean="0"/>
              <a:t>khỏi</a:t>
            </a:r>
            <a:r>
              <a:rPr lang="en-US" dirty="0" smtClean="0"/>
              <a:t> scope</a:t>
            </a:r>
          </a:p>
          <a:p>
            <a:r>
              <a:rPr lang="en-US" dirty="0" err="1" smtClean="0"/>
              <a:t>Trong</a:t>
            </a:r>
            <a:r>
              <a:rPr lang="en-US" dirty="0" smtClean="0"/>
              <a:t> JSP (xyz=</a:t>
            </a:r>
            <a:r>
              <a:rPr lang="en-US" dirty="0" err="1" smtClean="0"/>
              <a:t>page|request|session|application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c:set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=“name” value=“” scope=“xyz”/&gt;</a:t>
            </a:r>
          </a:p>
          <a:p>
            <a:pPr lvl="2"/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scope</a:t>
            </a:r>
          </a:p>
          <a:p>
            <a:pPr lvl="1"/>
            <a:r>
              <a:rPr lang="en-US" dirty="0" smtClean="0"/>
              <a:t>${</a:t>
            </a:r>
            <a:r>
              <a:rPr lang="en-US" dirty="0" err="1"/>
              <a:t>xyzScope.attribute</a:t>
            </a:r>
            <a:r>
              <a:rPr lang="en-US" dirty="0"/>
              <a:t>} </a:t>
            </a:r>
            <a:r>
              <a:rPr lang="en-US" dirty="0" err="1"/>
              <a:t>hoặc</a:t>
            </a:r>
            <a:r>
              <a:rPr lang="en-US" dirty="0"/>
              <a:t> ${</a:t>
            </a:r>
            <a:r>
              <a:rPr lang="en-US" dirty="0" err="1"/>
              <a:t>xyzScope</a:t>
            </a:r>
            <a:r>
              <a:rPr lang="en-US" dirty="0"/>
              <a:t>[‘attribute</a:t>
            </a:r>
            <a:r>
              <a:rPr lang="en-US" dirty="0" smtClean="0"/>
              <a:t>’]}</a:t>
            </a:r>
          </a:p>
          <a:p>
            <a:pPr lvl="2"/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scope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c:remove</a:t>
            </a:r>
            <a:r>
              <a:rPr lang="en-US" dirty="0" smtClean="0"/>
              <a:t> </a:t>
            </a:r>
            <a:r>
              <a:rPr lang="en-US" dirty="0" err="1"/>
              <a:t>var</a:t>
            </a:r>
            <a:r>
              <a:rPr lang="en-US" dirty="0" smtClean="0"/>
              <a:t>=“name” scope</a:t>
            </a:r>
            <a:r>
              <a:rPr lang="en-US" dirty="0"/>
              <a:t>=“xyz</a:t>
            </a:r>
            <a:r>
              <a:rPr lang="en-US" dirty="0" smtClean="0"/>
              <a:t>”/&gt;</a:t>
            </a:r>
          </a:p>
          <a:p>
            <a:pPr lvl="2"/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khỏi</a:t>
            </a:r>
            <a:r>
              <a:rPr lang="en-US" dirty="0"/>
              <a:t> </a:t>
            </a:r>
            <a:r>
              <a:rPr lang="en-US" dirty="0" smtClean="0"/>
              <a:t>scope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07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Request Scope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1828800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Request</a:t>
            </a:r>
            <a:r>
              <a:rPr lang="en-US" dirty="0" smtClean="0"/>
              <a:t> (</a:t>
            </a:r>
            <a:r>
              <a:rPr lang="en-US" dirty="0" err="1"/>
              <a:t>HttpServletRequest</a:t>
            </a:r>
            <a:r>
              <a:rPr lang="en-US" dirty="0" smtClean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chuyền</a:t>
            </a:r>
            <a:r>
              <a:rPr lang="en-US" dirty="0"/>
              <a:t> include() </a:t>
            </a:r>
            <a:r>
              <a:rPr lang="en-US" dirty="0" err="1"/>
              <a:t>và</a:t>
            </a:r>
            <a:r>
              <a:rPr lang="en-US" dirty="0"/>
              <a:t> forward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attribute </a:t>
            </a:r>
            <a:r>
              <a:rPr lang="en-US" dirty="0" err="1" smtClean="0"/>
              <a:t>trong</a:t>
            </a:r>
            <a:r>
              <a:rPr lang="en-US" dirty="0" smtClean="0"/>
              <a:t> request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request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thúc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646372" y="3124200"/>
            <a:ext cx="3239828" cy="10776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Servlet 1</a:t>
            </a:r>
          </a:p>
          <a:p>
            <a:pPr algn="ctr"/>
            <a:r>
              <a:rPr lang="en-US" sz="2000" dirty="0" err="1"/>
              <a:t>r</a:t>
            </a:r>
            <a:r>
              <a:rPr lang="en-US" sz="2000" dirty="0" err="1" smtClean="0"/>
              <a:t>eq.setAttribute</a:t>
            </a:r>
            <a:r>
              <a:rPr lang="en-US" sz="2000" dirty="0" smtClean="0"/>
              <a:t>(“x”, “123”)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4628486" y="3124200"/>
            <a:ext cx="3239828" cy="10776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Servlet 2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8458200" y="3124200"/>
            <a:ext cx="3239828" cy="10776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Servlet 4</a:t>
            </a:r>
          </a:p>
          <a:p>
            <a:pPr algn="ctr"/>
            <a:r>
              <a:rPr lang="en-US" sz="2000" dirty="0" err="1" smtClean="0"/>
              <a:t>req.removeAttribute</a:t>
            </a:r>
            <a:r>
              <a:rPr lang="en-US" sz="2000" dirty="0" smtClean="0"/>
              <a:t>(“x”)</a:t>
            </a:r>
          </a:p>
          <a:p>
            <a:pPr algn="ctr"/>
            <a:r>
              <a:rPr lang="en-US" sz="2000" dirty="0" err="1"/>
              <a:t>req.getAttribute</a:t>
            </a:r>
            <a:r>
              <a:rPr lang="en-US" sz="2000" dirty="0" smtClean="0"/>
              <a:t>(“y”)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4628486" y="5275964"/>
            <a:ext cx="3239828" cy="1048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Servlet 3</a:t>
            </a:r>
          </a:p>
          <a:p>
            <a:pPr algn="ctr"/>
            <a:r>
              <a:rPr lang="en-US" sz="2000" dirty="0" err="1"/>
              <a:t>req.setAttribute</a:t>
            </a:r>
            <a:r>
              <a:rPr lang="en-US" sz="2000" dirty="0" smtClean="0"/>
              <a:t>(“y”, </a:t>
            </a:r>
            <a:r>
              <a:rPr lang="en-US" sz="2000" dirty="0"/>
              <a:t>“123</a:t>
            </a:r>
            <a:r>
              <a:rPr lang="en-US" sz="2000" dirty="0" smtClean="0"/>
              <a:t>”)</a:t>
            </a:r>
            <a:endParaRPr lang="en-US" sz="2000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3886200" y="3663043"/>
            <a:ext cx="7422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  <a:endCxn id="6" idx="1"/>
          </p:cNvCxnSpPr>
          <p:nvPr/>
        </p:nvCxnSpPr>
        <p:spPr>
          <a:xfrm>
            <a:off x="7868314" y="3663043"/>
            <a:ext cx="58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2"/>
            <a:endCxn id="7" idx="0"/>
          </p:cNvCxnSpPr>
          <p:nvPr/>
        </p:nvCxnSpPr>
        <p:spPr>
          <a:xfrm>
            <a:off x="6248400" y="4201885"/>
            <a:ext cx="0" cy="107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6200000">
            <a:off x="3693523" y="4059794"/>
            <a:ext cx="110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Forward()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7611471" y="4064148"/>
            <a:ext cx="110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Forward()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5925557" y="4606017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Include()</a:t>
            </a:r>
            <a:endParaRPr lang="en-US" dirty="0"/>
          </a:p>
        </p:txBody>
      </p:sp>
      <p:sp>
        <p:nvSpPr>
          <p:cNvPr id="38" name="Rounded Rectangle 37"/>
          <p:cNvSpPr/>
          <p:nvPr/>
        </p:nvSpPr>
        <p:spPr>
          <a:xfrm>
            <a:off x="8458200" y="5275963"/>
            <a:ext cx="3239828" cy="104863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JSP</a:t>
            </a:r>
          </a:p>
          <a:p>
            <a:pPr algn="ctr"/>
            <a:r>
              <a:rPr lang="en-US" sz="2000" dirty="0" smtClean="0"/>
              <a:t>${</a:t>
            </a:r>
            <a:r>
              <a:rPr lang="en-US" sz="2000" dirty="0" err="1" smtClean="0"/>
              <a:t>requestScope.y</a:t>
            </a:r>
            <a:r>
              <a:rPr lang="en-US" sz="2000" dirty="0" smtClean="0"/>
              <a:t>}</a:t>
            </a:r>
            <a:endParaRPr lang="en-US" sz="2000" dirty="0"/>
          </a:p>
        </p:txBody>
      </p:sp>
      <p:cxnSp>
        <p:nvCxnSpPr>
          <p:cNvPr id="40" name="Straight Arrow Connector 39"/>
          <p:cNvCxnSpPr>
            <a:stCxn id="6" idx="2"/>
            <a:endCxn id="38" idx="0"/>
          </p:cNvCxnSpPr>
          <p:nvPr/>
        </p:nvCxnSpPr>
        <p:spPr>
          <a:xfrm>
            <a:off x="10078114" y="4201885"/>
            <a:ext cx="0" cy="1074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 rot="16200000">
            <a:off x="9684868" y="4600573"/>
            <a:ext cx="1103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Forward()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8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Session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138327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Session (</a:t>
            </a:r>
            <a:r>
              <a:rPr lang="en-US" dirty="0" err="1"/>
              <a:t>HttpSession</a:t>
            </a:r>
            <a:r>
              <a:rPr lang="en-US" dirty="0" smtClean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smtClean="0"/>
              <a:t>request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phiên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session timeout (</a:t>
            </a:r>
            <a:r>
              <a:rPr lang="en-US" dirty="0" err="1" smtClean="0"/>
              <a:t>hết</a:t>
            </a:r>
            <a:r>
              <a:rPr lang="en-US" dirty="0" smtClean="0"/>
              <a:t> </a:t>
            </a:r>
            <a:r>
              <a:rPr lang="en-US" dirty="0" err="1" smtClean="0"/>
              <a:t>hạn</a:t>
            </a:r>
            <a:r>
              <a:rPr lang="en-US" dirty="0" smtClean="0"/>
              <a:t>)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attribute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6229" y="2438400"/>
            <a:ext cx="6096000" cy="2743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5105400" y="2983470"/>
            <a:ext cx="1981200" cy="12192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Servlet, JSP, Filter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3352800" y="2716770"/>
            <a:ext cx="990600" cy="1752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sp>
        <p:nvSpPr>
          <p:cNvPr id="7" name="Flowchart: Magnetic Disk 6"/>
          <p:cNvSpPr/>
          <p:nvPr/>
        </p:nvSpPr>
        <p:spPr>
          <a:xfrm>
            <a:off x="7874726" y="2716770"/>
            <a:ext cx="990600" cy="1752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session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371600" y="358723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343400" y="336447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371600" y="373963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371600" y="389203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328134" y="313587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086600" y="335863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7086600" y="3135870"/>
            <a:ext cx="7620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86600" y="351103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6600" y="366343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786334" y="298347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64029" y="3431918"/>
            <a:ext cx="685800" cy="615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846526" y="3197485"/>
            <a:ext cx="685800" cy="615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64029" y="5525199"/>
            <a:ext cx="10972800" cy="951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session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/>
              <a:t>d</a:t>
            </a: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giỏ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đăng</a:t>
            </a:r>
            <a:r>
              <a:rPr lang="en-US" dirty="0" smtClean="0"/>
              <a:t> </a:t>
            </a:r>
            <a:r>
              <a:rPr lang="en-US" dirty="0" err="1" smtClean="0"/>
              <a:t>nhập</a:t>
            </a:r>
            <a:r>
              <a:rPr lang="en-US" dirty="0" smtClean="0"/>
              <a:t>, </a:t>
            </a:r>
            <a:r>
              <a:rPr lang="en-US" dirty="0" err="1" smtClean="0"/>
              <a:t>thông</a:t>
            </a:r>
            <a:r>
              <a:rPr lang="en-US" dirty="0" smtClean="0"/>
              <a:t> tin </a:t>
            </a:r>
            <a:r>
              <a:rPr lang="en-US" dirty="0" err="1" smtClean="0"/>
              <a:t>cá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hóa</a:t>
            </a:r>
            <a:r>
              <a:rPr lang="en-US" dirty="0" smtClean="0"/>
              <a:t>…</a:t>
            </a: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140546" y="4633305"/>
            <a:ext cx="191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Web Server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0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18262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Application (</a:t>
            </a:r>
            <a:r>
              <a:rPr lang="en-US" dirty="0" err="1"/>
              <a:t>ServletContext</a:t>
            </a:r>
            <a:r>
              <a:rPr lang="en-US" dirty="0" smtClean="0"/>
              <a:t>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chia </a:t>
            </a:r>
            <a:r>
              <a:rPr lang="en-US" dirty="0" err="1"/>
              <a:t>sẻ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smtClean="0"/>
              <a:t>request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user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mọi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điểm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Attribute chia </a:t>
            </a:r>
            <a:r>
              <a:rPr lang="en-US" dirty="0" err="1" smtClean="0"/>
              <a:t>sẻ</a:t>
            </a:r>
            <a:r>
              <a:rPr lang="en-US" dirty="0" smtClean="0"/>
              <a:t> qua application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bị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phóng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web </a:t>
            </a:r>
            <a:r>
              <a:rPr lang="en-US" dirty="0" err="1" smtClean="0"/>
              <a:t>bị</a:t>
            </a:r>
            <a:r>
              <a:rPr lang="en-US" dirty="0" smtClean="0"/>
              <a:t> shutdown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26229" y="2590800"/>
            <a:ext cx="6096000" cy="2971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Multidocument 4"/>
          <p:cNvSpPr/>
          <p:nvPr/>
        </p:nvSpPr>
        <p:spPr>
          <a:xfrm>
            <a:off x="5105400" y="2819400"/>
            <a:ext cx="1981200" cy="1219200"/>
          </a:xfrm>
          <a:prstGeom prst="flowChartMultidocumen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Servlet, JSP, Filter</a:t>
            </a:r>
            <a:endParaRPr lang="en-US" dirty="0"/>
          </a:p>
        </p:txBody>
      </p:sp>
      <p:sp>
        <p:nvSpPr>
          <p:cNvPr id="6" name="Flowchart: Magnetic Disk 5"/>
          <p:cNvSpPr/>
          <p:nvPr/>
        </p:nvSpPr>
        <p:spPr>
          <a:xfrm>
            <a:off x="5105400" y="4343400"/>
            <a:ext cx="1719942" cy="990600"/>
          </a:xfrm>
          <a:prstGeom prst="flowChartMagneticDisk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71600" y="342316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371600" y="357556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71600" y="3727965"/>
            <a:ext cx="373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328134" y="29718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086600" y="319456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86600" y="334696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86600" y="3499367"/>
            <a:ext cx="373380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786334" y="2819400"/>
            <a:ext cx="1034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Requests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64029" y="3267848"/>
            <a:ext cx="685800" cy="615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846526" y="3033415"/>
            <a:ext cx="685800" cy="61543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5" idx="2"/>
            <a:endCxn id="6" idx="1"/>
          </p:cNvCxnSpPr>
          <p:nvPr/>
        </p:nvCxnSpPr>
        <p:spPr>
          <a:xfrm>
            <a:off x="5958233" y="3992428"/>
            <a:ext cx="7138" cy="35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/>
          <p:cNvSpPr txBox="1">
            <a:spLocks/>
          </p:cNvSpPr>
          <p:nvPr/>
        </p:nvSpPr>
        <p:spPr>
          <a:xfrm>
            <a:off x="609600" y="5751632"/>
            <a:ext cx="10972800" cy="1030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  <a:defRPr sz="2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v"/>
              <a:defRPr sz="24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Ø"/>
              <a:defRPr sz="20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ü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application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trì</a:t>
            </a:r>
            <a:r>
              <a:rPr lang="en-US" dirty="0" smtClean="0"/>
              <a:t> </a:t>
            </a:r>
            <a:r>
              <a:rPr lang="en-US" dirty="0" err="1" smtClean="0"/>
              <a:t>bộ</a:t>
            </a:r>
            <a:r>
              <a:rPr lang="en-US" dirty="0" smtClean="0"/>
              <a:t> </a:t>
            </a:r>
            <a:r>
              <a:rPr lang="en-US" dirty="0" err="1" smtClean="0"/>
              <a:t>đếm</a:t>
            </a:r>
            <a:r>
              <a:rPr lang="en-US" dirty="0" smtClean="0"/>
              <a:t> </a:t>
            </a:r>
            <a:r>
              <a:rPr lang="en-US" dirty="0" err="1" smtClean="0"/>
              <a:t>khách</a:t>
            </a:r>
            <a:r>
              <a:rPr lang="en-US" dirty="0" smtClean="0"/>
              <a:t> </a:t>
            </a:r>
            <a:r>
              <a:rPr lang="en-US" dirty="0" err="1" smtClean="0"/>
              <a:t>thăm</a:t>
            </a:r>
            <a:r>
              <a:rPr lang="en-US" dirty="0" smtClean="0"/>
              <a:t> web, Cache </a:t>
            </a: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chung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giảm</a:t>
            </a:r>
            <a:r>
              <a:rPr lang="en-US" dirty="0" smtClean="0"/>
              <a:t> </a:t>
            </a:r>
            <a:r>
              <a:rPr lang="en-US" dirty="0" err="1" smtClean="0"/>
              <a:t>truy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CSDL,…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90766" y="4954119"/>
            <a:ext cx="1910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</a:rPr>
              <a:t>Web Server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7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91519" y="3953470"/>
            <a:ext cx="811468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4800" b="1" cap="small" dirty="0" err="1" smtClean="0">
                <a:ln w="22225">
                  <a:solidFill>
                    <a:srgbClr val="FF5A33"/>
                  </a:solidFill>
                  <a:prstDash val="solid"/>
                </a:ln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Demostation</a:t>
            </a:r>
            <a:endParaRPr lang="en-US" sz="4800" b="1" cap="small" dirty="0" smtClean="0">
              <a:ln w="22225">
                <a:solidFill>
                  <a:srgbClr val="FF5A33"/>
                </a:solidFill>
                <a:prstDash val="solid"/>
              </a:ln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4872335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510579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14184</TotalTime>
  <Words>652</Words>
  <Application>Microsoft Office PowerPoint</Application>
  <PresentationFormat>Widescreen</PresentationFormat>
  <Paragraphs>106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Cambria</vt:lpstr>
      <vt:lpstr>Courier New</vt:lpstr>
      <vt:lpstr>Roboto</vt:lpstr>
      <vt:lpstr>Roboto Lt</vt:lpstr>
      <vt:lpstr>Segoe UI</vt:lpstr>
      <vt:lpstr>Wingdings</vt:lpstr>
      <vt:lpstr>Custom Design</vt:lpstr>
      <vt:lpstr>Servlet Scope &amp; Filter</vt:lpstr>
      <vt:lpstr>Nội dung</vt:lpstr>
      <vt:lpstr>Scope là gì?</vt:lpstr>
      <vt:lpstr>Tham chiếu scope trong Servlet</vt:lpstr>
      <vt:lpstr>Scope API</vt:lpstr>
      <vt:lpstr>Request Scope</vt:lpstr>
      <vt:lpstr>Session Scope</vt:lpstr>
      <vt:lpstr>Application Scope</vt:lpstr>
      <vt:lpstr>PowerPoint Presentation</vt:lpstr>
      <vt:lpstr>@WebListener</vt:lpstr>
      <vt:lpstr>ServletContextListener</vt:lpstr>
      <vt:lpstr>HttpSessionListener</vt:lpstr>
      <vt:lpstr>@WebListener</vt:lpstr>
      <vt:lpstr>PowerPoint Presentation</vt:lpstr>
      <vt:lpstr>Summary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1798</cp:revision>
  <dcterms:created xsi:type="dcterms:W3CDTF">2013-04-23T08:05:33Z</dcterms:created>
  <dcterms:modified xsi:type="dcterms:W3CDTF">2024-09-07T10:55:30Z</dcterms:modified>
</cp:coreProperties>
</file>