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9" r:id="rId3"/>
    <p:sldId id="258" r:id="rId4"/>
    <p:sldId id="265" r:id="rId5"/>
    <p:sldId id="260" r:id="rId6"/>
    <p:sldId id="270" r:id="rId7"/>
    <p:sldId id="261" r:id="rId8"/>
    <p:sldId id="273" r:id="rId9"/>
    <p:sldId id="271" r:id="rId10"/>
    <p:sldId id="272" r:id="rId11"/>
    <p:sldId id="276" r:id="rId12"/>
    <p:sldId id="274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62FFA-4ECF-127A-E2F3-CCF72AFD997F}" v="16" dt="2021-05-13T19:28:53.564"/>
    <p1510:client id="{1D54FA3A-6DF0-277B-BBE9-944498893468}" v="276" dt="2021-02-14T21:01:39.584"/>
    <p1510:client id="{1FCFC181-2BEC-9D38-A348-B6DCF2AB2467}" v="5" dt="2021-05-16T01:24:19.575"/>
    <p1510:client id="{310EB278-0A3A-225C-24AD-275DF2FB188E}" v="16" dt="2021-03-24T20:56:49.048"/>
    <p1510:client id="{5EC110EE-64C6-5433-BCC3-70EB50937C73}" v="518" dt="2021-03-23T20:33:07.311"/>
    <p1510:client id="{73E6C79F-00AA-B000-FA3D-634C494CB6DF}" v="76" dt="2021-05-14T18:57:28.150"/>
    <p1510:client id="{7D791441-90E5-4BCC-CC62-BDA263CA454E}" v="123" dt="2021-05-18T23:09:17.057"/>
    <p1510:client id="{90839BAF-DF01-A347-BDB4-249A04386B04}" v="1" dt="2021-02-15T21:19:02.455"/>
    <p1510:client id="{97D50436-6ACF-E9E8-C46A-9A8043B70EC4}" v="6" dt="2021-05-14T01:01:49.558"/>
    <p1510:client id="{ACC411B7-77F7-4B98-905D-5B563D891B11}" v="503" dt="2021-02-14T17:43:23.916"/>
    <p1510:client id="{B4BCB8A1-B4C0-E349-0022-05EF5ABE969C}" v="125" dt="2021-02-14T23:20:44.138"/>
    <p1510:client id="{B576B78E-2EF5-86D5-2B1F-61F03D26C554}" v="1" dt="2021-02-15T00:59:46.612"/>
    <p1510:client id="{BB7833B4-E3D6-DC27-93F6-FB30411BBD1F}" v="25" dt="2021-02-14T18:17:42.176"/>
    <p1510:client id="{BD94C79F-6073-C000-3067-FB1DFEDA0FE9}" v="78" dt="2021-05-13T19:14:58.022"/>
    <p1510:client id="{D7EE25A3-41EC-F3B6-1A58-602932B90C5A}" v="372" dt="2021-02-15T21:14:05.917"/>
    <p1510:client id="{D9ECFE05-D0FD-B602-38DA-929DC848AB71}" v="229" dt="2021-05-13T20:04:51.135"/>
    <p1510:client id="{DF07A6B9-179F-4B17-BE5D-BF2F7E412FB4}" v="4" dt="2021-02-13T12:48:14.315"/>
    <p1510:client id="{E0606CE0-C061-3B3E-FC23-5460714655BC}" v="7" dt="2021-02-13T14:10:18.916"/>
    <p1510:client id="{E7875544-E61E-70A7-4109-D90054F3A589}" v="19" dt="2021-02-15T19:52:22.452"/>
    <p1510:client id="{E880A59D-3C55-296C-FC1F-7A414DE5304B}" v="28" dt="2021-05-19T18:47:26.814"/>
    <p1510:client id="{EAF83AF8-B6F9-642B-6289-02AF4DE3C26E}" v="103" dt="2021-03-23T20:27:23.685"/>
    <p1510:client id="{EFDB3EB6-1BC4-220E-8DCC-06251E34E605}" v="5" dt="2021-02-15T21:27:03"/>
    <p1510:client id="{F334BA75-FDE8-CE92-1259-EE8DF85520E0}" v="137" dt="2021-02-15T21:25:09.572"/>
    <p1510:client id="{FBB71968-B65C-CC6B-E4E7-606B9B79AD42}" v="449" dt="2021-02-14T16:42:27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91467" y="4348064"/>
            <a:ext cx="5411758" cy="1334278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91468" y="5682342"/>
            <a:ext cx="5411758" cy="522092"/>
          </a:xfrm>
        </p:spPr>
        <p:txBody>
          <a:bodyPr>
            <a:normAutofit/>
          </a:bodyPr>
          <a:lstStyle>
            <a:lvl1pPr marL="0" indent="0" algn="l">
              <a:buNone/>
              <a:defRPr sz="1800" i="1" u="none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478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7463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038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5188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38538" y="365125"/>
            <a:ext cx="7060941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938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07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996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789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6383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52950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393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812989"/>
            <a:ext cx="10515600" cy="126725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129027"/>
            <a:ext cx="5157787" cy="7876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952939"/>
            <a:ext cx="5157787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129027"/>
            <a:ext cx="5183188" cy="80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952939"/>
            <a:ext cx="5183188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278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939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FCD54-9834-4BE8-9B5B-EEF02B5391B3}" type="datetimeFigureOut">
              <a:rPr lang="es-CO" smtClean="0"/>
              <a:t>20/05/2021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EAACC5-580A-406C-9362-EA1B95EDA8C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447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7989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1382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842662"/>
            <a:ext cx="10515600" cy="3828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397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RNHbhTb3xE?feature=oembe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Cloud Data Mining Computing 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91468" y="5682342"/>
            <a:ext cx="5411758" cy="103149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CO" sz="1400">
                <a:cs typeface="Calibri"/>
              </a:rPr>
              <a:t>Nicolás Aguilera Contreras</a:t>
            </a:r>
            <a:endParaRPr lang="en-US"/>
          </a:p>
          <a:p>
            <a:r>
              <a:rPr lang="es-CO" sz="1400">
                <a:cs typeface="Calibri"/>
              </a:rPr>
              <a:t>Nicolás Ortega Limas</a:t>
            </a:r>
          </a:p>
          <a:p>
            <a:r>
              <a:rPr lang="es-CO" sz="1400">
                <a:ea typeface="+mn-lt"/>
                <a:cs typeface="+mn-lt"/>
              </a:rPr>
              <a:t>Daniel  Felipe Walteros Trujillo</a:t>
            </a:r>
            <a:endParaRPr lang="es-CO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4361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3E36-4658-4474-B0E3-C56859C5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5" y="763935"/>
            <a:ext cx="10515600" cy="1325563"/>
          </a:xfrm>
        </p:spPr>
        <p:txBody>
          <a:bodyPr/>
          <a:lstStyle/>
          <a:p>
            <a:r>
              <a:rPr lang="es-CO">
                <a:cs typeface="Calibri Light"/>
              </a:rPr>
              <a:t>Conclusiones</a:t>
            </a:r>
            <a:endParaRPr lang="en-US">
              <a:cs typeface="Calibri Light" panose="020F0302020204030204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F291515-BA09-4C3D-BDF2-3D88C7F1D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51" y="2195681"/>
            <a:ext cx="11220090" cy="446132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endParaRPr lang="en-US">
              <a:ea typeface="+mn-lt"/>
              <a:cs typeface="+mn-lt"/>
            </a:endParaRPr>
          </a:p>
          <a:p>
            <a:pPr algn="just"/>
            <a:endParaRPr lang="en-US" sz="2400">
              <a:ea typeface="+mn-lt"/>
              <a:cs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67DFF-AA99-4210-8C4D-6B7AC4DAFA89}"/>
              </a:ext>
            </a:extLst>
          </p:cNvPr>
          <p:cNvSpPr txBox="1">
            <a:spLocks/>
          </p:cNvSpPr>
          <p:nvPr/>
        </p:nvSpPr>
        <p:spPr>
          <a:xfrm>
            <a:off x="61823" y="2203603"/>
            <a:ext cx="7136918" cy="26996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s-CO">
                <a:ea typeface="+mn-lt"/>
                <a:cs typeface="+mn-lt"/>
              </a:rPr>
              <a:t>Debido a las configuraciones por defecto de Amazon </a:t>
            </a:r>
            <a:r>
              <a:rPr lang="es-CO" err="1">
                <a:ea typeface="+mn-lt"/>
                <a:cs typeface="+mn-lt"/>
              </a:rPr>
              <a:t>Dynamo</a:t>
            </a:r>
            <a:r>
              <a:rPr lang="es-CO">
                <a:ea typeface="+mn-lt"/>
                <a:cs typeface="+mn-lt"/>
              </a:rPr>
              <a:t>, sólo es posible asegurar el análisis de los eventos registrados hasta 6 horas antes de la solicitud sin incurrir en mayores costos.</a:t>
            </a:r>
          </a:p>
          <a:p>
            <a:pPr marL="457200" indent="-457200"/>
            <a:endParaRPr lang="es-CO">
              <a:ea typeface="+mn-lt"/>
              <a:cs typeface="+mn-lt"/>
            </a:endParaRPr>
          </a:p>
          <a:p>
            <a:pPr marL="457200" indent="-457200"/>
            <a:r>
              <a:rPr lang="es-CO">
                <a:ea typeface="+mn-lt"/>
                <a:cs typeface="+mn-lt"/>
              </a:rPr>
              <a:t>API Gateway nos permite analizar la plataforma sin tener que alterar mucho código</a:t>
            </a:r>
            <a:r>
              <a:rPr lang="es-CO" sz="2400">
                <a:ea typeface="+mn-lt"/>
                <a:cs typeface="+mn-lt"/>
              </a:rPr>
              <a:t>.</a:t>
            </a:r>
          </a:p>
          <a:p>
            <a:pPr marL="457200" indent="-457200"/>
            <a:endParaRPr lang="es-CO" sz="3200">
              <a:ea typeface="+mn-lt"/>
              <a:cs typeface="+mn-lt"/>
            </a:endParaRPr>
          </a:p>
          <a:p>
            <a:pPr marL="0" indent="0">
              <a:buNone/>
            </a:pPr>
            <a:endParaRPr lang="es-CO" sz="2400">
              <a:ea typeface="+mn-lt"/>
              <a:cs typeface="+mn-lt"/>
            </a:endParaRPr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3DF98DA-8662-4F3E-BA0F-F9E48AB5B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023" y="1108675"/>
            <a:ext cx="5244860" cy="2785967"/>
          </a:xfrm>
          <a:prstGeom prst="rect">
            <a:avLst/>
          </a:prstGeom>
        </p:spPr>
      </p:pic>
      <p:pic>
        <p:nvPicPr>
          <p:cNvPr id="5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7D3D9E2-8F80-4BFF-A328-97E204875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4016435"/>
            <a:ext cx="3706482" cy="240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70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3E36-4658-4474-B0E3-C56859C5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11" y="1051482"/>
            <a:ext cx="10515600" cy="1325563"/>
          </a:xfrm>
        </p:spPr>
        <p:txBody>
          <a:bodyPr/>
          <a:lstStyle/>
          <a:p>
            <a:r>
              <a:rPr lang="es-CO">
                <a:cs typeface="Calibri Light"/>
              </a:rPr>
              <a:t>Conclusiones</a:t>
            </a:r>
            <a:endParaRPr lang="en-US">
              <a:cs typeface="Calibri Light" panose="020F0302020204030204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F291515-BA09-4C3D-BDF2-3D88C7F1D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51" y="2195681"/>
            <a:ext cx="11220090" cy="446132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endParaRPr lang="en-US">
              <a:ea typeface="+mn-lt"/>
              <a:cs typeface="+mn-lt"/>
            </a:endParaRPr>
          </a:p>
          <a:p>
            <a:pPr algn="just"/>
            <a:endParaRPr lang="en-US" sz="2400">
              <a:ea typeface="+mn-lt"/>
              <a:cs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67DFF-AA99-4210-8C4D-6B7AC4DAFA89}"/>
              </a:ext>
            </a:extLst>
          </p:cNvPr>
          <p:cNvSpPr txBox="1">
            <a:spLocks/>
          </p:cNvSpPr>
          <p:nvPr/>
        </p:nvSpPr>
        <p:spPr>
          <a:xfrm>
            <a:off x="61823" y="2203603"/>
            <a:ext cx="7136918" cy="26996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>
              <a:ea typeface="+mn-lt"/>
              <a:cs typeface="+mn-lt"/>
            </a:endParaRPr>
          </a:p>
          <a:p>
            <a:pPr marL="457200" indent="-457200"/>
            <a:endParaRPr lang="es-CO" sz="3200">
              <a:ea typeface="+mn-lt"/>
              <a:cs typeface="+mn-lt"/>
            </a:endParaRPr>
          </a:p>
          <a:p>
            <a:pPr marL="0" indent="0">
              <a:buNone/>
            </a:pPr>
            <a:endParaRPr lang="es-CO" sz="2400">
              <a:ea typeface="+mn-lt"/>
              <a:cs typeface="+mn-lt"/>
            </a:endParaRPr>
          </a:p>
        </p:txBody>
      </p:sp>
      <p:pic>
        <p:nvPicPr>
          <p:cNvPr id="8" name="Picture 8" descr="Logo, icon&#10;&#10;Description automatically generated">
            <a:extLst>
              <a:ext uri="{FF2B5EF4-FFF2-40B4-BE49-F238E27FC236}">
                <a16:creationId xmlns:a16="http://schemas.microsoft.com/office/drawing/2014/main" id="{F8C0A0D5-1C23-401B-8143-D38A5A7CD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532" y="2377417"/>
            <a:ext cx="5518029" cy="35552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D962A1-6CFD-4D16-A11C-1D688814431E}"/>
              </a:ext>
            </a:extLst>
          </p:cNvPr>
          <p:cNvSpPr txBox="1"/>
          <p:nvPr/>
        </p:nvSpPr>
        <p:spPr>
          <a:xfrm>
            <a:off x="612475" y="3085381"/>
            <a:ext cx="567618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s-CO" sz="3600">
                <a:cs typeface="Arial"/>
              </a:rPr>
              <a:t>El número de servicios que se ejecutan es el mínimo y por tanto el más económico.​</a:t>
            </a:r>
            <a:br>
              <a:rPr lang="es-CO">
                <a:cs typeface="Arial"/>
              </a:rPr>
            </a:br>
            <a:r>
              <a:rPr lang="es-CO"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01983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3E36-4658-4474-B0E3-C56859C5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5" y="763935"/>
            <a:ext cx="10515600" cy="1325563"/>
          </a:xfrm>
        </p:spPr>
        <p:txBody>
          <a:bodyPr/>
          <a:lstStyle/>
          <a:p>
            <a:r>
              <a:rPr lang="es-CO">
                <a:cs typeface="Calibri Light"/>
              </a:rPr>
              <a:t>Conclusiones</a:t>
            </a:r>
            <a:endParaRPr lang="en-US">
              <a:cs typeface="Calibri Light" panose="020F0302020204030204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F291515-BA09-4C3D-BDF2-3D88C7F1D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51" y="2195681"/>
            <a:ext cx="11220090" cy="446132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endParaRPr lang="en-US">
              <a:ea typeface="+mn-lt"/>
              <a:cs typeface="+mn-lt"/>
            </a:endParaRPr>
          </a:p>
          <a:p>
            <a:pPr algn="just"/>
            <a:endParaRPr lang="en-US" sz="2400">
              <a:ea typeface="+mn-lt"/>
              <a:cs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67DFF-AA99-4210-8C4D-6B7AC4DAFA89}"/>
              </a:ext>
            </a:extLst>
          </p:cNvPr>
          <p:cNvSpPr txBox="1">
            <a:spLocks/>
          </p:cNvSpPr>
          <p:nvPr/>
        </p:nvSpPr>
        <p:spPr>
          <a:xfrm>
            <a:off x="234350" y="1987945"/>
            <a:ext cx="6403674" cy="44537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s-CO" sz="2000"/>
            </a:br>
            <a:endParaRPr lang="es-CO" sz="2000">
              <a:cs typeface="Calibri"/>
            </a:endParaRPr>
          </a:p>
          <a:p>
            <a:pPr marL="457200" indent="-457200"/>
            <a:r>
              <a:rPr lang="es-CO" sz="3600">
                <a:ea typeface="+mn-lt"/>
                <a:cs typeface="+mn-lt"/>
              </a:rPr>
              <a:t>Con un registro de al menos 1.000 eventos se obtuvo un rendimiento del 46% respecto al tratamiento tradicional de eventos. 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93B3A221-3DD2-4401-A81D-7D95A1381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834" y="2043023"/>
            <a:ext cx="3950898" cy="395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1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400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750657B9-5E7C-4959-A78B-B0788037B336}"/>
              </a:ext>
            </a:extLst>
          </p:cNvPr>
          <p:cNvSpPr txBox="1">
            <a:spLocks/>
          </p:cNvSpPr>
          <p:nvPr/>
        </p:nvSpPr>
        <p:spPr>
          <a:xfrm>
            <a:off x="496750" y="854366"/>
            <a:ext cx="5914965" cy="1708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>
                <a:cs typeface="Calibri Light"/>
              </a:rPr>
              <a:t>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37B60-A092-4667-AC68-5DAEEC4DB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24" y="2325077"/>
            <a:ext cx="5482949" cy="362092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s-CO" sz="2400">
                <a:cs typeface="Calibri"/>
              </a:rPr>
              <a:t>Con las grandes cantidades de información que se manejan en esta era, la capacidad de analizarla se ha vuelto una problemática entre las empresas.</a:t>
            </a:r>
          </a:p>
          <a:p>
            <a:pPr algn="just"/>
            <a:endParaRPr lang="es-CO" sz="2400">
              <a:cs typeface="Calibri"/>
            </a:endParaRPr>
          </a:p>
          <a:p>
            <a:pPr algn="just"/>
            <a:r>
              <a:rPr lang="es-CO" sz="2400">
                <a:cs typeface="Calibri"/>
              </a:rPr>
              <a:t>El</a:t>
            </a:r>
            <a:r>
              <a:rPr lang="es-CO" sz="2400">
                <a:ea typeface="+mn-lt"/>
                <a:cs typeface="+mn-lt"/>
              </a:rPr>
              <a:t> uso de Cloud Data </a:t>
            </a:r>
            <a:r>
              <a:rPr lang="es-CO" sz="2400" err="1">
                <a:ea typeface="+mn-lt"/>
                <a:cs typeface="+mn-lt"/>
              </a:rPr>
              <a:t>Mining</a:t>
            </a:r>
            <a:r>
              <a:rPr lang="es-CO" sz="2400">
                <a:ea typeface="+mn-lt"/>
                <a:cs typeface="+mn-lt"/>
              </a:rPr>
              <a:t> como una herramienta de analítica web nos puede ayudar a desarrollar estrategias de análisis digital para las empresas modernas.</a:t>
            </a:r>
            <a:endParaRPr lang="es-CO" sz="240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E0AE050-455A-4F79-8871-43FBB53F3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155" y="1530778"/>
            <a:ext cx="4123425" cy="471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8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87953C6-5970-4324-8B8F-FF59FF332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8013" y="1117380"/>
            <a:ext cx="6608768" cy="5740914"/>
          </a:xfr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750657B9-5E7C-4959-A78B-B0788037B336}"/>
              </a:ext>
            </a:extLst>
          </p:cNvPr>
          <p:cNvSpPr txBox="1">
            <a:spLocks/>
          </p:cNvSpPr>
          <p:nvPr/>
        </p:nvSpPr>
        <p:spPr>
          <a:xfrm>
            <a:off x="496750" y="854366"/>
            <a:ext cx="5914965" cy="1708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Data Mining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AFBA83F-4AFC-49B7-9D32-571F0E4FE877}"/>
              </a:ext>
            </a:extLst>
          </p:cNvPr>
          <p:cNvSpPr txBox="1">
            <a:spLocks/>
          </p:cNvSpPr>
          <p:nvPr/>
        </p:nvSpPr>
        <p:spPr>
          <a:xfrm>
            <a:off x="459654" y="2561809"/>
            <a:ext cx="5181600" cy="38642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>
                <a:ea typeface="+mn-lt"/>
                <a:cs typeface="+mn-lt"/>
              </a:rPr>
              <a:t>Knowledge discovery from data or KDD</a:t>
            </a:r>
            <a:endParaRPr lang="es-CO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32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C8F4-FAA2-4B6F-B304-7F9FB232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408" y="1008351"/>
            <a:ext cx="10515600" cy="1325563"/>
          </a:xfrm>
        </p:spPr>
        <p:txBody>
          <a:bodyPr/>
          <a:lstStyle/>
          <a:p>
            <a:r>
              <a:rPr lang="es-CO">
                <a:ea typeface="+mj-lt"/>
                <a:cs typeface="+mj-lt"/>
              </a:rPr>
              <a:t>¿Qué tipos de datos pueden ser minados?</a:t>
            </a:r>
            <a:endParaRPr lang="es-CO">
              <a:cs typeface="Calibri Ligh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47BD40-52D1-4875-9584-37ECAEA5E442}"/>
              </a:ext>
            </a:extLst>
          </p:cNvPr>
          <p:cNvSpPr txBox="1">
            <a:spLocks/>
          </p:cNvSpPr>
          <p:nvPr/>
        </p:nvSpPr>
        <p:spPr>
          <a:xfrm>
            <a:off x="550653" y="2994359"/>
            <a:ext cx="5181600" cy="38642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>
                <a:cs typeface="Calibri"/>
              </a:rPr>
              <a:t>Database Data</a:t>
            </a:r>
          </a:p>
          <a:p>
            <a:pPr marL="457200" indent="-457200"/>
            <a:r>
              <a:rPr lang="en-US">
                <a:cs typeface="Calibri"/>
              </a:rPr>
              <a:t>Data Warehouses</a:t>
            </a:r>
          </a:p>
          <a:p>
            <a:pPr marL="457200" indent="-457200"/>
            <a:r>
              <a:rPr lang="en-US">
                <a:cs typeface="Calibri"/>
              </a:rPr>
              <a:t>Transactional Data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00084EC5-8F2C-4C45-AA92-3A2DCFC04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182" y="2328502"/>
            <a:ext cx="7416919" cy="345182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3821FA-32E8-4C31-B8E5-47590E5341FA}"/>
              </a:ext>
            </a:extLst>
          </p:cNvPr>
          <p:cNvSpPr txBox="1">
            <a:spLocks/>
          </p:cNvSpPr>
          <p:nvPr/>
        </p:nvSpPr>
        <p:spPr>
          <a:xfrm>
            <a:off x="5740878" y="5956094"/>
            <a:ext cx="6533071" cy="13913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Example of a framework of a data warehouse for an enterprise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4263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C22DB-19C9-4ED9-B9F9-31A609582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O" sz="3200"/>
              <a:t>Estado del Arte</a:t>
            </a:r>
            <a:endParaRPr lang="es-CO" sz="3200">
              <a:cs typeface="Calibri Light"/>
            </a:endParaRP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BDFFF-C387-4112-B38A-0A1D49DB9B34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O" sz="2000">
                <a:ea typeface="+mn-lt"/>
                <a:cs typeface="+mn-lt"/>
              </a:rPr>
              <a:t>Un proyecto desarrollado en la Universidad de Pittsburgh hace referencia a utilizar la minería de datos para revelar la relación entre las características de la audiencia y el tipo de música que escuchar les gustará.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CE6D6A1-1142-4B0B-B180-56DF486CE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211" y="2729397"/>
            <a:ext cx="3778652" cy="3483864"/>
          </a:xfrm>
          <a:prstGeom prst="rect">
            <a:avLst/>
          </a:prstGeom>
        </p:spPr>
      </p:pic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3463A76E-C1E2-48ED-8420-E01BFCCE7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2911059"/>
            <a:ext cx="5523082" cy="3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0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agram&#10;&#10;Description automatically generated">
            <a:extLst>
              <a:ext uri="{FF2B5EF4-FFF2-40B4-BE49-F238E27FC236}">
                <a16:creationId xmlns:a16="http://schemas.microsoft.com/office/drawing/2014/main" id="{5FFF74BD-A2DF-491B-B273-5B89E1B6C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050" y="1706150"/>
            <a:ext cx="8792652" cy="508095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23E36-4658-4474-B0E3-C56859C5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1483"/>
            <a:ext cx="10515600" cy="1325563"/>
          </a:xfrm>
        </p:spPr>
        <p:txBody>
          <a:bodyPr/>
          <a:lstStyle/>
          <a:p>
            <a:r>
              <a:rPr lang="es-CO">
                <a:cs typeface="Calibri Light"/>
              </a:rPr>
              <a:t>Modelo</a:t>
            </a:r>
          </a:p>
        </p:txBody>
      </p:sp>
    </p:spTree>
    <p:extLst>
      <p:ext uri="{BB962C8B-B14F-4D97-AF65-F5344CB8AC3E}">
        <p14:creationId xmlns:p14="http://schemas.microsoft.com/office/powerpoint/2010/main" val="3563416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3E36-4658-4474-B0E3-C56859C5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238" y="907710"/>
            <a:ext cx="10515600" cy="1325563"/>
          </a:xfrm>
        </p:spPr>
        <p:txBody>
          <a:bodyPr/>
          <a:lstStyle/>
          <a:p>
            <a:r>
              <a:rPr lang="es-CO">
                <a:cs typeface="Calibri Light"/>
              </a:rPr>
              <a:t>Arquitectura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838963C3-85DB-4B16-9250-3C0EF35BF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213" y="2090295"/>
            <a:ext cx="8575195" cy="4686479"/>
          </a:xfrm>
        </p:spPr>
      </p:pic>
    </p:spTree>
    <p:extLst>
      <p:ext uri="{BB962C8B-B14F-4D97-AF65-F5344CB8AC3E}">
        <p14:creationId xmlns:p14="http://schemas.microsoft.com/office/powerpoint/2010/main" val="37124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A10A-D215-49D9-836C-D759FCFE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8992"/>
            <a:ext cx="10515600" cy="994884"/>
          </a:xfrm>
        </p:spPr>
        <p:txBody>
          <a:bodyPr/>
          <a:lstStyle/>
          <a:p>
            <a:r>
              <a:rPr lang="es-CO">
                <a:ea typeface="+mj-lt"/>
                <a:cs typeface="+mj-lt"/>
              </a:rPr>
              <a:t>Resultados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9982A-8B46-416C-AF21-BF0AB171B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6927"/>
            <a:ext cx="10515600" cy="38287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Video</a:t>
            </a:r>
            <a:endParaRPr lang="en-US"/>
          </a:p>
        </p:txBody>
      </p:sp>
      <p:pic>
        <p:nvPicPr>
          <p:cNvPr id="4" name="Picture 4">
            <a:hlinkClick r:id="" action="ppaction://media"/>
            <a:extLst>
              <a:ext uri="{FF2B5EF4-FFF2-40B4-BE49-F238E27FC236}">
                <a16:creationId xmlns:a16="http://schemas.microsoft.com/office/drawing/2014/main" id="{D43ADC22-D80E-463D-A59A-62BC752A207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96694" y="2529289"/>
            <a:ext cx="7115060" cy="399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8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3E36-4658-4474-B0E3-C56859C5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32" y="993973"/>
            <a:ext cx="10515600" cy="1325563"/>
          </a:xfrm>
        </p:spPr>
        <p:txBody>
          <a:bodyPr/>
          <a:lstStyle/>
          <a:p>
            <a:r>
              <a:rPr lang="es-CO">
                <a:cs typeface="Calibri Light"/>
              </a:rPr>
              <a:t>Resultados</a:t>
            </a:r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C0B507D9-B277-4727-B461-9BA440B90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066" y="2096225"/>
            <a:ext cx="7567341" cy="4358315"/>
          </a:xfrm>
        </p:spPr>
      </p:pic>
      <p:pic>
        <p:nvPicPr>
          <p:cNvPr id="3" name="Picture 3" descr="Text, letter&#10;&#10;Description automatically generated">
            <a:extLst>
              <a:ext uri="{FF2B5EF4-FFF2-40B4-BE49-F238E27FC236}">
                <a16:creationId xmlns:a16="http://schemas.microsoft.com/office/drawing/2014/main" id="{D0B4DE73-3028-4392-A1A4-673374747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299" y="2722174"/>
            <a:ext cx="3341477" cy="367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8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Tema de Office</vt:lpstr>
      <vt:lpstr>Cloud Data Mining Computing </vt:lpstr>
      <vt:lpstr>PowerPoint Presentation</vt:lpstr>
      <vt:lpstr>PowerPoint Presentation</vt:lpstr>
      <vt:lpstr>¿Qué tipos de datos pueden ser minados?</vt:lpstr>
      <vt:lpstr>Estado del Arte</vt:lpstr>
      <vt:lpstr>Modelo</vt:lpstr>
      <vt:lpstr>Arquitectura</vt:lpstr>
      <vt:lpstr>Resultados</vt:lpstr>
      <vt:lpstr>Resultados</vt:lpstr>
      <vt:lpstr>Conclusiones</vt:lpstr>
      <vt:lpstr>Conclusiones</vt:lpstr>
      <vt:lpstr>Conclusiones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2021-02-13T12:46:02Z</dcterms:created>
  <dcterms:modified xsi:type="dcterms:W3CDTF">2021-05-21T02:09:58Z</dcterms:modified>
</cp:coreProperties>
</file>