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3" r:id="rId3"/>
    <p:sldId id="26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7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2255FC-326E-4D0B-B507-4B350019CF1E}">
  <a:tblStyle styleId="{A82255FC-326E-4D0B-B507-4B350019CF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b21284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b21284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273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b21284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b21284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49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b21284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b21284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953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b21284a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b21284a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b21284a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b21284a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b21284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b21284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b21284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b21284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08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b21284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b21284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18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b21284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b21284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169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b21284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b21284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77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b21284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b21284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958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b21284a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b21284a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26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0666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Palomitas De Maíz, Película, Celebración"/>
          <p:cNvPicPr preferRelativeResize="0"/>
          <p:nvPr/>
        </p:nvPicPr>
        <p:blipFill rotWithShape="1">
          <a:blip r:embed="rId3">
            <a:alphaModFix/>
          </a:blip>
          <a:srcRect t="18329" b="6674"/>
          <a:stretch/>
        </p:blipFill>
        <p:spPr>
          <a:xfrm>
            <a:off x="6525" y="0"/>
            <a:ext cx="9144000" cy="5143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4225" y="2175450"/>
            <a:ext cx="9048600" cy="792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B9B9B9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Проект «Сеть кинотеатров»</a:t>
            </a:r>
            <a:endParaRPr sz="4000" b="1" dirty="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6E4EA-07CC-40E1-BBDB-59937E84CB7D}"/>
              </a:ext>
            </a:extLst>
          </p:cNvPr>
          <p:cNvSpPr txBox="1"/>
          <p:nvPr/>
        </p:nvSpPr>
        <p:spPr>
          <a:xfrm>
            <a:off x="2082564" y="4558725"/>
            <a:ext cx="7067961" cy="584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3200" i="1" dirty="0">
                <a:solidFill>
                  <a:srgbClr val="FFFF00"/>
                </a:solidFill>
              </a:rPr>
              <a:t>Автор: Кузьмичев Денис Игоревич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E57B1156-9E01-27E3-DF73-CFBC89F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263"/>
            <a:ext cx="8208273" cy="679938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650C0-9B88-4DAD-BD4B-4AAA13365FB1}"/>
              </a:ext>
            </a:extLst>
          </p:cNvPr>
          <p:cNvSpPr txBox="1"/>
          <p:nvPr/>
        </p:nvSpPr>
        <p:spPr>
          <a:xfrm>
            <a:off x="0" y="506278"/>
            <a:ext cx="3049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Бронирование мест (</a:t>
            </a:r>
            <a:r>
              <a:rPr lang="en-US" sz="1600" dirty="0"/>
              <a:t>Client2())</a:t>
            </a:r>
            <a:endParaRPr lang="ru-RU" sz="1600" dirty="0"/>
          </a:p>
        </p:txBody>
      </p:sp>
      <p:pic>
        <p:nvPicPr>
          <p:cNvPr id="4" name="Рисунок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A644676-53FC-4881-B14B-058D338E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4" y="844832"/>
            <a:ext cx="8233911" cy="424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9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E57B1156-9E01-27E3-DF73-CFBC89F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263"/>
            <a:ext cx="8208273" cy="679938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650C0-9B88-4DAD-BD4B-4AAA13365FB1}"/>
              </a:ext>
            </a:extLst>
          </p:cNvPr>
          <p:cNvSpPr txBox="1"/>
          <p:nvPr/>
        </p:nvSpPr>
        <p:spPr>
          <a:xfrm>
            <a:off x="0" y="506278"/>
            <a:ext cx="37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Бронирование мест (</a:t>
            </a:r>
            <a:r>
              <a:rPr lang="en-US" sz="1600" dirty="0" err="1"/>
              <a:t>QMessageBox</a:t>
            </a:r>
            <a:r>
              <a:rPr lang="en-US" sz="1600" dirty="0"/>
              <a:t>())</a:t>
            </a:r>
            <a:endParaRPr lang="ru-RU" sz="1600" dirty="0"/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523C073A-7979-4AFE-9B84-C39E6DADE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983" y="584675"/>
            <a:ext cx="2491956" cy="1143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EB2E78-CE28-4799-BE85-D1298D27B8DE}"/>
              </a:ext>
            </a:extLst>
          </p:cNvPr>
          <p:cNvSpPr txBox="1"/>
          <p:nvPr/>
        </p:nvSpPr>
        <p:spPr>
          <a:xfrm>
            <a:off x="0" y="770717"/>
            <a:ext cx="3972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Bahnschrift Light SemiCondensed" panose="020B0502040204020203" pitchFamily="34" charset="0"/>
              </a:rPr>
              <a:t>После выбора свободного места,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программа запросит подтверждение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на бронирование места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B3C70-3E82-4B5D-9D11-C40324466B8C}"/>
              </a:ext>
            </a:extLst>
          </p:cNvPr>
          <p:cNvSpPr txBox="1"/>
          <p:nvPr/>
        </p:nvSpPr>
        <p:spPr>
          <a:xfrm>
            <a:off x="3541178" y="1757976"/>
            <a:ext cx="53559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 SemiCondensed" panose="020B0502040204020203" pitchFamily="34" charset="0"/>
              </a:rPr>
              <a:t>После подтверждения, занятое место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отметится жёлтым цветом на интерфейсе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текущего пользователя. Чек 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в кинотеатр (текстовый файл)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будет скачан в папку с программой.</a:t>
            </a:r>
          </a:p>
        </p:txBody>
      </p:sp>
      <p:pic>
        <p:nvPicPr>
          <p:cNvPr id="16" name="Рисунок 1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B0B676B-247C-4B14-8CE9-AABE595A7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67" y="1846140"/>
            <a:ext cx="2918713" cy="1234547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05A8294-2D20-498E-8EEF-B31963E38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131" y="3652883"/>
            <a:ext cx="4740051" cy="12269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ECE673-73C3-4C93-B584-351AB894FE38}"/>
              </a:ext>
            </a:extLst>
          </p:cNvPr>
          <p:cNvSpPr txBox="1"/>
          <p:nvPr/>
        </p:nvSpPr>
        <p:spPr>
          <a:xfrm>
            <a:off x="0" y="3204508"/>
            <a:ext cx="3833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Bahnschrift Light SemiCondensed" panose="020B0502040204020203" pitchFamily="34" charset="0"/>
              </a:rPr>
              <a:t>При клике по жёлтому месту,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клиенту будет предложено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удалить бронирование места,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после чего место снова становится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свободным, а чек пользователя 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недействительным.</a:t>
            </a:r>
          </a:p>
        </p:txBody>
      </p:sp>
    </p:spTree>
    <p:extLst>
      <p:ext uri="{BB962C8B-B14F-4D97-AF65-F5344CB8AC3E}">
        <p14:creationId xmlns:p14="http://schemas.microsoft.com/office/powerpoint/2010/main" val="330759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E57B1156-9E01-27E3-DF73-CFBC89F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263"/>
            <a:ext cx="8208273" cy="679938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650C0-9B88-4DAD-BD4B-4AAA13365FB1}"/>
              </a:ext>
            </a:extLst>
          </p:cNvPr>
          <p:cNvSpPr txBox="1"/>
          <p:nvPr/>
        </p:nvSpPr>
        <p:spPr>
          <a:xfrm>
            <a:off x="0" y="506278"/>
            <a:ext cx="4608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Проверка мест (</a:t>
            </a:r>
            <a:r>
              <a:rPr lang="en-US" sz="1600" dirty="0" err="1"/>
              <a:t>QFileDialog</a:t>
            </a:r>
            <a:r>
              <a:rPr lang="en-US" sz="1600" dirty="0"/>
              <a:t>(), </a:t>
            </a:r>
            <a:r>
              <a:rPr lang="en-US" sz="1600" dirty="0" err="1"/>
              <a:t>QMessageBox</a:t>
            </a:r>
            <a:r>
              <a:rPr lang="en-US" sz="1600" dirty="0"/>
              <a:t>())</a:t>
            </a:r>
            <a:endParaRPr lang="ru-R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4A32E-95C0-43B8-92BA-84914CB1B325}"/>
              </a:ext>
            </a:extLst>
          </p:cNvPr>
          <p:cNvSpPr txBox="1"/>
          <p:nvPr/>
        </p:nvSpPr>
        <p:spPr>
          <a:xfrm>
            <a:off x="0" y="780032"/>
            <a:ext cx="8542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 SemiCondensed" panose="020B0502040204020203" pitchFamily="34" charset="0"/>
              </a:rPr>
              <a:t>Программа предоставляет возможность проверки чеков на сеансы.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После нажатия на кнопку «Проверить действительность чека»,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программа предложит пользователю выбрать файл-чек на ПК.</a:t>
            </a:r>
          </a:p>
        </p:txBody>
      </p:sp>
      <p:pic>
        <p:nvPicPr>
          <p:cNvPr id="5" name="Рисунок 4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9447185A-6344-40B0-B5BC-AE8E5349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0" y="1980361"/>
            <a:ext cx="4921543" cy="308843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27FDEA0-9210-4D65-A89C-85606A738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794" y="3392060"/>
            <a:ext cx="2004234" cy="115834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6DAE266-A926-4A6D-94BC-6B3A12954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500" y="3392060"/>
            <a:ext cx="1844200" cy="11583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5B35FE-EEBA-4AA7-B2E3-7B1FFC80850B}"/>
              </a:ext>
            </a:extLst>
          </p:cNvPr>
          <p:cNvSpPr txBox="1"/>
          <p:nvPr/>
        </p:nvSpPr>
        <p:spPr>
          <a:xfrm>
            <a:off x="5054405" y="1914609"/>
            <a:ext cx="402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 SemiCondensed" panose="020B0502040204020203" pitchFamily="34" charset="0"/>
              </a:rPr>
              <a:t>После выбора картинки программа выведет одно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из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13423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 descr="Bol, Palomitas De Maíz, Cine, Tv, Experiencia, Comer"/>
          <p:cNvPicPr preferRelativeResize="0"/>
          <p:nvPr/>
        </p:nvPicPr>
        <p:blipFill rotWithShape="1">
          <a:blip r:embed="rId3">
            <a:alphaModFix/>
          </a:blip>
          <a:srcRect t="15626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-2" y="97273"/>
            <a:ext cx="9144000" cy="798909"/>
          </a:xfrm>
          <a:prstGeom prst="rect">
            <a:avLst/>
          </a:prstGeom>
          <a:gradFill>
            <a:gsLst>
              <a:gs pos="0">
                <a:srgbClr val="A4C2F4"/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Заключение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035405-B6D2-46B1-8116-9BBAC77E9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00" y="0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sz="1800" dirty="0">
                <a:latin typeface="Bahnschrift Light SemiCondensed" panose="020B0502040204020203" pitchFamily="34" charset="0"/>
              </a:rPr>
              <a:t> </a:t>
            </a:r>
          </a:p>
        </p:txBody>
      </p:sp>
      <p:sp>
        <p:nvSpPr>
          <p:cNvPr id="160" name="Google Shape;160;p27"/>
          <p:cNvSpPr txBox="1"/>
          <p:nvPr/>
        </p:nvSpPr>
        <p:spPr>
          <a:xfrm>
            <a:off x="959400" y="4400550"/>
            <a:ext cx="722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FF344-11A7-497C-8516-2510D13D8105}"/>
              </a:ext>
            </a:extLst>
          </p:cNvPr>
          <p:cNvSpPr txBox="1"/>
          <p:nvPr/>
        </p:nvSpPr>
        <p:spPr>
          <a:xfrm>
            <a:off x="-2" y="896183"/>
            <a:ext cx="9144000" cy="42473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Большинство поставленных задач для</a:t>
            </a:r>
          </a:p>
          <a:p>
            <a:r>
              <a:rPr lang="ru-RU" sz="3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проекта были решены, однако его можно продолжать</a:t>
            </a:r>
          </a:p>
          <a:p>
            <a:r>
              <a:rPr lang="ru-RU" sz="3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развивать различными технологиями</a:t>
            </a:r>
            <a:r>
              <a:rPr lang="en-US" sz="3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такими</a:t>
            </a:r>
          </a:p>
          <a:p>
            <a:r>
              <a:rPr lang="ru-RU" sz="3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как введение реальной регистрации</a:t>
            </a:r>
          </a:p>
          <a:p>
            <a:r>
              <a:rPr lang="ru-RU" sz="3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по электронной почте и</a:t>
            </a:r>
          </a:p>
          <a:p>
            <a:r>
              <a:rPr lang="ru-RU" sz="3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возможностей удобного поиска</a:t>
            </a:r>
          </a:p>
          <a:p>
            <a:r>
              <a:rPr lang="ru-RU" sz="3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подходящих сеансов.</a:t>
            </a:r>
          </a:p>
          <a:p>
            <a:endParaRPr lang="ru-RU" sz="3200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 descr="Star Wars, Sable De Luz, Espada Láser, Starw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0" y="0"/>
            <a:ext cx="91440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71710" y="1341151"/>
            <a:ext cx="8520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Font typeface="Arial"/>
              <a:buNone/>
            </a:pPr>
            <a:r>
              <a:rPr lang="ru-RU" sz="2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Идея моего проекта заключается в создании удобного приложения для работы сети кинотеатров как для клиентов, так и работников-администраторов</a:t>
            </a:r>
            <a:endParaRPr sz="2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359004" y="-130789"/>
            <a:ext cx="46839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4800" dirty="0">
                <a:latin typeface="Courier New"/>
                <a:ea typeface="Courier New"/>
                <a:cs typeface="Courier New"/>
                <a:sym typeface="Courier New"/>
              </a:rPr>
              <a:t>Идея проекта</a:t>
            </a:r>
            <a:endParaRPr sz="4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20" descr="Star Wars, Sable De Luz, Espada Láser, Starwar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63475"/>
            <a:ext cx="91440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44616-F7C2-4200-B0D9-B9E7BE76D641}"/>
              </a:ext>
            </a:extLst>
          </p:cNvPr>
          <p:cNvSpPr txBox="1"/>
          <p:nvPr/>
        </p:nvSpPr>
        <p:spPr>
          <a:xfrm>
            <a:off x="0" y="2461605"/>
            <a:ext cx="7438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Bookman Old Style" panose="02050604050505020204" pitchFamily="18" charset="0"/>
              </a:rPr>
              <a:t>Задачи моего проекта:</a:t>
            </a:r>
          </a:p>
          <a:p>
            <a:r>
              <a:rPr lang="ru-RU" sz="2000" dirty="0">
                <a:latin typeface="Bookman Old Style" panose="02050604050505020204" pitchFamily="18" charset="0"/>
              </a:rPr>
              <a:t>1.Покупка билетов на сеансы и их проверка</a:t>
            </a:r>
          </a:p>
          <a:p>
            <a:r>
              <a:rPr lang="ru-RU" sz="2000" dirty="0">
                <a:latin typeface="Bookman Old Style" panose="02050604050505020204" pitchFamily="18" charset="0"/>
              </a:rPr>
              <a:t>2.Уникальная система просмотра и бронирования мест</a:t>
            </a:r>
          </a:p>
          <a:p>
            <a:r>
              <a:rPr lang="ru-RU" sz="2000" dirty="0">
                <a:latin typeface="Bookman Old Style" panose="02050604050505020204" pitchFamily="18" charset="0"/>
              </a:rPr>
              <a:t>3.Привлекательный и удобный интерфейс.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E57B1156-9E01-27E3-DF73-CFBC89F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513"/>
            <a:ext cx="8208273" cy="679938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650C0-9B88-4DAD-BD4B-4AAA13365FB1}"/>
              </a:ext>
            </a:extLst>
          </p:cNvPr>
          <p:cNvSpPr txBox="1"/>
          <p:nvPr/>
        </p:nvSpPr>
        <p:spPr>
          <a:xfrm>
            <a:off x="0" y="419743"/>
            <a:ext cx="417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Авторизация (</a:t>
            </a:r>
            <a:r>
              <a:rPr lang="en-US" sz="2400" dirty="0"/>
              <a:t>Registration())</a:t>
            </a:r>
            <a:endParaRPr lang="ru-RU" sz="2400" dirty="0"/>
          </a:p>
        </p:txBody>
      </p:sp>
      <p:pic>
        <p:nvPicPr>
          <p:cNvPr id="6" name="Рисунок 5" descr="Изображение выглядит как текст, снимок экран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8F434DCD-385F-44BC-BDFE-525B5014B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" y="815312"/>
            <a:ext cx="6903720" cy="4229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CA6992-8EDB-4782-9040-EE944F772B68}"/>
              </a:ext>
            </a:extLst>
          </p:cNvPr>
          <p:cNvSpPr txBox="1"/>
          <p:nvPr/>
        </p:nvSpPr>
        <p:spPr>
          <a:xfrm>
            <a:off x="-53340" y="1099681"/>
            <a:ext cx="24561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 SemiCondensed" panose="020B0502040204020203" pitchFamily="34" charset="0"/>
              </a:rPr>
              <a:t>Данное окно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позволяет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указать </a:t>
            </a:r>
            <a:r>
              <a:rPr lang="ru-RU" sz="2400" dirty="0" err="1">
                <a:latin typeface="Bahnschrift Light SemiCondensed" panose="020B0502040204020203" pitchFamily="34" charset="0"/>
              </a:rPr>
              <a:t>пользо</a:t>
            </a:r>
            <a:r>
              <a:rPr lang="ru-RU" sz="2400" dirty="0">
                <a:latin typeface="Bahnschrift Light SemiCondensed" panose="020B0502040204020203" pitchFamily="34" charset="0"/>
              </a:rPr>
              <a:t>-</a:t>
            </a:r>
          </a:p>
          <a:p>
            <a:r>
              <a:rPr lang="ru-RU" sz="2400" dirty="0" err="1">
                <a:latin typeface="Bahnschrift Light SemiCondensed" panose="020B0502040204020203" pitchFamily="34" charset="0"/>
              </a:rPr>
              <a:t>вателю</a:t>
            </a:r>
            <a:r>
              <a:rPr lang="ru-RU" sz="2400" dirty="0">
                <a:latin typeface="Bahnschrift Light SemiCondensed" panose="020B0502040204020203" pitchFamily="34" charset="0"/>
              </a:rPr>
              <a:t> кем он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является: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клиентом или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администратором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E57B1156-9E01-27E3-DF73-CFBC89F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663"/>
            <a:ext cx="8208273" cy="679938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650C0-9B88-4DAD-BD4B-4AAA13365FB1}"/>
              </a:ext>
            </a:extLst>
          </p:cNvPr>
          <p:cNvSpPr txBox="1"/>
          <p:nvPr/>
        </p:nvSpPr>
        <p:spPr>
          <a:xfrm>
            <a:off x="0" y="400352"/>
            <a:ext cx="5171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Администрирование</a:t>
            </a:r>
            <a:r>
              <a:rPr lang="ru-RU" sz="3200" dirty="0"/>
              <a:t> (</a:t>
            </a:r>
            <a:r>
              <a:rPr lang="en-US" sz="3200" dirty="0"/>
              <a:t>Admin1())</a:t>
            </a:r>
            <a:endParaRPr lang="ru-RU" sz="3200" dirty="0"/>
          </a:p>
        </p:txBody>
      </p:sp>
      <p:pic>
        <p:nvPicPr>
          <p:cNvPr id="4" name="Рисунок 3" descr="Изображение выглядит как текст, снимок экрана, Параллельный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08AF7391-C795-4EA0-AF60-C1A48BB25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777" y="950173"/>
            <a:ext cx="6811223" cy="4193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3C6D1A-0684-4842-A8CC-A4F4BE9CA030}"/>
              </a:ext>
            </a:extLst>
          </p:cNvPr>
          <p:cNvSpPr txBox="1"/>
          <p:nvPr/>
        </p:nvSpPr>
        <p:spPr>
          <a:xfrm>
            <a:off x="0" y="1232922"/>
            <a:ext cx="2255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 SemiCondensed" panose="020B0502040204020203" pitchFamily="34" charset="0"/>
              </a:rPr>
              <a:t>В этом окне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администратор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пользуется 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функциями для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работы с базой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данных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91498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E57B1156-9E01-27E3-DF73-CFBC89F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263"/>
            <a:ext cx="8208273" cy="679938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650C0-9B88-4DAD-BD4B-4AAA13365FB1}"/>
              </a:ext>
            </a:extLst>
          </p:cNvPr>
          <p:cNvSpPr txBox="1"/>
          <p:nvPr/>
        </p:nvSpPr>
        <p:spPr>
          <a:xfrm>
            <a:off x="0" y="450820"/>
            <a:ext cx="881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Окна для выбора даты/постера(</a:t>
            </a:r>
            <a:r>
              <a:rPr lang="en-US" sz="2400" dirty="0" err="1"/>
              <a:t>DateChoose</a:t>
            </a:r>
            <a:r>
              <a:rPr lang="en-US" sz="2400" dirty="0"/>
              <a:t>(), </a:t>
            </a:r>
            <a:r>
              <a:rPr lang="en-US" sz="2400" dirty="0" err="1"/>
              <a:t>QFileDialog</a:t>
            </a:r>
            <a:r>
              <a:rPr lang="en-US" sz="2400" dirty="0"/>
              <a:t>())</a:t>
            </a:r>
            <a:endParaRPr lang="ru-RU" sz="2400" dirty="0"/>
          </a:p>
        </p:txBody>
      </p:sp>
      <p:pic>
        <p:nvPicPr>
          <p:cNvPr id="5" name="Рисунок 4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120A5EB-3FD3-4CC9-932F-9405EE5B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" y="1130758"/>
            <a:ext cx="2923847" cy="2877436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DE937C02-D1F1-41F2-BDAE-A6D572565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183" y="879378"/>
            <a:ext cx="5880689" cy="36989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533AB2-1092-46D3-A125-C000B840D87D}"/>
              </a:ext>
            </a:extLst>
          </p:cNvPr>
          <p:cNvSpPr txBox="1"/>
          <p:nvPr/>
        </p:nvSpPr>
        <p:spPr>
          <a:xfrm>
            <a:off x="-504" y="4606767"/>
            <a:ext cx="914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 SemiCondensed" panose="020B0502040204020203" pitchFamily="34" charset="0"/>
              </a:rPr>
              <a:t>Пользователь может загрузить любое изображение в качестве постера для фильма</a:t>
            </a:r>
          </a:p>
        </p:txBody>
      </p:sp>
    </p:spTree>
    <p:extLst>
      <p:ext uri="{BB962C8B-B14F-4D97-AF65-F5344CB8AC3E}">
        <p14:creationId xmlns:p14="http://schemas.microsoft.com/office/powerpoint/2010/main" val="330900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E57B1156-9E01-27E3-DF73-CFBC89F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263"/>
            <a:ext cx="8208273" cy="679938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650C0-9B88-4DAD-BD4B-4AAA13365FB1}"/>
              </a:ext>
            </a:extLst>
          </p:cNvPr>
          <p:cNvSpPr txBox="1"/>
          <p:nvPr/>
        </p:nvSpPr>
        <p:spPr>
          <a:xfrm>
            <a:off x="0" y="450820"/>
            <a:ext cx="8602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Окна для просмотра таблиц (</a:t>
            </a:r>
            <a:r>
              <a:rPr lang="en-US" sz="1600" dirty="0" err="1"/>
              <a:t>ShowFilms</a:t>
            </a:r>
            <a:r>
              <a:rPr lang="en-US" sz="1600" dirty="0"/>
              <a:t>(), </a:t>
            </a:r>
            <a:r>
              <a:rPr lang="en-US" sz="1600" dirty="0" err="1"/>
              <a:t>ShowCinemas</a:t>
            </a:r>
            <a:r>
              <a:rPr lang="en-US" sz="1600" dirty="0"/>
              <a:t>(), </a:t>
            </a:r>
            <a:r>
              <a:rPr lang="en-US" sz="1600" dirty="0" err="1"/>
              <a:t>ShowSessions</a:t>
            </a:r>
            <a:r>
              <a:rPr lang="en-US" sz="1600" dirty="0"/>
              <a:t>(), </a:t>
            </a:r>
            <a:r>
              <a:rPr lang="en-US" sz="1600" dirty="0" err="1"/>
              <a:t>ShowHalls</a:t>
            </a:r>
            <a:r>
              <a:rPr lang="en-US" sz="1600" dirty="0"/>
              <a:t>())</a:t>
            </a:r>
            <a:endParaRPr lang="ru-RU" sz="1600" dirty="0"/>
          </a:p>
        </p:txBody>
      </p:sp>
      <p:pic>
        <p:nvPicPr>
          <p:cNvPr id="4" name="Рисунок 3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CF44C42-5A6A-4570-9A01-376CE87D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392" y="1335457"/>
            <a:ext cx="4044136" cy="264192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084224C-8867-4628-8E15-550F220AD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1" y="2880608"/>
            <a:ext cx="2163432" cy="2261069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число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4F9F138-281E-4284-A2B0-15A50EEF5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02" y="749899"/>
            <a:ext cx="2030129" cy="2091792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E5B2709-7391-4A2D-886F-700765ACD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786" y="1130758"/>
            <a:ext cx="2347163" cy="3337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006EB1-1B40-4C97-80C3-7855083BBFC1}"/>
              </a:ext>
            </a:extLst>
          </p:cNvPr>
          <p:cNvSpPr txBox="1"/>
          <p:nvPr/>
        </p:nvSpPr>
        <p:spPr>
          <a:xfrm>
            <a:off x="2221483" y="4349597"/>
            <a:ext cx="6213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 SemiCondensed" panose="020B0502040204020203" pitchFamily="34" charset="0"/>
              </a:rPr>
              <a:t>Таблицы позволяют  просмотреть данные в базе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данных программы для удобной работы с ними</a:t>
            </a:r>
          </a:p>
        </p:txBody>
      </p:sp>
    </p:spTree>
    <p:extLst>
      <p:ext uri="{BB962C8B-B14F-4D97-AF65-F5344CB8AC3E}">
        <p14:creationId xmlns:p14="http://schemas.microsoft.com/office/powerpoint/2010/main" val="296468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E57B1156-9E01-27E3-DF73-CFBC89F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263"/>
            <a:ext cx="8208273" cy="679938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650C0-9B88-4DAD-BD4B-4AAA13365FB1}"/>
              </a:ext>
            </a:extLst>
          </p:cNvPr>
          <p:cNvSpPr txBox="1"/>
          <p:nvPr/>
        </p:nvSpPr>
        <p:spPr>
          <a:xfrm>
            <a:off x="0" y="506278"/>
            <a:ext cx="3534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Окно просмотра сеансов (</a:t>
            </a:r>
            <a:r>
              <a:rPr lang="en-US" sz="1600" dirty="0"/>
              <a:t>Client1())</a:t>
            </a:r>
            <a:endParaRPr lang="ru-RU" sz="1600" dirty="0"/>
          </a:p>
        </p:txBody>
      </p:sp>
      <p:pic>
        <p:nvPicPr>
          <p:cNvPr id="5" name="Рисунок 4" descr="Изображение выглядит как текст, снимок экрана, Человеческое лицо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9AF4971-FF21-4FF7-81F1-794DB58A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80" y="892115"/>
            <a:ext cx="6725920" cy="4251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73DC4A-C189-489D-8672-E672ED381DC3}"/>
              </a:ext>
            </a:extLst>
          </p:cNvPr>
          <p:cNvSpPr txBox="1"/>
          <p:nvPr/>
        </p:nvSpPr>
        <p:spPr>
          <a:xfrm>
            <a:off x="-1" y="844832"/>
            <a:ext cx="25215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 SemiCondensed" panose="020B0502040204020203" pitchFamily="34" charset="0"/>
              </a:rPr>
              <a:t>Главное окно клиента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предоставляет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пользователю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широкие возможности: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регистрацию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нового пользователя,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просмотр кинотеатров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и сеансов в них,</a:t>
            </a:r>
          </a:p>
          <a:p>
            <a:r>
              <a:rPr lang="ru-RU" sz="2000" dirty="0">
                <a:latin typeface="Bahnschrift Light SemiCondensed" panose="020B0502040204020203" pitchFamily="34" charset="0"/>
              </a:rPr>
              <a:t>проверку действительности чека.</a:t>
            </a:r>
          </a:p>
          <a:p>
            <a:endParaRPr lang="ru-RU" sz="2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5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E57B1156-9E01-27E3-DF73-CFBC89F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263"/>
            <a:ext cx="8208273" cy="679938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650C0-9B88-4DAD-BD4B-4AAA13365FB1}"/>
              </a:ext>
            </a:extLst>
          </p:cNvPr>
          <p:cNvSpPr txBox="1"/>
          <p:nvPr/>
        </p:nvSpPr>
        <p:spPr>
          <a:xfrm>
            <a:off x="0" y="506278"/>
            <a:ext cx="5057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Регистрация нового пользователя </a:t>
            </a:r>
            <a:r>
              <a:rPr lang="en-US" sz="1600" dirty="0"/>
              <a:t>(</a:t>
            </a:r>
            <a:r>
              <a:rPr lang="en-US" sz="1600" dirty="0" err="1"/>
              <a:t>QInputDialog</a:t>
            </a:r>
            <a:r>
              <a:rPr lang="en-US" sz="1600" dirty="0"/>
              <a:t>())</a:t>
            </a:r>
            <a:endParaRPr lang="ru-RU" sz="1600" dirty="0"/>
          </a:p>
        </p:txBody>
      </p:sp>
      <p:pic>
        <p:nvPicPr>
          <p:cNvPr id="4" name="Рисунок 3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98432A6-C9F8-40C8-B4FD-842D82E0D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9" y="2157471"/>
            <a:ext cx="2332347" cy="1276653"/>
          </a:xfrm>
          <a:prstGeom prst="rect">
            <a:avLst/>
          </a:prstGeom>
        </p:spPr>
      </p:pic>
      <p:pic>
        <p:nvPicPr>
          <p:cNvPr id="7" name="Рисунок 6" descr="Стрелка вправо со сплошной заливкой">
            <a:extLst>
              <a:ext uri="{FF2B5EF4-FFF2-40B4-BE49-F238E27FC236}">
                <a16:creationId xmlns:a16="http://schemas.microsoft.com/office/drawing/2014/main" id="{D37C3747-2A16-4367-82CE-BE66FB8FA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0856" y="2214918"/>
            <a:ext cx="914400" cy="9144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26251E6-8527-44D0-8125-1AA7B1BA4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711" y="2157471"/>
            <a:ext cx="2029551" cy="1276653"/>
          </a:xfrm>
          <a:prstGeom prst="rect">
            <a:avLst/>
          </a:prstGeom>
        </p:spPr>
      </p:pic>
      <p:pic>
        <p:nvPicPr>
          <p:cNvPr id="11" name="Рисунок 10" descr="Стрелка вправо со сплошной заливкой">
            <a:extLst>
              <a:ext uri="{FF2B5EF4-FFF2-40B4-BE49-F238E27FC236}">
                <a16:creationId xmlns:a16="http://schemas.microsoft.com/office/drawing/2014/main" id="{0A981076-9EC6-4909-A967-B06A7EB8E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5262" y="2214918"/>
            <a:ext cx="914400" cy="91440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27B6FD6-3B7D-4C33-863A-B08A7D0C54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117" y="2172788"/>
            <a:ext cx="2732194" cy="12766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C497E6-45CF-4579-A54F-98CD4A527532}"/>
              </a:ext>
            </a:extLst>
          </p:cNvPr>
          <p:cNvSpPr txBox="1"/>
          <p:nvPr/>
        </p:nvSpPr>
        <p:spPr>
          <a:xfrm>
            <a:off x="0" y="3738931"/>
            <a:ext cx="6476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 SemiCondensed" panose="020B0502040204020203" pitchFamily="34" charset="0"/>
              </a:rPr>
              <a:t>При некорректном вводе почты/пароля выводится</a:t>
            </a:r>
          </a:p>
          <a:p>
            <a:r>
              <a:rPr lang="ru-RU" sz="2400" dirty="0">
                <a:latin typeface="Bahnschrift Light SemiCondensed" panose="020B0502040204020203" pitchFamily="34" charset="0"/>
              </a:rPr>
              <a:t>соответственное сообщение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5DBE5-9B1C-4B52-BEDB-A639411D1F09}"/>
              </a:ext>
            </a:extLst>
          </p:cNvPr>
          <p:cNvSpPr txBox="1"/>
          <p:nvPr/>
        </p:nvSpPr>
        <p:spPr>
          <a:xfrm>
            <a:off x="0" y="804789"/>
            <a:ext cx="8023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 SemiCondensed" panose="020B0502040204020203" pitchFamily="34" charset="0"/>
              </a:rPr>
              <a:t>Перед тем как забронировать место(а) в кинотеатре, пользователю нужно зарегистрироваться в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01482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E57B1156-9E01-27E3-DF73-CFBC89F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263"/>
            <a:ext cx="8208273" cy="679938"/>
          </a:xfrm>
        </p:spPr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650C0-9B88-4DAD-BD4B-4AAA13365FB1}"/>
              </a:ext>
            </a:extLst>
          </p:cNvPr>
          <p:cNvSpPr txBox="1"/>
          <p:nvPr/>
        </p:nvSpPr>
        <p:spPr>
          <a:xfrm>
            <a:off x="0" y="506278"/>
            <a:ext cx="3129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Вход в аккаунт </a:t>
            </a:r>
            <a:r>
              <a:rPr lang="en-US" sz="1600" dirty="0"/>
              <a:t>(</a:t>
            </a:r>
            <a:r>
              <a:rPr lang="en-US" sz="1600" dirty="0" err="1"/>
              <a:t>QInputDialog</a:t>
            </a:r>
            <a:r>
              <a:rPr lang="en-US" sz="1600" dirty="0"/>
              <a:t>())</a:t>
            </a:r>
            <a:endParaRPr lang="ru-RU" sz="1600" dirty="0"/>
          </a:p>
        </p:txBody>
      </p:sp>
      <p:pic>
        <p:nvPicPr>
          <p:cNvPr id="7" name="Рисунок 6" descr="Стрелка вправо со сплошной заливкой">
            <a:extLst>
              <a:ext uri="{FF2B5EF4-FFF2-40B4-BE49-F238E27FC236}">
                <a16:creationId xmlns:a16="http://schemas.microsoft.com/office/drawing/2014/main" id="{D37C3747-2A16-4367-82CE-BE66FB8FA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8851" y="1917584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C497E6-45CF-4579-A54F-98CD4A527532}"/>
              </a:ext>
            </a:extLst>
          </p:cNvPr>
          <p:cNvSpPr txBox="1"/>
          <p:nvPr/>
        </p:nvSpPr>
        <p:spPr>
          <a:xfrm>
            <a:off x="0" y="3298222"/>
            <a:ext cx="9211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 SemiCondensed" panose="020B0502040204020203" pitchFamily="34" charset="0"/>
              </a:rPr>
              <a:t>При некорректном вводе почты/пароля появляется окно с сообщением: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5DBE5-9B1C-4B52-BEDB-A639411D1F09}"/>
              </a:ext>
            </a:extLst>
          </p:cNvPr>
          <p:cNvSpPr txBox="1"/>
          <p:nvPr/>
        </p:nvSpPr>
        <p:spPr>
          <a:xfrm>
            <a:off x="0" y="804789"/>
            <a:ext cx="8023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 SemiCondensed" panose="020B0502040204020203" pitchFamily="34" charset="0"/>
              </a:rPr>
              <a:t>Чтобы перейти к бронированию мест, пользователю нужно войти </a:t>
            </a:r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7FBAF43-3558-419E-A771-2E67B6700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0" y="1706447"/>
            <a:ext cx="4152528" cy="144759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F802D83-B524-4ED4-9EA6-C8457CED2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262" y="1762613"/>
            <a:ext cx="2164346" cy="1335262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E5E5E24-EA82-43BA-B6A1-9285F4FE9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7618" y="3886787"/>
            <a:ext cx="3970364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349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380</Words>
  <Application>Microsoft Office PowerPoint</Application>
  <PresentationFormat>Экран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Bahnschrift Light SemiCondensed</vt:lpstr>
      <vt:lpstr>Bookman Old Style</vt:lpstr>
      <vt:lpstr>Courier New</vt:lpstr>
      <vt:lpstr>Simple Light</vt:lpstr>
      <vt:lpstr>Презентация PowerPoint</vt:lpstr>
      <vt:lpstr>Презентация PowerPoint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Silent0 agent</cp:lastModifiedBy>
  <cp:revision>20</cp:revision>
  <dcterms:modified xsi:type="dcterms:W3CDTF">2024-12-08T15:57:24Z</dcterms:modified>
</cp:coreProperties>
</file>