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1"/>
    <p:sldId id="263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2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8380" y="1790065"/>
            <a:ext cx="7898130" cy="171005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20560" y="4723765"/>
            <a:ext cx="5171440" cy="2134235"/>
          </a:xfrm>
        </p:spPr>
        <p:txBody>
          <a:bodyPr>
            <a:normAutofit/>
          </a:bodyPr>
          <a:lstStyle/>
          <a:p>
            <a:pPr algn="l"/>
            <a:r>
              <a:rPr lang="en-US" b="1"/>
              <a:t>Debottam Chatterjee 2205464</a:t>
            </a:r>
            <a:endParaRPr lang="en-US" b="1"/>
          </a:p>
          <a:p>
            <a:pPr algn="l"/>
            <a:r>
              <a:rPr lang="en-US" b="1"/>
              <a:t>Kasutabh Shit 2205131</a:t>
            </a:r>
            <a:endParaRPr lang="en-US" b="1"/>
          </a:p>
          <a:p>
            <a:pPr algn="l"/>
            <a:r>
              <a:rPr lang="en-US" b="1"/>
              <a:t>Piyush </a:t>
            </a:r>
            <a:endParaRPr lang="en-US" b="1"/>
          </a:p>
          <a:p>
            <a:pPr algn="l"/>
            <a:r>
              <a:rPr lang="en-US" b="1"/>
              <a:t>Pratyush Singh</a:t>
            </a:r>
            <a:endParaRPr lang="en-US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"/>
            <a:ext cx="3401060" cy="24968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06805"/>
          </a:xfrm>
        </p:spPr>
        <p:txBody>
          <a:bodyPr>
            <a:normAutofit/>
          </a:bodyPr>
          <a:p>
            <a:pPr algn="just"/>
            <a:r>
              <a:rPr lang="en-US" altLang="en-GB" sz="1780" b="1"/>
              <a:t>Comparative Analysis of CNN and Transformer Models for Image Classification:</a:t>
            </a:r>
            <a:r>
              <a:rPr lang="en-US" altLang="en-GB" sz="1780"/>
              <a:t> This Python script trains and evaluates six deep learning models — VGG16, ResNet50, DenseNet121, EfficientNet-B0, ViT, and Swin Transformer — on a 4-class image classification dataset. It performs training, validation, early stopping, and saves performance reports, accuracy/loss curves, and confusion matrices for each model. Finally, it summarizes all model accuracies into a single results file for comparison.</a:t>
            </a:r>
            <a:endParaRPr lang="en-US" altLang="en-GB" sz="178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39700" y="1465580"/>
            <a:ext cx="3935095" cy="363918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69460" y="1465580"/>
            <a:ext cx="3810635" cy="36391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760" y="1465580"/>
            <a:ext cx="3177540" cy="363855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074795" y="3244850"/>
            <a:ext cx="4946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504555" y="3238500"/>
            <a:ext cx="61150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548255" y="5296535"/>
            <a:ext cx="7311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Pseudo Code of the Comperative Analysis of CNN and Transformer Models</a:t>
            </a:r>
            <a:endParaRPr lang="en-US" altLang="en-GB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245360" cy="471170"/>
          </a:xfrm>
        </p:spPr>
        <p:txBody>
          <a:bodyPr>
            <a:normAutofit fontScale="90000"/>
          </a:bodyPr>
          <a:p>
            <a:r>
              <a:rPr lang="en-US" altLang="en-GB" sz="2400" b="1"/>
              <a:t>For densenet121</a:t>
            </a:r>
            <a:endParaRPr lang="en-US" altLang="en-GB" sz="2400" b="1"/>
          </a:p>
        </p:txBody>
      </p:sp>
      <p:pic>
        <p:nvPicPr>
          <p:cNvPr id="6" name="Content Placeholder 5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87960" y="471805"/>
            <a:ext cx="4211955" cy="169862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999990" y="471170"/>
            <a:ext cx="2876550" cy="16992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650" y="1541145"/>
            <a:ext cx="3728085" cy="206121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7595" y="3838575"/>
            <a:ext cx="3596005" cy="242252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380" y="3602355"/>
            <a:ext cx="4160520" cy="265874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4399915" y="113665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792335" y="75755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178415" y="998220"/>
            <a:ext cx="33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131425" y="4613275"/>
            <a:ext cx="382270" cy="47371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868535" y="508698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279900" y="486537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526415" y="2169795"/>
            <a:ext cx="31591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/>
              <a:t>Performance Metrics of desnet121</a:t>
            </a:r>
            <a:endParaRPr lang="en-US" altLang="en-GB" sz="1600" b="1"/>
          </a:p>
        </p:txBody>
      </p:sp>
      <p:sp>
        <p:nvSpPr>
          <p:cNvPr id="19" name="Text Box 18"/>
          <p:cNvSpPr txBox="1"/>
          <p:nvPr/>
        </p:nvSpPr>
        <p:spPr>
          <a:xfrm>
            <a:off x="5347335" y="2169795"/>
            <a:ext cx="21824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/>
              <a:t>Training till 10 epochs</a:t>
            </a:r>
            <a:endParaRPr lang="en-US" altLang="en-GB" sz="1600" b="1"/>
          </a:p>
        </p:txBody>
      </p:sp>
      <p:sp>
        <p:nvSpPr>
          <p:cNvPr id="20" name="Text Box 19"/>
          <p:cNvSpPr txBox="1"/>
          <p:nvPr/>
        </p:nvSpPr>
        <p:spPr>
          <a:xfrm>
            <a:off x="8915400" y="3838575"/>
            <a:ext cx="286131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/>
              <a:t>Accuracy Curve for desnet121</a:t>
            </a:r>
            <a:endParaRPr lang="en-US" altLang="en-GB" sz="1600" b="1"/>
          </a:p>
        </p:txBody>
      </p:sp>
      <p:sp>
        <p:nvSpPr>
          <p:cNvPr id="21" name="Text Box 20"/>
          <p:cNvSpPr txBox="1"/>
          <p:nvPr/>
        </p:nvSpPr>
        <p:spPr>
          <a:xfrm>
            <a:off x="5479415" y="6336030"/>
            <a:ext cx="252920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/>
              <a:t>Loss Curve for desnet121</a:t>
            </a:r>
            <a:endParaRPr lang="en-US" altLang="en-GB" sz="1600" b="1"/>
          </a:p>
        </p:txBody>
      </p:sp>
      <p:sp>
        <p:nvSpPr>
          <p:cNvPr id="22" name="Text Box 21"/>
          <p:cNvSpPr txBox="1"/>
          <p:nvPr/>
        </p:nvSpPr>
        <p:spPr>
          <a:xfrm>
            <a:off x="228600" y="6489700"/>
            <a:ext cx="309372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600" b="1"/>
              <a:t>Confusion Matrix for desnet121</a:t>
            </a:r>
            <a:endParaRPr lang="en-US" altLang="en-GB" sz="1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124075" cy="381000"/>
          </a:xfrm>
        </p:spPr>
        <p:txBody>
          <a:bodyPr/>
          <a:p>
            <a:r>
              <a:rPr lang="en-US" altLang="en-GB" sz="1800" b="1"/>
              <a:t>For efficientnet_b0</a:t>
            </a:r>
            <a:endParaRPr lang="en-US" altLang="en-GB" sz="18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5730" y="467995"/>
            <a:ext cx="4255770" cy="200215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52060" y="460375"/>
            <a:ext cx="3106420" cy="20231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2840" y="1997710"/>
            <a:ext cx="3233420" cy="257683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210" y="3867785"/>
            <a:ext cx="3042285" cy="244665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490" y="3649345"/>
            <a:ext cx="3211830" cy="263715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sp>
        <p:nvSpPr>
          <p:cNvPr id="11" name="Text Box 10"/>
          <p:cNvSpPr txBox="1"/>
          <p:nvPr/>
        </p:nvSpPr>
        <p:spPr>
          <a:xfrm>
            <a:off x="4410075" y="128778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749790" y="919480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027285" y="1151255"/>
            <a:ext cx="33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0027285" y="5192395"/>
            <a:ext cx="335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9749790" y="554926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4092575" y="4888865"/>
            <a:ext cx="4876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24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25730" y="24701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Performance Metrics of efficientnet_b0</a:t>
            </a:r>
            <a:endParaRPr lang="en-US" altLang="en-GB" b="1"/>
          </a:p>
        </p:txBody>
      </p:sp>
      <p:sp>
        <p:nvSpPr>
          <p:cNvPr id="18" name="Text Box 17"/>
          <p:cNvSpPr txBox="1"/>
          <p:nvPr/>
        </p:nvSpPr>
        <p:spPr>
          <a:xfrm>
            <a:off x="5524500" y="2483485"/>
            <a:ext cx="2414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Training for 12 epochs</a:t>
            </a:r>
            <a:endParaRPr lang="en-US" altLang="en-GB" b="1"/>
          </a:p>
        </p:txBody>
      </p:sp>
      <p:sp>
        <p:nvSpPr>
          <p:cNvPr id="19" name="Text Box 18"/>
          <p:cNvSpPr txBox="1"/>
          <p:nvPr/>
        </p:nvSpPr>
        <p:spPr>
          <a:xfrm>
            <a:off x="8680450" y="4574540"/>
            <a:ext cx="3500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Accuracy Curve for efficientnet_b0</a:t>
            </a:r>
            <a:endParaRPr lang="en-US" altLang="en-GB" b="1"/>
          </a:p>
        </p:txBody>
      </p:sp>
      <p:sp>
        <p:nvSpPr>
          <p:cNvPr id="20" name="Text Box 19"/>
          <p:cNvSpPr txBox="1"/>
          <p:nvPr/>
        </p:nvSpPr>
        <p:spPr>
          <a:xfrm>
            <a:off x="5222875" y="6314440"/>
            <a:ext cx="3018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Loss Curve for efficientnet_b0</a:t>
            </a:r>
            <a:endParaRPr lang="en-US" altLang="en-GB" b="1"/>
          </a:p>
        </p:txBody>
      </p:sp>
      <p:sp>
        <p:nvSpPr>
          <p:cNvPr id="21" name="Text Box 20"/>
          <p:cNvSpPr txBox="1"/>
          <p:nvPr/>
        </p:nvSpPr>
        <p:spPr>
          <a:xfrm>
            <a:off x="306705" y="6431280"/>
            <a:ext cx="3883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Confusion Matrix for efficientnet_b0</a:t>
            </a:r>
            <a:endParaRPr lang="en-US" altLang="en-GB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61135" cy="402590"/>
          </a:xfrm>
        </p:spPr>
        <p:txBody>
          <a:bodyPr/>
          <a:p>
            <a:r>
              <a:rPr lang="en-US" altLang="en-GB" sz="1800" b="1"/>
              <a:t>For resnet50</a:t>
            </a:r>
            <a:endParaRPr lang="en-US" altLang="en-GB" sz="18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223520" y="402590"/>
            <a:ext cx="4342130" cy="243014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278755" y="402590"/>
            <a:ext cx="2926080" cy="24301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510" y="2303780"/>
            <a:ext cx="3627120" cy="224980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2460" y="4104005"/>
            <a:ext cx="3547745" cy="221742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3463925"/>
            <a:ext cx="2857500" cy="2857500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sp>
        <p:nvSpPr>
          <p:cNvPr id="10" name="Text Box 9"/>
          <p:cNvSpPr txBox="1"/>
          <p:nvPr/>
        </p:nvSpPr>
        <p:spPr>
          <a:xfrm>
            <a:off x="4657090" y="143383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558655" y="103441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019030" y="1503045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10019030" y="498475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623425" y="532574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712210" y="492061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702945" y="2832735"/>
            <a:ext cx="338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Performance Metrics of resnet50</a:t>
            </a:r>
            <a:endParaRPr lang="en-US" altLang="en-GB" b="1"/>
          </a:p>
        </p:txBody>
      </p:sp>
      <p:sp>
        <p:nvSpPr>
          <p:cNvPr id="17" name="Text Box 16"/>
          <p:cNvSpPr txBox="1"/>
          <p:nvPr/>
        </p:nvSpPr>
        <p:spPr>
          <a:xfrm>
            <a:off x="5597525" y="2832735"/>
            <a:ext cx="250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Training till 12 epochs</a:t>
            </a:r>
            <a:endParaRPr lang="en-US" altLang="en-GB" b="1"/>
          </a:p>
        </p:txBody>
      </p:sp>
      <p:sp>
        <p:nvSpPr>
          <p:cNvPr id="18" name="Text Box 17"/>
          <p:cNvSpPr txBox="1"/>
          <p:nvPr/>
        </p:nvSpPr>
        <p:spPr>
          <a:xfrm>
            <a:off x="8749665" y="4552315"/>
            <a:ext cx="2924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Accuracy Curve of resnet50</a:t>
            </a:r>
            <a:endParaRPr lang="en-US" altLang="en-GB" b="1"/>
          </a:p>
        </p:txBody>
      </p:sp>
      <p:sp>
        <p:nvSpPr>
          <p:cNvPr id="19" name="Text Box 18"/>
          <p:cNvSpPr txBox="1"/>
          <p:nvPr/>
        </p:nvSpPr>
        <p:spPr>
          <a:xfrm>
            <a:off x="4995545" y="6321425"/>
            <a:ext cx="2441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Loss Curve of resnet50</a:t>
            </a:r>
            <a:endParaRPr lang="en-US" altLang="en-GB" b="1"/>
          </a:p>
        </p:txBody>
      </p:sp>
      <p:sp>
        <p:nvSpPr>
          <p:cNvPr id="20" name="Text Box 19"/>
          <p:cNvSpPr txBox="1"/>
          <p:nvPr/>
        </p:nvSpPr>
        <p:spPr>
          <a:xfrm>
            <a:off x="229235" y="6410325"/>
            <a:ext cx="3009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Confusion Matrix of resnet50</a:t>
            </a:r>
            <a:endParaRPr lang="en-US" altLang="en-GB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20775" cy="424180"/>
          </a:xfrm>
        </p:spPr>
        <p:txBody>
          <a:bodyPr/>
          <a:p>
            <a:r>
              <a:rPr lang="en-US" altLang="en-GB" sz="1800" b="1"/>
              <a:t>For vgg16</a:t>
            </a:r>
            <a:endParaRPr lang="en-US" altLang="en-GB" sz="1800" b="1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135" y="424180"/>
            <a:ext cx="4329430" cy="199199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32705" y="424180"/>
            <a:ext cx="2962275" cy="19926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5170" y="2117725"/>
            <a:ext cx="3070860" cy="19196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3425" y="3939540"/>
            <a:ext cx="3538220" cy="22117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" y="3243580"/>
            <a:ext cx="3042920" cy="304292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543425" y="126873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100820" y="112903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9482455" y="1268730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9580880" y="4505325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279255" y="495300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3594735" y="4753610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664845" y="2416175"/>
            <a:ext cx="3127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Performance Metrics of vgg16</a:t>
            </a:r>
            <a:endParaRPr lang="en-US" altLang="en-GB" b="1"/>
          </a:p>
        </p:txBody>
      </p:sp>
      <p:sp>
        <p:nvSpPr>
          <p:cNvPr id="17" name="Text Box 16"/>
          <p:cNvSpPr txBox="1"/>
          <p:nvPr/>
        </p:nvSpPr>
        <p:spPr>
          <a:xfrm>
            <a:off x="5466715" y="2416810"/>
            <a:ext cx="2293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Training till 7 epochs</a:t>
            </a:r>
            <a:endParaRPr lang="en-US" altLang="en-GB" b="1"/>
          </a:p>
        </p:txBody>
      </p:sp>
      <p:sp>
        <p:nvSpPr>
          <p:cNvPr id="18" name="Text Box 17"/>
          <p:cNvSpPr txBox="1"/>
          <p:nvPr/>
        </p:nvSpPr>
        <p:spPr>
          <a:xfrm>
            <a:off x="8546465" y="4010660"/>
            <a:ext cx="3062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Acccuracy Curve for vgg16</a:t>
            </a:r>
            <a:endParaRPr lang="en-US" altLang="en-GB" b="1"/>
          </a:p>
        </p:txBody>
      </p:sp>
      <p:sp>
        <p:nvSpPr>
          <p:cNvPr id="19" name="Text Box 18"/>
          <p:cNvSpPr txBox="1"/>
          <p:nvPr/>
        </p:nvSpPr>
        <p:spPr>
          <a:xfrm>
            <a:off x="5132705" y="6133465"/>
            <a:ext cx="2349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Loss Curve for vgg16</a:t>
            </a:r>
            <a:endParaRPr lang="en-US" altLang="en-GB" b="1"/>
          </a:p>
        </p:txBody>
      </p:sp>
      <p:sp>
        <p:nvSpPr>
          <p:cNvPr id="20" name="Text Box 19"/>
          <p:cNvSpPr txBox="1"/>
          <p:nvPr/>
        </p:nvSpPr>
        <p:spPr>
          <a:xfrm>
            <a:off x="314325" y="6367780"/>
            <a:ext cx="2922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Confusion Matrix for vgg16</a:t>
            </a:r>
            <a:endParaRPr lang="en-US" altLang="en-GB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13765"/>
          </a:xfrm>
        </p:spPr>
        <p:txBody>
          <a:bodyPr/>
          <a:p>
            <a:r>
              <a:rPr lang="en-US" altLang="en-GB" b="1"/>
              <a:t>Description of the Dataset</a:t>
            </a:r>
            <a:endParaRPr lang="en-US" altLang="en-GB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913765"/>
            <a:ext cx="12193270" cy="5944870"/>
          </a:xfrm>
        </p:spPr>
        <p:txBody>
          <a:bodyPr>
            <a:normAutofit fontScale="50000"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4365" b="1"/>
              <a:t>Type: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1) Contains </a:t>
            </a:r>
            <a:r>
              <a:rPr lang="en-US" altLang="en-GB" sz="4365" b="1"/>
              <a:t>CT (Computed Tomography)</a:t>
            </a:r>
            <a:r>
              <a:rPr lang="en-US" altLang="en-GB" sz="4365"/>
              <a:t> chest images captured from real medical cases.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2) </a:t>
            </a:r>
            <a:r>
              <a:rPr lang="en-US" altLang="en-GB" sz="4365" b="1"/>
              <a:t>Each image represents cross-sectional scans of the lungs used for diagnostic study.</a:t>
            </a:r>
            <a:endParaRPr lang="en-US" altLang="en-GB" sz="4365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4365" b="1"/>
              <a:t>Purpose: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1) Specifically created for research in </a:t>
            </a:r>
            <a:r>
              <a:rPr lang="en-US" altLang="en-GB" sz="4365" b="1"/>
              <a:t>lung cancer detection and classification.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2) Enables training and evaluation of </a:t>
            </a:r>
            <a:r>
              <a:rPr lang="en-US" altLang="en-GB" sz="4365" b="1"/>
              <a:t>Machine Learning</a:t>
            </a:r>
            <a:r>
              <a:rPr lang="en-US" altLang="en-GB" sz="4365"/>
              <a:t> and </a:t>
            </a:r>
            <a:r>
              <a:rPr lang="en-US" altLang="en-GB" sz="4365" b="1"/>
              <a:t>Deep Learning models (especially CNNs)</a:t>
            </a:r>
            <a:r>
              <a:rPr lang="en-US" altLang="en-GB" sz="4365"/>
              <a:t>             	for identifying</a:t>
            </a:r>
            <a:r>
              <a:rPr lang="en-US" altLang="en-GB" sz="4365" b="1"/>
              <a:t> cancerous vs. normal tissue.</a:t>
            </a:r>
            <a:endParaRPr lang="en-US" altLang="en-GB" sz="4365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GB" sz="4365" b="1"/>
              <a:t>Structure: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1) Dataset is organized into three main folders — </a:t>
            </a:r>
            <a:r>
              <a:rPr lang="en-US" altLang="en-GB" sz="4365" b="1"/>
              <a:t>Train, Test, and Validation</a:t>
            </a:r>
            <a:r>
              <a:rPr lang="en-US" altLang="en-GB" sz="4365"/>
              <a:t> — to facilitate model development and evaluation.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2) Each folder contains subfolders representing four distinct classes: </a:t>
            </a:r>
            <a:r>
              <a:rPr lang="en-US" altLang="en-GB" sz="4365" b="1"/>
              <a:t>Adenocarcinoma, Large Cell Carcinoma, Squamous Cell Carcinoma, Normal (Healthy)</a:t>
            </a:r>
            <a:endParaRPr lang="en-US" altLang="en-GB" sz="4365"/>
          </a:p>
          <a:p>
            <a:pPr marL="0" indent="457200" algn="just">
              <a:buFont typeface="Arial" panose="020B0604020202020204" pitchFamily="34" charset="0"/>
              <a:buNone/>
            </a:pPr>
            <a:r>
              <a:rPr lang="en-US" altLang="en-GB" sz="4365"/>
              <a:t>3) These labeled categories allow supervised learning for </a:t>
            </a:r>
            <a:r>
              <a:rPr lang="en-US" altLang="en-GB" sz="4365" b="1"/>
              <a:t>multi-class image classification.</a:t>
            </a:r>
            <a:endParaRPr lang="en-US" altLang="en-GB" sz="4365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635"/>
            <a:ext cx="12192635" cy="6858000"/>
          </a:xfrm>
        </p:spPr>
        <p:txBody>
          <a:bodyPr>
            <a:normAutofit fontScale="45000"/>
          </a:bodyPr>
          <a:p>
            <a:pPr marL="0" indent="0">
              <a:buNone/>
            </a:pPr>
            <a:r>
              <a:rPr lang="en-US" altLang="en-GB" sz="4445" b="1"/>
              <a:t>Key Features &amp; Usage Considerations:</a:t>
            </a:r>
            <a:endParaRPr lang="en-US" altLang="en-GB" sz="4000"/>
          </a:p>
          <a:p>
            <a:pPr marL="0" indent="0">
              <a:buNone/>
            </a:pPr>
            <a:r>
              <a:rPr lang="en-US" altLang="en-GB" sz="4000" b="1"/>
              <a:t>A) Key Features:</a:t>
            </a:r>
            <a:endParaRPr lang="en-US" altLang="en-GB" sz="4000" b="1"/>
          </a:p>
          <a:p>
            <a:pPr marL="0" indent="457200">
              <a:buNone/>
            </a:pPr>
            <a:r>
              <a:rPr lang="en-US" altLang="en-GB" sz="4000" b="1"/>
              <a:t>1) Multi-class Dataset:</a:t>
            </a:r>
            <a:endParaRPr lang="en-US" altLang="en-GB" sz="4000" b="1"/>
          </a:p>
          <a:p>
            <a:pPr marL="457200" lvl="1" indent="457200">
              <a:buNone/>
            </a:pPr>
            <a:r>
              <a:rPr lang="en-US" altLang="en-GB" sz="4000"/>
              <a:t>a) Contains</a:t>
            </a:r>
            <a:r>
              <a:rPr lang="en-US" altLang="en-GB" sz="4000" b="1"/>
              <a:t> CT images from four categories</a:t>
            </a:r>
            <a:r>
              <a:rPr lang="en-US" altLang="en-GB" sz="4000"/>
              <a:t> – </a:t>
            </a:r>
            <a:r>
              <a:rPr lang="en-US" altLang="en-GB" sz="4000" b="1"/>
              <a:t>Adenocarcinoma, Large Cell Carcinoma, Squamous Cell Carcinoma, and Normal (Healthy) cases.</a:t>
            </a:r>
            <a:endParaRPr lang="en-US" altLang="en-GB" sz="4000" b="1"/>
          </a:p>
          <a:p>
            <a:pPr marL="457200" lvl="1" indent="457200">
              <a:buNone/>
            </a:pPr>
            <a:r>
              <a:rPr lang="en-US" altLang="en-GB" sz="4000"/>
              <a:t>b) Enables supervised learning for </a:t>
            </a:r>
            <a:r>
              <a:rPr lang="en-US" altLang="en-GB" sz="4000" b="1"/>
              <a:t>multi-class classification tasks.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 b="1"/>
              <a:t>2) Pre-split Data:</a:t>
            </a:r>
            <a:endParaRPr lang="en-US" altLang="en-GB" sz="4000" b="1"/>
          </a:p>
          <a:p>
            <a:pPr marL="457200" lvl="1" indent="457200">
              <a:buNone/>
            </a:pPr>
            <a:r>
              <a:rPr lang="en-US" altLang="en-GB" sz="4000"/>
              <a:t>a) Dataset already divided into </a:t>
            </a:r>
            <a:r>
              <a:rPr lang="en-US" altLang="en-GB" sz="4000" b="1"/>
              <a:t>Training, Validation, and Testing sets.</a:t>
            </a:r>
            <a:endParaRPr lang="en-US" altLang="en-GB" sz="4000"/>
          </a:p>
          <a:p>
            <a:pPr marL="457200" lvl="1" indent="457200">
              <a:buNone/>
            </a:pPr>
            <a:r>
              <a:rPr lang="en-US" altLang="en-GB" sz="4000"/>
              <a:t>b) Helps </a:t>
            </a:r>
            <a:r>
              <a:rPr lang="en-US" altLang="en-GB" sz="4000" b="1"/>
              <a:t>streamline model training </a:t>
            </a:r>
            <a:r>
              <a:rPr lang="en-US" altLang="en-GB" sz="4000"/>
              <a:t>and </a:t>
            </a:r>
            <a:r>
              <a:rPr lang="en-US" altLang="en-GB" sz="4000" b="1"/>
              <a:t>performance evaluation.</a:t>
            </a:r>
            <a:endParaRPr lang="en-US" altLang="en-GB" sz="4000"/>
          </a:p>
          <a:p>
            <a:pPr marL="0" indent="0">
              <a:buNone/>
            </a:pPr>
            <a:r>
              <a:rPr lang="en-US" altLang="en-GB" sz="4000" b="1"/>
              <a:t>B) Use Cases:</a:t>
            </a:r>
            <a:endParaRPr lang="en-US" altLang="en-GB" sz="4000" b="1"/>
          </a:p>
          <a:p>
            <a:pPr marL="0" indent="457200">
              <a:buNone/>
            </a:pPr>
            <a:r>
              <a:rPr lang="en-US" altLang="en-GB" sz="4000"/>
              <a:t>1) Train </a:t>
            </a:r>
            <a:r>
              <a:rPr lang="en-US" altLang="en-GB" sz="4000" b="1"/>
              <a:t>Convolutional Neural Networks (CNNs)</a:t>
            </a:r>
            <a:r>
              <a:rPr lang="en-US" altLang="en-GB" sz="4000"/>
              <a:t> or </a:t>
            </a:r>
            <a:r>
              <a:rPr lang="en-US" altLang="en-GB" sz="4000" b="1"/>
              <a:t>Vision Transformer</a:t>
            </a:r>
            <a:r>
              <a:rPr lang="en-US" altLang="en-GB" sz="4000"/>
              <a:t> models for </a:t>
            </a:r>
            <a:r>
              <a:rPr lang="en-US" altLang="en-GB" sz="4000" b="1"/>
              <a:t>lung cancer image classification.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/>
              <a:t>2) </a:t>
            </a:r>
            <a:r>
              <a:rPr lang="en-US" altLang="en-GB" sz="4000" b="1"/>
              <a:t>Benchmark the performance of different image recognition algorithms.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/>
              <a:t>3) </a:t>
            </a:r>
            <a:r>
              <a:rPr lang="en-US" altLang="en-GB" sz="4000" b="1"/>
              <a:t>Perform feature extraction and transfer learning for medical imaging research.</a:t>
            </a:r>
            <a:endParaRPr lang="en-US" altLang="en-GB" sz="4000"/>
          </a:p>
          <a:p>
            <a:pPr marL="0" indent="0">
              <a:buNone/>
            </a:pPr>
            <a:r>
              <a:rPr lang="en-US" altLang="en-GB" sz="4000" b="1"/>
              <a:t>C) Considerations:</a:t>
            </a:r>
            <a:endParaRPr lang="en-US" altLang="en-GB" sz="4000" b="1"/>
          </a:p>
          <a:p>
            <a:pPr marL="0" indent="457200">
              <a:buNone/>
            </a:pPr>
            <a:r>
              <a:rPr lang="en-US" altLang="en-GB" sz="4000"/>
              <a:t>1) Ensure </a:t>
            </a:r>
            <a:r>
              <a:rPr lang="en-US" altLang="en-GB" sz="4000" b="1"/>
              <a:t>ethical use</a:t>
            </a:r>
            <a:r>
              <a:rPr lang="en-US" altLang="en-GB" sz="4000"/>
              <a:t> and maintain </a:t>
            </a:r>
            <a:r>
              <a:rPr lang="en-US" altLang="en-GB" sz="4000" b="1"/>
              <a:t>patient data privacy</a:t>
            </a:r>
            <a:r>
              <a:rPr lang="en-US" altLang="en-GB" sz="4000"/>
              <a:t> — all images must remain de-identified.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/>
              <a:t>2) </a:t>
            </a:r>
            <a:r>
              <a:rPr lang="en-US" altLang="en-GB" sz="4000" b="1"/>
              <a:t>Check for class imbalance to avoid biased model training.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/>
              <a:t>3) Apply </a:t>
            </a:r>
            <a:r>
              <a:rPr lang="en-US" altLang="en-GB" sz="4000" b="1"/>
              <a:t>image preprocessing (resizing, normalization, augmentation) for consistent input quality.</a:t>
            </a:r>
            <a:endParaRPr lang="en-US" altLang="en-GB" sz="4000"/>
          </a:p>
          <a:p>
            <a:pPr marL="0" indent="457200">
              <a:buNone/>
            </a:pPr>
            <a:r>
              <a:rPr lang="en-US" altLang="en-GB" sz="4000"/>
              <a:t>4) </a:t>
            </a:r>
            <a:r>
              <a:rPr lang="en-US" altLang="en-GB" sz="4000" b="1"/>
              <a:t>Evaluate model performance</a:t>
            </a:r>
            <a:r>
              <a:rPr lang="en-US" altLang="en-GB" sz="4000"/>
              <a:t> using metrics like </a:t>
            </a:r>
            <a:r>
              <a:rPr lang="en-US" altLang="en-GB" sz="4000" b="1"/>
              <a:t>Accuracy, Precision, Recall, F1-Score, and AUC (ROC Curve).</a:t>
            </a:r>
            <a:endParaRPr lang="en-US" altLang="en-GB" sz="4000"/>
          </a:p>
          <a:p>
            <a:pPr marL="0" indent="0">
              <a:buNone/>
            </a:pPr>
            <a:r>
              <a:rPr lang="en-US" altLang="en-GB" sz="4000" b="1"/>
              <a:t>D) Goal:</a:t>
            </a:r>
            <a:r>
              <a:rPr lang="en-US" altLang="en-GB" sz="4000"/>
              <a:t> Develop reliable AI models that can </a:t>
            </a:r>
            <a:r>
              <a:rPr lang="en-US" altLang="en-GB" sz="4000" b="1"/>
              <a:t>assist radiologists in early and accurate detection of lung cancer from CT scans.</a:t>
            </a:r>
            <a:endParaRPr lang="en-US" altLang="en-GB" sz="4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615950"/>
          </a:xfrm>
        </p:spPr>
        <p:txBody>
          <a:bodyPr>
            <a:normAutofit fontScale="90000"/>
          </a:bodyPr>
          <a:p>
            <a:r>
              <a:rPr lang="en-US" altLang="en-GB" sz="3600" b="1"/>
              <a:t>Description of the Model</a:t>
            </a:r>
            <a:endParaRPr lang="en-US" altLang="en-GB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-635" y="616585"/>
            <a:ext cx="12192635" cy="126936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en-GB" sz="1800"/>
              <a:t>We fine-tune a pretrained Vision Transformer (ViT) to classify lung images into four categories. The dataset is loaded using PyTorch’s `ImageFolder` and preprocessed with resizing, normalization, and tensor conversion via `ViTFeatureExtractor`. A pretrained `google/vit-base-patch16-224-in21k` model is initialized with its output layer adapted for four classes, then trained for two epochs using the Adam optimizer and cross-entropy loss. The trained model is evaluated on the validation set to compute accuracy, generate a classification report, and plot a confusion matrix. Finally, the model weights, evaluation metrics, and confusion matrix are saved for analysis and reporting.</a:t>
            </a:r>
            <a:endParaRPr lang="en-US" altLang="en-GB" sz="1800"/>
          </a:p>
          <a:p>
            <a:pPr marL="0" indent="0">
              <a:buNone/>
            </a:pPr>
            <a:endParaRPr lang="en-US" altLang="en-GB" sz="1800"/>
          </a:p>
        </p:txBody>
      </p:sp>
      <p:pic>
        <p:nvPicPr>
          <p:cNvPr id="8" name="Content Placeholder 7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88265" y="1887220"/>
            <a:ext cx="4203065" cy="290576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934085" y="4794250"/>
            <a:ext cx="2510790" cy="307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200" b="1"/>
              <a:t>Code Snippet of ViT Transformer</a:t>
            </a:r>
            <a:endParaRPr lang="en-US" altLang="en-GB" sz="12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325" y="1790065"/>
            <a:ext cx="5518150" cy="176974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6625590" y="3655695"/>
            <a:ext cx="4064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200" b="1"/>
              <a:t>Results of all the Performance Metrics of all the 4 classes</a:t>
            </a:r>
            <a:endParaRPr lang="en-US" altLang="en-GB" sz="1200" b="1"/>
          </a:p>
        </p:txBody>
      </p:sp>
      <p:sp>
        <p:nvSpPr>
          <p:cNvPr id="13" name="Text Box 12"/>
          <p:cNvSpPr txBox="1"/>
          <p:nvPr/>
        </p:nvSpPr>
        <p:spPr>
          <a:xfrm>
            <a:off x="8450580" y="3803015"/>
            <a:ext cx="414020" cy="593090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45" y="4396105"/>
            <a:ext cx="4412615" cy="2313940"/>
          </a:xfrm>
          <a:prstGeom prst="rect">
            <a:avLst/>
          </a:prstGeom>
          <a:ln w="0" cmpd="sng">
            <a:solidFill>
              <a:schemeClr val="tx1"/>
            </a:solidFill>
            <a:prstDash val="solid"/>
          </a:ln>
        </p:spPr>
      </p:pic>
      <p:sp>
        <p:nvSpPr>
          <p:cNvPr id="15" name="Text Box 14"/>
          <p:cNvSpPr txBox="1"/>
          <p:nvPr/>
        </p:nvSpPr>
        <p:spPr>
          <a:xfrm>
            <a:off x="11081385" y="5418455"/>
            <a:ext cx="954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200" b="1"/>
              <a:t>Confusion Matrix</a:t>
            </a:r>
            <a:endParaRPr lang="en-US" altLang="en-GB" sz="1200" b="1"/>
          </a:p>
        </p:txBody>
      </p:sp>
      <p:sp>
        <p:nvSpPr>
          <p:cNvPr id="16" name="Text Box 15"/>
          <p:cNvSpPr txBox="1"/>
          <p:nvPr/>
        </p:nvSpPr>
        <p:spPr>
          <a:xfrm>
            <a:off x="4671695" y="2725420"/>
            <a:ext cx="79565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ViT Model Description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r>
              <a:rPr lang="en-US" altLang="en-GB" b="1"/>
              <a:t>To be done at LAST</a:t>
            </a:r>
            <a:endParaRPr lang="en-US" altLang="en-GB" b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435735"/>
          </a:xfrm>
        </p:spPr>
        <p:txBody>
          <a:bodyPr>
            <a:normAutofit fontScale="90000"/>
          </a:bodyPr>
          <a:p>
            <a:r>
              <a:rPr lang="en-US" altLang="en-GB" sz="2000" b="1"/>
              <a:t>Evaluation of Fine-Tuned Vision Transformer (ViT) for Lung Image Classification:</a:t>
            </a:r>
            <a:r>
              <a:rPr lang="en-US" altLang="en-GB" sz="2000"/>
              <a:t> We load a fine-tuned Vision Transformer (ViT) model to classify lung images into four categories. The model weights are loaded from a saved checkpoint and moved to the appropriate device (CPU/GPU). Validation images are preprocessed with resizing, normalization, and tensor conversion using ViTFeatureExtractor. The model generates predictions on the validation set, and the results are used to compute a detailed classification report. Finally, the evaluation metrics are printed to assess model performance.</a:t>
            </a:r>
            <a:endParaRPr lang="en-US" altLang="en-GB" sz="200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23825" y="1435735"/>
            <a:ext cx="5533390" cy="2294890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635" y="4284980"/>
            <a:ext cx="5948680" cy="21329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0410" y="3916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Testing Process is performed</a:t>
            </a:r>
            <a:endParaRPr lang="en-US" altLang="en-GB" b="1"/>
          </a:p>
        </p:txBody>
      </p:sp>
      <p:sp>
        <p:nvSpPr>
          <p:cNvPr id="8" name="Text Box 7"/>
          <p:cNvSpPr txBox="1"/>
          <p:nvPr/>
        </p:nvSpPr>
        <p:spPr>
          <a:xfrm>
            <a:off x="5657850" y="3701415"/>
            <a:ext cx="39243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038975" y="641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Evaluation Metrics are calculated</a:t>
            </a:r>
            <a:endParaRPr lang="en-US" altLang="en-GB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635" cy="1027430"/>
          </a:xfrm>
        </p:spPr>
        <p:txBody>
          <a:bodyPr>
            <a:normAutofit fontScale="90000"/>
          </a:bodyPr>
          <a:p>
            <a:r>
              <a:rPr lang="en-US" altLang="en-GB" sz="1780" b="1"/>
              <a:t>Fine-Tuning Vision Transformer (ViT) for Lung Image Classification with Early Stopping:</a:t>
            </a:r>
            <a:r>
              <a:rPr lang="en-US" altLang="en-GB" sz="1780"/>
              <a:t> This code fine-tunes a pretrained ViT to classify lung images into four categories, with datasets preprocessed using `ViTImageProcessor`. The model trains with early stopping based on validation accuracy, saving the best weights and logging losses. After training, it evaluates the model, generates a classification report, confusion matrix, and plots training/validation curves for analysis. All results, metrics, and the best model are saved for further use and reporting.</a:t>
            </a:r>
            <a:br>
              <a:rPr lang="en-US" altLang="en-GB" sz="1780"/>
            </a:br>
            <a:endParaRPr lang="en-US" altLang="en-GB" sz="178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8580" y="1186180"/>
            <a:ext cx="3377565" cy="4671060"/>
          </a:xfrm>
          <a:prstGeom prst="rect">
            <a:avLst/>
          </a:prstGeom>
        </p:spPr>
      </p:pic>
      <p:pic>
        <p:nvPicPr>
          <p:cNvPr id="6" name="Content Placeholder 5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149090" y="1185545"/>
            <a:ext cx="3510280" cy="462534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33775" y="3230245"/>
            <a:ext cx="52768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765300" y="60172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Code Snippet for the above</a:t>
            </a:r>
            <a:endParaRPr lang="en-US" altLang="en-GB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2950" y="1549400"/>
            <a:ext cx="3684270" cy="351853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8830310" y="5227955"/>
            <a:ext cx="2952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Training till 10 epochs</a:t>
            </a:r>
            <a:endParaRPr lang="en-US" altLang="en-GB" b="1"/>
          </a:p>
          <a:p>
            <a:pPr algn="ctr"/>
            <a:r>
              <a:rPr lang="en-US" altLang="en-GB" b="1"/>
              <a:t>(note that after 6 epochs the accuracy remains the same)</a:t>
            </a:r>
            <a:endParaRPr lang="en-US" altLang="en-GB" b="1"/>
          </a:p>
        </p:txBody>
      </p:sp>
      <p:sp>
        <p:nvSpPr>
          <p:cNvPr id="11" name="Text Box 10"/>
          <p:cNvSpPr txBox="1"/>
          <p:nvPr/>
        </p:nvSpPr>
        <p:spPr>
          <a:xfrm>
            <a:off x="7659370" y="3137535"/>
            <a:ext cx="71310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11181080" y="3373755"/>
            <a:ext cx="297180" cy="716915"/>
          </a:xfrm>
          <a:prstGeom prst="rect">
            <a:avLst/>
          </a:prstGeom>
          <a:noFill/>
        </p:spPr>
        <p:txBody>
          <a:bodyPr wrap="none" rtlCol="0" anchor="t">
            <a:noAutofit/>
          </a:bodyPr>
          <a:p>
            <a:endParaRPr lang="en-GB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6865" y="180340"/>
            <a:ext cx="4798060" cy="219583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866775" y="2376170"/>
            <a:ext cx="346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Evaluation Metrics Calculated</a:t>
            </a:r>
            <a:endParaRPr lang="en-US" altLang="en-GB" b="1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4355" y="71755"/>
            <a:ext cx="4500245" cy="2732405"/>
          </a:xfrm>
          <a:prstGeom prst="rect">
            <a:avLst/>
          </a:prstGeom>
          <a:ln w="19050" cmpd="sng">
            <a:solidFill>
              <a:schemeClr val="tx1"/>
            </a:solidFill>
            <a:prstDash val="solid"/>
          </a:ln>
        </p:spPr>
      </p:pic>
      <p:sp>
        <p:nvSpPr>
          <p:cNvPr id="16" name="Text Box 15"/>
          <p:cNvSpPr txBox="1"/>
          <p:nvPr/>
        </p:nvSpPr>
        <p:spPr>
          <a:xfrm>
            <a:off x="7628890" y="2804160"/>
            <a:ext cx="2715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Confusion Matrix</a:t>
            </a:r>
            <a:endParaRPr lang="en-US" altLang="en-GB" b="1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925" y="3673475"/>
            <a:ext cx="4287520" cy="257873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  <p:sp>
        <p:nvSpPr>
          <p:cNvPr id="19" name="Text Box 18"/>
          <p:cNvSpPr txBox="1"/>
          <p:nvPr/>
        </p:nvSpPr>
        <p:spPr>
          <a:xfrm>
            <a:off x="7158990" y="6354445"/>
            <a:ext cx="3654425" cy="503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b="1"/>
              <a:t>Graph of Training vs Validation Loss</a:t>
            </a:r>
            <a:endParaRPr lang="en-US" altLang="en-GB" b="1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75" y="3172460"/>
            <a:ext cx="3578225" cy="2783840"/>
          </a:xfrm>
          <a:prstGeom prst="rect">
            <a:avLst/>
          </a:prstGeom>
          <a:ln w="28575" cmpd="thickThin">
            <a:solidFill>
              <a:schemeClr val="tx1"/>
            </a:solidFill>
            <a:prstDash val="solid"/>
          </a:ln>
        </p:spPr>
      </p:pic>
      <p:sp>
        <p:nvSpPr>
          <p:cNvPr id="22" name="Text Box 21"/>
          <p:cNvSpPr txBox="1"/>
          <p:nvPr/>
        </p:nvSpPr>
        <p:spPr>
          <a:xfrm>
            <a:off x="1118870" y="6063615"/>
            <a:ext cx="30194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b="1"/>
              <a:t>Graph of Validation Accuracy per Epoch</a:t>
            </a:r>
            <a:endParaRPr lang="en-US" altLang="en-GB" b="1"/>
          </a:p>
        </p:txBody>
      </p:sp>
      <p:sp>
        <p:nvSpPr>
          <p:cNvPr id="17" name="Text Box 16"/>
          <p:cNvSpPr txBox="1"/>
          <p:nvPr/>
        </p:nvSpPr>
        <p:spPr>
          <a:xfrm>
            <a:off x="5842000" y="109410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 Box 19"/>
          <p:cNvSpPr txBox="1"/>
          <p:nvPr/>
        </p:nvSpPr>
        <p:spPr>
          <a:xfrm>
            <a:off x="8791575" y="2987675"/>
            <a:ext cx="3860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↓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5311140" y="4495165"/>
            <a:ext cx="5892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GB" altLang="en-US" sz="3200">
                <a:latin typeface="Arial" panose="020B0604020202020204" pitchFamily="34" charset="0"/>
                <a:cs typeface="Arial" panose="020B0604020202020204" pitchFamily="34" charset="0"/>
              </a:rPr>
              <a:t>←</a:t>
            </a:r>
            <a:endParaRPr lang="en-GB" altLang="en-US" sz="3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" y="0"/>
            <a:ext cx="12191365" cy="1095375"/>
          </a:xfrm>
        </p:spPr>
        <p:txBody>
          <a:bodyPr>
            <a:normAutofit/>
          </a:bodyPr>
          <a:p>
            <a:r>
              <a:rPr lang="en-US" altLang="en-GB" sz="1780" b="1"/>
              <a:t>K-Fold Cross-Validation for Fine-Tuning Vision Transformer (ViT) on Lung Images: </a:t>
            </a:r>
            <a:r>
              <a:rPr lang="en-US" altLang="en-GB" sz="1780"/>
              <a:t>This code fine-tunes a pretrained ViT to classify lung images using K-Fold cross-validation, training the model on each fold and evaluating it on the corresponding validation subset. Fold-wise metrics (accuracy, precision, recall, F1-score) are computed, averaged across all folds, and saved for robust performance assessment.</a:t>
            </a:r>
            <a:endParaRPr lang="en-US" altLang="en-GB" sz="1780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18745" y="1811020"/>
            <a:ext cx="5824220" cy="334581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35420" y="1816100"/>
            <a:ext cx="5442585" cy="324612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88975" y="53498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/>
              <a:t>Code Snippet of K-Fold Cross Validation</a:t>
            </a:r>
            <a:endParaRPr lang="en-US" altLang="en-GB" b="1"/>
          </a:p>
        </p:txBody>
      </p:sp>
      <p:sp>
        <p:nvSpPr>
          <p:cNvPr id="8" name="Text Box 7"/>
          <p:cNvSpPr txBox="1"/>
          <p:nvPr/>
        </p:nvSpPr>
        <p:spPr>
          <a:xfrm>
            <a:off x="7432040" y="5243195"/>
            <a:ext cx="4064000" cy="474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b="1"/>
              <a:t>Evaluation Metrics </a:t>
            </a:r>
            <a:endParaRPr lang="en-US" altLang="en-GB" b="1"/>
          </a:p>
        </p:txBody>
      </p:sp>
      <p:sp>
        <p:nvSpPr>
          <p:cNvPr id="9" name="Text Box 8"/>
          <p:cNvSpPr txBox="1"/>
          <p:nvPr/>
        </p:nvSpPr>
        <p:spPr>
          <a:xfrm>
            <a:off x="5942965" y="2932430"/>
            <a:ext cx="60198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GB" altLang="en-US" sz="3200" b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endParaRPr lang="en-GB" altLang="en-US" sz="3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6054</Words>
  <Application>WPS Presentation</Application>
  <PresentationFormat>Widescreen</PresentationFormat>
  <Paragraphs>201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Description of the Dataset</vt:lpstr>
      <vt:lpstr>PowerPoint 演示文稿</vt:lpstr>
      <vt:lpstr>Description of the Model</vt:lpstr>
      <vt:lpstr>ViT Model Description</vt:lpstr>
      <vt:lpstr>Evaluation of Fine-Tuned Vision Transformer (ViT) for Lung Image Classification: We load a fine-tuned Vision Transformer (ViT) model to classify lung images into four categories. The model weights are loaded from a saved checkpoint and moved to the appropriate device (CPU/GPU). Validation images are preprocessed with resizing, normalization, and tensor conversion using ViTFeatureExtractor. The model generates predictions on the validation set, and the results are used to compute a detailed classification report. Finally, the evaluation metrics are printed to assess model performance.</vt:lpstr>
      <vt:lpstr>Fine-Tuning Vision Transformer (ViT) for Lung Image Classification with Early Stopping: This code fine-tunes a pretrained ViT to classify lung images into four categories, with datasets preprocessed using `ViTImageProcessor`. The model trains with early stopping based on validation accuracy, saving the best weights and logging losses. After training, it evaluates the model, generates a classification report, confusion matrix, and plots training/validation curves for analysis. All results, metrics, and the best model are saved for further use and reporting. </vt:lpstr>
      <vt:lpstr>PowerPoint 演示文稿</vt:lpstr>
      <vt:lpstr>K-Fold Cross-Validation for Fine-Tuning Vision Transformer (ViT) on Lung Images: This code fine-tunes a pretrained ViT to classify lung images using K-Fold cross-validation, training the model on each fold and evaluating it on the corresponding validation subset. Fold-wise metrics (accuracy, precision, recall, F1-score) are computed, averaged across all folds, and saved for robust performance assessment.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WPS_1746636739</cp:lastModifiedBy>
  <cp:revision>5</cp:revision>
  <dcterms:created xsi:type="dcterms:W3CDTF">2025-07-23T00:59:00Z</dcterms:created>
  <dcterms:modified xsi:type="dcterms:W3CDTF">2025-10-24T16:26:07Z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32858B48501E456F944542340C7ABF46_11</vt:lpwstr>
  </property>
  <property fmtid="{D5CDD505-2E9C-101B-9397-08002B2CF9AE}" pid="3" name="KSOProductBuildVer">
    <vt:lpwstr>2057-12.2.0.22556</vt:lpwstr>
  </property>
</Properties>
</file>