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2D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>
        <p:scale>
          <a:sx n="125" d="100"/>
          <a:sy n="125" d="100"/>
        </p:scale>
        <p:origin x="30" y="-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858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551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311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555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9928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502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387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189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557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t>4/18/2024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542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147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7659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876423" y="1358538"/>
            <a:ext cx="8791575" cy="2830694"/>
          </a:xfrm>
        </p:spPr>
        <p:txBody>
          <a:bodyPr>
            <a:noAutofit/>
          </a:bodyPr>
          <a:lstStyle/>
          <a:p>
            <a:r>
              <a:rPr lang="ru-RU" sz="6000" cap="none" dirty="0" smtClean="0"/>
              <a:t>Курсовая работа по дисциплине «Программирование мобильных устройств»</a:t>
            </a:r>
            <a:endParaRPr lang="ru-RU" sz="6000" cap="none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76424" y="4649652"/>
            <a:ext cx="8791575" cy="1655762"/>
          </a:xfrm>
        </p:spPr>
        <p:txBody>
          <a:bodyPr/>
          <a:lstStyle/>
          <a:p>
            <a:r>
              <a:rPr lang="ru-RU" cap="none" dirty="0" smtClean="0">
                <a:solidFill>
                  <a:schemeClr val="tx1"/>
                </a:solidFill>
              </a:rPr>
              <a:t>Выполнил студент группы БВТ2002 Голубков Антон</a:t>
            </a:r>
            <a:endParaRPr lang="ru-RU" cap="non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3868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5821680" y="1744980"/>
            <a:ext cx="6370321" cy="4585802"/>
          </a:xfrm>
          <a:prstGeom prst="rect">
            <a:avLst/>
          </a:prstGeom>
          <a:solidFill>
            <a:srgbClr val="2B2D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Угадай животное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1" y="1845734"/>
            <a:ext cx="4665510" cy="1225126"/>
          </a:xfrm>
        </p:spPr>
        <p:txBody>
          <a:bodyPr/>
          <a:lstStyle/>
          <a:p>
            <a:r>
              <a:rPr lang="ru-RU" dirty="0"/>
              <a:t>Используются три </a:t>
            </a:r>
            <a:r>
              <a:rPr lang="en-US" dirty="0"/>
              <a:t>activity. </a:t>
            </a:r>
            <a:r>
              <a:rPr lang="ru-RU" dirty="0" smtClean="0"/>
              <a:t>Основной функционал реализован: сравнение введенного текста преобразованного в нижний регистр с правильным словом. 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4035" y="1744980"/>
            <a:ext cx="2102564" cy="4570562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2319" y="1744979"/>
            <a:ext cx="2029813" cy="4572365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89163" y="1737360"/>
            <a:ext cx="2065492" cy="4570563"/>
          </a:xfrm>
          <a:prstGeom prst="rect">
            <a:avLst/>
          </a:prstGeom>
        </p:spPr>
      </p:pic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1212616" y="3371087"/>
            <a:ext cx="4434840" cy="1631216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val 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check = findViewById&lt;Button&gt;(R.id.</a:t>
            </a:r>
            <a:r>
              <a:rPr kumimoji="0" lang="ru-RU" altLang="ru-RU" sz="1000" b="0" i="1" u="none" strike="noStrike" cap="none" normalizeH="0" baseline="0" smtClean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checkButton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check.setOnClickListener </a:t>
            </a:r>
            <a:r>
              <a:rPr kumimoji="0" lang="ru-RU" altLang="ru-RU" sz="1000" b="1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{</a:t>
            </a:r>
            <a:br>
              <a:rPr kumimoji="0" lang="ru-RU" altLang="ru-RU" sz="1000" b="1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1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val 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answerInput = findViewById&lt;TextInputEditText&gt;(R.id.</a:t>
            </a:r>
            <a:r>
              <a:rPr kumimoji="0" lang="ru-RU" altLang="ru-RU" sz="1000" b="0" i="1" u="none" strike="noStrike" cap="none" normalizeH="0" baseline="0" smtClean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answerInput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val 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answer = answerInput.</a:t>
            </a:r>
            <a:r>
              <a:rPr kumimoji="0" lang="ru-RU" altLang="ru-RU" sz="1000" b="0" i="1" u="none" strike="noStrike" cap="none" normalizeH="0" baseline="0" smtClean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text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kumimoji="0" lang="ru-RU" altLang="ru-RU" sz="1000" b="0" i="1" u="none" strike="noStrike" cap="none" normalizeH="0" baseline="0" smtClean="0">
                <a:ln>
                  <a:noFill/>
                </a:ln>
                <a:solidFill>
                  <a:srgbClr val="57AAF7"/>
                </a:solidFill>
                <a:effectLst/>
                <a:latin typeface="JetBrains Mono"/>
              </a:rPr>
              <a:t>toString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().</a:t>
            </a:r>
            <a:r>
              <a:rPr kumimoji="0" lang="ru-RU" altLang="ru-RU" sz="1000" b="0" i="1" u="none" strike="noStrike" cap="none" normalizeH="0" baseline="0" smtClean="0">
                <a:ln>
                  <a:noFill/>
                </a:ln>
                <a:solidFill>
                  <a:srgbClr val="57AAF7"/>
                </a:solidFill>
                <a:effectLst/>
                <a:latin typeface="JetBrains Mono"/>
              </a:rPr>
              <a:t>lowercase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</a:t>
            </a:r>
            <a:b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val 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intent = 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when 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(answer) {</a:t>
            </a:r>
            <a:b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"racoon" 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-&gt; Intent(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this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ExerciseAnimalsSuccess::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class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kumimoji="0" lang="ru-RU" altLang="ru-RU" sz="1000" b="0" i="1" u="none" strike="noStrike" cap="none" normalizeH="0" baseline="0" smtClean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java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else 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-&gt; Intent(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this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ExerciseAnimasFail::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class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kumimoji="0" lang="ru-RU" altLang="ru-RU" sz="1000" b="0" i="1" u="none" strike="noStrike" cap="none" normalizeH="0" baseline="0" smtClean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java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}</a:t>
            </a:r>
            <a:b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startActivity(intent)</a:t>
            </a:r>
            <a:b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1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8484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5821680" y="1744980"/>
            <a:ext cx="6370321" cy="4585802"/>
          </a:xfrm>
          <a:prstGeom prst="rect">
            <a:avLst/>
          </a:prstGeom>
          <a:solidFill>
            <a:srgbClr val="2B2D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Переведи слово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4155" y="1737360"/>
            <a:ext cx="2062423" cy="4544678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0953" y="1744980"/>
            <a:ext cx="2017052" cy="4537058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10000" y="1737360"/>
            <a:ext cx="2054299" cy="4544678"/>
          </a:xfrm>
          <a:prstGeom prst="rect">
            <a:avLst/>
          </a:prstGeom>
        </p:spPr>
      </p:pic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568722" y="1760334"/>
            <a:ext cx="5123417" cy="4555093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checkButton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.setOnClickListener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{</a:t>
            </a:r>
            <a:b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val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selectedRadioButtonId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radioButtonGroup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kumimoji="0" lang="ru-RU" altLang="ru-RU" sz="1000" b="0" i="1" u="none" strike="noStrike" cap="none" normalizeH="0" baseline="0" dirty="0" err="1" smtClean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checkedRadioButtonId</a:t>
            </a:r>
            <a: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/>
            </a:r>
            <a:b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</a:br>
            <a: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if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selectedRadioButtonId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!= -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 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val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selectedRadioButton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findViewById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&lt;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RadioButton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&gt;(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selectedRadioButtonId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val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correctRadioButton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findViewById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&lt;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RadioButton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&gt;(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R.id.</a:t>
            </a:r>
            <a:r>
              <a:rPr kumimoji="0" lang="ru-RU" altLang="ru-RU" sz="1000" b="0" i="1" u="none" strike="noStrike" cap="none" normalizeH="0" baseline="0" dirty="0" err="1" smtClean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gardener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if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selectedRadioButton.</a:t>
            </a:r>
            <a:r>
              <a:rPr kumimoji="0" lang="ru-RU" altLang="ru-RU" sz="1000" b="0" i="1" u="none" strike="noStrike" cap="none" normalizeH="0" baseline="0" dirty="0" err="1" smtClean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tag</a:t>
            </a:r>
            <a: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==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correct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 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val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correctRoundedCornersDrawable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ContextCompat.getDrawable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this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R.drawable.</a:t>
            </a:r>
            <a:r>
              <a:rPr kumimoji="0" lang="ru-RU" altLang="ru-RU" sz="1000" b="0" i="1" u="none" strike="noStrike" cap="none" normalizeH="0" baseline="0" dirty="0" err="1" smtClean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correct_rounded_radio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correctRadioButton.</a:t>
            </a:r>
            <a:r>
              <a:rPr kumimoji="0" lang="ru-RU" altLang="ru-RU" sz="1000" b="0" i="1" u="none" strike="noStrike" cap="none" normalizeH="0" baseline="0" dirty="0" err="1" smtClean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background</a:t>
            </a:r>
            <a: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correctRoundedCornersDrawable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/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}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else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val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incorrectRoundedCornersDrawable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ContextCompat.getDrawable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this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R.drawable.</a:t>
            </a:r>
            <a:r>
              <a:rPr kumimoji="0" lang="ru-RU" altLang="ru-RU" sz="1000" b="0" i="1" u="none" strike="noStrike" cap="none" normalizeH="0" baseline="0" dirty="0" err="1" smtClean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incorrect_rounded_radio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selectedRadioButton.</a:t>
            </a:r>
            <a:r>
              <a:rPr kumimoji="0" lang="ru-RU" altLang="ru-RU" sz="1000" b="0" i="1" u="none" strike="noStrike" cap="none" normalizeH="0" baseline="0" dirty="0" err="1" smtClean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background</a:t>
            </a:r>
            <a: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incorrectRoundedCornersDrawable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/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val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correctRoundedCornersDrawable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ContextCompat.getDrawable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this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R.drawable.</a:t>
            </a:r>
            <a:r>
              <a:rPr kumimoji="0" lang="ru-RU" altLang="ru-RU" sz="1000" b="0" i="1" u="none" strike="noStrike" cap="none" normalizeH="0" baseline="0" dirty="0" err="1" smtClean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correct_rounded_radio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correctRadioButton.</a:t>
            </a:r>
            <a:r>
              <a:rPr kumimoji="0" lang="ru-RU" altLang="ru-RU" sz="1000" b="0" i="1" u="none" strike="noStrike" cap="none" normalizeH="0" baseline="0" dirty="0" err="1" smtClean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background</a:t>
            </a:r>
            <a: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correctRoundedCornersDrawable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/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for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(i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 </a:t>
            </a:r>
            <a:r>
              <a:rPr kumimoji="0" lang="ru-RU" altLang="ru-RU" sz="1000" b="0" i="1" u="none" strike="noStrike" cap="none" normalizeH="0" baseline="0" dirty="0" err="1" smtClean="0">
                <a:ln>
                  <a:noFill/>
                </a:ln>
                <a:solidFill>
                  <a:srgbClr val="57AAF7"/>
                </a:solidFill>
                <a:effectLst/>
                <a:latin typeface="JetBrains Mono"/>
              </a:rPr>
              <a:t>until</a:t>
            </a:r>
            <a: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57AAF7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radioButtonGroup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kumimoji="0" lang="ru-RU" altLang="ru-RU" sz="1000" b="0" i="1" u="none" strike="noStrike" cap="none" normalizeH="0" baseline="0" dirty="0" err="1" smtClean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childCount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 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val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radioButton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RadioButton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radioButtonGroup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.getChildAt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(i)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as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RadioButton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/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radioButton.</a:t>
            </a:r>
            <a:r>
              <a:rPr kumimoji="0" lang="ru-RU" altLang="ru-RU" sz="1000" b="0" i="1" u="none" strike="noStrike" cap="none" normalizeH="0" baseline="0" dirty="0" err="1" smtClean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isEnabled</a:t>
            </a:r>
            <a: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false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/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checkButton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kumimoji="0" lang="ru-RU" altLang="ru-RU" sz="1000" b="0" i="1" u="none" strike="noStrike" cap="none" normalizeH="0" baseline="0" dirty="0" err="1" smtClean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text</a:t>
            </a:r>
            <a: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getString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R.string.</a:t>
            </a:r>
            <a:r>
              <a:rPr kumimoji="0" lang="ru-RU" altLang="ru-RU" sz="1000" b="0" i="1" u="none" strike="noStrike" cap="none" normalizeH="0" baseline="0" dirty="0" err="1" smtClean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next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checkButton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.setOnClickListener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{</a:t>
            </a:r>
            <a:b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val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intent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Intent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this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MainActivity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::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class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java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startActivity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intent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b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9551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5823964" y="1739054"/>
            <a:ext cx="6370321" cy="4585802"/>
          </a:xfrm>
          <a:prstGeom prst="rect">
            <a:avLst/>
          </a:prstGeom>
          <a:solidFill>
            <a:srgbClr val="2B2D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Аудирование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1" y="1845734"/>
            <a:ext cx="4650747" cy="2703406"/>
          </a:xfrm>
        </p:spPr>
        <p:txBody>
          <a:bodyPr>
            <a:normAutofit/>
          </a:bodyPr>
          <a:lstStyle/>
          <a:p>
            <a:r>
              <a:rPr lang="ru-RU" dirty="0" smtClean="0"/>
              <a:t>Необходимо правильно назвать слово, данное на экране. Для распознавания речи используется </a:t>
            </a:r>
            <a:r>
              <a:rPr lang="en-US" dirty="0" err="1" smtClean="0"/>
              <a:t>SpeechRecognizer</a:t>
            </a:r>
            <a:r>
              <a:rPr lang="en-US" dirty="0" smtClean="0"/>
              <a:t> </a:t>
            </a:r>
            <a:r>
              <a:rPr lang="ru-RU" dirty="0" smtClean="0"/>
              <a:t>от </a:t>
            </a:r>
            <a:r>
              <a:rPr lang="en-US" dirty="0" smtClean="0"/>
              <a:t>Google. </a:t>
            </a:r>
            <a:r>
              <a:rPr lang="ru-RU" dirty="0" smtClean="0"/>
              <a:t>Упражнение реализовано на одном </a:t>
            </a:r>
            <a:r>
              <a:rPr lang="en-US" dirty="0" smtClean="0"/>
              <a:t>activity </a:t>
            </a:r>
            <a:r>
              <a:rPr lang="ru-RU" dirty="0" smtClean="0"/>
              <a:t>за счет изменения свойства </a:t>
            </a:r>
            <a:r>
              <a:rPr lang="en-US" dirty="0" smtClean="0"/>
              <a:t>visibility</a:t>
            </a:r>
            <a:r>
              <a:rPr lang="ru-RU" dirty="0" smtClean="0"/>
              <a:t> некоторых слоев</a:t>
            </a:r>
            <a:r>
              <a:rPr lang="en-US" dirty="0" smtClean="0"/>
              <a:t> </a:t>
            </a:r>
            <a:r>
              <a:rPr lang="ru-RU" dirty="0" smtClean="0"/>
              <a:t>на </a:t>
            </a:r>
            <a:r>
              <a:rPr lang="en-US" dirty="0" smtClean="0"/>
              <a:t>gone</a:t>
            </a:r>
            <a:r>
              <a:rPr lang="ru-RU" dirty="0" smtClean="0"/>
              <a:t> и обратно на </a:t>
            </a:r>
            <a:r>
              <a:rPr lang="en-US" dirty="0" smtClean="0"/>
              <a:t>visible.</a:t>
            </a:r>
            <a:r>
              <a:rPr lang="ru-RU" dirty="0" smtClean="0"/>
              <a:t> 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/>
          <a:srcRect l="6446" r="6113"/>
          <a:stretch/>
        </p:blipFill>
        <p:spPr>
          <a:xfrm>
            <a:off x="7917180" y="1739053"/>
            <a:ext cx="2179320" cy="4578139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7376" y="1739053"/>
            <a:ext cx="2110000" cy="4585803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12681" y="1739052"/>
            <a:ext cx="2099396" cy="4585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199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7668883" y="1744980"/>
            <a:ext cx="4523117" cy="4585802"/>
          </a:xfrm>
          <a:prstGeom prst="rect">
            <a:avLst/>
          </a:prstGeom>
          <a:solidFill>
            <a:srgbClr val="2B2D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Экран отсутствия интернета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845734"/>
            <a:ext cx="6294120" cy="1301326"/>
          </a:xfrm>
        </p:spPr>
        <p:txBody>
          <a:bodyPr>
            <a:normAutofit/>
          </a:bodyPr>
          <a:lstStyle/>
          <a:p>
            <a:r>
              <a:rPr lang="ru-RU" dirty="0" smtClean="0"/>
              <a:t>Создан специально для этого класс «</a:t>
            </a:r>
            <a:r>
              <a:rPr lang="en-US" dirty="0" smtClean="0"/>
              <a:t>Network manager</a:t>
            </a:r>
            <a:r>
              <a:rPr lang="ru-RU" dirty="0" smtClean="0"/>
              <a:t>», проверяющий наличие соединения с сетью. Проверка вызовом данного класса добавлена во все существующие </a:t>
            </a:r>
            <a:r>
              <a:rPr lang="en-US" dirty="0" smtClean="0"/>
              <a:t>activity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0181" y="1744980"/>
            <a:ext cx="2080520" cy="4590943"/>
          </a:xfrm>
          <a:prstGeom prst="rect">
            <a:avLst/>
          </a:prstGeom>
        </p:spPr>
      </p:pic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097280" y="3555577"/>
            <a:ext cx="3573780" cy="1169551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val 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networkManager = NetworkManager(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this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networkManager.observe(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this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 </a:t>
            </a:r>
            <a:r>
              <a:rPr kumimoji="0" lang="ru-RU" altLang="ru-RU" sz="1000" b="1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{ 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hasNetwork </a:t>
            </a:r>
            <a:r>
              <a:rPr kumimoji="0" lang="ru-RU" altLang="ru-RU" sz="1000" b="1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-&gt;</a:t>
            </a:r>
            <a:br>
              <a:rPr kumimoji="0" lang="ru-RU" altLang="ru-RU" sz="1000" b="1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1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if 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(!hasNetwork) {</a:t>
            </a:r>
            <a:b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val 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intent = Intent(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this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NetworkErrorActivity::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class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kumimoji="0" lang="ru-RU" altLang="ru-RU" sz="1000" b="0" i="1" u="none" strike="noStrike" cap="none" normalizeH="0" baseline="0" smtClean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java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startActivity(intent)</a:t>
            </a:r>
            <a:b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}</a:t>
            </a:r>
            <a:b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1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6939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 </a:t>
            </a:r>
            <a:r>
              <a:rPr lang="en-US" dirty="0" err="1" smtClean="0"/>
              <a:t>NetworkManager</a:t>
            </a:r>
            <a:endParaRPr lang="ru-RU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167323" y="1743763"/>
            <a:ext cx="6096317" cy="5016758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class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NetworkManager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context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Context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 :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LiveData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&lt;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Boolean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&gt;() 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/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override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fun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onActive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 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super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.onActive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checkNetWorkConnectivity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/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override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fun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onInactive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 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super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.onInactive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connectivityManager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.unregisterNetworkCallback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networkCallback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/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private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var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connectivityManager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context.</a:t>
            </a:r>
            <a:r>
              <a:rPr kumimoji="0" lang="ru-RU" altLang="ru-RU" sz="1000" b="0" i="1" u="none" strike="noStrike" cap="none" normalizeH="0" baseline="0" dirty="0" err="1" smtClean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applicationContext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.getSystemService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Context.</a:t>
            </a:r>
            <a:r>
              <a:rPr kumimoji="0" lang="ru-RU" altLang="ru-RU" sz="1000" b="0" i="1" u="none" strike="noStrike" cap="none" normalizeH="0" baseline="0" dirty="0" err="1" smtClean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CONNECTIVITY_SERVICE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as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ConnectivityManager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/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/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private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val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networkCallback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object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ConnectivityManager.NetworkCallback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override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fun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onAvailable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network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Network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 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super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.onAvailable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network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postValue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true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/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override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fun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onUnavailable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 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super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.onUnavailable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postValue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false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/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override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fun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onLost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network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Network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 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super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.onLost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network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postValue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false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}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263640" y="1737360"/>
            <a:ext cx="4846320" cy="2446020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private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fun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checkNetWorkConnectivity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val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network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connectivityManager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kumimoji="0" lang="ru-RU" altLang="ru-RU" sz="1000" b="0" i="1" u="none" strike="noStrike" cap="none" normalizeH="0" baseline="0" dirty="0" err="1" smtClean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activeNetwork</a:t>
            </a:r>
            <a: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/>
            </a:r>
            <a:b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</a:br>
            <a: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if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network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==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null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postValue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false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/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val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requestBuilder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NetworkRequest.Builder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().</a:t>
            </a:r>
            <a:r>
              <a:rPr kumimoji="0" lang="ru-RU" altLang="ru-RU" sz="1000" b="0" i="1" u="none" strike="noStrike" cap="none" normalizeH="0" baseline="0" dirty="0" err="1" smtClean="0">
                <a:ln>
                  <a:noFill/>
                </a:ln>
                <a:solidFill>
                  <a:srgbClr val="57AAF7"/>
                </a:solidFill>
                <a:effectLst/>
                <a:latin typeface="JetBrains Mono"/>
              </a:rPr>
              <a:t>apply</a:t>
            </a:r>
            <a: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57AAF7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{</a:t>
            </a:r>
            <a:b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addCapability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NetworkCapabilities.</a:t>
            </a:r>
            <a:r>
              <a:rPr kumimoji="0" lang="ru-RU" altLang="ru-RU" sz="1000" b="0" i="1" u="none" strike="noStrike" cap="none" normalizeH="0" baseline="0" dirty="0" err="1" smtClean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NET_CAPABILITY_VALIDATED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addCapability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NetworkCapabilities.</a:t>
            </a:r>
            <a:r>
              <a:rPr kumimoji="0" lang="ru-RU" altLang="ru-RU" sz="1000" b="0" i="1" u="none" strike="noStrike" cap="none" normalizeH="0" baseline="0" dirty="0" err="1" smtClean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NET_CAPABILITY_INTERNET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addTransportType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NetworkCapabilities.</a:t>
            </a:r>
            <a:r>
              <a:rPr kumimoji="0" lang="ru-RU" altLang="ru-RU" sz="1000" b="0" i="1" u="none" strike="noStrike" cap="none" normalizeH="0" baseline="0" dirty="0" err="1" smtClean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TRANSPORT_CELLULAR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addTransportType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NetworkCapabilities.</a:t>
            </a:r>
            <a:r>
              <a:rPr kumimoji="0" lang="ru-RU" altLang="ru-RU" sz="1000" b="0" i="1" u="none" strike="noStrike" cap="none" normalizeH="0" baseline="0" dirty="0" err="1" smtClean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TRANSPORT_WIFI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addTransportType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NetworkCapabilities.</a:t>
            </a:r>
            <a:r>
              <a:rPr kumimoji="0" lang="ru-RU" altLang="ru-RU" sz="1000" b="0" i="1" u="none" strike="noStrike" cap="none" normalizeH="0" baseline="0" dirty="0" err="1" smtClean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TRANSPORT_ETHERNET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build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/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connectivityManager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.registerNetworkCallback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requestBuilder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networkCallback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7516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 приложении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В данном приложении реализованы все </a:t>
            </a:r>
            <a:r>
              <a:rPr lang="en-US" sz="3200" dirty="0" smtClean="0"/>
              <a:t>Activity</a:t>
            </a:r>
            <a:r>
              <a:rPr lang="ru-RU" sz="3200" dirty="0" smtClean="0"/>
              <a:t>, заданные в макете, за исключением «</a:t>
            </a:r>
            <a:r>
              <a:rPr lang="en-US" sz="3200" dirty="0" smtClean="0"/>
              <a:t>Splash Screen</a:t>
            </a:r>
            <a:r>
              <a:rPr lang="ru-RU" sz="3200" dirty="0" smtClean="0"/>
              <a:t>»</a:t>
            </a:r>
            <a:r>
              <a:rPr lang="en-US" sz="3200" dirty="0" smtClean="0"/>
              <a:t> </a:t>
            </a:r>
            <a:r>
              <a:rPr lang="ru-RU" sz="3200" dirty="0" smtClean="0"/>
              <a:t>и «</a:t>
            </a:r>
            <a:r>
              <a:rPr lang="en-US" sz="3200" dirty="0" smtClean="0"/>
              <a:t>Profile</a:t>
            </a:r>
            <a:r>
              <a:rPr lang="ru-RU" sz="3200" dirty="0" smtClean="0"/>
              <a:t> – </a:t>
            </a:r>
            <a:r>
              <a:rPr lang="en-US" sz="3200" dirty="0" smtClean="0"/>
              <a:t>resize photo</a:t>
            </a:r>
            <a:r>
              <a:rPr lang="ru-RU" sz="3200" dirty="0" smtClean="0"/>
              <a:t>»</a:t>
            </a:r>
            <a:r>
              <a:rPr lang="en-US" sz="3200" dirty="0" smtClean="0"/>
              <a:t>. </a:t>
            </a:r>
            <a:r>
              <a:rPr lang="ru-RU" sz="3200" dirty="0" smtClean="0"/>
              <a:t>Что касается функционала – реализована на данный момент лишь базовая часть, речь о которой пойдет в следующих слайдах.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65567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180" y="-292122"/>
            <a:ext cx="10058400" cy="1450757"/>
          </a:xfrm>
        </p:spPr>
        <p:txBody>
          <a:bodyPr/>
          <a:lstStyle/>
          <a:p>
            <a:r>
              <a:rPr lang="ru-RU" dirty="0" smtClean="0"/>
              <a:t>Диаграмма классов</a:t>
            </a:r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9493" y="1253526"/>
            <a:ext cx="8867775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74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7668883" y="1737359"/>
            <a:ext cx="4523117" cy="4585802"/>
          </a:xfrm>
          <a:prstGeom prst="rect">
            <a:avLst/>
          </a:prstGeom>
          <a:solidFill>
            <a:srgbClr val="2B2D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Splash Screen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845734"/>
            <a:ext cx="6571603" cy="4023360"/>
          </a:xfrm>
        </p:spPr>
        <p:txBody>
          <a:bodyPr/>
          <a:lstStyle/>
          <a:p>
            <a:r>
              <a:rPr lang="ru-RU" dirty="0" smtClean="0"/>
              <a:t>Хоть я и не реализовывал </a:t>
            </a:r>
            <a:r>
              <a:rPr lang="en-US" dirty="0" smtClean="0"/>
              <a:t>Splash Screen</a:t>
            </a:r>
            <a:r>
              <a:rPr lang="ru-RU" dirty="0" smtClean="0"/>
              <a:t> заданный в макете, однако, начиная с </a:t>
            </a:r>
            <a:r>
              <a:rPr lang="en-US" dirty="0" smtClean="0"/>
              <a:t>Android 12</a:t>
            </a:r>
            <a:r>
              <a:rPr lang="ru-RU" dirty="0" smtClean="0"/>
              <a:t>, у каждого приложения </a:t>
            </a:r>
            <a:r>
              <a:rPr lang="ru-RU" dirty="0"/>
              <a:t>по </a:t>
            </a:r>
            <a:r>
              <a:rPr lang="ru-RU" dirty="0" smtClean="0"/>
              <a:t>умолчанию есть </a:t>
            </a:r>
            <a:r>
              <a:rPr lang="en-US" dirty="0"/>
              <a:t>splash </a:t>
            </a:r>
            <a:r>
              <a:rPr lang="en-US" dirty="0" smtClean="0"/>
              <a:t>screen</a:t>
            </a:r>
            <a:r>
              <a:rPr lang="ru-RU" dirty="0" smtClean="0"/>
              <a:t> с иконкой приложения в центре.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2662"/>
          <a:stretch/>
        </p:blipFill>
        <p:spPr>
          <a:xfrm>
            <a:off x="8841957" y="1737360"/>
            <a:ext cx="2377439" cy="4585801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75235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7668883" y="1744980"/>
            <a:ext cx="4523117" cy="4585802"/>
          </a:xfrm>
          <a:prstGeom prst="rect">
            <a:avLst/>
          </a:prstGeom>
          <a:solidFill>
            <a:srgbClr val="2B2D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Экран входа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845734"/>
            <a:ext cx="5532120" cy="4023360"/>
          </a:xfrm>
        </p:spPr>
        <p:txBody>
          <a:bodyPr/>
          <a:lstStyle/>
          <a:p>
            <a:r>
              <a:rPr lang="ru-RU" dirty="0" smtClean="0"/>
              <a:t>На данном этапе реализован весь подразумевающий функционал кроме собственно самого процесса аутентификации (сравнения введенных данных с базой зарегистрированных пользователей) по причине отсутствия подключения к какой-либо БД. Также надпись «</a:t>
            </a:r>
            <a:r>
              <a:rPr lang="en-US" dirty="0" smtClean="0"/>
              <a:t>Forgot password</a:t>
            </a:r>
            <a:r>
              <a:rPr lang="ru-RU" dirty="0" smtClean="0"/>
              <a:t>» пока не имеет перехода на новую </a:t>
            </a:r>
            <a:r>
              <a:rPr lang="en-US" dirty="0" smtClean="0"/>
              <a:t>activity</a:t>
            </a:r>
            <a:r>
              <a:rPr lang="ru-RU" dirty="0" smtClean="0"/>
              <a:t>. Кнопка «</a:t>
            </a:r>
            <a:r>
              <a:rPr lang="en-US" dirty="0" smtClean="0"/>
              <a:t>Login</a:t>
            </a:r>
            <a:r>
              <a:rPr lang="ru-RU" dirty="0" smtClean="0"/>
              <a:t>»</a:t>
            </a:r>
            <a:r>
              <a:rPr lang="en-US" dirty="0" smtClean="0"/>
              <a:t> </a:t>
            </a:r>
            <a:r>
              <a:rPr lang="ru-RU" dirty="0" smtClean="0"/>
              <a:t>ведет  на </a:t>
            </a:r>
            <a:r>
              <a:rPr lang="en-US" dirty="0" err="1" smtClean="0"/>
              <a:t>Oboarding</a:t>
            </a:r>
            <a:r>
              <a:rPr lang="ru-RU" dirty="0" smtClean="0"/>
              <a:t>-и, подсвеченное </a:t>
            </a:r>
            <a:r>
              <a:rPr lang="ru-RU" dirty="0"/>
              <a:t>с</a:t>
            </a:r>
            <a:r>
              <a:rPr lang="ru-RU" dirty="0" smtClean="0"/>
              <a:t>лово «</a:t>
            </a:r>
            <a:r>
              <a:rPr lang="en-US" dirty="0" err="1" smtClean="0"/>
              <a:t>SignUp</a:t>
            </a:r>
            <a:r>
              <a:rPr lang="ru-RU" dirty="0" smtClean="0"/>
              <a:t>»</a:t>
            </a:r>
            <a:r>
              <a:rPr lang="en-US" dirty="0" smtClean="0"/>
              <a:t> </a:t>
            </a:r>
            <a:r>
              <a:rPr lang="ru-RU" dirty="0" smtClean="0"/>
              <a:t>является </a:t>
            </a:r>
            <a:r>
              <a:rPr lang="ru-RU" dirty="0" err="1" smtClean="0"/>
              <a:t>кликабельным</a:t>
            </a:r>
            <a:r>
              <a:rPr lang="ru-RU" dirty="0" smtClean="0"/>
              <a:t> и ведет на страницу регистрации, слово «</a:t>
            </a:r>
            <a:r>
              <a:rPr lang="en-US" dirty="0" smtClean="0"/>
              <a:t>Google</a:t>
            </a:r>
            <a:r>
              <a:rPr lang="ru-RU" dirty="0" smtClean="0"/>
              <a:t>»</a:t>
            </a:r>
            <a:r>
              <a:rPr lang="en-US" dirty="0" smtClean="0"/>
              <a:t> </a:t>
            </a:r>
            <a:r>
              <a:rPr lang="ru-RU" dirty="0" smtClean="0"/>
              <a:t>ведет на главную страницу поисковой системы.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1759" y="1744980"/>
            <a:ext cx="2197363" cy="4585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476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668883" y="1744980"/>
            <a:ext cx="4523117" cy="4585802"/>
          </a:xfrm>
          <a:prstGeom prst="rect">
            <a:avLst/>
          </a:prstGeom>
          <a:solidFill>
            <a:srgbClr val="2B2D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Экраны регистрации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845734"/>
            <a:ext cx="6571603" cy="4023360"/>
          </a:xfrm>
        </p:spPr>
        <p:txBody>
          <a:bodyPr/>
          <a:lstStyle/>
          <a:p>
            <a:r>
              <a:rPr lang="ru-RU" dirty="0" smtClean="0"/>
              <a:t>Подобно экрану входа, возможны ввод данных, видимость пароля и переходы между страницами. После завершения регистрации, нажав на кнопку «</a:t>
            </a:r>
            <a:r>
              <a:rPr lang="en-US" dirty="0"/>
              <a:t>S</a:t>
            </a:r>
            <a:r>
              <a:rPr lang="en-US" dirty="0" smtClean="0"/>
              <a:t>ignup</a:t>
            </a:r>
            <a:r>
              <a:rPr lang="ru-RU" dirty="0" smtClean="0"/>
              <a:t>», пользователь вновь попадает на страницу входа.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3662" y="1744980"/>
            <a:ext cx="2088679" cy="458580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0197" y="1744980"/>
            <a:ext cx="2127983" cy="4585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006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5821680" y="1744980"/>
            <a:ext cx="6370321" cy="4585802"/>
          </a:xfrm>
          <a:prstGeom prst="rect">
            <a:avLst/>
          </a:prstGeom>
          <a:solidFill>
            <a:srgbClr val="2B2D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Экраны </a:t>
            </a:r>
            <a:r>
              <a:rPr lang="en-US" dirty="0" smtClean="0"/>
              <a:t>Onboarding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1" y="1845734"/>
            <a:ext cx="4665510" cy="4023360"/>
          </a:xfrm>
        </p:spPr>
        <p:txBody>
          <a:bodyPr/>
          <a:lstStyle/>
          <a:p>
            <a:r>
              <a:rPr lang="ru-RU" dirty="0" smtClean="0"/>
              <a:t>Три подобных друг другу </a:t>
            </a:r>
            <a:r>
              <a:rPr lang="en-US" dirty="0" smtClean="0"/>
              <a:t>activity</a:t>
            </a:r>
            <a:r>
              <a:rPr lang="ru-RU" dirty="0" smtClean="0"/>
              <a:t>, встречающие при авторизации пользователя. Если пользователь пролистал все, он перейдет на экран выбора родного языка. Если он пропустит их, то попадет на главный экран.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2161" y="1737360"/>
            <a:ext cx="2107562" cy="4585802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7566" y="1737360"/>
            <a:ext cx="2087735" cy="4578182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5301" y="1744980"/>
            <a:ext cx="2057811" cy="4570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001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7668883" y="1744980"/>
            <a:ext cx="4523117" cy="4585802"/>
          </a:xfrm>
          <a:prstGeom prst="rect">
            <a:avLst/>
          </a:prstGeom>
          <a:solidFill>
            <a:srgbClr val="2B2D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Профиль пользователя и смена темы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845734"/>
            <a:ext cx="6294120" cy="4023360"/>
          </a:xfrm>
        </p:spPr>
        <p:txBody>
          <a:bodyPr/>
          <a:lstStyle/>
          <a:p>
            <a:r>
              <a:rPr lang="ru-RU" dirty="0" smtClean="0"/>
              <a:t>Есть возможность переключения на темную тему. Меняется задний фон всех страниц на темный, а также черные надписи имеющие такой фон инвертируют свой цвет на белый (</a:t>
            </a:r>
            <a:r>
              <a:rPr lang="ru-RU" dirty="0"/>
              <a:t>для этого задан </a:t>
            </a:r>
            <a:r>
              <a:rPr lang="en-US" dirty="0" err="1"/>
              <a:t>colorSecondary</a:t>
            </a:r>
            <a:r>
              <a:rPr lang="en-US" dirty="0"/>
              <a:t> </a:t>
            </a:r>
            <a:r>
              <a:rPr lang="ru-RU" dirty="0"/>
              <a:t>в файлах обоих тем</a:t>
            </a:r>
            <a:r>
              <a:rPr lang="ru-RU" dirty="0" smtClean="0"/>
              <a:t>). Есть возможность перехода на страницу выбора родного языка и выхода на страницу входа. Возможность редактирования фото профиля на данный момент отсутствует.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1007" y="1737360"/>
            <a:ext cx="2063347" cy="4585802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0241" y="1737360"/>
            <a:ext cx="2072378" cy="4585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822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7668883" y="1744980"/>
            <a:ext cx="4523117" cy="4585802"/>
          </a:xfrm>
          <a:prstGeom prst="rect">
            <a:avLst/>
          </a:prstGeom>
          <a:solidFill>
            <a:srgbClr val="2B2D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Выбор родного языка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845734"/>
            <a:ext cx="6294120" cy="4023360"/>
          </a:xfrm>
        </p:spPr>
        <p:txBody>
          <a:bodyPr/>
          <a:lstStyle/>
          <a:p>
            <a:r>
              <a:rPr lang="ru-RU" dirty="0" smtClean="0"/>
              <a:t>Основная часть представлена в виде группы радио кнопок. Как такого функционала за собой не несет. При выборе переводит на главную страницу.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2412" y="1758339"/>
            <a:ext cx="2056057" cy="4559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477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154</TotalTime>
  <Words>896</Words>
  <Application>Microsoft Office PowerPoint</Application>
  <PresentationFormat>Широкоэкранный</PresentationFormat>
  <Paragraphs>30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JetBrains Mono</vt:lpstr>
      <vt:lpstr>Ретро</vt:lpstr>
      <vt:lpstr>Курсовая работа по дисциплине «Программирование мобильных устройств»</vt:lpstr>
      <vt:lpstr>О приложении</vt:lpstr>
      <vt:lpstr>Диаграмма классов</vt:lpstr>
      <vt:lpstr>Splash Screen</vt:lpstr>
      <vt:lpstr>Экран входа</vt:lpstr>
      <vt:lpstr>Экраны регистрации</vt:lpstr>
      <vt:lpstr>Экраны Onboarding</vt:lpstr>
      <vt:lpstr>Профиль пользователя и смена темы</vt:lpstr>
      <vt:lpstr>Выбор родного языка</vt:lpstr>
      <vt:lpstr>Угадай животное</vt:lpstr>
      <vt:lpstr>Переведи слово</vt:lpstr>
      <vt:lpstr>Аудирование</vt:lpstr>
      <vt:lpstr>Экран отсутствия интернета</vt:lpstr>
      <vt:lpstr>Класс NetworkManager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Курсовая работа по дисциплине «Программирование мобильных устройств»</dc:title>
  <dc:creator>Антон Голубков</dc:creator>
  <cp:lastModifiedBy>Антон Голубков</cp:lastModifiedBy>
  <cp:revision>16</cp:revision>
  <dcterms:created xsi:type="dcterms:W3CDTF">2024-04-18T18:05:27Z</dcterms:created>
  <dcterms:modified xsi:type="dcterms:W3CDTF">2024-04-18T20:39:55Z</dcterms:modified>
</cp:coreProperties>
</file>