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57" r:id="rId6"/>
    <p:sldId id="259" r:id="rId7"/>
    <p:sldId id="260" r:id="rId8"/>
    <p:sldId id="261" r:id="rId9"/>
    <p:sldId id="263" r:id="rId10"/>
    <p:sldId id="264" r:id="rId11"/>
    <p:sldId id="271" r:id="rId12"/>
    <p:sldId id="275" r:id="rId13"/>
    <p:sldId id="276" r:id="rId14"/>
    <p:sldId id="279" r:id="rId15"/>
    <p:sldId id="277" r:id="rId16"/>
    <p:sldId id="278" r:id="rId17"/>
    <p:sldId id="282" r:id="rId18"/>
    <p:sldId id="274" r:id="rId19"/>
    <p:sldId id="272" r:id="rId20"/>
    <p:sldId id="273" r:id="rId21"/>
    <p:sldId id="268" r:id="rId22"/>
    <p:sldId id="269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539D4-B175-3F6E-47C7-F7CCB69E3929}" v="9" dt="2025-04-15T14:25:48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A7A992-DDCE-4848-A7B4-6200BD5341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853D37-C707-4079-9F7E-24BED02E23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Accurate Genome Reconstruction</a:t>
          </a:r>
          <a:r>
            <a:rPr lang="en-US" sz="1400" b="0" i="0" baseline="0"/>
            <a:t> – Minimization of sequencing errors and resolution of repetitive regions.</a:t>
          </a:r>
          <a:endParaRPr lang="en-US" sz="1400"/>
        </a:p>
      </dgm:t>
    </dgm:pt>
    <dgm:pt modelId="{EEA94EEA-91C0-47D7-BA79-2024FFD7D528}" type="parTrans" cxnId="{7C4D446D-980E-4D7A-B679-39A94C99FD57}">
      <dgm:prSet/>
      <dgm:spPr/>
      <dgm:t>
        <a:bodyPr/>
        <a:lstStyle/>
        <a:p>
          <a:endParaRPr lang="en-US"/>
        </a:p>
      </dgm:t>
    </dgm:pt>
    <dgm:pt modelId="{8141229E-C629-48E3-BBB4-3EA837327D73}" type="sibTrans" cxnId="{7C4D446D-980E-4D7A-B679-39A94C99FD57}">
      <dgm:prSet/>
      <dgm:spPr/>
      <dgm:t>
        <a:bodyPr/>
        <a:lstStyle/>
        <a:p>
          <a:endParaRPr lang="en-US"/>
        </a:p>
      </dgm:t>
    </dgm:pt>
    <dgm:pt modelId="{36C3F7CC-EB2F-43DD-8933-E4DB7BE2D9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Efficient Error Handling</a:t>
          </a:r>
          <a:r>
            <a:rPr lang="en-US" sz="1400" b="0" i="0" baseline="0"/>
            <a:t> – Filtering low-frequency k- mers, tip removal, and resolving alternative paths.</a:t>
          </a:r>
          <a:endParaRPr lang="en-US" sz="1400"/>
        </a:p>
      </dgm:t>
    </dgm:pt>
    <dgm:pt modelId="{740D4FFA-EE2F-49D5-AC41-5C43E47D77C7}" type="parTrans" cxnId="{6644F94F-9BA9-46A8-A26C-66F146A0580C}">
      <dgm:prSet/>
      <dgm:spPr/>
      <dgm:t>
        <a:bodyPr/>
        <a:lstStyle/>
        <a:p>
          <a:endParaRPr lang="en-US"/>
        </a:p>
      </dgm:t>
    </dgm:pt>
    <dgm:pt modelId="{94302B54-C605-4344-9FE0-686BC6A1138D}" type="sibTrans" cxnId="{6644F94F-9BA9-46A8-A26C-66F146A0580C}">
      <dgm:prSet/>
      <dgm:spPr/>
      <dgm:t>
        <a:bodyPr/>
        <a:lstStyle/>
        <a:p>
          <a:endParaRPr lang="en-US"/>
        </a:p>
      </dgm:t>
    </dgm:pt>
    <dgm:pt modelId="{BFD42CAF-75C0-4186-B425-10E9F3C7A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Optimized Algorithmic Performance</a:t>
          </a:r>
          <a:r>
            <a:rPr lang="en-US" sz="1400" b="0" i="0" baseline="0"/>
            <a:t> – Efficient De Bruijn Graph construction and Eulerian path traversal.</a:t>
          </a:r>
          <a:endParaRPr lang="en-US" sz="1400"/>
        </a:p>
      </dgm:t>
    </dgm:pt>
    <dgm:pt modelId="{36A06704-7DE4-478F-9D54-6CA825581FDA}" type="parTrans" cxnId="{C90C88A3-1324-4C0D-8CDA-F2647CD4D4FA}">
      <dgm:prSet/>
      <dgm:spPr/>
      <dgm:t>
        <a:bodyPr/>
        <a:lstStyle/>
        <a:p>
          <a:endParaRPr lang="en-US"/>
        </a:p>
      </dgm:t>
    </dgm:pt>
    <dgm:pt modelId="{09A200AF-28DE-4819-8AF3-B7507D5AEF9A}" type="sibTrans" cxnId="{C90C88A3-1324-4C0D-8CDA-F2647CD4D4FA}">
      <dgm:prSet/>
      <dgm:spPr/>
      <dgm:t>
        <a:bodyPr/>
        <a:lstStyle/>
        <a:p>
          <a:endParaRPr lang="en-US"/>
        </a:p>
      </dgm:t>
    </dgm:pt>
    <dgm:pt modelId="{BC1B4E2C-CCFC-44E6-A78F-F0E40C95E0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Improved Computational Efficiency</a:t>
          </a:r>
          <a:r>
            <a:rPr lang="en-US" sz="1400" b="0" i="0" baseline="0"/>
            <a:t> – Adaptive k- mer selection and scaffolding using long reads.</a:t>
          </a:r>
          <a:endParaRPr lang="en-US" sz="1400"/>
        </a:p>
      </dgm:t>
    </dgm:pt>
    <dgm:pt modelId="{61CC2F12-1DB1-450B-A04A-DA5F1175E65E}" type="parTrans" cxnId="{9B44D7D1-5130-4A7A-AE37-C742A2CE6223}">
      <dgm:prSet/>
      <dgm:spPr/>
      <dgm:t>
        <a:bodyPr/>
        <a:lstStyle/>
        <a:p>
          <a:endParaRPr lang="en-US"/>
        </a:p>
      </dgm:t>
    </dgm:pt>
    <dgm:pt modelId="{88F046E1-20A2-4DD7-926C-7AB0D5ABC1A2}" type="sibTrans" cxnId="{9B44D7D1-5130-4A7A-AE37-C742A2CE6223}">
      <dgm:prSet/>
      <dgm:spPr/>
      <dgm:t>
        <a:bodyPr/>
        <a:lstStyle/>
        <a:p>
          <a:endParaRPr lang="en-US"/>
        </a:p>
      </dgm:t>
    </dgm:pt>
    <dgm:pt modelId="{1B374C3A-EB12-4963-88BE-B93D2326E6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Performance Evaluation</a:t>
          </a:r>
          <a:r>
            <a:rPr lang="en-US" sz="1400" b="0" i="0" baseline="0"/>
            <a:t> – Higher </a:t>
          </a:r>
          <a:r>
            <a:rPr lang="en-US" sz="1400" b="1" i="0" baseline="0"/>
            <a:t>N50 scores</a:t>
          </a:r>
          <a:r>
            <a:rPr lang="en-US" sz="1400" b="0" i="0" baseline="0"/>
            <a:t>, better </a:t>
          </a:r>
          <a:r>
            <a:rPr lang="en-US" sz="1400" b="1" i="0" baseline="0"/>
            <a:t>genome coverage</a:t>
          </a:r>
          <a:r>
            <a:rPr lang="en-US" sz="1400" b="0" i="0" baseline="0"/>
            <a:t>, and reduced time complexity.</a:t>
          </a:r>
          <a:endParaRPr lang="en-US" sz="1400"/>
        </a:p>
      </dgm:t>
    </dgm:pt>
    <dgm:pt modelId="{FE857E24-FF28-4680-8E11-C4D7ABE51577}" type="parTrans" cxnId="{36ACCEA6-615A-43F9-8093-94F165572914}">
      <dgm:prSet/>
      <dgm:spPr/>
      <dgm:t>
        <a:bodyPr/>
        <a:lstStyle/>
        <a:p>
          <a:endParaRPr lang="en-US"/>
        </a:p>
      </dgm:t>
    </dgm:pt>
    <dgm:pt modelId="{E952720A-AB8F-4A7B-B810-01446C8E3F9D}" type="sibTrans" cxnId="{36ACCEA6-615A-43F9-8093-94F165572914}">
      <dgm:prSet/>
      <dgm:spPr/>
      <dgm:t>
        <a:bodyPr/>
        <a:lstStyle/>
        <a:p>
          <a:endParaRPr lang="en-US"/>
        </a:p>
      </dgm:t>
    </dgm:pt>
    <dgm:pt modelId="{335A870C-8CC0-4B37-8246-94CEFE18480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baseline="0"/>
            <a:t>Real-World Impact</a:t>
          </a:r>
          <a:r>
            <a:rPr lang="en-US" sz="1400" b="0" i="0" baseline="0"/>
            <a:t> – Applications in </a:t>
          </a:r>
          <a:r>
            <a:rPr lang="en-US" sz="1400" b="1" i="0" baseline="0"/>
            <a:t>biomedical research, synthetic biology, and agricultural genomics</a:t>
          </a:r>
          <a:r>
            <a:rPr lang="en-US" sz="1400" b="0" i="0" baseline="0"/>
            <a:t>. </a:t>
          </a:r>
          <a:endParaRPr lang="en-US" sz="1400"/>
        </a:p>
      </dgm:t>
    </dgm:pt>
    <dgm:pt modelId="{C78AD145-20F3-4AC2-92D0-CCFEA3A42D64}" type="parTrans" cxnId="{5CFE1B39-9929-402C-B9FE-B9E6FEDE8F54}">
      <dgm:prSet/>
      <dgm:spPr/>
      <dgm:t>
        <a:bodyPr/>
        <a:lstStyle/>
        <a:p>
          <a:endParaRPr lang="en-US"/>
        </a:p>
      </dgm:t>
    </dgm:pt>
    <dgm:pt modelId="{2494C2AC-BB29-45E1-9140-59D952B933AD}" type="sibTrans" cxnId="{5CFE1B39-9929-402C-B9FE-B9E6FEDE8F54}">
      <dgm:prSet/>
      <dgm:spPr/>
      <dgm:t>
        <a:bodyPr/>
        <a:lstStyle/>
        <a:p>
          <a:endParaRPr lang="en-US"/>
        </a:p>
      </dgm:t>
    </dgm:pt>
    <dgm:pt modelId="{19F68753-804A-4AEE-BF0D-C5CEA85C3D02}" type="pres">
      <dgm:prSet presAssocID="{D5A7A992-DDCE-4848-A7B4-6200BD534174}" presName="root" presStyleCnt="0">
        <dgm:presLayoutVars>
          <dgm:dir/>
          <dgm:resizeHandles val="exact"/>
        </dgm:presLayoutVars>
      </dgm:prSet>
      <dgm:spPr/>
    </dgm:pt>
    <dgm:pt modelId="{C3C1AA92-50FE-4F84-97DC-7E9E7096250F}" type="pres">
      <dgm:prSet presAssocID="{19853D37-C707-4079-9F7E-24BED02E2317}" presName="compNode" presStyleCnt="0"/>
      <dgm:spPr/>
    </dgm:pt>
    <dgm:pt modelId="{5B152000-AAE2-49AB-8FD9-DA7B15D2FCF6}" type="pres">
      <dgm:prSet presAssocID="{19853D37-C707-4079-9F7E-24BED02E23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735C690-77BA-4D96-8D45-12DCF9BC80F5}" type="pres">
      <dgm:prSet presAssocID="{19853D37-C707-4079-9F7E-24BED02E2317}" presName="spaceRect" presStyleCnt="0"/>
      <dgm:spPr/>
    </dgm:pt>
    <dgm:pt modelId="{E15435DF-BC60-428E-A1BC-8DD054A96E82}" type="pres">
      <dgm:prSet presAssocID="{19853D37-C707-4079-9F7E-24BED02E2317}" presName="textRect" presStyleLbl="revTx" presStyleIdx="0" presStyleCnt="6">
        <dgm:presLayoutVars>
          <dgm:chMax val="1"/>
          <dgm:chPref val="1"/>
        </dgm:presLayoutVars>
      </dgm:prSet>
      <dgm:spPr/>
    </dgm:pt>
    <dgm:pt modelId="{7939164A-3548-4674-823D-3019DA46051D}" type="pres">
      <dgm:prSet presAssocID="{8141229E-C629-48E3-BBB4-3EA837327D73}" presName="sibTrans" presStyleCnt="0"/>
      <dgm:spPr/>
    </dgm:pt>
    <dgm:pt modelId="{7EB773DD-D183-4B7A-8D2A-5F7BE05DAB07}" type="pres">
      <dgm:prSet presAssocID="{36C3F7CC-EB2F-43DD-8933-E4DB7BE2D9ED}" presName="compNode" presStyleCnt="0"/>
      <dgm:spPr/>
    </dgm:pt>
    <dgm:pt modelId="{65456177-61EE-44D9-A13E-0EC22CDC0B29}" type="pres">
      <dgm:prSet presAssocID="{36C3F7CC-EB2F-43DD-8933-E4DB7BE2D9E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7FF50B5-25CD-4E65-9EC9-F1E8FAD5A0D4}" type="pres">
      <dgm:prSet presAssocID="{36C3F7CC-EB2F-43DD-8933-E4DB7BE2D9ED}" presName="spaceRect" presStyleCnt="0"/>
      <dgm:spPr/>
    </dgm:pt>
    <dgm:pt modelId="{399B08D8-CA3D-4526-970A-2AF28AFC16BB}" type="pres">
      <dgm:prSet presAssocID="{36C3F7CC-EB2F-43DD-8933-E4DB7BE2D9ED}" presName="textRect" presStyleLbl="revTx" presStyleIdx="1" presStyleCnt="6">
        <dgm:presLayoutVars>
          <dgm:chMax val="1"/>
          <dgm:chPref val="1"/>
        </dgm:presLayoutVars>
      </dgm:prSet>
      <dgm:spPr/>
    </dgm:pt>
    <dgm:pt modelId="{E75E8CD8-ED2C-4E45-B033-E07B8EB2F343}" type="pres">
      <dgm:prSet presAssocID="{94302B54-C605-4344-9FE0-686BC6A1138D}" presName="sibTrans" presStyleCnt="0"/>
      <dgm:spPr/>
    </dgm:pt>
    <dgm:pt modelId="{1FF08F05-F1B3-47F8-A3AD-ABDE1AF9EBFE}" type="pres">
      <dgm:prSet presAssocID="{BFD42CAF-75C0-4186-B425-10E9F3C7A935}" presName="compNode" presStyleCnt="0"/>
      <dgm:spPr/>
    </dgm:pt>
    <dgm:pt modelId="{A7A03BED-B79A-4AF5-A522-46BCF56BC1A1}" type="pres">
      <dgm:prSet presAssocID="{BFD42CAF-75C0-4186-B425-10E9F3C7A9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78E9E652-DFC9-4DCA-8415-F4EAD09E36E1}" type="pres">
      <dgm:prSet presAssocID="{BFD42CAF-75C0-4186-B425-10E9F3C7A935}" presName="spaceRect" presStyleCnt="0"/>
      <dgm:spPr/>
    </dgm:pt>
    <dgm:pt modelId="{5F8C211E-5FBC-42C4-9B7E-ADD9C1617183}" type="pres">
      <dgm:prSet presAssocID="{BFD42CAF-75C0-4186-B425-10E9F3C7A935}" presName="textRect" presStyleLbl="revTx" presStyleIdx="2" presStyleCnt="6">
        <dgm:presLayoutVars>
          <dgm:chMax val="1"/>
          <dgm:chPref val="1"/>
        </dgm:presLayoutVars>
      </dgm:prSet>
      <dgm:spPr/>
    </dgm:pt>
    <dgm:pt modelId="{C8239FEC-F49A-40A1-A5C1-19D04F7921D6}" type="pres">
      <dgm:prSet presAssocID="{09A200AF-28DE-4819-8AF3-B7507D5AEF9A}" presName="sibTrans" presStyleCnt="0"/>
      <dgm:spPr/>
    </dgm:pt>
    <dgm:pt modelId="{9FDFEF52-D37B-4F0C-8B04-54BC2678E4F6}" type="pres">
      <dgm:prSet presAssocID="{BC1B4E2C-CCFC-44E6-A78F-F0E40C95E059}" presName="compNode" presStyleCnt="0"/>
      <dgm:spPr/>
    </dgm:pt>
    <dgm:pt modelId="{DCD02312-FD66-41AA-981E-51F5C98D889B}" type="pres">
      <dgm:prSet presAssocID="{BC1B4E2C-CCFC-44E6-A78F-F0E40C95E0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F55FE7-FA44-4EA8-8BD3-532B79EBDD9B}" type="pres">
      <dgm:prSet presAssocID="{BC1B4E2C-CCFC-44E6-A78F-F0E40C95E059}" presName="spaceRect" presStyleCnt="0"/>
      <dgm:spPr/>
    </dgm:pt>
    <dgm:pt modelId="{DBF659A1-59E6-4F1B-95AB-10BF156D6357}" type="pres">
      <dgm:prSet presAssocID="{BC1B4E2C-CCFC-44E6-A78F-F0E40C95E059}" presName="textRect" presStyleLbl="revTx" presStyleIdx="3" presStyleCnt="6">
        <dgm:presLayoutVars>
          <dgm:chMax val="1"/>
          <dgm:chPref val="1"/>
        </dgm:presLayoutVars>
      </dgm:prSet>
      <dgm:spPr/>
    </dgm:pt>
    <dgm:pt modelId="{08F3AB9C-2DE2-4D93-912B-B87C6033D1C1}" type="pres">
      <dgm:prSet presAssocID="{88F046E1-20A2-4DD7-926C-7AB0D5ABC1A2}" presName="sibTrans" presStyleCnt="0"/>
      <dgm:spPr/>
    </dgm:pt>
    <dgm:pt modelId="{E55EF097-4669-415A-A4A0-0BAE6CAEAE7C}" type="pres">
      <dgm:prSet presAssocID="{1B374C3A-EB12-4963-88BE-B93D2326E62D}" presName="compNode" presStyleCnt="0"/>
      <dgm:spPr/>
    </dgm:pt>
    <dgm:pt modelId="{DEE7025D-DF71-4CE4-9894-9E51A595B184}" type="pres">
      <dgm:prSet presAssocID="{1B374C3A-EB12-4963-88BE-B93D2326E6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ACDFFB41-FED8-4A1A-8B4E-4CC43E2A1B70}" type="pres">
      <dgm:prSet presAssocID="{1B374C3A-EB12-4963-88BE-B93D2326E62D}" presName="spaceRect" presStyleCnt="0"/>
      <dgm:spPr/>
    </dgm:pt>
    <dgm:pt modelId="{293A2A1F-E0EA-49F3-BEAC-28D7715EC30B}" type="pres">
      <dgm:prSet presAssocID="{1B374C3A-EB12-4963-88BE-B93D2326E62D}" presName="textRect" presStyleLbl="revTx" presStyleIdx="4" presStyleCnt="6">
        <dgm:presLayoutVars>
          <dgm:chMax val="1"/>
          <dgm:chPref val="1"/>
        </dgm:presLayoutVars>
      </dgm:prSet>
      <dgm:spPr/>
    </dgm:pt>
    <dgm:pt modelId="{F63854CB-2294-4B65-995E-EA3A83C14826}" type="pres">
      <dgm:prSet presAssocID="{E952720A-AB8F-4A7B-B810-01446C8E3F9D}" presName="sibTrans" presStyleCnt="0"/>
      <dgm:spPr/>
    </dgm:pt>
    <dgm:pt modelId="{D5DC98CB-E293-4A91-9312-0AF81FC4BCF4}" type="pres">
      <dgm:prSet presAssocID="{335A870C-8CC0-4B37-8246-94CEFE184805}" presName="compNode" presStyleCnt="0"/>
      <dgm:spPr/>
    </dgm:pt>
    <dgm:pt modelId="{1858482B-09BB-4DEC-9983-4CB2FB0DF610}" type="pres">
      <dgm:prSet presAssocID="{335A870C-8CC0-4B37-8246-94CEFE1848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06268E0-8F70-41D8-A509-B7036E311464}" type="pres">
      <dgm:prSet presAssocID="{335A870C-8CC0-4B37-8246-94CEFE184805}" presName="spaceRect" presStyleCnt="0"/>
      <dgm:spPr/>
    </dgm:pt>
    <dgm:pt modelId="{BCBF1396-7DD7-4547-A222-7E1ECF84E695}" type="pres">
      <dgm:prSet presAssocID="{335A870C-8CC0-4B37-8246-94CEFE1848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12ED724-EFA5-41D4-B9A3-09161D5E2FF4}" type="presOf" srcId="{36C3F7CC-EB2F-43DD-8933-E4DB7BE2D9ED}" destId="{399B08D8-CA3D-4526-970A-2AF28AFC16BB}" srcOrd="0" destOrd="0" presId="urn:microsoft.com/office/officeart/2018/2/layout/IconLabelList"/>
    <dgm:cxn modelId="{5CFE1B39-9929-402C-B9FE-B9E6FEDE8F54}" srcId="{D5A7A992-DDCE-4848-A7B4-6200BD534174}" destId="{335A870C-8CC0-4B37-8246-94CEFE184805}" srcOrd="5" destOrd="0" parTransId="{C78AD145-20F3-4AC2-92D0-CCFEA3A42D64}" sibTransId="{2494C2AC-BB29-45E1-9140-59D952B933AD}"/>
    <dgm:cxn modelId="{C6D5BA40-8208-4519-810A-7906FCABDD6E}" type="presOf" srcId="{BC1B4E2C-CCFC-44E6-A78F-F0E40C95E059}" destId="{DBF659A1-59E6-4F1B-95AB-10BF156D6357}" srcOrd="0" destOrd="0" presId="urn:microsoft.com/office/officeart/2018/2/layout/IconLabelList"/>
    <dgm:cxn modelId="{DAEAD961-F661-49F0-BE35-BB395CCD5FFB}" type="presOf" srcId="{19853D37-C707-4079-9F7E-24BED02E2317}" destId="{E15435DF-BC60-428E-A1BC-8DD054A96E82}" srcOrd="0" destOrd="0" presId="urn:microsoft.com/office/officeart/2018/2/layout/IconLabelList"/>
    <dgm:cxn modelId="{7C4D446D-980E-4D7A-B679-39A94C99FD57}" srcId="{D5A7A992-DDCE-4848-A7B4-6200BD534174}" destId="{19853D37-C707-4079-9F7E-24BED02E2317}" srcOrd="0" destOrd="0" parTransId="{EEA94EEA-91C0-47D7-BA79-2024FFD7D528}" sibTransId="{8141229E-C629-48E3-BBB4-3EA837327D73}"/>
    <dgm:cxn modelId="{6644F94F-9BA9-46A8-A26C-66F146A0580C}" srcId="{D5A7A992-DDCE-4848-A7B4-6200BD534174}" destId="{36C3F7CC-EB2F-43DD-8933-E4DB7BE2D9ED}" srcOrd="1" destOrd="0" parTransId="{740D4FFA-EE2F-49D5-AC41-5C43E47D77C7}" sibTransId="{94302B54-C605-4344-9FE0-686BC6A1138D}"/>
    <dgm:cxn modelId="{5411DA5A-B3C1-4F35-B72E-F43BF01E940B}" type="presOf" srcId="{BFD42CAF-75C0-4186-B425-10E9F3C7A935}" destId="{5F8C211E-5FBC-42C4-9B7E-ADD9C1617183}" srcOrd="0" destOrd="0" presId="urn:microsoft.com/office/officeart/2018/2/layout/IconLabelList"/>
    <dgm:cxn modelId="{C90C88A3-1324-4C0D-8CDA-F2647CD4D4FA}" srcId="{D5A7A992-DDCE-4848-A7B4-6200BD534174}" destId="{BFD42CAF-75C0-4186-B425-10E9F3C7A935}" srcOrd="2" destOrd="0" parTransId="{36A06704-7DE4-478F-9D54-6CA825581FDA}" sibTransId="{09A200AF-28DE-4819-8AF3-B7507D5AEF9A}"/>
    <dgm:cxn modelId="{36ACCEA6-615A-43F9-8093-94F165572914}" srcId="{D5A7A992-DDCE-4848-A7B4-6200BD534174}" destId="{1B374C3A-EB12-4963-88BE-B93D2326E62D}" srcOrd="4" destOrd="0" parTransId="{FE857E24-FF28-4680-8E11-C4D7ABE51577}" sibTransId="{E952720A-AB8F-4A7B-B810-01446C8E3F9D}"/>
    <dgm:cxn modelId="{9B44D7D1-5130-4A7A-AE37-C742A2CE6223}" srcId="{D5A7A992-DDCE-4848-A7B4-6200BD534174}" destId="{BC1B4E2C-CCFC-44E6-A78F-F0E40C95E059}" srcOrd="3" destOrd="0" parTransId="{61CC2F12-1DB1-450B-A04A-DA5F1175E65E}" sibTransId="{88F046E1-20A2-4DD7-926C-7AB0D5ABC1A2}"/>
    <dgm:cxn modelId="{1583FFD9-B92A-48B8-8CAF-3B07FCFE22B6}" type="presOf" srcId="{335A870C-8CC0-4B37-8246-94CEFE184805}" destId="{BCBF1396-7DD7-4547-A222-7E1ECF84E695}" srcOrd="0" destOrd="0" presId="urn:microsoft.com/office/officeart/2018/2/layout/IconLabelList"/>
    <dgm:cxn modelId="{C8EB97EE-4B2D-4AC9-8CD6-4B9A08785DC7}" type="presOf" srcId="{D5A7A992-DDCE-4848-A7B4-6200BD534174}" destId="{19F68753-804A-4AEE-BF0D-C5CEA85C3D02}" srcOrd="0" destOrd="0" presId="urn:microsoft.com/office/officeart/2018/2/layout/IconLabelList"/>
    <dgm:cxn modelId="{AA47F3F1-59B3-4CB3-9B04-DADA84855AED}" type="presOf" srcId="{1B374C3A-EB12-4963-88BE-B93D2326E62D}" destId="{293A2A1F-E0EA-49F3-BEAC-28D7715EC30B}" srcOrd="0" destOrd="0" presId="urn:microsoft.com/office/officeart/2018/2/layout/IconLabelList"/>
    <dgm:cxn modelId="{35EA876C-DB17-44D1-ADB4-97995B289E95}" type="presParOf" srcId="{19F68753-804A-4AEE-BF0D-C5CEA85C3D02}" destId="{C3C1AA92-50FE-4F84-97DC-7E9E7096250F}" srcOrd="0" destOrd="0" presId="urn:microsoft.com/office/officeart/2018/2/layout/IconLabelList"/>
    <dgm:cxn modelId="{A63D0E02-73BD-4428-983E-D7E4D1274718}" type="presParOf" srcId="{C3C1AA92-50FE-4F84-97DC-7E9E7096250F}" destId="{5B152000-AAE2-49AB-8FD9-DA7B15D2FCF6}" srcOrd="0" destOrd="0" presId="urn:microsoft.com/office/officeart/2018/2/layout/IconLabelList"/>
    <dgm:cxn modelId="{9335D7CF-63ED-4DD3-AD27-1EE508C0CA74}" type="presParOf" srcId="{C3C1AA92-50FE-4F84-97DC-7E9E7096250F}" destId="{E735C690-77BA-4D96-8D45-12DCF9BC80F5}" srcOrd="1" destOrd="0" presId="urn:microsoft.com/office/officeart/2018/2/layout/IconLabelList"/>
    <dgm:cxn modelId="{434C785B-F596-4858-9A58-A5EA8553F3A1}" type="presParOf" srcId="{C3C1AA92-50FE-4F84-97DC-7E9E7096250F}" destId="{E15435DF-BC60-428E-A1BC-8DD054A96E82}" srcOrd="2" destOrd="0" presId="urn:microsoft.com/office/officeart/2018/2/layout/IconLabelList"/>
    <dgm:cxn modelId="{77D24158-9C5E-4D96-82F2-15F4DC5C1E60}" type="presParOf" srcId="{19F68753-804A-4AEE-BF0D-C5CEA85C3D02}" destId="{7939164A-3548-4674-823D-3019DA46051D}" srcOrd="1" destOrd="0" presId="urn:microsoft.com/office/officeart/2018/2/layout/IconLabelList"/>
    <dgm:cxn modelId="{34BEE7CE-7459-46DE-BF0C-4C5F482084F7}" type="presParOf" srcId="{19F68753-804A-4AEE-BF0D-C5CEA85C3D02}" destId="{7EB773DD-D183-4B7A-8D2A-5F7BE05DAB07}" srcOrd="2" destOrd="0" presId="urn:microsoft.com/office/officeart/2018/2/layout/IconLabelList"/>
    <dgm:cxn modelId="{3E1086A5-1A78-45CB-A777-91251E02498F}" type="presParOf" srcId="{7EB773DD-D183-4B7A-8D2A-5F7BE05DAB07}" destId="{65456177-61EE-44D9-A13E-0EC22CDC0B29}" srcOrd="0" destOrd="0" presId="urn:microsoft.com/office/officeart/2018/2/layout/IconLabelList"/>
    <dgm:cxn modelId="{4145571A-115B-455B-92FD-C370B5332C6F}" type="presParOf" srcId="{7EB773DD-D183-4B7A-8D2A-5F7BE05DAB07}" destId="{E7FF50B5-25CD-4E65-9EC9-F1E8FAD5A0D4}" srcOrd="1" destOrd="0" presId="urn:microsoft.com/office/officeart/2018/2/layout/IconLabelList"/>
    <dgm:cxn modelId="{CC35C693-636D-441E-A609-96ACBC7F365C}" type="presParOf" srcId="{7EB773DD-D183-4B7A-8D2A-5F7BE05DAB07}" destId="{399B08D8-CA3D-4526-970A-2AF28AFC16BB}" srcOrd="2" destOrd="0" presId="urn:microsoft.com/office/officeart/2018/2/layout/IconLabelList"/>
    <dgm:cxn modelId="{8A6A19C5-AB52-4E06-B71F-21C6C4D77B8F}" type="presParOf" srcId="{19F68753-804A-4AEE-BF0D-C5CEA85C3D02}" destId="{E75E8CD8-ED2C-4E45-B033-E07B8EB2F343}" srcOrd="3" destOrd="0" presId="urn:microsoft.com/office/officeart/2018/2/layout/IconLabelList"/>
    <dgm:cxn modelId="{F36CBF9F-8123-4471-BE42-C9EDFF28C27A}" type="presParOf" srcId="{19F68753-804A-4AEE-BF0D-C5CEA85C3D02}" destId="{1FF08F05-F1B3-47F8-A3AD-ABDE1AF9EBFE}" srcOrd="4" destOrd="0" presId="urn:microsoft.com/office/officeart/2018/2/layout/IconLabelList"/>
    <dgm:cxn modelId="{4FE8833A-BFB0-4288-A897-2B5A7D0035FF}" type="presParOf" srcId="{1FF08F05-F1B3-47F8-A3AD-ABDE1AF9EBFE}" destId="{A7A03BED-B79A-4AF5-A522-46BCF56BC1A1}" srcOrd="0" destOrd="0" presId="urn:microsoft.com/office/officeart/2018/2/layout/IconLabelList"/>
    <dgm:cxn modelId="{F47FAFB2-F81E-447E-AD19-151CD70C8C33}" type="presParOf" srcId="{1FF08F05-F1B3-47F8-A3AD-ABDE1AF9EBFE}" destId="{78E9E652-DFC9-4DCA-8415-F4EAD09E36E1}" srcOrd="1" destOrd="0" presId="urn:microsoft.com/office/officeart/2018/2/layout/IconLabelList"/>
    <dgm:cxn modelId="{A56919A7-D9B1-4E5E-B37A-F0C1D2ECC939}" type="presParOf" srcId="{1FF08F05-F1B3-47F8-A3AD-ABDE1AF9EBFE}" destId="{5F8C211E-5FBC-42C4-9B7E-ADD9C1617183}" srcOrd="2" destOrd="0" presId="urn:microsoft.com/office/officeart/2018/2/layout/IconLabelList"/>
    <dgm:cxn modelId="{60DF2B92-2058-4B6A-A8F9-E40CFC6835B1}" type="presParOf" srcId="{19F68753-804A-4AEE-BF0D-C5CEA85C3D02}" destId="{C8239FEC-F49A-40A1-A5C1-19D04F7921D6}" srcOrd="5" destOrd="0" presId="urn:microsoft.com/office/officeart/2018/2/layout/IconLabelList"/>
    <dgm:cxn modelId="{CA562735-92B8-4BFA-A21B-91FBB072ECDF}" type="presParOf" srcId="{19F68753-804A-4AEE-BF0D-C5CEA85C3D02}" destId="{9FDFEF52-D37B-4F0C-8B04-54BC2678E4F6}" srcOrd="6" destOrd="0" presId="urn:microsoft.com/office/officeart/2018/2/layout/IconLabelList"/>
    <dgm:cxn modelId="{D513B885-D987-48A8-8BE1-02AF07BE0163}" type="presParOf" srcId="{9FDFEF52-D37B-4F0C-8B04-54BC2678E4F6}" destId="{DCD02312-FD66-41AA-981E-51F5C98D889B}" srcOrd="0" destOrd="0" presId="urn:microsoft.com/office/officeart/2018/2/layout/IconLabelList"/>
    <dgm:cxn modelId="{89D44C97-F2AF-4AA9-9ED9-C361B71683DB}" type="presParOf" srcId="{9FDFEF52-D37B-4F0C-8B04-54BC2678E4F6}" destId="{F3F55FE7-FA44-4EA8-8BD3-532B79EBDD9B}" srcOrd="1" destOrd="0" presId="urn:microsoft.com/office/officeart/2018/2/layout/IconLabelList"/>
    <dgm:cxn modelId="{CC66CC4F-8A3E-4C4C-A3E5-D9311237EA0F}" type="presParOf" srcId="{9FDFEF52-D37B-4F0C-8B04-54BC2678E4F6}" destId="{DBF659A1-59E6-4F1B-95AB-10BF156D6357}" srcOrd="2" destOrd="0" presId="urn:microsoft.com/office/officeart/2018/2/layout/IconLabelList"/>
    <dgm:cxn modelId="{7689FE85-7798-4C22-B678-DE4A22282D60}" type="presParOf" srcId="{19F68753-804A-4AEE-BF0D-C5CEA85C3D02}" destId="{08F3AB9C-2DE2-4D93-912B-B87C6033D1C1}" srcOrd="7" destOrd="0" presId="urn:microsoft.com/office/officeart/2018/2/layout/IconLabelList"/>
    <dgm:cxn modelId="{5DE09D2A-46CE-4595-8183-4A68095B793A}" type="presParOf" srcId="{19F68753-804A-4AEE-BF0D-C5CEA85C3D02}" destId="{E55EF097-4669-415A-A4A0-0BAE6CAEAE7C}" srcOrd="8" destOrd="0" presId="urn:microsoft.com/office/officeart/2018/2/layout/IconLabelList"/>
    <dgm:cxn modelId="{95EBEB91-CDDB-48FB-A92E-635938E4B6BE}" type="presParOf" srcId="{E55EF097-4669-415A-A4A0-0BAE6CAEAE7C}" destId="{DEE7025D-DF71-4CE4-9894-9E51A595B184}" srcOrd="0" destOrd="0" presId="urn:microsoft.com/office/officeart/2018/2/layout/IconLabelList"/>
    <dgm:cxn modelId="{9090C039-162F-446F-940C-22808CF8F6F1}" type="presParOf" srcId="{E55EF097-4669-415A-A4A0-0BAE6CAEAE7C}" destId="{ACDFFB41-FED8-4A1A-8B4E-4CC43E2A1B70}" srcOrd="1" destOrd="0" presId="urn:microsoft.com/office/officeart/2018/2/layout/IconLabelList"/>
    <dgm:cxn modelId="{EC471565-B8DD-4368-AEF7-40C4F55633D8}" type="presParOf" srcId="{E55EF097-4669-415A-A4A0-0BAE6CAEAE7C}" destId="{293A2A1F-E0EA-49F3-BEAC-28D7715EC30B}" srcOrd="2" destOrd="0" presId="urn:microsoft.com/office/officeart/2018/2/layout/IconLabelList"/>
    <dgm:cxn modelId="{8D0A2434-7DB5-4604-8F7B-14E4B6F42EE8}" type="presParOf" srcId="{19F68753-804A-4AEE-BF0D-C5CEA85C3D02}" destId="{F63854CB-2294-4B65-995E-EA3A83C14826}" srcOrd="9" destOrd="0" presId="urn:microsoft.com/office/officeart/2018/2/layout/IconLabelList"/>
    <dgm:cxn modelId="{732E3FCE-108D-49B5-ADF9-5D75A32172C4}" type="presParOf" srcId="{19F68753-804A-4AEE-BF0D-C5CEA85C3D02}" destId="{D5DC98CB-E293-4A91-9312-0AF81FC4BCF4}" srcOrd="10" destOrd="0" presId="urn:microsoft.com/office/officeart/2018/2/layout/IconLabelList"/>
    <dgm:cxn modelId="{A9BCBF1B-9E28-42B7-AAAD-731FE544F5F1}" type="presParOf" srcId="{D5DC98CB-E293-4A91-9312-0AF81FC4BCF4}" destId="{1858482B-09BB-4DEC-9983-4CB2FB0DF610}" srcOrd="0" destOrd="0" presId="urn:microsoft.com/office/officeart/2018/2/layout/IconLabelList"/>
    <dgm:cxn modelId="{57413B3B-5CFF-438C-A141-BD2B7D1C3503}" type="presParOf" srcId="{D5DC98CB-E293-4A91-9312-0AF81FC4BCF4}" destId="{906268E0-8F70-41D8-A509-B7036E311464}" srcOrd="1" destOrd="0" presId="urn:microsoft.com/office/officeart/2018/2/layout/IconLabelList"/>
    <dgm:cxn modelId="{BB271152-4308-4275-A716-61F7E296D7C2}" type="presParOf" srcId="{D5DC98CB-E293-4A91-9312-0AF81FC4BCF4}" destId="{BCBF1396-7DD7-4547-A222-7E1ECF84E6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52000-AAE2-49AB-8FD9-DA7B15D2FCF6}">
      <dsp:nvSpPr>
        <dsp:cNvPr id="0" name=""/>
        <dsp:cNvSpPr/>
      </dsp:nvSpPr>
      <dsp:spPr>
        <a:xfrm>
          <a:off x="434195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435DF-BC60-428E-A1BC-8DD054A96E82}">
      <dsp:nvSpPr>
        <dsp:cNvPr id="0" name=""/>
        <dsp:cNvSpPr/>
      </dsp:nvSpPr>
      <dsp:spPr>
        <a:xfrm>
          <a:off x="4453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Accurate Genome Reconstruction</a:t>
          </a:r>
          <a:r>
            <a:rPr lang="en-US" sz="1400" b="0" i="0" kern="1200" baseline="0"/>
            <a:t> – Minimization of sequencing errors and resolution of repetitive regions.</a:t>
          </a:r>
          <a:endParaRPr lang="en-US" sz="1400" kern="1200"/>
        </a:p>
      </dsp:txBody>
      <dsp:txXfrm>
        <a:off x="4453" y="2026182"/>
        <a:ext cx="1562695" cy="1132954"/>
      </dsp:txXfrm>
    </dsp:sp>
    <dsp:sp modelId="{65456177-61EE-44D9-A13E-0EC22CDC0B29}">
      <dsp:nvSpPr>
        <dsp:cNvPr id="0" name=""/>
        <dsp:cNvSpPr/>
      </dsp:nvSpPr>
      <dsp:spPr>
        <a:xfrm>
          <a:off x="2270362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B08D8-CA3D-4526-970A-2AF28AFC16BB}">
      <dsp:nvSpPr>
        <dsp:cNvPr id="0" name=""/>
        <dsp:cNvSpPr/>
      </dsp:nvSpPr>
      <dsp:spPr>
        <a:xfrm>
          <a:off x="1840620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Efficient Error Handling</a:t>
          </a:r>
          <a:r>
            <a:rPr lang="en-US" sz="1400" b="0" i="0" kern="1200" baseline="0"/>
            <a:t> – Filtering low-frequency k- mers, tip removal, and resolving alternative paths.</a:t>
          </a:r>
          <a:endParaRPr lang="en-US" sz="1400" kern="1200"/>
        </a:p>
      </dsp:txBody>
      <dsp:txXfrm>
        <a:off x="1840620" y="2026182"/>
        <a:ext cx="1562695" cy="1132954"/>
      </dsp:txXfrm>
    </dsp:sp>
    <dsp:sp modelId="{A7A03BED-B79A-4AF5-A522-46BCF56BC1A1}">
      <dsp:nvSpPr>
        <dsp:cNvPr id="0" name=""/>
        <dsp:cNvSpPr/>
      </dsp:nvSpPr>
      <dsp:spPr>
        <a:xfrm>
          <a:off x="4106529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211E-5FBC-42C4-9B7E-ADD9C1617183}">
      <dsp:nvSpPr>
        <dsp:cNvPr id="0" name=""/>
        <dsp:cNvSpPr/>
      </dsp:nvSpPr>
      <dsp:spPr>
        <a:xfrm>
          <a:off x="3676787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Optimized Algorithmic Performance</a:t>
          </a:r>
          <a:r>
            <a:rPr lang="en-US" sz="1400" b="0" i="0" kern="1200" baseline="0"/>
            <a:t> – Efficient De Bruijn Graph construction and Eulerian path traversal.</a:t>
          </a:r>
          <a:endParaRPr lang="en-US" sz="1400" kern="1200"/>
        </a:p>
      </dsp:txBody>
      <dsp:txXfrm>
        <a:off x="3676787" y="2026182"/>
        <a:ext cx="1562695" cy="1132954"/>
      </dsp:txXfrm>
    </dsp:sp>
    <dsp:sp modelId="{DCD02312-FD66-41AA-981E-51F5C98D889B}">
      <dsp:nvSpPr>
        <dsp:cNvPr id="0" name=""/>
        <dsp:cNvSpPr/>
      </dsp:nvSpPr>
      <dsp:spPr>
        <a:xfrm>
          <a:off x="5942696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659A1-59E6-4F1B-95AB-10BF156D6357}">
      <dsp:nvSpPr>
        <dsp:cNvPr id="0" name=""/>
        <dsp:cNvSpPr/>
      </dsp:nvSpPr>
      <dsp:spPr>
        <a:xfrm>
          <a:off x="5512954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Improved Computational Efficiency</a:t>
          </a:r>
          <a:r>
            <a:rPr lang="en-US" sz="1400" b="0" i="0" kern="1200" baseline="0"/>
            <a:t> – Adaptive k- mer selection and scaffolding using long reads.</a:t>
          </a:r>
          <a:endParaRPr lang="en-US" sz="1400" kern="1200"/>
        </a:p>
      </dsp:txBody>
      <dsp:txXfrm>
        <a:off x="5512954" y="2026182"/>
        <a:ext cx="1562695" cy="1132954"/>
      </dsp:txXfrm>
    </dsp:sp>
    <dsp:sp modelId="{DEE7025D-DF71-4CE4-9894-9E51A595B184}">
      <dsp:nvSpPr>
        <dsp:cNvPr id="0" name=""/>
        <dsp:cNvSpPr/>
      </dsp:nvSpPr>
      <dsp:spPr>
        <a:xfrm>
          <a:off x="7778863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A2A1F-E0EA-49F3-BEAC-28D7715EC30B}">
      <dsp:nvSpPr>
        <dsp:cNvPr id="0" name=""/>
        <dsp:cNvSpPr/>
      </dsp:nvSpPr>
      <dsp:spPr>
        <a:xfrm>
          <a:off x="7349121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Performance Evaluation</a:t>
          </a:r>
          <a:r>
            <a:rPr lang="en-US" sz="1400" b="0" i="0" kern="1200" baseline="0"/>
            <a:t> – Higher </a:t>
          </a:r>
          <a:r>
            <a:rPr lang="en-US" sz="1400" b="1" i="0" kern="1200" baseline="0"/>
            <a:t>N50 scores</a:t>
          </a:r>
          <a:r>
            <a:rPr lang="en-US" sz="1400" b="0" i="0" kern="1200" baseline="0"/>
            <a:t>, better </a:t>
          </a:r>
          <a:r>
            <a:rPr lang="en-US" sz="1400" b="1" i="0" kern="1200" baseline="0"/>
            <a:t>genome coverage</a:t>
          </a:r>
          <a:r>
            <a:rPr lang="en-US" sz="1400" b="0" i="0" kern="1200" baseline="0"/>
            <a:t>, and reduced time complexity.</a:t>
          </a:r>
          <a:endParaRPr lang="en-US" sz="1400" kern="1200"/>
        </a:p>
      </dsp:txBody>
      <dsp:txXfrm>
        <a:off x="7349121" y="2026182"/>
        <a:ext cx="1562695" cy="1132954"/>
      </dsp:txXfrm>
    </dsp:sp>
    <dsp:sp modelId="{1858482B-09BB-4DEC-9983-4CB2FB0DF610}">
      <dsp:nvSpPr>
        <dsp:cNvPr id="0" name=""/>
        <dsp:cNvSpPr/>
      </dsp:nvSpPr>
      <dsp:spPr>
        <a:xfrm>
          <a:off x="9615030" y="998706"/>
          <a:ext cx="703212" cy="7032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F1396-7DD7-4547-A222-7E1ECF84E695}">
      <dsp:nvSpPr>
        <dsp:cNvPr id="0" name=""/>
        <dsp:cNvSpPr/>
      </dsp:nvSpPr>
      <dsp:spPr>
        <a:xfrm>
          <a:off x="9185288" y="2026182"/>
          <a:ext cx="1562695" cy="1132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Real-World Impact</a:t>
          </a:r>
          <a:r>
            <a:rPr lang="en-US" sz="1400" b="0" i="0" kern="1200" baseline="0"/>
            <a:t> – Applications in </a:t>
          </a:r>
          <a:r>
            <a:rPr lang="en-US" sz="1400" b="1" i="0" kern="1200" baseline="0"/>
            <a:t>biomedical research, synthetic biology, and agricultural genomics</a:t>
          </a:r>
          <a:r>
            <a:rPr lang="en-US" sz="1400" b="0" i="0" kern="1200" baseline="0"/>
            <a:t>. </a:t>
          </a:r>
          <a:endParaRPr lang="en-US" sz="1400" kern="1200"/>
        </a:p>
      </dsp:txBody>
      <dsp:txXfrm>
        <a:off x="9185288" y="2026182"/>
        <a:ext cx="1562695" cy="1132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17AFF-FC7C-44FB-9856-F10B8B4290B8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07132-2096-4F1D-BF0C-0D4B49F391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40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07132-2096-4F1D-BF0C-0D4B49F3914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6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B2DF-6F82-14AD-8EB3-3EBF248EC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4807-13EF-99DB-A253-08ECE4C7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067E-8D16-412C-E266-AABD1712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61B6D-B13A-9063-3663-58DF9E58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857CE-9521-A0DE-1655-387B6511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0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0881-B5AA-9C2B-2776-DAC1F0EC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B3850-E4EB-5465-3D02-4F1718B5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6F91-F975-46BB-3B16-8CDDA585B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E9CA-4CE6-F85A-BA49-3AD41866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A397-50A8-6C11-6A97-DF9C8CD3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A81EB-7777-0306-5A39-63C6CD047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07029-4451-E8BC-3149-005A30E2E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2CDF-A330-678D-E98C-B974EA8A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21B0B-BE63-DA2D-3D4D-47A55DAE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CCAB-0D60-284F-B274-E86804B9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9908-3410-81FD-02BD-DAC896EFD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7468-D3A6-E4EF-31CB-68C5534E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C376-C035-8A1F-6AE5-ECAEEC4D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7548-A391-58F5-CAE7-FF8A932A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6E44C-B9F9-5212-57AD-D1E0D185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2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F0EC-2516-0334-1276-61AFFA72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9E74-6B63-9E10-4C44-C93AE103B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3426-273D-CEE6-EEB7-6C8CFC7A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57A5-990D-B67B-7278-5C9DFD54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F765-659D-3B52-5EE3-F499BAB1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94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FEC-6485-01FB-1E69-913C66D7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E3D1D-C5B9-6EB2-853E-CC25C7BE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A6F08-B44A-3C63-F0CB-7FBECF261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A337-6620-4C23-1484-F8466D66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42D8-006F-173A-4297-FFF4BF79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E7DE7-00F2-7305-6676-5C30DE65C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C660-1D06-CBFF-6DA5-10506C3A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AE2DD-CB65-D5FA-06EE-06BA7B4F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3B49A-BD47-EBAE-06E8-B5BF62B28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167A6-6D82-25DB-62D9-06E25665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2F0D3-96BB-C629-0599-8B32CA188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61181-A656-9296-9725-CA97229B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EAC67-4D6C-CA5D-8927-181D60BB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6E439-8DBA-6675-7954-EAA280D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91D3-9ED4-FE13-1C93-7BC4FA06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6290-11C7-9213-FAD6-EA6C4F27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72163-64FB-71FF-185B-E1EBF066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7F75-B792-18C1-72DC-5DBC99BA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DDB03F-9E1A-F5BA-9DC3-AB65C778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624D1-FB72-D8EA-6A30-AAB06565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3D88-8C77-BD6A-5EB9-20B9FB95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8881-9942-EB4B-976B-D79EF2A0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73D3-FFD0-A4E7-9EAD-45063A0A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1FB6-FA80-DBED-D7A7-CDB6E7185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C4A1-4A12-0BF8-1038-58A7CDED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89E19-F7B7-B97B-5DE2-2021EAD4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C4DB-A477-7DD3-D3AD-0D5F558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4202-0565-68B1-FC26-B04870C4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28571-2D41-9D0F-6E93-485ACDE97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38093-96CC-D6E7-01EC-53CB53282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F2C-FDD4-13D8-789B-F23DE8C9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7611D-A606-7918-659E-5F660EB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36074-831B-6810-0FAF-F2B3706C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50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35C9F-714D-9622-FAC5-6362A2E1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9A19-7ED3-19AF-3F95-199B9C38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2E504-D803-5DBB-4175-849A7D399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7FF9A-138E-427D-BFCB-389B3342F345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C0ACE-1D07-5466-62BA-06193E912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6A32-0837-BBD4-99DF-1DC52A308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F8BB5-8F2E-40B0-A803-58043106C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A15FDA0-3174-1B9F-B230-542565FAF95E}"/>
              </a:ext>
            </a:extLst>
          </p:cNvPr>
          <p:cNvSpPr>
            <a:spLocks noGrp="1"/>
          </p:cNvSpPr>
          <p:nvPr/>
        </p:nvSpPr>
        <p:spPr>
          <a:xfrm>
            <a:off x="1535906" y="3285717"/>
            <a:ext cx="9144000" cy="30253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>
                <a:ea typeface="Calibri"/>
                <a:cs typeface="Calibri"/>
              </a:rPr>
              <a:t>Project Review-1</a:t>
            </a:r>
          </a:p>
          <a:p>
            <a:endParaRPr lang="en-IN" sz="1100">
              <a:ea typeface="Calibri"/>
              <a:cs typeface="Calibri"/>
            </a:endParaRPr>
          </a:p>
          <a:p>
            <a:r>
              <a:rPr lang="en-IN">
                <a:ea typeface="Calibri"/>
                <a:cs typeface="Calibri"/>
              </a:rPr>
              <a:t>Group No : 12</a:t>
            </a:r>
          </a:p>
          <a:p>
            <a:endParaRPr lang="en-IN" sz="700">
              <a:ea typeface="Calibri"/>
              <a:cs typeface="Calibri"/>
            </a:endParaRPr>
          </a:p>
          <a:p>
            <a:r>
              <a:rPr lang="en-IN" sz="2200" i="1" u="sng">
                <a:ea typeface="Calibri"/>
                <a:cs typeface="Calibri"/>
              </a:rPr>
              <a:t>Team Members:</a:t>
            </a:r>
          </a:p>
          <a:p>
            <a:r>
              <a:rPr lang="en-IN" sz="1800">
                <a:ea typeface="Calibri"/>
                <a:cs typeface="Calibri"/>
              </a:rPr>
              <a:t>Neha.R.Menon-CB.SC.U4AIE23324</a:t>
            </a:r>
            <a:endParaRPr lang="en-IN"/>
          </a:p>
          <a:p>
            <a:r>
              <a:rPr lang="en-IN" sz="1800">
                <a:ea typeface="+mn-lt"/>
                <a:cs typeface="+mn-lt"/>
              </a:rPr>
              <a:t>P. Srikrishna Karthikey-CB.SC.U4AIE23350</a:t>
            </a:r>
          </a:p>
          <a:p>
            <a:r>
              <a:rPr lang="en-IN" sz="1800">
                <a:ea typeface="Calibri"/>
                <a:cs typeface="Calibri"/>
              </a:rPr>
              <a:t>Nandu Manoj-CB.SC.U4AIE23321</a:t>
            </a:r>
          </a:p>
          <a:p>
            <a:r>
              <a:rPr lang="en-IN" sz="1800">
                <a:ea typeface="Calibri"/>
                <a:cs typeface="Calibri"/>
              </a:rPr>
              <a:t>Dhruv A.P-CB.SC.U4AIE23302</a:t>
            </a:r>
          </a:p>
          <a:p>
            <a:endParaRPr lang="en-IN" sz="19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 sz="2500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  <a:p>
            <a:endParaRPr lang="en-IN">
              <a:ea typeface="Calibri"/>
              <a:cs typeface="Calibri"/>
            </a:endParaRPr>
          </a:p>
        </p:txBody>
      </p:sp>
      <p:pic>
        <p:nvPicPr>
          <p:cNvPr id="5" name="Picture 4" descr="Amrita Vishwa Vidyapeetham | Logopedia | Fandom">
            <a:extLst>
              <a:ext uri="{FF2B5EF4-FFF2-40B4-BE49-F238E27FC236}">
                <a16:creationId xmlns:a16="http://schemas.microsoft.com/office/drawing/2014/main" id="{2065334A-6B60-6BC8-4BB7-37E12EBF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8" y="1124336"/>
            <a:ext cx="2524125" cy="1905000"/>
          </a:xfrm>
          <a:prstGeom prst="rect">
            <a:avLst/>
          </a:prstGeom>
          <a:ln>
            <a:noFill/>
          </a:ln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1BDDE748-C6E9-A050-331A-2A21BF8607F0}"/>
              </a:ext>
            </a:extLst>
          </p:cNvPr>
          <p:cNvSpPr txBox="1"/>
          <p:nvPr/>
        </p:nvSpPr>
        <p:spPr>
          <a:xfrm>
            <a:off x="869630" y="344319"/>
            <a:ext cx="1048751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ea typeface="+mn-lt"/>
                <a:cs typeface="+mn-lt"/>
              </a:rPr>
              <a:t>Design and Analysis of Algorithms </a:t>
            </a:r>
            <a:r>
              <a:rPr lang="en-US" sz="2000" b="1">
                <a:ea typeface="Calibri"/>
                <a:cs typeface="Calibri"/>
              </a:rPr>
              <a:t> [22AIE212]  &amp;  </a:t>
            </a:r>
            <a:r>
              <a:rPr lang="en-US" sz="2000" b="1">
                <a:ea typeface="+mn-lt"/>
                <a:cs typeface="+mn-lt"/>
              </a:rPr>
              <a:t>Intelligence of Biological Systems 2 </a:t>
            </a:r>
            <a:r>
              <a:rPr lang="en-US" sz="2000" b="1">
                <a:ea typeface="Calibri"/>
                <a:cs typeface="Calibri"/>
              </a:rPr>
              <a:t>​[22BIO211]</a:t>
            </a:r>
          </a:p>
        </p:txBody>
      </p:sp>
    </p:spTree>
    <p:extLst>
      <p:ext uri="{BB962C8B-B14F-4D97-AF65-F5344CB8AC3E}">
        <p14:creationId xmlns:p14="http://schemas.microsoft.com/office/powerpoint/2010/main" val="261094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715AF-F488-DC6F-14CA-EF59EB3CA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06FB630-BC11-8F20-90C5-457A81B7D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74B18-EA57-857B-E90E-2FFB34957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1D982-C7C3-1C1D-48B9-C9A434310462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FB54C8E2-320D-E27C-F820-61CFDEF1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759" y="179945"/>
            <a:ext cx="6166020" cy="65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4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D56B-ABD5-1B20-8DBA-93814285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D72C28-F918-9941-B4C0-036D80D4B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81848-3CEF-812C-6835-583BFF626CE2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C7344-69B7-E97F-2765-5544B5F4AE93}"/>
              </a:ext>
            </a:extLst>
          </p:cNvPr>
          <p:cNvSpPr txBox="1"/>
          <p:nvPr/>
        </p:nvSpPr>
        <p:spPr>
          <a:xfrm>
            <a:off x="355402" y="712994"/>
            <a:ext cx="1194698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Genome sequencing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Genome sequencing is the process of reading the DNA sequence of an organism.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Current sequencing technologies do not read entire genomes in one go; instead, they produce short fragments called reads.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These reads must be assembled into a complete genome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   Why is it important?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Used in biomedical research, agriculture, and synthetic biology.</a:t>
            </a:r>
            <a:endParaRPr lang="en-US" sz="2400">
              <a:ea typeface="Calibri"/>
              <a:cs typeface="Calibri"/>
            </a:endParaRPr>
          </a:p>
          <a:p>
            <a:pPr lvl="1"/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K-</a:t>
            </a:r>
            <a:r>
              <a:rPr lang="en-US" sz="2400" b="1" err="1">
                <a:ea typeface="Calibri"/>
                <a:cs typeface="Calibri"/>
              </a:rPr>
              <a:t>mer</a:t>
            </a:r>
            <a:endParaRPr lang="en-US" sz="2400" err="1"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A k-</a:t>
            </a:r>
            <a:r>
              <a:rPr lang="en-US" sz="2400" err="1">
                <a:ea typeface="Calibri"/>
                <a:cs typeface="Calibri"/>
              </a:rPr>
              <a:t>mer</a:t>
            </a:r>
            <a:r>
              <a:rPr lang="en-US" sz="2400">
                <a:ea typeface="Calibri"/>
                <a:cs typeface="Calibri"/>
              </a:rPr>
              <a:t> is a contiguous substring of length k from a biological sequence.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err="1">
                <a:ea typeface="Calibri"/>
                <a:cs typeface="Calibri"/>
              </a:rPr>
              <a:t>Eg</a:t>
            </a:r>
            <a:r>
              <a:rPr lang="en-US" sz="2400">
                <a:ea typeface="Calibri"/>
                <a:cs typeface="Calibri"/>
              </a:rPr>
              <a:t>: Consider the DNA sequence-"AGCTGA"</a:t>
            </a:r>
          </a:p>
          <a:p>
            <a:r>
              <a:rPr lang="en-US" sz="2400">
                <a:ea typeface="Calibri"/>
                <a:cs typeface="Calibri"/>
              </a:rPr>
              <a:t>  If we choose k = 4 (4-mers), we extract the following overlapping substrings: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"AGCT"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"GCTG"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Calibri"/>
                <a:cs typeface="Calibri"/>
              </a:rPr>
              <a:t>"CTGA"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8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09F9-5F56-990E-CC43-EA9B8B75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2789A1-EF06-741A-79CD-2BE45DC4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D3B2-DF65-53AB-FB6E-4C055CEEB23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C41F4-1E21-8232-4372-BB7D4943DFD3}"/>
              </a:ext>
            </a:extLst>
          </p:cNvPr>
          <p:cNvSpPr txBox="1"/>
          <p:nvPr/>
        </p:nvSpPr>
        <p:spPr>
          <a:xfrm>
            <a:off x="167761" y="840055"/>
            <a:ext cx="1188702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sz="2400">
              <a:ea typeface="Calibri"/>
              <a:cs typeface="Calibri"/>
            </a:endParaRPr>
          </a:p>
          <a:p>
            <a:pPr algn="l"/>
            <a:r>
              <a:rPr lang="en-US" sz="2400" b="1">
                <a:ea typeface="Calibri"/>
                <a:cs typeface="Calibri"/>
              </a:rPr>
              <a:t>Reads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A read in DNA sequencing is a short fragment of DNA sequence that is output by a sequencing machine. Reads are obtained by breaking DNA into smaller fragments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/>
                <a:cs typeface="Calibri"/>
              </a:rPr>
              <a:t>There are two types of reads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ea typeface="Calibri"/>
                <a:cs typeface="Calibri"/>
              </a:rPr>
              <a:t>Short</a:t>
            </a:r>
            <a:r>
              <a:rPr lang="en-US" sz="2400">
                <a:ea typeface="+mn-lt"/>
                <a:cs typeface="+mn-lt"/>
              </a:rPr>
              <a:t> Reads (Illumina) → High accuracy, used for constructing the genome graph.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Courier New,monospace"/>
              <a:buChar char="o"/>
            </a:pPr>
            <a:r>
              <a:rPr lang="en-US" sz="2400">
                <a:ea typeface="+mn-lt"/>
                <a:cs typeface="+mn-lt"/>
              </a:rPr>
              <a:t>Long Reads (PacBio, Nanopore) → Used for scaffolding (connecting genome fragments).</a:t>
            </a:r>
          </a:p>
          <a:p>
            <a:pPr lvl="1"/>
            <a:endParaRPr lang="en-US" sz="2400">
              <a:ea typeface="+mn-lt"/>
              <a:cs typeface="+mn-lt"/>
            </a:endParaRPr>
          </a:p>
          <a:p>
            <a:pPr lvl="1"/>
            <a:endParaRPr lang="en-US" sz="2400">
              <a:ea typeface="+mn-lt"/>
              <a:cs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5DC91B-F462-FA75-E28C-08CEF4FB1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10996"/>
              </p:ext>
            </p:extLst>
          </p:nvPr>
        </p:nvGraphicFramePr>
        <p:xfrm>
          <a:off x="2442771" y="3727365"/>
          <a:ext cx="6509757" cy="23114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18128">
                  <a:extLst>
                    <a:ext uri="{9D8B030D-6E8A-4147-A177-3AD203B41FA5}">
                      <a16:colId xmlns:a16="http://schemas.microsoft.com/office/drawing/2014/main" val="3783426977"/>
                    </a:ext>
                  </a:extLst>
                </a:gridCol>
                <a:gridCol w="993540">
                  <a:extLst>
                    <a:ext uri="{9D8B030D-6E8A-4147-A177-3AD203B41FA5}">
                      <a16:colId xmlns:a16="http://schemas.microsoft.com/office/drawing/2014/main" val="1663847041"/>
                    </a:ext>
                  </a:extLst>
                </a:gridCol>
                <a:gridCol w="1045287">
                  <a:extLst>
                    <a:ext uri="{9D8B030D-6E8A-4147-A177-3AD203B41FA5}">
                      <a16:colId xmlns:a16="http://schemas.microsoft.com/office/drawing/2014/main" val="1794970720"/>
                    </a:ext>
                  </a:extLst>
                </a:gridCol>
                <a:gridCol w="1241925">
                  <a:extLst>
                    <a:ext uri="{9D8B030D-6E8A-4147-A177-3AD203B41FA5}">
                      <a16:colId xmlns:a16="http://schemas.microsoft.com/office/drawing/2014/main" val="2068773885"/>
                    </a:ext>
                  </a:extLst>
                </a:gridCol>
                <a:gridCol w="1210877">
                  <a:extLst>
                    <a:ext uri="{9D8B030D-6E8A-4147-A177-3AD203B41FA5}">
                      <a16:colId xmlns:a16="http://schemas.microsoft.com/office/drawing/2014/main" val="622870080"/>
                    </a:ext>
                  </a:extLst>
                </a:gridCol>
              </a:tblGrid>
              <a:tr h="5037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Type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Read Length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Error Rate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Cost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Usage in Project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01342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Short-Read Sequencing (Illumina)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50-300 bp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Low (0.1-1%)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Cheap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Main method for De Bruijn graph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455066"/>
                  </a:ext>
                </a:extLst>
              </a:tr>
              <a:tr h="903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Long-Read Sequencing (PacBio, Nanopore)</a:t>
                      </a: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10,000+ bp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High (10-15%)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Expensive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500"/>
                        </a:lnSpc>
                      </a:pPr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Used for scaffolding to improve assembly 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675" marR="66675" anchor="ctr">
                    <a:lnL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9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130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3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7D85-678B-E6C6-1814-52979ECCF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7F2F77-4850-073C-5FFF-C55118187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85" y="717210"/>
            <a:ext cx="10930128" cy="5886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,Sans-Serif"/>
              <a:buChar char="•"/>
            </a:pPr>
            <a:r>
              <a:rPr lang="en-IN" b="1">
                <a:ea typeface="+mn-lt"/>
                <a:cs typeface="+mn-lt"/>
              </a:rPr>
              <a:t>k-</a:t>
            </a:r>
            <a:r>
              <a:rPr lang="en-IN" b="1" err="1">
                <a:ea typeface="+mn-lt"/>
                <a:cs typeface="+mn-lt"/>
              </a:rPr>
              <a:t>mer</a:t>
            </a:r>
            <a:r>
              <a:rPr lang="en-IN" b="1">
                <a:ea typeface="+mn-lt"/>
                <a:cs typeface="+mn-lt"/>
              </a:rPr>
              <a:t> composition</a:t>
            </a:r>
            <a:r>
              <a:rPr lang="en-IN">
                <a:ea typeface="+mn-lt"/>
                <a:cs typeface="+mn-lt"/>
              </a:rPr>
              <a:t> refers to the </a:t>
            </a:r>
            <a:r>
              <a:rPr lang="en-IN" b="1">
                <a:ea typeface="+mn-lt"/>
                <a:cs typeface="+mn-lt"/>
              </a:rPr>
              <a:t>set of all possible k-length substrings (k-</a:t>
            </a:r>
            <a:r>
              <a:rPr lang="en-IN" b="1" err="1">
                <a:ea typeface="+mn-lt"/>
                <a:cs typeface="+mn-lt"/>
              </a:rPr>
              <a:t>mers</a:t>
            </a:r>
            <a:r>
              <a:rPr lang="en-IN" b="1">
                <a:ea typeface="+mn-lt"/>
                <a:cs typeface="+mn-lt"/>
              </a:rPr>
              <a:t>)</a:t>
            </a:r>
            <a:r>
              <a:rPr lang="en-IN">
                <a:ea typeface="+mn-lt"/>
                <a:cs typeface="+mn-lt"/>
              </a:rPr>
              <a:t> that can be extracted from a given DNA sequence. It provides a structured way to </a:t>
            </a:r>
            <a:r>
              <a:rPr lang="en-IN" err="1">
                <a:ea typeface="+mn-lt"/>
                <a:cs typeface="+mn-lt"/>
              </a:rPr>
              <a:t>analyze</a:t>
            </a:r>
            <a:r>
              <a:rPr lang="en-IN">
                <a:ea typeface="+mn-lt"/>
                <a:cs typeface="+mn-lt"/>
              </a:rPr>
              <a:t> genomic data, particularly in genome assembly and sequence comparison.</a:t>
            </a:r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IN" b="1">
                <a:latin typeface="Calibri"/>
                <a:ea typeface="Calibri" panose="020F0502020204030204"/>
                <a:cs typeface="Calibri"/>
              </a:rPr>
              <a:t>What is Lexicographic Order?</a:t>
            </a:r>
            <a:endParaRPr lang="en-IN">
              <a:latin typeface="Calibri"/>
              <a:ea typeface="Calibri" panose="020F0502020204030204"/>
              <a:cs typeface="Calibri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 method of sorting DNA sequences alphabetically (A &lt; C &lt; G &lt; T).</a:t>
            </a:r>
            <a:endParaRPr lang="en-IN"/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IN">
              <a:ea typeface="Calibri"/>
              <a:cs typeface="Calibr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>
                <a:ea typeface="+mn-lt"/>
                <a:cs typeface="+mn-lt"/>
              </a:rPr>
              <a:t>Application in Genome Assembly: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>
                <a:ea typeface="+mn-lt"/>
                <a:cs typeface="+mn-lt"/>
              </a:rPr>
              <a:t>Helps in ordering k-</a:t>
            </a:r>
            <a:r>
              <a:rPr lang="en-IN" err="1">
                <a:ea typeface="+mn-lt"/>
                <a:cs typeface="+mn-lt"/>
              </a:rPr>
              <a:t>mers</a:t>
            </a:r>
            <a:r>
              <a:rPr lang="en-IN">
                <a:ea typeface="+mn-lt"/>
                <a:cs typeface="+mn-lt"/>
              </a:rPr>
              <a:t> efficiently.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IN">
                <a:ea typeface="+mn-lt"/>
                <a:cs typeface="+mn-lt"/>
              </a:rPr>
              <a:t>Used in sorting reads before building a De Bruijn graph.</a:t>
            </a: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endParaRPr lang="en-IN"/>
          </a:p>
          <a:p>
            <a:pPr lvl="1" algn="l">
              <a:buFont typeface="Arial" panose="020B0604020202020204" pitchFamily="34" charset="0"/>
              <a:buChar char="•"/>
            </a:pP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FE26-4155-EBFE-8F2C-780786E0468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Assembly</a:t>
            </a:r>
          </a:p>
        </p:txBody>
      </p:sp>
      <p:pic>
        <p:nvPicPr>
          <p:cNvPr id="4" name="Picture 3" descr="A close-up of a text&#10;&#10;AI-generated content may be incorrect.">
            <a:extLst>
              <a:ext uri="{FF2B5EF4-FFF2-40B4-BE49-F238E27FC236}">
                <a16:creationId xmlns:a16="http://schemas.microsoft.com/office/drawing/2014/main" id="{17CE8125-E4E6-C9A4-A3DD-0FCF0810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42" y="2761273"/>
            <a:ext cx="7341035" cy="23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F502D-E8A3-F3F8-3E3B-08BA948C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234CA3-0264-61A3-6940-9B699874D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925977"/>
            <a:ext cx="11817388" cy="5813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 b="1"/>
          </a:p>
          <a:p>
            <a:pPr algn="l"/>
            <a:r>
              <a:rPr lang="en-IN" b="1"/>
              <a:t>1) Overlap (Finding Similar Reads)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IN">
                <a:ea typeface="+mn-lt"/>
                <a:cs typeface="+mn-lt"/>
              </a:rPr>
              <a:t>Overlap is the process of identifying where sequencing reads share a common sequence at their ends. It is essential for connecting reads into a continuous sequence by forming edges in an overlap graph.</a:t>
            </a:r>
          </a:p>
          <a:p>
            <a:pPr algn="l"/>
            <a:r>
              <a:rPr lang="en-IN" b="1"/>
              <a:t>2) Layout (Arranging Reads in Order)</a:t>
            </a:r>
            <a:endParaRPr lang="en-IN" b="1">
              <a:ea typeface="Calibri"/>
              <a:cs typeface="Calibri"/>
            </a:endParaRPr>
          </a:p>
          <a:p>
            <a:pPr algn="l"/>
            <a:r>
              <a:rPr lang="en-IN">
                <a:ea typeface="+mn-lt"/>
                <a:cs typeface="+mn-lt"/>
              </a:rPr>
              <a:t>Layout involves arranging the sequencing reads in the correct order based on their overlaps. This step ensures a coherent path through the graph, avoiding errors and resolving ambiguities in genome assembly.</a:t>
            </a:r>
            <a:endParaRPr lang="en-IN">
              <a:ea typeface="Calibri"/>
              <a:cs typeface="Calibri"/>
            </a:endParaRPr>
          </a:p>
          <a:p>
            <a:pPr algn="l"/>
            <a:r>
              <a:rPr lang="en-IN" b="1"/>
              <a:t>3) Consensus (Finalizing the Genome Sequence)</a:t>
            </a:r>
            <a:endParaRPr lang="en-IN"/>
          </a:p>
          <a:p>
            <a:pPr algn="l"/>
            <a:r>
              <a:rPr lang="en-IN">
                <a:ea typeface="+mn-lt"/>
                <a:cs typeface="+mn-lt"/>
              </a:rPr>
              <a:t>Consensus is the process of determining the most accurate genome sequence from multiple overlapping reads. It corrects sequencing errors by selecting the most frequent and reliable nucleotide at each position.</a:t>
            </a:r>
            <a:endParaRPr lang="en-IN"/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6A8B7-0E78-70A8-8104-3DFC6052F5E6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Assembly</a:t>
            </a:r>
          </a:p>
        </p:txBody>
      </p:sp>
    </p:spTree>
    <p:extLst>
      <p:ext uri="{BB962C8B-B14F-4D97-AF65-F5344CB8AC3E}">
        <p14:creationId xmlns:p14="http://schemas.microsoft.com/office/powerpoint/2010/main" val="360453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34A7-EDDC-C434-5063-2909490A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3B1F50-53EF-C296-CA47-8165BEBEA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4000" b="1" u="sng">
              <a:latin typeface="Times New Roman"/>
              <a:ea typeface="Calibri"/>
              <a:cs typeface="Times New Roman"/>
            </a:endParaRPr>
          </a:p>
          <a:p>
            <a:pPr algn="l"/>
            <a:r>
              <a:rPr lang="en-IN" sz="3200" b="1" u="sng">
                <a:latin typeface="Times New Roman"/>
                <a:cs typeface="Times New Roman"/>
              </a:rPr>
              <a:t>Error Correction Methods:</a:t>
            </a:r>
            <a:endParaRPr lang="en-IN" sz="3200" u="sng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+mn-lt"/>
              </a:rPr>
              <a:t>Low-Frequency k-</a:t>
            </a:r>
            <a:r>
              <a:rPr lang="en-IN" b="1" err="1">
                <a:latin typeface="Times New Roman"/>
                <a:ea typeface="+mn-lt"/>
                <a:cs typeface="+mn-lt"/>
              </a:rPr>
              <a:t>mer</a:t>
            </a:r>
            <a:r>
              <a:rPr lang="en-IN" b="1">
                <a:latin typeface="Times New Roman"/>
                <a:ea typeface="+mn-lt"/>
                <a:cs typeface="+mn-lt"/>
              </a:rPr>
              <a:t> Filtering</a:t>
            </a:r>
            <a:r>
              <a:rPr lang="en-IN">
                <a:latin typeface="Times New Roman"/>
                <a:ea typeface="+mn-lt"/>
                <a:cs typeface="+mn-lt"/>
              </a:rPr>
              <a:t>: Remove k-</a:t>
            </a:r>
            <a:r>
              <a:rPr lang="en-IN" err="1">
                <a:latin typeface="Times New Roman"/>
                <a:ea typeface="+mn-lt"/>
                <a:cs typeface="+mn-lt"/>
              </a:rPr>
              <a:t>mers</a:t>
            </a:r>
            <a:r>
              <a:rPr lang="en-IN">
                <a:latin typeface="Times New Roman"/>
                <a:ea typeface="+mn-lt"/>
                <a:cs typeface="+mn-lt"/>
              </a:rPr>
              <a:t> that appear very rarely, as they are likely caused by sequencing errors rather than real biological sequences. Sequencing errors introduce random mutations, creating k-</a:t>
            </a:r>
            <a:r>
              <a:rPr lang="en-IN" err="1">
                <a:latin typeface="Times New Roman"/>
                <a:ea typeface="+mn-lt"/>
                <a:cs typeface="+mn-lt"/>
              </a:rPr>
              <a:t>mers</a:t>
            </a:r>
            <a:r>
              <a:rPr lang="en-IN">
                <a:latin typeface="Times New Roman"/>
                <a:ea typeface="+mn-lt"/>
                <a:cs typeface="+mn-lt"/>
              </a:rPr>
              <a:t> that don’t actually exist in the genome. Count the occurrences of each k-</a:t>
            </a:r>
            <a:r>
              <a:rPr lang="en-IN" err="1">
                <a:latin typeface="Times New Roman"/>
                <a:ea typeface="+mn-lt"/>
                <a:cs typeface="+mn-lt"/>
              </a:rPr>
              <a:t>mer</a:t>
            </a:r>
            <a:r>
              <a:rPr lang="en-IN">
                <a:latin typeface="Times New Roman"/>
                <a:ea typeface="+mn-lt"/>
                <a:cs typeface="+mn-lt"/>
              </a:rPr>
              <a:t> in the sequencing reads.</a:t>
            </a:r>
            <a:r>
              <a:rPr lang="en-IN">
                <a:latin typeface="Times New Roman"/>
                <a:ea typeface="+mn-lt"/>
                <a:cs typeface="Calibri"/>
              </a:rPr>
              <a:t> </a:t>
            </a:r>
            <a:r>
              <a:rPr lang="en-IN">
                <a:latin typeface="Times New Roman"/>
                <a:ea typeface="+mn-lt"/>
                <a:cs typeface="Times New Roman"/>
              </a:rPr>
              <a:t>Set a threshold (e.g., k-</a:t>
            </a:r>
            <a:r>
              <a:rPr lang="en-IN" err="1">
                <a:latin typeface="Times New Roman"/>
                <a:ea typeface="+mn-lt"/>
                <a:cs typeface="Times New Roman"/>
              </a:rPr>
              <a:t>mers</a:t>
            </a:r>
            <a:r>
              <a:rPr lang="en-IN">
                <a:latin typeface="Times New Roman"/>
                <a:ea typeface="+mn-lt"/>
                <a:cs typeface="Times New Roman"/>
              </a:rPr>
              <a:t> appearing fewer than 3 times may be removed). Remove rare k-</a:t>
            </a:r>
            <a:r>
              <a:rPr lang="en-IN" err="1">
                <a:latin typeface="Times New Roman"/>
                <a:ea typeface="+mn-lt"/>
                <a:cs typeface="Times New Roman"/>
              </a:rPr>
              <a:t>mers</a:t>
            </a:r>
            <a:r>
              <a:rPr lang="en-IN">
                <a:latin typeface="Times New Roman"/>
                <a:ea typeface="+mn-lt"/>
                <a:cs typeface="Times New Roman"/>
              </a:rPr>
              <a:t> from the graph to eliminate erroneous paths.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Times New Roman"/>
              </a:rPr>
              <a:t>Tip Removal: </a:t>
            </a:r>
            <a:r>
              <a:rPr lang="en-IN">
                <a:latin typeface="Times New Roman"/>
                <a:ea typeface="+mn-lt"/>
                <a:cs typeface="+mn-lt"/>
              </a:rPr>
              <a:t>Remove short dead-end branches that do not contribute to the main genome sequence, often caused by sequencing errors or low coverage. If a sequencing error occurs near the end of a read, it creates a short "orphan" path in the graph that does not connect to the main structure. Identify short paths (tips) in the De Bruijn graph that do not extend to other paths.</a:t>
            </a:r>
            <a:r>
              <a:rPr lang="en-IN">
                <a:latin typeface="Times New Roman"/>
                <a:ea typeface="+mn-lt"/>
                <a:cs typeface="Calibri"/>
              </a:rPr>
              <a:t> </a:t>
            </a:r>
            <a:r>
              <a:rPr lang="en-IN">
                <a:latin typeface="Times New Roman"/>
                <a:ea typeface="+mn-lt"/>
                <a:cs typeface="Times New Roman"/>
              </a:rPr>
              <a:t>Check if they are likely caused by errors (i.e., low coverage or low frequency). Prune these dead-end paths to keep the graph clean.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1D150-82FC-9FD6-6DE2-B163C76051E3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  <a:endParaRPr lang="en-IN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874F-0015-DD5B-82DB-C20F1BF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CFE10B-8D09-61BC-43D7-A2552282A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+mn-lt"/>
              <a:cs typeface="Times New Roman"/>
            </a:endParaRPr>
          </a:p>
          <a:p>
            <a:pPr algn="l"/>
            <a:r>
              <a:rPr lang="en-IN" b="1">
                <a:latin typeface="Times New Roman"/>
                <a:ea typeface="+mn-lt"/>
                <a:cs typeface="Times New Roman"/>
              </a:rPr>
              <a:t>Bubble Merging (Resolving Small Alternative Paths)</a:t>
            </a:r>
            <a:r>
              <a:rPr lang="en-IN">
                <a:latin typeface="Times New Roman"/>
                <a:ea typeface="+mn-lt"/>
                <a:cs typeface="Times New Roman"/>
              </a:rPr>
              <a:t>: Merge small alternative paths ("bubbles") that arise due to sequencing errors, polymorphisms, or small mutations. Sequencing errors create alternative paths with one or a few base differences. Identify two parallel paths that start from a common node and rejoin later. Check their frequency in reads (more frequent = more reliable). Merge the bubble by choosing the most frequent or reliable path.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algn="l"/>
            <a:endParaRPr lang="en-IN">
              <a:latin typeface="Times New Roman"/>
              <a:ea typeface="Calibri"/>
              <a:cs typeface="Times New Roman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algn="l"/>
            <a:endParaRPr lang="en-IN">
              <a:latin typeface="Times New Roman"/>
              <a:ea typeface="Calibri"/>
              <a:cs typeface="Calibri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86D74-8963-39FB-7829-E1A8397B9FDC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Genome Sequencing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967-A0C4-7AF0-3102-7F88674A3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9B8118-9721-840F-CBF3-655288AD7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925977"/>
            <a:ext cx="11817388" cy="58131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,Sans-Serif"/>
              <a:buChar char="•"/>
            </a:pPr>
            <a:r>
              <a:rPr lang="en-IN" b="1">
                <a:latin typeface="Calibri"/>
                <a:ea typeface="Calibri" panose="020F0502020204030204"/>
                <a:cs typeface="Calibri"/>
              </a:rPr>
              <a:t>What is a Hamiltonian Graph?</a:t>
            </a:r>
            <a:endParaRPr lang="en-IN">
              <a:latin typeface="Calibri"/>
              <a:ea typeface="Calibri" panose="020F0502020204030204"/>
              <a:cs typeface="Calibri"/>
            </a:endParaRP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 graph where a path visits each node </a:t>
            </a:r>
            <a:r>
              <a:rPr lang="en-IN" b="1">
                <a:latin typeface="Calibri"/>
                <a:ea typeface="Calibri" panose="020F0502020204030204"/>
                <a:cs typeface="Calibri"/>
              </a:rPr>
              <a:t>exactly once</a:t>
            </a:r>
            <a:r>
              <a:rPr lang="en-IN">
                <a:latin typeface="Calibri"/>
                <a:ea typeface="Calibri" panose="020F0502020204030204"/>
                <a:cs typeface="Calibri"/>
              </a:rPr>
              <a:t>.</a:t>
            </a:r>
          </a:p>
          <a:p>
            <a:pPr marL="742950" lvl="1" indent="-285750" algn="l">
              <a:buFont typeface="Arial,Sans-Serif"/>
              <a:buChar char="•"/>
            </a:pPr>
            <a:r>
              <a:rPr lang="en-IN">
                <a:latin typeface="Calibri"/>
                <a:ea typeface="Calibri" panose="020F0502020204030204"/>
                <a:cs typeface="Calibri"/>
              </a:rPr>
              <a:t>Alternative to De Bruijn graphs but computationally expensive.</a:t>
            </a: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lvl="1" algn="l"/>
            <a:endParaRPr lang="en-IN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 algn="l"/>
            <a:r>
              <a:rPr lang="en-IN" sz="4000" b="1">
                <a:solidFill>
                  <a:schemeClr val="bg1"/>
                </a:solidFill>
                <a:ea typeface="+mn-lt"/>
                <a:cs typeface="+mn-lt"/>
              </a:rPr>
              <a:t>Genome Sequencing</a:t>
            </a:r>
            <a:endParaRPr lang="en-IN" err="1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32194-9D35-78EF-CD66-2511D4AE7052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 err="1">
                <a:solidFill>
                  <a:schemeClr val="bg1"/>
                </a:solidFill>
                <a:ea typeface="Calibri"/>
                <a:cs typeface="Calibri"/>
              </a:rPr>
              <a:t>DeBruijn</a:t>
            </a:r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 Graph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diagram of a hexagon with black circles and red arrows&#10;&#10;AI-generated content may be incorrect.">
            <a:extLst>
              <a:ext uri="{FF2B5EF4-FFF2-40B4-BE49-F238E27FC236}">
                <a16:creationId xmlns:a16="http://schemas.microsoft.com/office/drawing/2014/main" id="{D10F0051-D86D-7065-4AE6-42E57924C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242" y="2444958"/>
            <a:ext cx="3555435" cy="302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6DA49-F087-7527-608C-9DEF3C24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7853A3-9E90-4C0D-8958-42C3E9B63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algn="l"/>
            <a:endParaRPr lang="en-IN">
              <a:latin typeface="Times New Roman"/>
              <a:ea typeface="Calibri" panose="020F0502020204030204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 follows the Eulerian Path principle.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An </a:t>
            </a:r>
            <a:r>
              <a:rPr lang="en-IN" b="1">
                <a:latin typeface="Times New Roman"/>
                <a:cs typeface="Times New Roman"/>
              </a:rPr>
              <a:t>Eulerian path</a:t>
            </a:r>
            <a:r>
              <a:rPr lang="en-IN">
                <a:latin typeface="Times New Roman"/>
                <a:cs typeface="Times New Roman"/>
              </a:rPr>
              <a:t> is a path that visits each nodes exactly while traversing.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 is created from a genomic path created by arranging the genomic compositions.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Here the compositions will be arranged directed path where each edge is a k-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and the nodes are represented by the prefix(k-1)-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and suffix(k-1)-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of the k-</a:t>
            </a:r>
            <a:r>
              <a:rPr lang="en-IN" err="1">
                <a:latin typeface="Times New Roman"/>
                <a:cs typeface="Times New Roman"/>
              </a:rPr>
              <a:t>mer</a:t>
            </a:r>
            <a:r>
              <a:rPr lang="en-IN">
                <a:latin typeface="Times New Roman"/>
                <a:cs typeface="Times New Roman"/>
              </a:rPr>
              <a:t> edge.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5EC95-09FC-4058-C37E-A627154D1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94" y="2842613"/>
            <a:ext cx="6239879" cy="17602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239D5-59FD-9765-BDC5-B43E3FE5B7DE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167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CAA413-F8FF-141D-D5A0-D6C91DB60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1" y="237046"/>
            <a:ext cx="10975849" cy="650208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For each k-mer in k-</a:t>
            </a:r>
            <a:r>
              <a:rPr lang="en-IN" err="1">
                <a:latin typeface="Times New Roman"/>
                <a:cs typeface="Times New Roman"/>
              </a:rPr>
              <a:t>mers</a:t>
            </a:r>
            <a:endParaRPr lang="en-IN">
              <a:latin typeface="Times New Roman"/>
              <a:cs typeface="Times New Roman"/>
            </a:endParaRPr>
          </a:p>
          <a:p>
            <a:pPr algn="l"/>
            <a:r>
              <a:rPr lang="en-IN">
                <a:latin typeface="Times New Roman"/>
                <a:cs typeface="Times New Roman"/>
              </a:rPr>
              <a:t>                  connect its prefix node with a suffix node by an edge</a:t>
            </a: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Then we combine the overlapping sequences to create a long continuous directed path.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66B17-AFDB-A6EB-E05B-30F2CDFAB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92" y="2319258"/>
            <a:ext cx="6130152" cy="142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16C01F-8C52-1E67-2482-CD81E399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354" y="4816686"/>
            <a:ext cx="7913232" cy="1164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29EDC7-F1C7-9A0A-D251-68817B29769E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44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B6096-01C9-94AB-76DD-EFB25DD9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3457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Genome Assembly Using De Bruijn Graph</a:t>
            </a:r>
            <a:r>
              <a:rPr lang="en-US" sz="3600" b="0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7EC0EB3E-DB49-A5DA-BC0E-39AABB4C8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BEE1-4C17-CA6C-5399-ED925E58D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798227"/>
            <a:ext cx="5711868" cy="47060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b="1">
                <a:solidFill>
                  <a:schemeClr val="tx2"/>
                </a:solidFill>
              </a:rPr>
              <a:t>Introduction</a:t>
            </a:r>
            <a:endParaRPr lang="en-US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r>
              <a:rPr lang="en-US" sz="2000">
                <a:solidFill>
                  <a:schemeClr val="tx2"/>
                </a:solidFill>
              </a:rPr>
              <a:t>Genome assembly is a crucial task in bioinformatics, where short DNA sequences obtained from sequencing technologies are combined to reconstruct the complete genome. </a:t>
            </a:r>
            <a:endParaRPr lang="en-U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000">
                <a:solidFill>
                  <a:schemeClr val="tx2"/>
                </a:solidFill>
              </a:rPr>
              <a:t>This project explores the use of </a:t>
            </a:r>
            <a:r>
              <a:rPr lang="en-US" sz="2000" b="1">
                <a:solidFill>
                  <a:schemeClr val="tx2"/>
                </a:solidFill>
              </a:rPr>
              <a:t>De Bruijn Graphs</a:t>
            </a:r>
            <a:r>
              <a:rPr lang="en-US" sz="2000">
                <a:solidFill>
                  <a:schemeClr val="tx2"/>
                </a:solidFill>
              </a:rPr>
              <a:t>, a powerful algorithmic approach, to enhance the efficiency and accuracy of genome assembly. </a:t>
            </a:r>
            <a:endParaRPr lang="en-US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 algn="just">
              <a:buNone/>
            </a:pPr>
            <a:endParaRPr lang="en-US" sz="20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104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1817D-0ED6-1EFF-ECC8-7BCC9CEC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BA573D-1511-AE74-BEBB-DA2B6D78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832" y="237046"/>
            <a:ext cx="10930128" cy="650208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IN" sz="3600" b="1">
              <a:latin typeface="Times New Roman"/>
              <a:ea typeface="Calibri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/>
                <a:cs typeface="Times New Roman"/>
              </a:rPr>
              <a:t>After combining the overlapping sequences, the identical labels or nodes present in the created path will be glued together into one, this process ultimately leads to the formation of </a:t>
            </a:r>
            <a:r>
              <a:rPr lang="en-IN" dirty="0" err="1">
                <a:latin typeface="Times New Roman"/>
                <a:cs typeface="Times New Roman"/>
              </a:rPr>
              <a:t>DeBruijn</a:t>
            </a:r>
            <a:r>
              <a:rPr lang="en-IN" dirty="0">
                <a:latin typeface="Times New Roman"/>
                <a:cs typeface="Times New Roman"/>
              </a:rPr>
              <a:t> Graph.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r>
              <a:rPr lang="en-IN">
                <a:latin typeface="Times New Roman"/>
                <a:cs typeface="Times New Roman"/>
              </a:rPr>
              <a:t>Furthermore, time complexity analysis of </a:t>
            </a:r>
            <a:r>
              <a:rPr lang="en-IN" err="1">
                <a:latin typeface="Times New Roman"/>
                <a:cs typeface="Times New Roman"/>
              </a:rPr>
              <a:t>DeBruijn</a:t>
            </a:r>
            <a:r>
              <a:rPr lang="en-IN">
                <a:latin typeface="Times New Roman"/>
                <a:cs typeface="Times New Roman"/>
              </a:rPr>
              <a:t> graph and various methods being used in the project will done to understand their efficiency.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endParaRPr lang="en-IN" b="1">
              <a:latin typeface="Times New Roman"/>
              <a:cs typeface="Times New Roman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  <a:p>
            <a:pPr algn="l"/>
            <a:endParaRPr lang="en-IN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2CD58-3230-12C3-522F-BAB82C71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033" y="2415535"/>
            <a:ext cx="3338041" cy="2467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94E80-D66E-88E8-3081-19313FB00861}"/>
              </a:ext>
            </a:extLst>
          </p:cNvPr>
          <p:cNvSpPr txBox="1"/>
          <p:nvPr/>
        </p:nvSpPr>
        <p:spPr>
          <a:xfrm>
            <a:off x="3622" y="5096"/>
            <a:ext cx="12190412" cy="70788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000" b="1">
                <a:solidFill>
                  <a:schemeClr val="bg1"/>
                </a:solidFill>
                <a:ea typeface="Calibri"/>
                <a:cs typeface="Calibri"/>
              </a:rPr>
              <a:t>DeBruijn Graph</a:t>
            </a:r>
            <a:endParaRPr lang="en-US" sz="4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472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391E-250D-4C30-DC37-CDE0C080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145"/>
            <a:ext cx="10515600" cy="726256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C0B280A8-EDA2-194E-6040-DA52CF6CE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371700"/>
              </p:ext>
            </p:extLst>
          </p:nvPr>
        </p:nvGraphicFramePr>
        <p:xfrm>
          <a:off x="714633" y="409833"/>
          <a:ext cx="10752438" cy="4157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04597B-3040-1D0D-ABBD-01AF5D13351F}"/>
              </a:ext>
            </a:extLst>
          </p:cNvPr>
          <p:cNvSpPr txBox="1">
            <a:spLocks/>
          </p:cNvSpPr>
          <p:nvPr/>
        </p:nvSpPr>
        <p:spPr>
          <a:xfrm>
            <a:off x="714632" y="4208182"/>
            <a:ext cx="10515600" cy="72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r>
              <a:rPr lang="en-US" sz="3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3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46C125-6F7C-C34E-B71F-0DB41475E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227" y="4924141"/>
            <a:ext cx="10515600" cy="117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Assembly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Combining graph-based and alignment-based methods </a:t>
            </a:r>
          </a:p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Integration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AI-based error correction in sequencing </a:t>
            </a:r>
          </a:p>
          <a:p>
            <a:pPr algn="l" rtl="0"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for Large-Scale Genome Assembly</a:t>
            </a:r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0408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AB556-7E95-F6BC-C3AC-7E67E928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513AD6-A94E-CBEE-AE44-71B1132319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363786"/>
              </p:ext>
            </p:extLst>
          </p:nvPr>
        </p:nvGraphicFramePr>
        <p:xfrm>
          <a:off x="838200" y="2166480"/>
          <a:ext cx="10515603" cy="4203764"/>
        </p:xfrm>
        <a:graphic>
          <a:graphicData uri="http://schemas.openxmlformats.org/drawingml/2006/table">
            <a:tbl>
              <a:tblPr firstRow="1" bandRow="1"/>
              <a:tblGrid>
                <a:gridCol w="1309990">
                  <a:extLst>
                    <a:ext uri="{9D8B030D-6E8A-4147-A177-3AD203B41FA5}">
                      <a16:colId xmlns:a16="http://schemas.microsoft.com/office/drawing/2014/main" val="1268997319"/>
                    </a:ext>
                  </a:extLst>
                </a:gridCol>
                <a:gridCol w="4215506">
                  <a:extLst>
                    <a:ext uri="{9D8B030D-6E8A-4147-A177-3AD203B41FA5}">
                      <a16:colId xmlns:a16="http://schemas.microsoft.com/office/drawing/2014/main" val="4266189732"/>
                    </a:ext>
                  </a:extLst>
                </a:gridCol>
                <a:gridCol w="1767130">
                  <a:extLst>
                    <a:ext uri="{9D8B030D-6E8A-4147-A177-3AD203B41FA5}">
                      <a16:colId xmlns:a16="http://schemas.microsoft.com/office/drawing/2014/main" val="3679006307"/>
                    </a:ext>
                  </a:extLst>
                </a:gridCol>
                <a:gridCol w="3222977">
                  <a:extLst>
                    <a:ext uri="{9D8B030D-6E8A-4147-A177-3AD203B41FA5}">
                      <a16:colId xmlns:a16="http://schemas.microsoft.com/office/drawing/2014/main" val="3550666299"/>
                    </a:ext>
                  </a:extLst>
                </a:gridCol>
              </a:tblGrid>
              <a:tr h="55911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Duration</a:t>
                      </a:r>
                      <a:r>
                        <a:rPr lang="en-US" sz="2600" b="0" i="0">
                          <a:effectLst/>
                          <a:latin typeface="Times New Roman"/>
                          <a:cs typeface="Times New Roman"/>
                        </a:rPr>
                        <a:t> 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600" b="1" i="0">
                          <a:effectLst/>
                          <a:latin typeface="Times New Roman"/>
                          <a:cs typeface="Times New Roman"/>
                        </a:rPr>
                        <a:t>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9540"/>
                  </a:ext>
                </a:extLst>
              </a:tr>
              <a:tr h="67756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1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Literature Review &amp; Understanding Genome Assembly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Jan 3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rd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 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and 4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th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weeks</a:t>
                      </a:r>
                      <a:endParaRPr lang="en-US" sz="2300" b="0" i="0" baseline="30000">
                        <a:effectLst/>
                        <a:latin typeface="Browallia New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615136"/>
                  </a:ext>
                </a:extLst>
              </a:tr>
              <a:tr h="42897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2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Data Collection &amp; Preprocessing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Feb 1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st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36167"/>
                  </a:ext>
                </a:extLst>
              </a:tr>
              <a:tr h="677564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3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fr-FR" sz="1600" b="0" i="0">
                          <a:effectLst/>
                          <a:latin typeface="Aptos"/>
                        </a:rPr>
                        <a:t>De Bruijn Graph Construction &amp; Error Correction </a:t>
                      </a:r>
                      <a:endParaRPr lang="fr-FR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Feb 2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nd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and 3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rd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weeks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934390"/>
                  </a:ext>
                </a:extLst>
              </a:tr>
              <a:tr h="69090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4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Genome Reconstruction Using Eulerian Path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1-2 weeks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100" b="0" i="0">
                          <a:effectLst/>
                          <a:latin typeface="Browallia New"/>
                        </a:rPr>
                        <a:t>Feb 4</a:t>
                      </a:r>
                      <a:r>
                        <a:rPr lang="en-US" sz="2100" b="0" i="0" baseline="30000">
                          <a:effectLst/>
                          <a:latin typeface="Browallia New"/>
                        </a:rPr>
                        <a:t>th</a:t>
                      </a:r>
                      <a:r>
                        <a:rPr lang="en-US" sz="2100" b="0" i="0">
                          <a:effectLst/>
                          <a:latin typeface="Browallia New"/>
                        </a:rPr>
                        <a:t> week and March 1</a:t>
                      </a:r>
                      <a:r>
                        <a:rPr lang="en-US" sz="2100" b="0" i="0" baseline="30000">
                          <a:effectLst/>
                          <a:latin typeface="Browallia New"/>
                        </a:rPr>
                        <a:t>st</a:t>
                      </a:r>
                      <a:r>
                        <a:rPr lang="en-US" sz="21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290112"/>
                  </a:ext>
                </a:extLst>
              </a:tr>
              <a:tr h="428979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5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Performance Analysis &amp; Optimization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2300" b="0" i="0">
                          <a:effectLst/>
                          <a:latin typeface="Browallia New"/>
                        </a:rPr>
                        <a:t>March 2</a:t>
                      </a:r>
                      <a:r>
                        <a:rPr lang="en-US" sz="2300" b="0" i="0" baseline="30000">
                          <a:effectLst/>
                          <a:latin typeface="Browallia New"/>
                        </a:rPr>
                        <a:t>nd</a:t>
                      </a:r>
                      <a:r>
                        <a:rPr lang="en-US" sz="2300" b="0" i="0">
                          <a:effectLst/>
                          <a:latin typeface="Browallia New"/>
                        </a:rPr>
                        <a:t>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209751"/>
                  </a:ext>
                </a:extLst>
              </a:tr>
              <a:tr h="413988"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1" i="0">
                          <a:effectLst/>
                          <a:latin typeface="Aptos"/>
                        </a:rPr>
                        <a:t>Phase 6</a:t>
                      </a:r>
                      <a:r>
                        <a:rPr lang="en-US" sz="1600" b="0" i="0">
                          <a:effectLst/>
                          <a:latin typeface="Aptos"/>
                        </a:rPr>
                        <a:t>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Final Report Writing &amp; Presentation 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600" b="0" i="0">
                          <a:effectLst/>
                          <a:latin typeface="Aptos"/>
                        </a:rPr>
                        <a:t>1 week</a:t>
                      </a:r>
                      <a:endParaRPr lang="en-US" sz="2300" b="0" i="0">
                        <a:effectLst/>
                        <a:latin typeface="Aptos"/>
                      </a:endParaRP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</a:rPr>
                        <a:t>March 3</a:t>
                      </a:r>
                      <a:r>
                        <a:rPr lang="en-US" sz="1800" b="0" i="0" baseline="30000">
                          <a:effectLst/>
                        </a:rPr>
                        <a:t>rd</a:t>
                      </a:r>
                      <a:r>
                        <a:rPr lang="en-US" sz="1800" b="0" i="0">
                          <a:effectLst/>
                        </a:rPr>
                        <a:t> week to final review week</a:t>
                      </a:r>
                    </a:p>
                  </a:txBody>
                  <a:tcPr marL="116311" marR="116311" marT="58155" marB="58155" anchor="ctr">
                    <a:lnL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1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124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C437-21E5-3D77-D976-94691C3B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Calibri Light"/>
                <a:cs typeface="Calibri Ligh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F766-FB5C-9113-9A3D-0A341C3F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760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AutoNum type="arabicParenR"/>
            </a:pPr>
            <a:r>
              <a:rPr lang="en-US" sz="1800">
                <a:ea typeface="+mn-lt"/>
                <a:cs typeface="+mn-lt"/>
              </a:rPr>
              <a:t>P. A. Pevzner, H. Tang, and M. S. Waterman, "An Eulerian path approach to DNA fragment assembly," </a:t>
            </a:r>
            <a:r>
              <a:rPr lang="en-US" sz="1800" i="1">
                <a:ea typeface="+mn-lt"/>
                <a:cs typeface="+mn-lt"/>
              </a:rPr>
              <a:t>Proceeding of the National Academy of Sciences</a:t>
            </a:r>
            <a:r>
              <a:rPr lang="en-US" sz="1800">
                <a:ea typeface="+mn-lt"/>
                <a:cs typeface="+mn-lt"/>
              </a:rPr>
              <a:t>, vol. 98, no. 17, pp. 9748–9753, Aug. 2001.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arenR"/>
            </a:pPr>
            <a:r>
              <a:rPr lang="en-US" sz="1800">
                <a:ea typeface="+mn-lt"/>
                <a:cs typeface="+mn-lt"/>
              </a:rPr>
              <a:t>P. Marijon, R. Chikhi, and J. S. </a:t>
            </a:r>
            <a:r>
              <a:rPr lang="en-US" sz="1800" err="1">
                <a:ea typeface="+mn-lt"/>
                <a:cs typeface="+mn-lt"/>
              </a:rPr>
              <a:t>Varré</a:t>
            </a:r>
            <a:r>
              <a:rPr lang="en-US" sz="1800">
                <a:ea typeface="+mn-lt"/>
                <a:cs typeface="+mn-lt"/>
              </a:rPr>
              <a:t>, "Graph analysis of fragmented long-read bacterial gene assemblies," </a:t>
            </a:r>
            <a:r>
              <a:rPr lang="en-US" sz="1800" i="1">
                <a:ea typeface="+mn-lt"/>
                <a:cs typeface="+mn-lt"/>
              </a:rPr>
              <a:t>BMC Bioinformatics</a:t>
            </a:r>
            <a:r>
              <a:rPr lang="en-US" sz="1800">
                <a:ea typeface="+mn-lt"/>
                <a:cs typeface="+mn-lt"/>
              </a:rPr>
              <a:t>, vol. 21, no. 1, p. 249, May 2020.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K. Sahlin, T. </a:t>
            </a:r>
            <a:r>
              <a:rPr lang="en-US" sz="1800" err="1">
                <a:ea typeface="+mn-lt"/>
                <a:cs typeface="+mn-lt"/>
              </a:rPr>
              <a:t>Baudeau</a:t>
            </a:r>
            <a:r>
              <a:rPr lang="en-US" sz="1800">
                <a:ea typeface="+mn-lt"/>
                <a:cs typeface="+mn-lt"/>
              </a:rPr>
              <a:t>, B. Cazaux, and C. </a:t>
            </a:r>
            <a:r>
              <a:rPr lang="en-US" sz="1800" err="1">
                <a:ea typeface="+mn-lt"/>
                <a:cs typeface="+mn-lt"/>
              </a:rPr>
              <a:t>Marchet</a:t>
            </a:r>
            <a:r>
              <a:rPr lang="en-US" sz="1800">
                <a:ea typeface="+mn-lt"/>
                <a:cs typeface="+mn-lt"/>
              </a:rPr>
              <a:t>, "A survey of mapping algorithms ," </a:t>
            </a:r>
            <a:r>
              <a:rPr lang="en-US" sz="1800" i="1">
                <a:ea typeface="+mn-lt"/>
                <a:cs typeface="+mn-lt"/>
              </a:rPr>
              <a:t>Bioinformatics</a:t>
            </a:r>
            <a:r>
              <a:rPr lang="en-US" sz="1800">
                <a:ea typeface="+mn-lt"/>
                <a:cs typeface="+mn-lt"/>
              </a:rPr>
              <a:t>, vol. 38, no. 14, pp. 3378–3390, Jul. 2022.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Meng et al., "Genome sequence assembly algorithms and </a:t>
            </a:r>
            <a:r>
              <a:rPr lang="en-US" sz="1800" err="1">
                <a:ea typeface="+mn-lt"/>
                <a:cs typeface="+mn-lt"/>
              </a:rPr>
              <a:t>misassembly</a:t>
            </a:r>
            <a:r>
              <a:rPr lang="en-US" sz="1800">
                <a:ea typeface="+mn-lt"/>
                <a:cs typeface="+mn-lt"/>
              </a:rPr>
              <a:t> identification methods," </a:t>
            </a:r>
            <a:r>
              <a:rPr lang="en-US" sz="1800" i="1">
                <a:ea typeface="+mn-lt"/>
                <a:cs typeface="+mn-lt"/>
              </a:rPr>
              <a:t>Molecular Biology Reports</a:t>
            </a:r>
            <a:r>
              <a:rPr lang="en-US" sz="1800">
                <a:ea typeface="+mn-lt"/>
                <a:cs typeface="+mn-lt"/>
              </a:rPr>
              <a:t>, vol. 49, no. 9, pp. 11133–11148, Sep. 2022. 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M. S. Waterman, "Computational complexity of sequence alignment and genome assembly," </a:t>
            </a:r>
            <a:r>
              <a:rPr lang="en-US" sz="1800" i="1">
                <a:ea typeface="+mn-lt"/>
                <a:cs typeface="+mn-lt"/>
              </a:rPr>
              <a:t>Bullet of Mathematical Biology</a:t>
            </a:r>
            <a:r>
              <a:rPr lang="en-US" sz="1800">
                <a:ea typeface="+mn-lt"/>
                <a:cs typeface="+mn-lt"/>
              </a:rPr>
              <a:t>, vol. 46, no. 4, pp. 515–527, Jul. 1984.</a:t>
            </a:r>
          </a:p>
          <a:p>
            <a:pPr marL="514350" indent="-514350" algn="just">
              <a:buAutoNum type="arabicParenR"/>
            </a:pPr>
            <a:r>
              <a:rPr lang="en-US" sz="1800">
                <a:ea typeface="+mn-lt"/>
                <a:cs typeface="+mn-lt"/>
              </a:rPr>
              <a:t>S. L. Salzberg et al., "GAGE: A critical evaluation of genome assemblies and assembly algorithms," </a:t>
            </a:r>
            <a:r>
              <a:rPr lang="en-US" sz="1800" i="1">
                <a:ea typeface="+mn-lt"/>
                <a:cs typeface="+mn-lt"/>
              </a:rPr>
              <a:t>Genome Research</a:t>
            </a:r>
            <a:r>
              <a:rPr lang="en-US" sz="1800">
                <a:ea typeface="+mn-lt"/>
                <a:cs typeface="+mn-lt"/>
              </a:rPr>
              <a:t>, vol. 22, no. 3, pp. 557–567, Mar. 2012.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pPr marL="514350" indent="-514350" algn="just">
              <a:buAutoNum type="arabicParenR"/>
            </a:pPr>
            <a:endParaRPr lang="en-US" sz="18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969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3433" y="-1"/>
              <a:ext cx="2858567" cy="2137631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FD67-B160-0241-7C52-3D424309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8617"/>
            <a:ext cx="9833548" cy="58112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>
                <a:solidFill>
                  <a:schemeClr val="tx2"/>
                </a:solidFill>
              </a:rPr>
              <a:t>Problem Statement</a:t>
            </a:r>
            <a:endParaRPr lang="en-US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</a:rPr>
              <a:t>Genome assembly presents several challenges, including handling </a:t>
            </a:r>
            <a:r>
              <a:rPr lang="en-US" sz="1800" b="1">
                <a:solidFill>
                  <a:schemeClr val="tx2"/>
                </a:solidFill>
              </a:rPr>
              <a:t>sequencing errors</a:t>
            </a:r>
            <a:r>
              <a:rPr lang="en-US" sz="1800">
                <a:solidFill>
                  <a:schemeClr val="tx2"/>
                </a:solidFill>
              </a:rPr>
              <a:t>, resolving </a:t>
            </a:r>
            <a:r>
              <a:rPr lang="en-US" sz="1800" b="1">
                <a:solidFill>
                  <a:schemeClr val="tx2"/>
                </a:solidFill>
              </a:rPr>
              <a:t>repetitive DNA regions</a:t>
            </a:r>
            <a:r>
              <a:rPr lang="en-US" sz="1800">
                <a:solidFill>
                  <a:schemeClr val="tx2"/>
                </a:solidFill>
              </a:rPr>
              <a:t>, and ensuring </a:t>
            </a:r>
            <a:r>
              <a:rPr lang="en-US" sz="1800" b="1">
                <a:solidFill>
                  <a:schemeClr val="tx2"/>
                </a:solidFill>
              </a:rPr>
              <a:t>computational efficiency</a:t>
            </a:r>
            <a:r>
              <a:rPr lang="en-US" sz="1800">
                <a:solidFill>
                  <a:schemeClr val="tx2"/>
                </a:solidFill>
              </a:rPr>
              <a:t> in large datasets. Traditional approaches, such as overlap graphs, are computationally expensive for large genomes. This project addresses these issues by leveraging </a:t>
            </a:r>
            <a:r>
              <a:rPr lang="en-US" sz="1800" b="1">
                <a:solidFill>
                  <a:schemeClr val="tx2"/>
                </a:solidFill>
              </a:rPr>
              <a:t>De Bruijn Graphs</a:t>
            </a:r>
            <a:r>
              <a:rPr lang="en-US" sz="1800">
                <a:solidFill>
                  <a:schemeClr val="tx2"/>
                </a:solidFill>
              </a:rPr>
              <a:t>, which provide a more efficient representation of sequencing data by breaking DNA sequences into smaller overlapping fragments (k-</a:t>
            </a:r>
            <a:r>
              <a:rPr lang="en-US" sz="1800" err="1">
                <a:solidFill>
                  <a:schemeClr val="tx2"/>
                </a:solidFill>
              </a:rPr>
              <a:t>mers</a:t>
            </a:r>
            <a:r>
              <a:rPr lang="en-US" sz="1800">
                <a:solidFill>
                  <a:schemeClr val="tx2"/>
                </a:solidFill>
              </a:rPr>
              <a:t>) and constructing a graph for genome reconstruction.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>
                <a:solidFill>
                  <a:schemeClr val="tx2"/>
                </a:solidFill>
              </a:rPr>
              <a:t>Brief Description</a:t>
            </a:r>
            <a:endParaRPr lang="en-US" sz="2400" b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</a:rPr>
              <a:t>This project focuses on: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Processing sequencing reads</a:t>
            </a:r>
            <a:r>
              <a:rPr lang="en-US" sz="1800">
                <a:solidFill>
                  <a:schemeClr val="tx2"/>
                </a:solidFill>
              </a:rPr>
              <a:t> from short-read and long-read sequencing technologies.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Building a De Bruijn Graph</a:t>
            </a:r>
            <a:r>
              <a:rPr lang="en-US" sz="1800">
                <a:solidFill>
                  <a:schemeClr val="tx2"/>
                </a:solidFill>
              </a:rPr>
              <a:t> for genome reconstruction.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Applying error-handling techniques</a:t>
            </a:r>
            <a:r>
              <a:rPr lang="en-US" sz="1800">
                <a:solidFill>
                  <a:schemeClr val="tx2"/>
                </a:solidFill>
              </a:rPr>
              <a:t> to improve accuracy.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Optimizing graph traversal algorithms</a:t>
            </a:r>
            <a:r>
              <a:rPr lang="en-US" sz="1800">
                <a:solidFill>
                  <a:schemeClr val="tx2"/>
                </a:solidFill>
              </a:rPr>
              <a:t> for performance enhancement.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</a:pPr>
            <a:r>
              <a:rPr lang="en-US" sz="1800" b="1">
                <a:solidFill>
                  <a:schemeClr val="tx2"/>
                </a:solidFill>
              </a:rPr>
              <a:t>Comparative evaluation</a:t>
            </a:r>
            <a:r>
              <a:rPr lang="en-US" sz="1800">
                <a:solidFill>
                  <a:schemeClr val="tx2"/>
                </a:solidFill>
              </a:rPr>
              <a:t> of genome assembly quality using different k-</a:t>
            </a:r>
            <a:r>
              <a:rPr lang="en-US" sz="1800" err="1">
                <a:solidFill>
                  <a:schemeClr val="tx2"/>
                </a:solidFill>
              </a:rPr>
              <a:t>mer</a:t>
            </a:r>
            <a:r>
              <a:rPr lang="en-US" sz="1800">
                <a:solidFill>
                  <a:schemeClr val="tx2"/>
                </a:solidFill>
              </a:rPr>
              <a:t> sizes and datasets.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763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838CC-6E8A-4BCA-BBD3-F0C9EC49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1003-4BC7-55C1-8A0F-899F9EC2B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139" y="650488"/>
            <a:ext cx="3632661" cy="555533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Efficient Genome Assembly</a:t>
            </a:r>
            <a:r>
              <a:rPr lang="en-US" sz="1800"/>
              <a:t> – Implement De Bruijn Graphs for reconstructing genome sequences.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Error Handling &amp; Repeat Resolution</a:t>
            </a:r>
            <a:r>
              <a:rPr lang="en-US" sz="1800"/>
              <a:t> – Apply computational techniques to correct sequencing errors and resolve genome repeats.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Performance Optimization</a:t>
            </a:r>
            <a:r>
              <a:rPr lang="en-US" sz="1800"/>
              <a:t> – Utilize algorithmic improvements to enhance efficiency.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Comparative Analysis</a:t>
            </a:r>
            <a:r>
              <a:rPr lang="en-US" sz="1800"/>
              <a:t> – Evaluate assembly quality across different datasets and k-</a:t>
            </a:r>
            <a:r>
              <a:rPr lang="en-US" sz="1800" err="1"/>
              <a:t>mer</a:t>
            </a:r>
            <a:r>
              <a:rPr lang="en-US" sz="1800"/>
              <a:t> sizes.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 b="1"/>
              <a:t>Real-world Applications</a:t>
            </a:r>
            <a:r>
              <a:rPr lang="en-US" sz="1800"/>
              <a:t> – Apply results to biomedical research, synthetic biology, and agricultural genomics.</a:t>
            </a:r>
            <a:endParaRPr lang="en-US" sz="180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168E1A-FDEB-AFC8-44C8-65292F44BAED}"/>
              </a:ext>
            </a:extLst>
          </p:cNvPr>
          <p:cNvSpPr txBox="1">
            <a:spLocks/>
          </p:cNvSpPr>
          <p:nvPr/>
        </p:nvSpPr>
        <p:spPr>
          <a:xfrm>
            <a:off x="8396186" y="650488"/>
            <a:ext cx="3562079" cy="2764767"/>
          </a:xfrm>
          <a:prstGeom prst="rect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ts val="1405"/>
              </a:spcBef>
              <a:spcAft>
                <a:spcPts val="1405"/>
              </a:spcAft>
              <a:buNone/>
            </a:pPr>
            <a:r>
              <a:rPr lang="en-US" sz="1800" b="1">
                <a:effectLst/>
              </a:rPr>
              <a:t>Importance of Genome Assembly</a:t>
            </a:r>
            <a:r>
              <a:rPr lang="en-US" sz="1800" b="0">
                <a:effectLst/>
              </a:rPr>
              <a:t> </a:t>
            </a:r>
            <a:endParaRPr lang="en-US" sz="1800"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Biomedical Research</a:t>
            </a:r>
            <a:r>
              <a:rPr lang="en-US" sz="1800" b="0">
                <a:effectLst/>
              </a:rPr>
              <a:t>: Identifying genetic mutations </a:t>
            </a:r>
            <a:endParaRPr lang="en-US" sz="1800" b="0">
              <a:effectLst/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Agricultural Genomics</a:t>
            </a:r>
            <a:r>
              <a:rPr lang="en-US" sz="1800" b="0">
                <a:effectLst/>
              </a:rPr>
              <a:t>: Improving crop resistance and yield </a:t>
            </a:r>
            <a:endParaRPr lang="en-US" sz="1800" b="0">
              <a:effectLst/>
              <a:ea typeface="Calibri"/>
              <a:cs typeface="Calibri"/>
            </a:endParaRPr>
          </a:p>
          <a:p>
            <a:pPr fontAlgn="base"/>
            <a:r>
              <a:rPr lang="en-US" sz="1800" b="1">
                <a:effectLst/>
              </a:rPr>
              <a:t>Synthetic Biology</a:t>
            </a:r>
            <a:r>
              <a:rPr lang="en-US" sz="1800" b="0">
                <a:effectLst/>
              </a:rPr>
              <a:t>: Constructing artificial genomes for bioengineering</a:t>
            </a:r>
            <a:endParaRPr lang="en-US" sz="1800" b="0">
              <a:effectLst/>
              <a:ea typeface="Calibri"/>
              <a:cs typeface="Calibri"/>
            </a:endParaRPr>
          </a:p>
          <a:p>
            <a:pPr marL="0" fontAlgn="base"/>
            <a:endParaRPr lang="en-US" sz="1800" b="0">
              <a:effectLst/>
              <a:ea typeface="Calibri"/>
              <a:cs typeface="Calibri"/>
            </a:endParaRPr>
          </a:p>
          <a:p>
            <a:pPr marL="0" indent="0" fontAlgn="base">
              <a:spcBef>
                <a:spcPts val="1405"/>
              </a:spcBef>
              <a:spcAft>
                <a:spcPts val="1405"/>
              </a:spcAft>
              <a:buNone/>
            </a:pPr>
            <a:endParaRPr lang="en-US" sz="1800" b="1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72B3D-6497-D511-6282-F1F5CA21A982}"/>
              </a:ext>
            </a:extLst>
          </p:cNvPr>
          <p:cNvSpPr txBox="1"/>
          <p:nvPr/>
        </p:nvSpPr>
        <p:spPr>
          <a:xfrm>
            <a:off x="8400535" y="3910913"/>
            <a:ext cx="3566982" cy="203132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Segoe UI"/>
              </a:rPr>
              <a:t>Key Challenges &amp; Focus Areas</a:t>
            </a:r>
            <a:r>
              <a:rPr lang="en-US">
                <a:cs typeface="Segoe UI"/>
              </a:rPr>
              <a:t>​</a:t>
            </a:r>
          </a:p>
          <a:p>
            <a:endParaRPr lang="en-US">
              <a:cs typeface="Segoe UI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Handling Sequencing Errors ​</a:t>
            </a:r>
            <a:endParaRPr lang="en-US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Resolving Repeats in DNA Sequences ​</a:t>
            </a:r>
            <a:endParaRPr lang="en-US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>
                <a:cs typeface="Arial"/>
              </a:rPr>
              <a:t>Efficient Graph Construction &amp; Traversal </a:t>
            </a:r>
            <a:endParaRPr lang="en-US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722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E578B-6B76-E32D-092D-C5777ED2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78" y="4720"/>
            <a:ext cx="9743303" cy="580167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1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41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F583C35-ECFA-2040-9F90-D9B323D0B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74514"/>
              </p:ext>
            </p:extLst>
          </p:nvPr>
        </p:nvGraphicFramePr>
        <p:xfrm>
          <a:off x="432486" y="947351"/>
          <a:ext cx="11537397" cy="5463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984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226656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380756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2906366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208635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894946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  <a:endParaRPr lang="en-US" sz="2000" b="1" err="1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3329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1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An Eulerian path approach to DNA fragment assembly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propose a new DNA fragment assembly approach based on Eulerian paths.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Introduces a novel method for DNA fragment assembly.</a:t>
                      </a:r>
                      <a:endParaRPr lang="en-US" sz="200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Effective for reconstructing genomes from short reads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The Eulerian path approach may be computationally intensive</a:t>
                      </a:r>
                      <a:endParaRPr lang="en-US" sz="2000"/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Requires well-defined fragment overlaps for optimal results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1546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2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Graph analysis of fragmented long-read bacterial genome assemblies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explore graph-based methods for the analysis of fragmented long-read bacterial genome assemblies.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Utilizes graph-based approaches to handle complex genome assemblies.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Particularly effective for bacterial genomes with long reads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 Limited to bacterial genomes, not applicable to eukaryotic genomes.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Potential challenges in scaling for larger, more complex genomes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4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7BA21-4277-66B0-BD58-E9E45DB6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E9C92D-5F86-D751-D48D-04E1F4371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85E0A2-C373-03D1-DB11-541144E97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5E86A-7223-2C18-D389-659F25D8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722" y="232603"/>
            <a:ext cx="9952383" cy="466449"/>
          </a:xfrm>
          <a:prstGeom prst="ellipse">
            <a:avLst/>
          </a:prstGeo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1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41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792ACD9-637C-5C5F-60FF-AEEF5F68C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54398"/>
              </p:ext>
            </p:extLst>
          </p:nvPr>
        </p:nvGraphicFramePr>
        <p:xfrm>
          <a:off x="397565" y="795130"/>
          <a:ext cx="11399316" cy="57682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7794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137618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162377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3001296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170231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894946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  <a:endParaRPr lang="en-US" sz="2000" b="1" err="1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33293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3.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A survey of mapping algorithms in the long-reads era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To survey and review various mapping algorithms developed for long-read sequencing.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Focus on long-read sequencing, which is crucial for complex genome assemblies.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Highlights the evolving algorithms for more accurate mapping.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 Long-read sequencing is still evolving, and the algorithms may not be fully optimized.</a:t>
                      </a:r>
                      <a:endParaRPr lang="en-US" sz="2000" b="0" i="0" u="none" strike="noStrike" noProof="0">
                        <a:latin typeface="Calibri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Could become outdated as new algorithms emerge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1546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4.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Genome sequence assembly algorithms and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misassembly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 identification methods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review various genome sequence assembly algorithms and methods for identifying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misassemblies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 in genomes.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Provides a comprehensive analysis of multiple algorithms.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Focus on identifying </a:t>
                      </a:r>
                      <a:r>
                        <a:rPr lang="en-US" sz="2000" b="0" i="0" u="none" strike="noStrike" noProof="0" err="1">
                          <a:latin typeface="Calibri"/>
                        </a:rPr>
                        <a:t>misassemblies</a:t>
                      </a:r>
                      <a:r>
                        <a:rPr lang="en-US" sz="2000" b="0" i="0" u="none" strike="noStrike" noProof="0">
                          <a:latin typeface="Calibri"/>
                        </a:rPr>
                        <a:t>, enhancing assembly quality.</a:t>
                      </a:r>
                      <a:endParaRPr lang="en-US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Focuses mainly on algorithmic techniques, lacks in-depth biological context.</a:t>
                      </a:r>
                      <a:endParaRPr lang="en-US"/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May not cover the most recent techniques.</a:t>
                      </a:r>
                      <a:endParaRPr lang="en-US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0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1709-D4C3-B549-704B-6801C8D2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C2FEF9E-28B0-CE15-426D-DC9332D8F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DDC6A3A-328B-3204-1956-DF7C2604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380D7-957B-35E4-B0E0-7E618BD5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548" y="-131832"/>
            <a:ext cx="10515600" cy="930275"/>
          </a:xfrm>
          <a:prstGeom prst="ellipse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b="1" kern="1200">
                <a:latin typeface="+mj-lt"/>
                <a:ea typeface="+mj-ea"/>
                <a:cs typeface="+mj-cs"/>
              </a:rPr>
              <a:t>LITERATURE REVIEW</a:t>
            </a:r>
            <a:endParaRPr lang="en-US" sz="3600" b="1" kern="1200">
              <a:latin typeface="+mj-lt"/>
              <a:ea typeface="Calibri Light"/>
              <a:cs typeface="Calibri Light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765B88B-4673-1766-62CD-8D202F062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904016"/>
              </p:ext>
            </p:extLst>
          </p:nvPr>
        </p:nvGraphicFramePr>
        <p:xfrm>
          <a:off x="276087" y="795130"/>
          <a:ext cx="11653224" cy="57924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6673">
                  <a:extLst>
                    <a:ext uri="{9D8B030D-6E8A-4147-A177-3AD203B41FA5}">
                      <a16:colId xmlns:a16="http://schemas.microsoft.com/office/drawing/2014/main" val="2676987266"/>
                    </a:ext>
                  </a:extLst>
                </a:gridCol>
                <a:gridCol w="2277017">
                  <a:extLst>
                    <a:ext uri="{9D8B030D-6E8A-4147-A177-3AD203B41FA5}">
                      <a16:colId xmlns:a16="http://schemas.microsoft.com/office/drawing/2014/main" val="3415430511"/>
                    </a:ext>
                  </a:extLst>
                </a:gridCol>
                <a:gridCol w="2480058">
                  <a:extLst>
                    <a:ext uri="{9D8B030D-6E8A-4147-A177-3AD203B41FA5}">
                      <a16:colId xmlns:a16="http://schemas.microsoft.com/office/drawing/2014/main" val="1825722057"/>
                    </a:ext>
                  </a:extLst>
                </a:gridCol>
                <a:gridCol w="2798630">
                  <a:extLst>
                    <a:ext uri="{9D8B030D-6E8A-4147-A177-3AD203B41FA5}">
                      <a16:colId xmlns:a16="http://schemas.microsoft.com/office/drawing/2014/main" val="1668730004"/>
                    </a:ext>
                  </a:extLst>
                </a:gridCol>
                <a:gridCol w="3240846">
                  <a:extLst>
                    <a:ext uri="{9D8B030D-6E8A-4147-A177-3AD203B41FA5}">
                      <a16:colId xmlns:a16="http://schemas.microsoft.com/office/drawing/2014/main" val="2231139588"/>
                    </a:ext>
                  </a:extLst>
                </a:gridCol>
              </a:tblGrid>
              <a:tr h="711520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S.NO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Paper Title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Objective </a:t>
                      </a:r>
                      <a:endParaRPr lang="en-US" sz="2000" b="1">
                        <a:solidFill>
                          <a:schemeClr val="bg1"/>
                        </a:solidFill>
                      </a:endParaRP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Advantage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chemeClr val="bg1"/>
                          </a:solidFill>
                          <a:latin typeface="Calibri"/>
                        </a:rPr>
                        <a:t>Limitations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Calibri"/>
                      </a:endParaRPr>
                    </a:p>
                    <a:p>
                      <a:pPr lvl="0" algn="l">
                        <a:buNone/>
                      </a:pP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222507095"/>
                  </a:ext>
                </a:extLst>
              </a:tr>
              <a:tr h="20032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5.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Computational complexity of algorithms for sequence comparison, short-read assembly, and genome alignment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/>
                        <a:t>To analyze the computational complexity of various algorithms used in sequence comparison, short-read assembly, and genome alignment.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 Offers in-depth analysis of algorithmic efficiency.</a:t>
                      </a:r>
                      <a:endParaRPr lang="en-US" sz="200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Provides insights into the computational trade-offs for genomic studies.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Focuses heavily on theoretical aspects, which may limit practical applicability.</a:t>
                      </a:r>
                      <a:endParaRPr lang="en-US" sz="2000"/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/>
                        <a:t> May not address newer, more efficient algorithms.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3104293456"/>
                  </a:ext>
                </a:extLst>
              </a:tr>
              <a:tr h="20688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/>
                        <a:t>6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GAGE: A critical evaluation of genome assemblies and assembly algorithms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u="none" strike="noStrike" noProof="0">
                          <a:latin typeface="Calibri"/>
                        </a:rPr>
                        <a:t>To critically evaluate various genome assembly algorithms and their performance using a benchmark suite.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/>
                        <a:t>Provides an extensive benchmark for genome assembly algorithms.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/>
                        <a:t>Offers </a:t>
                      </a:r>
                      <a:r>
                        <a:rPr lang="en-US" sz="2000" err="1"/>
                        <a:t>a</a:t>
                      </a:r>
                      <a:r>
                        <a:rPr lang="en-US" sz="2000"/>
                        <a:t> evaluation framework for comparing different approaches.</a:t>
                      </a:r>
                    </a:p>
                  </a:txBody>
                  <a:tcPr marL="102004" marR="102004" marT="51002" marB="51002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May not cover all emerging algorithms.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The benchmark suite may be limited in scope for very specific genomic datasets.</a:t>
                      </a:r>
                      <a:endParaRPr lang="en-US" sz="2000"/>
                    </a:p>
                  </a:txBody>
                  <a:tcPr marL="102004" marR="102004" marT="51002" marB="51002"/>
                </a:tc>
                <a:extLst>
                  <a:ext uri="{0D108BD9-81ED-4DB2-BD59-A6C34878D82A}">
                    <a16:rowId xmlns:a16="http://schemas.microsoft.com/office/drawing/2014/main" val="282120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9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DE951-E2F6-152C-7FE6-6467C3B4FDC1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2" name="Picture 1" descr="A screenshot of a screen&#10;&#10;AI-generated content may be incorrect.">
            <a:extLst>
              <a:ext uri="{FF2B5EF4-FFF2-40B4-BE49-F238E27FC236}">
                <a16:creationId xmlns:a16="http://schemas.microsoft.com/office/drawing/2014/main" id="{868D0C02-E902-04DA-EA69-15EE328F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660" y="292488"/>
            <a:ext cx="6632510" cy="62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9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2B603-E9AC-AA43-A85F-C34A2D51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A440CAF-B8A2-4C87-70F9-44D0C02AC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7E0E5-4F2F-8AAE-32DF-FA99ADB8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657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6ED01-AE2D-D7A1-62E1-CE868A2EA1D9}"/>
              </a:ext>
            </a:extLst>
          </p:cNvPr>
          <p:cNvSpPr txBox="1"/>
          <p:nvPr/>
        </p:nvSpPr>
        <p:spPr>
          <a:xfrm>
            <a:off x="640080" y="2074363"/>
            <a:ext cx="3009786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B0F639EF-A47A-ACFE-3650-E44D2132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901" y="226026"/>
            <a:ext cx="5986333" cy="640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74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Genome Assembly Using De Bruijn Graph </vt:lpstr>
      <vt:lpstr>PowerPoint Presentation</vt:lpstr>
      <vt:lpstr>Objectives</vt:lpstr>
      <vt:lpstr>LITERATURE REVIEW</vt:lpstr>
      <vt:lpstr>LITERATURE REVIEW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Results</vt:lpstr>
      <vt:lpstr>Timeline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AP</dc:creator>
  <cp:revision>6</cp:revision>
  <dcterms:created xsi:type="dcterms:W3CDTF">2025-02-01T16:46:24Z</dcterms:created>
  <dcterms:modified xsi:type="dcterms:W3CDTF">2025-04-15T14:26:08Z</dcterms:modified>
</cp:coreProperties>
</file>