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73" r:id="rId5"/>
    <p:sldId id="267" r:id="rId6"/>
    <p:sldId id="268" r:id="rId7"/>
    <p:sldId id="269" r:id="rId8"/>
    <p:sldId id="264" r:id="rId9"/>
    <p:sldId id="26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F5665-07AD-44F3-CDF9-0D963330E77D}" v="16" dt="2025-03-12T11:50:18.408"/>
    <p1510:client id="{465CE75C-DDE8-8EAF-322D-07C71E12DB9C}" v="85" dt="2025-03-13T03:33:01.534"/>
    <p1510:client id="{4B796A8F-9F8C-30CA-7C53-7AE07BEB8C90}" v="33" dt="2025-03-13T03:32:37.369"/>
    <p1510:client id="{5AD27459-ABD8-E025-C454-69784471257A}" v="7" dt="2025-03-13T03:24:02.560"/>
    <p1510:client id="{8D4B4040-A33C-4C3A-980F-DC6EA84579EB}" v="35" dt="2025-03-13T04:29:22.068"/>
    <p1510:client id="{D5B27EB3-1590-0061-BABE-0BF5A088235A}" v="70" dt="2025-03-13T04:19:12.404"/>
    <p1510:client id="{F914E6E8-C0CC-C9FD-DD9B-8A52DD6D89F3}" v="534" dt="2025-03-12T16:14:48.561"/>
    <p1510:client id="{FDCCA749-5E07-41FC-D73A-DD19D0F254EB}" v="26" dt="2025-03-12T16:03:11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EF07D6-0CAD-4806-83B5-7F2A056B4D9F}" type="doc">
      <dgm:prSet loTypeId="urn:microsoft.com/office/officeart/2005/8/layout/vList2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5C8FE14-F82E-425D-A8E8-55602E5F80B0}">
      <dgm:prSet phldr="0"/>
      <dgm:spPr/>
      <dgm:t>
        <a:bodyPr/>
        <a:lstStyle/>
        <a:p>
          <a:pPr algn="l" rtl="0"/>
          <a:r>
            <a:rPr lang="en-US" b="0"/>
            <a:t>Research Problem</a:t>
          </a:r>
          <a:r>
            <a:rPr lang="en-US" b="0">
              <a:latin typeface="Calibri Light" panose="020F0302020204030204"/>
            </a:rPr>
            <a:t>:</a:t>
          </a:r>
        </a:p>
      </dgm:t>
    </dgm:pt>
    <dgm:pt modelId="{64A8DD60-A678-475B-AB53-DB1040CF4F94}" type="parTrans" cxnId="{08213C61-48D4-4C93-8011-D7BBD65E3C55}">
      <dgm:prSet/>
      <dgm:spPr/>
      <dgm:t>
        <a:bodyPr/>
        <a:lstStyle/>
        <a:p>
          <a:endParaRPr lang="en-IN"/>
        </a:p>
      </dgm:t>
    </dgm:pt>
    <dgm:pt modelId="{0F1EB747-60B4-4992-B765-8053636F3587}" type="sibTrans" cxnId="{08213C61-48D4-4C93-8011-D7BBD65E3C55}">
      <dgm:prSet/>
      <dgm:spPr/>
      <dgm:t>
        <a:bodyPr/>
        <a:lstStyle/>
        <a:p>
          <a:endParaRPr lang="en-IN"/>
        </a:p>
      </dgm:t>
    </dgm:pt>
    <dgm:pt modelId="{F42EC0F2-9F07-4190-ABD9-23C0643161AE}">
      <dgm:prSet phldr="0"/>
      <dgm:spPr/>
      <dgm:t>
        <a:bodyPr/>
        <a:lstStyle/>
        <a:p>
          <a:pPr algn="l" rtl="0"/>
          <a:r>
            <a:rPr lang="en-US"/>
            <a:t>Significance</a:t>
          </a:r>
          <a:r>
            <a:rPr lang="en-US">
              <a:latin typeface="Calibri Light" panose="020F0302020204030204"/>
            </a:rPr>
            <a:t>:</a:t>
          </a:r>
        </a:p>
      </dgm:t>
    </dgm:pt>
    <dgm:pt modelId="{35D94AEA-7D62-4486-B30B-8B1838CBCD3A}" type="parTrans" cxnId="{E4B330D6-3A69-40E6-A1DE-CD69AA090AED}">
      <dgm:prSet/>
      <dgm:spPr/>
      <dgm:t>
        <a:bodyPr/>
        <a:lstStyle/>
        <a:p>
          <a:endParaRPr lang="en-IN"/>
        </a:p>
      </dgm:t>
    </dgm:pt>
    <dgm:pt modelId="{AD7A7807-ED03-46D2-9F5C-E270006DCC9E}" type="sibTrans" cxnId="{E4B330D6-3A69-40E6-A1DE-CD69AA090AED}">
      <dgm:prSet/>
      <dgm:spPr/>
      <dgm:t>
        <a:bodyPr/>
        <a:lstStyle/>
        <a:p>
          <a:endParaRPr lang="en-IN"/>
        </a:p>
      </dgm:t>
    </dgm:pt>
    <dgm:pt modelId="{E9C216CF-8829-4FF3-A76C-DB057B778812}">
      <dgm:prSet phldr="0"/>
      <dgm:spPr/>
      <dgm:t>
        <a:bodyPr/>
        <a:lstStyle/>
        <a:p>
          <a:pPr rtl="0"/>
          <a:r>
            <a:rPr lang="en-US"/>
            <a:t>Motivation</a:t>
          </a:r>
          <a:r>
            <a:rPr lang="en-US">
              <a:latin typeface="Calibri Light" panose="020F0302020204030204"/>
            </a:rPr>
            <a:t>:</a:t>
          </a:r>
        </a:p>
      </dgm:t>
    </dgm:pt>
    <dgm:pt modelId="{CBB2AD57-0B7A-4208-BD37-FCE945BFC4AD}" type="parTrans" cxnId="{6FC9513A-A8F8-4297-9F57-7BDEE334BB76}">
      <dgm:prSet/>
      <dgm:spPr/>
      <dgm:t>
        <a:bodyPr/>
        <a:lstStyle/>
        <a:p>
          <a:endParaRPr lang="en-IN"/>
        </a:p>
      </dgm:t>
    </dgm:pt>
    <dgm:pt modelId="{3643577C-EDA6-47E8-BBAB-C648E4412EA0}" type="sibTrans" cxnId="{6FC9513A-A8F8-4297-9F57-7BDEE334BB76}">
      <dgm:prSet/>
      <dgm:spPr/>
      <dgm:t>
        <a:bodyPr/>
        <a:lstStyle/>
        <a:p>
          <a:endParaRPr lang="en-IN"/>
        </a:p>
      </dgm:t>
    </dgm:pt>
    <dgm:pt modelId="{15AC3C46-008F-4869-B95E-D04AA00AF4A6}">
      <dgm:prSet phldr="0"/>
      <dgm:spPr/>
      <dgm:t>
        <a:bodyPr/>
        <a:lstStyle/>
        <a:p>
          <a:pPr algn="l"/>
          <a:r>
            <a:rPr lang="en-US" b="0">
              <a:latin typeface="Calibri Light" panose="020F0302020204030204"/>
            </a:rPr>
            <a:t> </a:t>
          </a:r>
          <a:r>
            <a:rPr lang="en-US" b="0"/>
            <a:t>Fixed </a:t>
          </a:r>
          <a:r>
            <a:rPr lang="en-US"/>
            <a:t>modulation schemes fail </a:t>
          </a:r>
          <a:r>
            <a:rPr lang="en-US" b="0"/>
            <a:t>to adapt </a:t>
          </a:r>
          <a:r>
            <a:rPr lang="en-US"/>
            <a:t>to noise, interference, and bandwidth changes, reducing transmission efficiency.  </a:t>
          </a:r>
        </a:p>
      </dgm:t>
    </dgm:pt>
    <dgm:pt modelId="{339A45C3-96A7-446D-84D5-595FA5F0F5F8}" type="parTrans" cxnId="{9B03AEE6-81AD-476D-B7FB-A8701CF58C67}">
      <dgm:prSet/>
      <dgm:spPr/>
    </dgm:pt>
    <dgm:pt modelId="{873F59FF-14AA-440D-8C05-650869AFD163}" type="sibTrans" cxnId="{9B03AEE6-81AD-476D-B7FB-A8701CF58C67}">
      <dgm:prSet/>
      <dgm:spPr/>
    </dgm:pt>
    <dgm:pt modelId="{042F19B2-4254-41A7-988F-BAFC47026F31}">
      <dgm:prSet phldr="0"/>
      <dgm:spPr/>
      <dgm:t>
        <a:bodyPr/>
        <a:lstStyle/>
        <a:p>
          <a:pPr algn="l"/>
          <a:r>
            <a:rPr lang="en-US">
              <a:latin typeface="Calibri Light" panose="020F0302020204030204"/>
            </a:rPr>
            <a:t> </a:t>
          </a:r>
          <a:r>
            <a:rPr lang="en-US"/>
            <a:t>Dynamic modulation improves data transmission, enhancing system reliability and</a:t>
          </a:r>
          <a:r>
            <a:rPr lang="en-US" b="0"/>
            <a:t> </a:t>
          </a:r>
          <a:r>
            <a:rPr lang="en-US"/>
            <a:t>performance.  </a:t>
          </a:r>
        </a:p>
      </dgm:t>
    </dgm:pt>
    <dgm:pt modelId="{5C9B99ED-7C07-4067-84BB-0E15EF59AB72}" type="parTrans" cxnId="{D80775A9-41E7-4238-BA5F-DF1699D0D849}">
      <dgm:prSet/>
      <dgm:spPr/>
    </dgm:pt>
    <dgm:pt modelId="{1D44C19B-A523-489A-920A-EE10959A1D63}" type="sibTrans" cxnId="{D80775A9-41E7-4238-BA5F-DF1699D0D849}">
      <dgm:prSet/>
      <dgm:spPr/>
    </dgm:pt>
    <dgm:pt modelId="{859FB42F-C605-4300-B905-2F703EFB0E45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 </a:t>
          </a:r>
          <a:r>
            <a:rPr lang="en-US"/>
            <a:t>ML-driven adaptive modulation in SDRs overcomes static limitations by analyzing real-time signal characteristics.</a:t>
          </a:r>
        </a:p>
      </dgm:t>
    </dgm:pt>
    <dgm:pt modelId="{F7043D7C-5808-4F3F-9685-32873AF87D15}" type="parTrans" cxnId="{135B092D-3ACC-45FF-9B2D-0D2C62893CDE}">
      <dgm:prSet/>
      <dgm:spPr/>
    </dgm:pt>
    <dgm:pt modelId="{FC13EFB2-83F6-4576-9B53-DC0BC5104E63}" type="sibTrans" cxnId="{135B092D-3ACC-45FF-9B2D-0D2C62893CDE}">
      <dgm:prSet/>
      <dgm:spPr/>
    </dgm:pt>
    <dgm:pt modelId="{D4795DC5-563D-441A-8D5F-57AFBA6795C2}" type="pres">
      <dgm:prSet presAssocID="{32EF07D6-0CAD-4806-83B5-7F2A056B4D9F}" presName="linear" presStyleCnt="0">
        <dgm:presLayoutVars>
          <dgm:animLvl val="lvl"/>
          <dgm:resizeHandles val="exact"/>
        </dgm:presLayoutVars>
      </dgm:prSet>
      <dgm:spPr/>
    </dgm:pt>
    <dgm:pt modelId="{8567F6C7-2E48-4E71-9E3D-1E7E6A167A20}" type="pres">
      <dgm:prSet presAssocID="{C5C8FE14-F82E-425D-A8E8-55602E5F80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A25CC5-14B0-4C20-AA11-BB57610489DB}" type="pres">
      <dgm:prSet presAssocID="{C5C8FE14-F82E-425D-A8E8-55602E5F80B0}" presName="childText" presStyleLbl="revTx" presStyleIdx="0" presStyleCnt="3">
        <dgm:presLayoutVars>
          <dgm:bulletEnabled val="1"/>
        </dgm:presLayoutVars>
      </dgm:prSet>
      <dgm:spPr/>
    </dgm:pt>
    <dgm:pt modelId="{C1571660-E40E-4D29-9F22-50BF2C3E52E9}" type="pres">
      <dgm:prSet presAssocID="{F42EC0F2-9F07-4190-ABD9-23C0643161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65BE60A-E08A-4E25-B686-D1C9254B015F}" type="pres">
      <dgm:prSet presAssocID="{F42EC0F2-9F07-4190-ABD9-23C0643161AE}" presName="childText" presStyleLbl="revTx" presStyleIdx="1" presStyleCnt="3">
        <dgm:presLayoutVars>
          <dgm:bulletEnabled val="1"/>
        </dgm:presLayoutVars>
      </dgm:prSet>
      <dgm:spPr/>
    </dgm:pt>
    <dgm:pt modelId="{511DF9E4-3DAE-46D4-BE76-E3BE0DF2878A}" type="pres">
      <dgm:prSet presAssocID="{E9C216CF-8829-4FF3-A76C-DB057B77881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D7F4B23-853C-4F5E-BE27-CFE41AC9A667}" type="pres">
      <dgm:prSet presAssocID="{E9C216CF-8829-4FF3-A76C-DB057B77881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EC1E902-58C1-4EEB-A906-F97F80B1F9A8}" type="presOf" srcId="{C5C8FE14-F82E-425D-A8E8-55602E5F80B0}" destId="{8567F6C7-2E48-4E71-9E3D-1E7E6A167A20}" srcOrd="0" destOrd="0" presId="urn:microsoft.com/office/officeart/2005/8/layout/vList2"/>
    <dgm:cxn modelId="{135B092D-3ACC-45FF-9B2D-0D2C62893CDE}" srcId="{E9C216CF-8829-4FF3-A76C-DB057B778812}" destId="{859FB42F-C605-4300-B905-2F703EFB0E45}" srcOrd="0" destOrd="0" parTransId="{F7043D7C-5808-4F3F-9685-32873AF87D15}" sibTransId="{FC13EFB2-83F6-4576-9B53-DC0BC5104E63}"/>
    <dgm:cxn modelId="{2E064638-5DAD-4423-A10B-1E3FA835E8E9}" type="presOf" srcId="{15AC3C46-008F-4869-B95E-D04AA00AF4A6}" destId="{83A25CC5-14B0-4C20-AA11-BB57610489DB}" srcOrd="0" destOrd="0" presId="urn:microsoft.com/office/officeart/2005/8/layout/vList2"/>
    <dgm:cxn modelId="{410E0B3A-B57B-4104-8075-1B9C3418D3F1}" type="presOf" srcId="{859FB42F-C605-4300-B905-2F703EFB0E45}" destId="{ED7F4B23-853C-4F5E-BE27-CFE41AC9A667}" srcOrd="0" destOrd="0" presId="urn:microsoft.com/office/officeart/2005/8/layout/vList2"/>
    <dgm:cxn modelId="{6FC9513A-A8F8-4297-9F57-7BDEE334BB76}" srcId="{32EF07D6-0CAD-4806-83B5-7F2A056B4D9F}" destId="{E9C216CF-8829-4FF3-A76C-DB057B778812}" srcOrd="2" destOrd="0" parTransId="{CBB2AD57-0B7A-4208-BD37-FCE945BFC4AD}" sibTransId="{3643577C-EDA6-47E8-BBAB-C648E4412EA0}"/>
    <dgm:cxn modelId="{08213C61-48D4-4C93-8011-D7BBD65E3C55}" srcId="{32EF07D6-0CAD-4806-83B5-7F2A056B4D9F}" destId="{C5C8FE14-F82E-425D-A8E8-55602E5F80B0}" srcOrd="0" destOrd="0" parTransId="{64A8DD60-A678-475B-AB53-DB1040CF4F94}" sibTransId="{0F1EB747-60B4-4992-B765-8053636F3587}"/>
    <dgm:cxn modelId="{D80775A9-41E7-4238-BA5F-DF1699D0D849}" srcId="{F42EC0F2-9F07-4190-ABD9-23C0643161AE}" destId="{042F19B2-4254-41A7-988F-BAFC47026F31}" srcOrd="0" destOrd="0" parTransId="{5C9B99ED-7C07-4067-84BB-0E15EF59AB72}" sibTransId="{1D44C19B-A523-489A-920A-EE10959A1D63}"/>
    <dgm:cxn modelId="{E0D3B4CA-4BB5-432E-A5A2-8E5AEF1E727A}" type="presOf" srcId="{F42EC0F2-9F07-4190-ABD9-23C0643161AE}" destId="{C1571660-E40E-4D29-9F22-50BF2C3E52E9}" srcOrd="0" destOrd="0" presId="urn:microsoft.com/office/officeart/2005/8/layout/vList2"/>
    <dgm:cxn modelId="{A9EA91CE-7916-4DAC-860C-8992EEF91162}" type="presOf" srcId="{32EF07D6-0CAD-4806-83B5-7F2A056B4D9F}" destId="{D4795DC5-563D-441A-8D5F-57AFBA6795C2}" srcOrd="0" destOrd="0" presId="urn:microsoft.com/office/officeart/2005/8/layout/vList2"/>
    <dgm:cxn modelId="{237887D0-D477-4175-8771-EE969FDCC8AC}" type="presOf" srcId="{042F19B2-4254-41A7-988F-BAFC47026F31}" destId="{565BE60A-E08A-4E25-B686-D1C9254B015F}" srcOrd="0" destOrd="0" presId="urn:microsoft.com/office/officeart/2005/8/layout/vList2"/>
    <dgm:cxn modelId="{E4B330D6-3A69-40E6-A1DE-CD69AA090AED}" srcId="{32EF07D6-0CAD-4806-83B5-7F2A056B4D9F}" destId="{F42EC0F2-9F07-4190-ABD9-23C0643161AE}" srcOrd="1" destOrd="0" parTransId="{35D94AEA-7D62-4486-B30B-8B1838CBCD3A}" sibTransId="{AD7A7807-ED03-46D2-9F5C-E270006DCC9E}"/>
    <dgm:cxn modelId="{29AA0AD9-3FAB-4EC0-9BF0-CC39470DE23E}" type="presOf" srcId="{E9C216CF-8829-4FF3-A76C-DB057B778812}" destId="{511DF9E4-3DAE-46D4-BE76-E3BE0DF2878A}" srcOrd="0" destOrd="0" presId="urn:microsoft.com/office/officeart/2005/8/layout/vList2"/>
    <dgm:cxn modelId="{9B03AEE6-81AD-476D-B7FB-A8701CF58C67}" srcId="{C5C8FE14-F82E-425D-A8E8-55602E5F80B0}" destId="{15AC3C46-008F-4869-B95E-D04AA00AF4A6}" srcOrd="0" destOrd="0" parTransId="{339A45C3-96A7-446D-84D5-595FA5F0F5F8}" sibTransId="{873F59FF-14AA-440D-8C05-650869AFD163}"/>
    <dgm:cxn modelId="{A04F3C50-8544-4E92-B3F7-3513BDD17749}" type="presParOf" srcId="{D4795DC5-563D-441A-8D5F-57AFBA6795C2}" destId="{8567F6C7-2E48-4E71-9E3D-1E7E6A167A20}" srcOrd="0" destOrd="0" presId="urn:microsoft.com/office/officeart/2005/8/layout/vList2"/>
    <dgm:cxn modelId="{8A54D8CC-B4EE-445A-A725-6267D5D55CF2}" type="presParOf" srcId="{D4795DC5-563D-441A-8D5F-57AFBA6795C2}" destId="{83A25CC5-14B0-4C20-AA11-BB57610489DB}" srcOrd="1" destOrd="0" presId="urn:microsoft.com/office/officeart/2005/8/layout/vList2"/>
    <dgm:cxn modelId="{7CDBC072-E510-4EB5-914F-A2E85578B662}" type="presParOf" srcId="{D4795DC5-563D-441A-8D5F-57AFBA6795C2}" destId="{C1571660-E40E-4D29-9F22-50BF2C3E52E9}" srcOrd="2" destOrd="0" presId="urn:microsoft.com/office/officeart/2005/8/layout/vList2"/>
    <dgm:cxn modelId="{4486C173-8247-4577-85AE-97F2A21EF3B1}" type="presParOf" srcId="{D4795DC5-563D-441A-8D5F-57AFBA6795C2}" destId="{565BE60A-E08A-4E25-B686-D1C9254B015F}" srcOrd="3" destOrd="0" presId="urn:microsoft.com/office/officeart/2005/8/layout/vList2"/>
    <dgm:cxn modelId="{ECA379B1-4BA7-4079-BA25-7A4A38F94BC8}" type="presParOf" srcId="{D4795DC5-563D-441A-8D5F-57AFBA6795C2}" destId="{511DF9E4-3DAE-46D4-BE76-E3BE0DF2878A}" srcOrd="4" destOrd="0" presId="urn:microsoft.com/office/officeart/2005/8/layout/vList2"/>
    <dgm:cxn modelId="{A0C43997-0F11-4132-A62D-42195DC20430}" type="presParOf" srcId="{D4795DC5-563D-441A-8D5F-57AFBA6795C2}" destId="{ED7F4B23-853C-4F5E-BE27-CFE41AC9A66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7F6C7-2E48-4E71-9E3D-1E7E6A167A20}">
      <dsp:nvSpPr>
        <dsp:cNvPr id="0" name=""/>
        <dsp:cNvSpPr/>
      </dsp:nvSpPr>
      <dsp:spPr>
        <a:xfrm>
          <a:off x="0" y="1831"/>
          <a:ext cx="10515600" cy="719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/>
            <a:t>Research Problem</a:t>
          </a:r>
          <a:r>
            <a:rPr lang="en-US" sz="3000" b="0" kern="1200">
              <a:latin typeface="Calibri Light" panose="020F0302020204030204"/>
            </a:rPr>
            <a:t>:</a:t>
          </a:r>
        </a:p>
      </dsp:txBody>
      <dsp:txXfrm>
        <a:off x="35125" y="36956"/>
        <a:ext cx="10445350" cy="649299"/>
      </dsp:txXfrm>
    </dsp:sp>
    <dsp:sp modelId="{83A25CC5-14B0-4C20-AA11-BB57610489DB}">
      <dsp:nvSpPr>
        <dsp:cNvPr id="0" name=""/>
        <dsp:cNvSpPr/>
      </dsp:nvSpPr>
      <dsp:spPr>
        <a:xfrm>
          <a:off x="0" y="721381"/>
          <a:ext cx="1051560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kern="1200">
              <a:latin typeface="Calibri Light" panose="020F0302020204030204"/>
            </a:rPr>
            <a:t> </a:t>
          </a:r>
          <a:r>
            <a:rPr lang="en-US" sz="2300" b="0" kern="1200"/>
            <a:t>Fixed </a:t>
          </a:r>
          <a:r>
            <a:rPr lang="en-US" sz="2300" kern="1200"/>
            <a:t>modulation schemes fail </a:t>
          </a:r>
          <a:r>
            <a:rPr lang="en-US" sz="2300" b="0" kern="1200"/>
            <a:t>to adapt </a:t>
          </a:r>
          <a:r>
            <a:rPr lang="en-US" sz="2300" kern="1200"/>
            <a:t>to noise, interference, and bandwidth changes, reducing transmission efficiency.  </a:t>
          </a:r>
        </a:p>
      </dsp:txBody>
      <dsp:txXfrm>
        <a:off x="0" y="721381"/>
        <a:ext cx="10515600" cy="729675"/>
      </dsp:txXfrm>
    </dsp:sp>
    <dsp:sp modelId="{C1571660-E40E-4D29-9F22-50BF2C3E52E9}">
      <dsp:nvSpPr>
        <dsp:cNvPr id="0" name=""/>
        <dsp:cNvSpPr/>
      </dsp:nvSpPr>
      <dsp:spPr>
        <a:xfrm>
          <a:off x="0" y="1451056"/>
          <a:ext cx="10515600" cy="719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Significance</a:t>
          </a:r>
          <a:r>
            <a:rPr lang="en-US" sz="3000" kern="1200">
              <a:latin typeface="Calibri Light" panose="020F0302020204030204"/>
            </a:rPr>
            <a:t>:</a:t>
          </a:r>
        </a:p>
      </dsp:txBody>
      <dsp:txXfrm>
        <a:off x="35125" y="1486181"/>
        <a:ext cx="10445350" cy="649299"/>
      </dsp:txXfrm>
    </dsp:sp>
    <dsp:sp modelId="{565BE60A-E08A-4E25-B686-D1C9254B015F}">
      <dsp:nvSpPr>
        <dsp:cNvPr id="0" name=""/>
        <dsp:cNvSpPr/>
      </dsp:nvSpPr>
      <dsp:spPr>
        <a:xfrm>
          <a:off x="0" y="2170606"/>
          <a:ext cx="1051560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Calibri Light" panose="020F0302020204030204"/>
            </a:rPr>
            <a:t> </a:t>
          </a:r>
          <a:r>
            <a:rPr lang="en-US" sz="2300" kern="1200"/>
            <a:t>Dynamic modulation improves data transmission, enhancing system reliability and</a:t>
          </a:r>
          <a:r>
            <a:rPr lang="en-US" sz="2300" b="0" kern="1200"/>
            <a:t> </a:t>
          </a:r>
          <a:r>
            <a:rPr lang="en-US" sz="2300" kern="1200"/>
            <a:t>performance.  </a:t>
          </a:r>
        </a:p>
      </dsp:txBody>
      <dsp:txXfrm>
        <a:off x="0" y="2170606"/>
        <a:ext cx="10515600" cy="729675"/>
      </dsp:txXfrm>
    </dsp:sp>
    <dsp:sp modelId="{511DF9E4-3DAE-46D4-BE76-E3BE0DF2878A}">
      <dsp:nvSpPr>
        <dsp:cNvPr id="0" name=""/>
        <dsp:cNvSpPr/>
      </dsp:nvSpPr>
      <dsp:spPr>
        <a:xfrm>
          <a:off x="0" y="2900281"/>
          <a:ext cx="10515600" cy="719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Motivation</a:t>
          </a:r>
          <a:r>
            <a:rPr lang="en-US" sz="3000" kern="1200">
              <a:latin typeface="Calibri Light" panose="020F0302020204030204"/>
            </a:rPr>
            <a:t>:</a:t>
          </a:r>
        </a:p>
      </dsp:txBody>
      <dsp:txXfrm>
        <a:off x="35125" y="2935406"/>
        <a:ext cx="10445350" cy="649299"/>
      </dsp:txXfrm>
    </dsp:sp>
    <dsp:sp modelId="{ED7F4B23-853C-4F5E-BE27-CFE41AC9A667}">
      <dsp:nvSpPr>
        <dsp:cNvPr id="0" name=""/>
        <dsp:cNvSpPr/>
      </dsp:nvSpPr>
      <dsp:spPr>
        <a:xfrm>
          <a:off x="0" y="3619831"/>
          <a:ext cx="1051560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Calibri Light" panose="020F0302020204030204"/>
            </a:rPr>
            <a:t> </a:t>
          </a:r>
          <a:r>
            <a:rPr lang="en-US" sz="2300" kern="1200"/>
            <a:t>ML-driven adaptive modulation in SDRs overcomes static limitations by analyzing real-time signal characteristics.</a:t>
          </a:r>
        </a:p>
      </dsp:txBody>
      <dsp:txXfrm>
        <a:off x="0" y="3619831"/>
        <a:ext cx="10515600" cy="72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FC05-8BE9-2AAC-F47D-8B320275C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8DD43-91CC-0469-5D88-E28B41606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F9A1-C1EF-61B6-5B25-9EE85CBB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93E-B60F-4BFC-8479-79033544BC0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54FCB-7E3A-3A6D-6061-8FB2E070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609C4-AC5B-6782-9FBE-F8EAB535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9500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B0B1-0C7F-8B0C-4AC2-B4D4DFE2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52E53-57D9-F603-D589-6D4FD6694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E65F4-B3F4-AF55-D006-59433B1A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93E-B60F-4BFC-8479-79033544BC0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19C2-2FCC-F332-2C35-632D18C1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FF137-529E-1D19-D801-C6F4B75A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8361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D363B-B2F0-A24A-ED8E-E9D5C6512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5E562-4E75-F6AD-BF29-D823A649B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1701F-A1CF-81B3-ED40-235BD5AE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93E-B60F-4BFC-8479-79033544BC0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6594-07E4-5CB1-9B98-96579E70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43A9-8254-F212-746F-40383114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1524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74FB-EEFF-866F-5610-63BA47E3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1EE22-6F5B-1FAC-47C7-2309AF0C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13FD7-7EFB-86AE-2C72-D730A834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93E-B60F-4BFC-8479-79033544BC0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61A8-1A55-0E53-FCB0-0ACCEBEC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9796-0DFA-8296-79E8-DA503DC9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32128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5EEB-088B-004A-ED75-9AAC4F85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212DE-5D06-876E-B1A9-816FFE25E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6908-718B-992C-8A93-354FA05D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93E-B60F-4BFC-8479-79033544BC0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954F8-5F37-57FE-DF49-1CED468A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1078-7B29-D7B1-2355-693FA31A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223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6B7D-3C07-0AAF-572A-99DA7370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F44B-A4B9-95A2-7E0D-859234D82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585E1-9736-11A2-5B21-21D0D308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DCC28-FAE4-4B66-A7B6-7B8FA189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93E-B60F-4BFC-8479-79033544BC0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0091F-E691-F472-AAA8-41DCCD4F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2676D-BB1D-D3C8-65C1-E7D3061E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53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7E05-EA10-AD25-0E73-89ED3F06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C90F8-E2AB-0B3D-5D88-43FAA46A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04B7F-81CA-8F71-BB57-DA5E4C39B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1B84A-5170-736A-A194-1B45CCB13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D37F8-A821-39AE-FC67-AAF4F760F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46681-0AC2-2074-0780-2DB5ECA5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93E-B60F-4BFC-8479-79033544BC0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05793-3772-D28A-C2EA-D637FDA2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50C85-AE0B-D335-70C4-52C0B823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93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6B09-7BC6-2CEB-294B-F7857D81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2784B-47EA-4CBA-7D12-4A8A5207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93E-B60F-4BFC-8479-79033544BC0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15833-53B6-ABCE-081E-25D51F67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8D38C-7996-9A55-C4F9-02CC92EF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99956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CC271-0B70-584E-7D47-508EA7C5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93E-B60F-4BFC-8479-79033544BC0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94BB2-4480-05D7-7B8F-91AF4F3B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603E9-370B-A2E2-6F96-E2144F7E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01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1174-B9AC-F828-7E95-AE57B217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1A77-5E2C-162A-3991-041B3C54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BF879-172E-B2F7-5C94-0087584EF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99306-701B-31CB-5F2C-243C4017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93E-B60F-4BFC-8479-79033544BC0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C277C-7A8C-E631-15C0-D26FBF93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4BA9A-16F8-7F91-2012-3F02FB0C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7387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AD37-C511-1839-2720-2A41C8F0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FD328-320F-82FA-7345-905726784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D0FBA-A4C0-A3A1-2F55-2D2180393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2ABD-F80A-D65D-0E0C-7B34AA53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93E-B60F-4BFC-8479-79033544BC0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D28AD-66C4-0D91-EE64-BC29034B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C38CA-B376-BDE6-AABC-04E287A7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468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77036-B71F-B416-746F-0ABFF61B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4BC3B-9303-C9B8-8110-FCB2163A8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2EFF9-E87F-2737-7DB4-902959618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293E-B60F-4BFC-8479-79033544BC0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2BAAB-CA2B-22B0-E119-BF0227733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7CB5F-B200-D28B-3020-5C13D5AE6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8B16C-1979-4409-B950-D3FDFCCFC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document&#10;&#10;AI-generated content may be incorrect.">
            <a:extLst>
              <a:ext uri="{FF2B5EF4-FFF2-40B4-BE49-F238E27FC236}">
                <a16:creationId xmlns:a16="http://schemas.microsoft.com/office/drawing/2014/main" id="{C85D2DF7-1D43-7108-9D1D-3C96DB219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FE616-2696-7FC1-AD5E-76905D2D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5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0D17-9EE5-FD85-78EB-88F687DD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ea typeface="Calibri Light"/>
                <a:cs typeface="Calibri Light"/>
              </a:rPr>
              <a:t>Formula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34E5-E881-6980-A882-4FE7AF89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94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>
                <a:ea typeface="Calibri" panose="020F0502020204030204"/>
                <a:cs typeface="Calibri" panose="020F0502020204030204"/>
              </a:rPr>
              <a:t>Signal Generation</a:t>
            </a:r>
          </a:p>
          <a:p>
            <a:pPr marL="0" indent="0">
              <a:buNone/>
            </a:pPr>
            <a:endParaRPr lang="en-US" b="1" u="sng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b="1" u="sng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b="1" u="sng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b="1" u="sng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u="sng">
                <a:ea typeface="Calibri" panose="020F0502020204030204"/>
                <a:cs typeface="Calibri" panose="020F0502020204030204"/>
              </a:rPr>
              <a:t>Features</a:t>
            </a:r>
          </a:p>
          <a:p>
            <a:pPr marL="0" indent="0">
              <a:buNone/>
            </a:pPr>
            <a:endParaRPr lang="en-US" b="1" u="sng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b="1" u="sng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622FA-0992-EDB2-2368-9007CFF5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A06C1380-7517-BEAD-AEE9-73F352EAB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0059" y="2466975"/>
            <a:ext cx="8743178" cy="18416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A7E11605-1863-0F3F-DFD0-AAB344896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838" y="5081587"/>
            <a:ext cx="6858000" cy="12668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DE2FAF-7113-3B11-4C8C-1534816E6BBA}"/>
              </a:ext>
            </a:extLst>
          </p:cNvPr>
          <p:cNvCxnSpPr/>
          <p:nvPr/>
        </p:nvCxnSpPr>
        <p:spPr>
          <a:xfrm>
            <a:off x="4085161" y="2456617"/>
            <a:ext cx="13804" cy="182176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795124-7451-D4A6-A9CD-B866C2954F02}"/>
              </a:ext>
            </a:extLst>
          </p:cNvPr>
          <p:cNvCxnSpPr>
            <a:cxnSpLocks/>
          </p:cNvCxnSpPr>
          <p:nvPr/>
        </p:nvCxnSpPr>
        <p:spPr>
          <a:xfrm flipV="1">
            <a:off x="1912431" y="2919135"/>
            <a:ext cx="8776804" cy="11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50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A63C92-7D91-1D94-3827-6A9D2D44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782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Introduction</a:t>
            </a:r>
            <a:endParaRPr lang="en-US" b="1">
              <a:ea typeface="Calibri Light"/>
              <a:cs typeface="Calibri Light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035DA4C-5A3D-F384-EFCB-2F6D15913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729863"/>
              </p:ext>
            </p:extLst>
          </p:nvPr>
        </p:nvGraphicFramePr>
        <p:xfrm>
          <a:off x="838200" y="160938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FDED8-7D0C-83D8-7CC3-3882E5A2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9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203200" dist="88900" dir="5460000" sx="95000" sy="95000" algn="t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F65D8-5724-2994-4459-CB7723C15678}"/>
              </a:ext>
            </a:extLst>
          </p:cNvPr>
          <p:cNvSpPr txBox="1"/>
          <p:nvPr/>
        </p:nvSpPr>
        <p:spPr>
          <a:xfrm>
            <a:off x="761999" y="463941"/>
            <a:ext cx="9963509" cy="16165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Objectives 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2C32C442-89F5-413D-68E0-E0072CD9047D}"/>
              </a:ext>
            </a:extLst>
          </p:cNvPr>
          <p:cNvSpPr txBox="1"/>
          <p:nvPr/>
        </p:nvSpPr>
        <p:spPr>
          <a:xfrm>
            <a:off x="463280" y="2715339"/>
            <a:ext cx="113117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lvl="0" indent="-228600" rtl="0">
              <a:buFont typeface=""/>
              <a:buChar char="•"/>
            </a:pPr>
            <a:r>
              <a:rPr lang="en-US" sz="2400" b="1" baseline="0">
                <a:solidFill>
                  <a:srgbClr val="444444"/>
                </a:solidFill>
                <a:latin typeface="Calibri"/>
                <a:ea typeface="Arial"/>
                <a:cs typeface="Arial"/>
              </a:rPr>
              <a:t>Develop a robust framework</a:t>
            </a:r>
            <a:r>
              <a:rPr lang="en-US" sz="2400" baseline="0">
                <a:solidFill>
                  <a:srgbClr val="444444"/>
                </a:solidFill>
                <a:latin typeface="Calibri"/>
                <a:ea typeface="Arial"/>
                <a:cs typeface="Arial"/>
              </a:rPr>
              <a:t> for signal generation and classification to dynamically select BPSK, QPSK, or 16-QAM under varying noise conditions.</a:t>
            </a:r>
            <a:r>
              <a:rPr lang="en-US" sz="2400">
                <a:solidFill>
                  <a:srgbClr val="444444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pPr marL="228600" lvl="0" indent="-228600" rtl="0">
              <a:buFont typeface=""/>
              <a:buChar char="•"/>
            </a:pPr>
            <a:r>
              <a:rPr lang="en-US" sz="2400" b="1" baseline="0">
                <a:solidFill>
                  <a:srgbClr val="444444"/>
                </a:solidFill>
                <a:latin typeface="Calibri"/>
                <a:ea typeface="Arial"/>
                <a:cs typeface="Arial"/>
              </a:rPr>
              <a:t>Enhance classification accuracy</a:t>
            </a:r>
            <a:r>
              <a:rPr lang="en-US" sz="2400" baseline="0">
                <a:solidFill>
                  <a:srgbClr val="444444"/>
                </a:solidFill>
                <a:latin typeface="Calibri"/>
                <a:ea typeface="Arial"/>
                <a:cs typeface="Arial"/>
              </a:rPr>
              <a:t> using feature extraction and machine learning techniques to improve modulation scheme identification.</a:t>
            </a:r>
            <a:r>
              <a:rPr lang="en-US" sz="2400">
                <a:solidFill>
                  <a:srgbClr val="444444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pPr marL="228600" lvl="0" indent="-228600" rtl="0">
              <a:buFont typeface=""/>
              <a:buChar char="•"/>
            </a:pPr>
            <a:r>
              <a:rPr lang="en-US" sz="2400" b="1" baseline="0">
                <a:solidFill>
                  <a:srgbClr val="444444"/>
                </a:solidFill>
                <a:latin typeface="Calibri"/>
                <a:ea typeface="Arial"/>
                <a:cs typeface="Arial"/>
              </a:rPr>
              <a:t>Ensure scalability and reproducibility</a:t>
            </a:r>
            <a:r>
              <a:rPr lang="en-US" sz="2400" baseline="0">
                <a:solidFill>
                  <a:srgbClr val="444444"/>
                </a:solidFill>
                <a:latin typeface="Calibri"/>
                <a:ea typeface="Arial"/>
                <a:cs typeface="Arial"/>
              </a:rPr>
              <a:t> by providing a structured methodology for signal preprocessing, feature extraction, and model evaluation.</a:t>
            </a:r>
            <a:r>
              <a:rPr lang="en-US" sz="2400">
                <a:solidFill>
                  <a:srgbClr val="444444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pPr marL="228600" lvl="0" indent="-228600" rtl="0">
              <a:buFont typeface=""/>
              <a:buChar char="•"/>
            </a:pPr>
            <a:r>
              <a:rPr lang="en-US" sz="2400" b="1" baseline="0">
                <a:solidFill>
                  <a:srgbClr val="444444"/>
                </a:solidFill>
                <a:latin typeface="Calibri"/>
                <a:ea typeface="Arial"/>
                <a:cs typeface="Arial"/>
              </a:rPr>
              <a:t>Validate model performance</a:t>
            </a:r>
            <a:r>
              <a:rPr lang="en-US" sz="2400" baseline="0">
                <a:solidFill>
                  <a:srgbClr val="444444"/>
                </a:solidFill>
                <a:latin typeface="Calibri"/>
                <a:ea typeface="Arial"/>
                <a:cs typeface="Arial"/>
              </a:rPr>
              <a:t> through visualization, statistical analysis, and high classification accuracy on unseen data for real-world deployment.</a:t>
            </a:r>
            <a:r>
              <a:rPr lang="en-US" sz="2400">
                <a:solidFill>
                  <a:srgbClr val="444444"/>
                </a:solidFill>
                <a:latin typeface="Calibri"/>
                <a:ea typeface="Arial"/>
                <a:cs typeface="Arial"/>
              </a:rPr>
              <a:t>​</a:t>
            </a:r>
            <a:endParaRPr lang="en-US" sz="2400"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D8088-32BE-73C1-9058-12707CBB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D5FC-6866-873C-421D-075B8D73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964" y="231733"/>
            <a:ext cx="10400071" cy="5689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DFCA5-878C-3189-4EB0-A7FFBD29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4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8FA809-F458-BDFD-1BDE-A86151EA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198"/>
            <a:ext cx="12192000" cy="592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5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8B094-8CC3-E0BB-8F44-E34C9A029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4255-70CC-E235-87F9-105B8BE3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1325563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Preliminary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4D3157-5530-8643-3EEA-7B943818B7EB}"/>
              </a:ext>
            </a:extLst>
          </p:cNvPr>
          <p:cNvSpPr txBox="1"/>
          <p:nvPr/>
        </p:nvSpPr>
        <p:spPr>
          <a:xfrm>
            <a:off x="835926" y="1272473"/>
            <a:ext cx="7682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The predicted results are saved into a CSV file named classified_result.</a:t>
            </a:r>
          </a:p>
        </p:txBody>
      </p:sp>
      <p:pic>
        <p:nvPicPr>
          <p:cNvPr id="15" name="Picture 1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924A4342-9867-CB22-9813-BD099B65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5" t="235" r="-152"/>
          <a:stretch/>
        </p:blipFill>
        <p:spPr>
          <a:xfrm>
            <a:off x="3048718" y="1713792"/>
            <a:ext cx="6711457" cy="8837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0B3892-03C8-D5FA-8E64-1B8A8F3FDAB9}"/>
              </a:ext>
            </a:extLst>
          </p:cNvPr>
          <p:cNvSpPr txBox="1"/>
          <p:nvPr/>
        </p:nvSpPr>
        <p:spPr>
          <a:xfrm>
            <a:off x="833204" y="2785922"/>
            <a:ext cx="1071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Here we can see the comparison between the counts of different Modulation schemes.</a:t>
            </a:r>
          </a:p>
        </p:txBody>
      </p:sp>
      <p:pic>
        <p:nvPicPr>
          <p:cNvPr id="19" name="Content Placeholder 7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AF61C918-1638-E2FC-480C-596D0091B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7876" y="3432208"/>
            <a:ext cx="4136721" cy="294087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8EAD0E-A716-CEBD-61C2-EFF9ED38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9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FF8BB-4AB2-F978-14B3-009A09E0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74BF-8B20-FB23-F364-219B81DC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1325563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Preliminary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B30AF-FE04-970C-0823-39B8962D2DFA}"/>
              </a:ext>
            </a:extLst>
          </p:cNvPr>
          <p:cNvSpPr txBox="1"/>
          <p:nvPr/>
        </p:nvSpPr>
        <p:spPr>
          <a:xfrm>
            <a:off x="843642" y="1257299"/>
            <a:ext cx="5932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The overall model performance classification report.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018692-F520-27F0-AD3D-957A8DC08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64" y="1963666"/>
            <a:ext cx="6858000" cy="34956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3AD772-3DE4-6AFB-5EF6-A0AAE936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DA79-E81D-0C71-6402-F517D4A6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Work Plan 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2C3872-5924-5584-0D33-8A998867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7</a:t>
            </a:fld>
            <a:endParaRPr lang="en-US"/>
          </a:p>
        </p:txBody>
      </p:sp>
      <p:pic>
        <p:nvPicPr>
          <p:cNvPr id="49" name="Content Placeholder 48">
            <a:extLst>
              <a:ext uri="{FF2B5EF4-FFF2-40B4-BE49-F238E27FC236}">
                <a16:creationId xmlns:a16="http://schemas.microsoft.com/office/drawing/2014/main" id="{B1A2F0F7-6E1F-676E-4BF5-37BCA815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425" y="1929606"/>
            <a:ext cx="9201150" cy="4143375"/>
          </a:xfrm>
        </p:spPr>
      </p:pic>
    </p:spTree>
    <p:extLst>
      <p:ext uri="{BB962C8B-B14F-4D97-AF65-F5344CB8AC3E}">
        <p14:creationId xmlns:p14="http://schemas.microsoft.com/office/powerpoint/2010/main" val="212290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6B9C-D442-99C2-1355-70E2134E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>
                <a:ea typeface="Calibri Light"/>
                <a:cs typeface="Calibri Light"/>
              </a:rPr>
              <a:t>References</a:t>
            </a:r>
            <a:endParaRPr lang="en-US">
              <a:ea typeface="Calibri Light"/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66E830-FF37-7489-206A-E14097521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87407"/>
            <a:ext cx="10820399" cy="420323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F755C1-25DA-B691-0F12-27376804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0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3E4EBB-9888-5579-E4A1-287ADE3DD88F}"/>
              </a:ext>
            </a:extLst>
          </p:cNvPr>
          <p:cNvSpPr txBox="1"/>
          <p:nvPr/>
        </p:nvSpPr>
        <p:spPr>
          <a:xfrm>
            <a:off x="778701" y="507304"/>
            <a:ext cx="454903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Calibri Light"/>
                <a:ea typeface="Calibri Light"/>
                <a:cs typeface="Calibri Light"/>
              </a:rPr>
              <a:t>Expected</a:t>
            </a:r>
            <a:r>
              <a:rPr lang="en-US" sz="4400" b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 Outcome</a:t>
            </a:r>
            <a:r>
              <a:rPr lang="en-US" sz="4400" b="1">
                <a:solidFill>
                  <a:schemeClr val="bg1"/>
                </a:solidFill>
                <a:latin typeface="Calibri Light"/>
                <a:ea typeface="Calibri Light"/>
                <a:cs typeface="Calibri Ligh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F57A8-3338-450C-74C7-38F49C859347}"/>
              </a:ext>
            </a:extLst>
          </p:cNvPr>
          <p:cNvSpPr txBox="1"/>
          <p:nvPr/>
        </p:nvSpPr>
        <p:spPr>
          <a:xfrm>
            <a:off x="778701" y="1718153"/>
            <a:ext cx="10947747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Development of a robust ML-based </a:t>
            </a:r>
            <a:r>
              <a:rPr lang="en-US" sz="2000" b="1">
                <a:ea typeface="Calibri"/>
                <a:cs typeface="Calibri"/>
              </a:rPr>
              <a:t>adaptive modulation </a:t>
            </a:r>
            <a:r>
              <a:rPr lang="en-US" sz="2000">
                <a:ea typeface="Calibri"/>
                <a:cs typeface="Calibri"/>
              </a:rPr>
              <a:t>system that can autonomously select the most appropriate modulation scheme. </a:t>
            </a:r>
          </a:p>
          <a:p>
            <a:pPr marL="228600" indent="-228600"/>
            <a:endParaRPr lang="en-IN"/>
          </a:p>
          <a:p>
            <a:pPr marL="228600" indent="-228600"/>
            <a:endParaRPr lang="en-IN">
              <a:ea typeface="Calibri"/>
              <a:cs typeface="Calibri"/>
            </a:endParaRPr>
          </a:p>
          <a:p>
            <a:pPr marL="228600" indent="-228600"/>
            <a:endParaRPr lang="en-IN"/>
          </a:p>
          <a:p>
            <a:endParaRPr lang="en-IN">
              <a:ea typeface="Calibri" panose="020F0502020204030204"/>
              <a:cs typeface="Calibri" panose="020F0502020204030204"/>
            </a:endParaRPr>
          </a:p>
          <a:p>
            <a:endParaRPr lang="en-IN"/>
          </a:p>
          <a:p>
            <a:endParaRPr lang="en-IN">
              <a:ea typeface="Calibri"/>
              <a:cs typeface="Calibri"/>
            </a:endParaRPr>
          </a:p>
          <a:p>
            <a:endParaRPr lang="en-IN">
              <a:ea typeface="Calibri"/>
              <a:cs typeface="Calibri"/>
            </a:endParaRPr>
          </a:p>
          <a:p>
            <a:pPr marL="228600" indent="-228600"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The outcome contributes significantly by integrating AI-driven decision-making for better adaptability and resilience in wireless communications.</a:t>
            </a:r>
          </a:p>
          <a:p>
            <a:pPr marL="228600" indent="-228600"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The study encourage integrating ML techniques for networking and communication purposes. This can save the computational and overhead costs.</a:t>
            </a:r>
          </a:p>
          <a:p>
            <a:pPr marL="228600" indent="-228600"/>
            <a:endParaRPr lang="en-IN"/>
          </a:p>
        </p:txBody>
      </p:sp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D0F7114-4964-8BDD-38E2-0F29845A9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47" y="2747963"/>
            <a:ext cx="7410451" cy="13620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2FCB34-80B0-F933-4F83-CF2CC688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B16C-1979-4409-B950-D3FDFCCFC8F2}" type="slidenum">
              <a:rPr lang="en-IN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Introduction</vt:lpstr>
      <vt:lpstr>PowerPoint Presentation</vt:lpstr>
      <vt:lpstr>Methodology</vt:lpstr>
      <vt:lpstr>Preliminary Results</vt:lpstr>
      <vt:lpstr>Preliminary Results</vt:lpstr>
      <vt:lpstr>Work Plan Timeline</vt:lpstr>
      <vt:lpstr>References</vt:lpstr>
      <vt:lpstr>PowerPoint Presentation</vt:lpstr>
      <vt:lpstr>Formula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AP</dc:creator>
  <cp:revision>2</cp:revision>
  <dcterms:created xsi:type="dcterms:W3CDTF">2025-03-06T16:56:56Z</dcterms:created>
  <dcterms:modified xsi:type="dcterms:W3CDTF">2025-04-21T03:14:29Z</dcterms:modified>
</cp:coreProperties>
</file>