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88" r:id="rId4"/>
    <p:sldId id="286" r:id="rId5"/>
    <p:sldId id="287" r:id="rId6"/>
    <p:sldId id="271" r:id="rId7"/>
    <p:sldId id="283" r:id="rId8"/>
    <p:sldId id="262" r:id="rId9"/>
    <p:sldId id="261" r:id="rId10"/>
    <p:sldId id="270" r:id="rId11"/>
    <p:sldId id="279" r:id="rId12"/>
    <p:sldId id="281" r:id="rId13"/>
    <p:sldId id="282" r:id="rId14"/>
    <p:sldId id="263" r:id="rId15"/>
    <p:sldId id="265" r:id="rId16"/>
    <p:sldId id="266" r:id="rId17"/>
    <p:sldId id="267" r:id="rId18"/>
    <p:sldId id="268" r:id="rId19"/>
    <p:sldId id="277" r:id="rId20"/>
    <p:sldId id="278" r:id="rId21"/>
    <p:sldId id="272" r:id="rId22"/>
    <p:sldId id="273" r:id="rId23"/>
    <p:sldId id="274" r:id="rId24"/>
    <p:sldId id="275" r:id="rId25"/>
    <p:sldId id="276" r:id="rId26"/>
    <p:sldId id="259" r:id="rId27"/>
    <p:sldId id="260" r:id="rId28"/>
    <p:sldId id="289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77E6-F803-4C3A-B634-039A6BDF40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628F-2E8F-481F-8C63-11347403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47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D628F-2E8F-481F-8C63-1134740382F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D628F-2E8F-481F-8C63-1134740382F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6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6D4-4E98-0D3A-F92E-85D282EE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8E054-D430-DAA6-4E2B-9DF9932F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927B-9102-8C43-CD14-4CEA46E8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10F2-9E49-18F5-00EE-3DCA563C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D75D-BFEA-C135-3A62-A2C03E5B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534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6978-4F98-0D85-81AB-6782E51C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9160C-5A01-F044-99E6-DD6D8610A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5004-0EEB-C046-EB51-9CE877FB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5EB1-FD6A-F328-0789-9CFB548C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1763-70FB-B711-7CC4-ADFF846D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147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2216F-4E8D-E967-8221-7EC39EB3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2C8BE-9622-6CF7-2459-CDA045777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2B9A-A1C3-5CA9-CF3B-4089EF4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32BDB-4ADD-D8DF-1643-A1BEF27F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EF56-D64F-9F4B-89C3-FC3F6FB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095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225D-D028-F67F-3127-7A9DE6FE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4281-55B0-A044-48CB-74983281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E894-6542-C5C4-AD88-07D3732E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B73E-1EBF-2D0C-145A-9811F2C4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385E-1883-EF81-DE70-EF5A1E17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2677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B13-7D36-1F0F-A02E-9266F96A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461D5-7172-6920-8440-441C3851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5C4F-0ECD-3D56-F1BA-C1F5304D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57A7-5F47-6F4A-52C9-509F1F7B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934C-2F8A-CC46-81BB-F6CC1508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228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3637-5D64-6428-320B-D21C2E98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FE1F-84DE-72F0-C010-01741644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77307-834D-92CE-3EBC-D36C826E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294A3-45B5-6A31-AC95-17876602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6E6EF-68C4-CA16-914D-65D1CDCA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4DD3-EE14-E6C6-06EA-A2960BE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500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BA05-7D17-D4EA-D258-EC32186F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EE304-5D82-5F35-2655-EC85A244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6B100-E0C7-663A-3357-946D89401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57A83-B61C-6AA5-E558-E959382BE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955E3-F64E-62F9-925C-32599B74C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8DCA1-DA69-25F3-796D-7EDAB648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9968-7982-EF11-4B0A-0EEDAE83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A99AA-D183-A7C8-3416-DE33346A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016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46BE-118F-D4B2-81AF-6B80142D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1B0D7-DB9A-22E0-78C8-EA04FE9F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430D0-8728-7B85-F1D0-EEB172AA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D51C5-D8B3-BF4F-403B-459F042A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16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2CF2C-ECA7-C22F-1FA5-2A45E018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E8336-72E4-3968-C4EF-15C6AF55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8F09F-3E76-14DB-3AA5-1240D2C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669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AF7-DDF2-D834-9B01-B3B0D2CC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1E6A-9D82-4508-E81C-E57364D6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D322-F5E0-65C4-2A9E-501E25DE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2CF2-F361-5ECA-315E-926376D6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EAD57-813B-EBED-7822-F6287D47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20F0-BBCB-1770-7815-5C7DF83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116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874-3B34-30A9-B87F-8686E07A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C7844-F8F7-46A0-4DBB-ECA6A6882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F13C-7587-B6A9-7BAE-3335A5FF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3167-0193-74B7-FA20-6C323403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E27EA-BE2B-5EF7-D07C-845DDDD9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59908-0B6A-1791-FF84-35AF8D0C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493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829BB-2ADB-17B6-D90B-FFD5251F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67A0A-6669-F67A-9FAC-15EA5169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0E8E-FCFA-1FE4-C333-8AB9A6FB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FE5C-6730-4E18-B5A2-7B42FAD8117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C1F7-A830-BF81-FD6B-E4B39134C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1378-0B91-0093-ED7E-E0B2A5903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B4E6-E54E-4D61-9453-F3CD27AC7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5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jpeg" /><Relationship Id="rId4" Type="http://schemas.openxmlformats.org/officeDocument/2006/relationships/image" Target="../media/image18.jpe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15FDA0-3174-1B9F-B230-542565FA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906" y="3285717"/>
            <a:ext cx="9144000" cy="30253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b="1">
                <a:ea typeface="Calibri"/>
                <a:cs typeface="Calibri"/>
              </a:rPr>
              <a:t>Project Review-1</a:t>
            </a:r>
          </a:p>
          <a:p>
            <a:endParaRPr lang="en-IN" sz="1100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Group No : 12</a:t>
            </a:r>
          </a:p>
          <a:p>
            <a:endParaRPr lang="en-IN" sz="700">
              <a:ea typeface="Calibri"/>
              <a:cs typeface="Calibri"/>
            </a:endParaRPr>
          </a:p>
          <a:p>
            <a:r>
              <a:rPr lang="en-IN" sz="2200" i="1" u="sng">
                <a:ea typeface="Calibri"/>
                <a:cs typeface="Calibri"/>
              </a:rPr>
              <a:t>Team Members:</a:t>
            </a:r>
          </a:p>
          <a:p>
            <a:r>
              <a:rPr lang="en-IN" sz="1800" b="1">
                <a:ea typeface="Calibri"/>
                <a:cs typeface="Calibri"/>
              </a:rPr>
              <a:t>Neha.R.Menon-CB.SC.U4AIE23324</a:t>
            </a:r>
          </a:p>
          <a:p>
            <a:r>
              <a:rPr lang="en-IN" sz="1800" b="1">
                <a:ea typeface="Calibri"/>
                <a:cs typeface="Calibri"/>
              </a:rPr>
              <a:t>Dhruv A.P-CB.SC.U4AIE23302</a:t>
            </a:r>
          </a:p>
          <a:p>
            <a:r>
              <a:rPr lang="en-IN" sz="1800" b="1">
                <a:ea typeface="Calibri"/>
                <a:cs typeface="Calibri"/>
              </a:rPr>
              <a:t>Nandu Manoj-CB.SC.U4AIE23321</a:t>
            </a:r>
          </a:p>
          <a:p>
            <a:r>
              <a:rPr lang="en-IN" sz="1800" b="1">
                <a:ea typeface="Calibri"/>
                <a:cs typeface="Calibri"/>
              </a:rPr>
              <a:t>P. Srikrishna Karthikey-CB.SC.U4AIE23350</a:t>
            </a:r>
            <a:endParaRPr lang="en-IN" sz="1800" b="1"/>
          </a:p>
          <a:p>
            <a:endParaRPr lang="en-IN" sz="1900">
              <a:ea typeface="Calibri"/>
              <a:cs typeface="Calibri"/>
            </a:endParaRPr>
          </a:p>
          <a:p>
            <a:endParaRPr lang="en-IN" sz="2500">
              <a:ea typeface="Calibri"/>
              <a:cs typeface="Calibri"/>
            </a:endParaRPr>
          </a:p>
          <a:p>
            <a:endParaRPr lang="en-IN" sz="2500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  <p:pic>
        <p:nvPicPr>
          <p:cNvPr id="4" name="Picture 3" descr="Amrita Vishwa Vidyapeetham | Logopedia | Fandom">
            <a:extLst>
              <a:ext uri="{FF2B5EF4-FFF2-40B4-BE49-F238E27FC236}">
                <a16:creationId xmlns:a16="http://schemas.microsoft.com/office/drawing/2014/main" id="{2065334A-6B60-6BC8-4BB7-37E12EBF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8" y="1124336"/>
            <a:ext cx="2524125" cy="190500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DE748-C6E9-A050-331A-2A21BF8607F0}"/>
              </a:ext>
            </a:extLst>
          </p:cNvPr>
          <p:cNvSpPr txBox="1"/>
          <p:nvPr/>
        </p:nvSpPr>
        <p:spPr>
          <a:xfrm>
            <a:off x="173293" y="465797"/>
            <a:ext cx="114135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Calibri"/>
                <a:cs typeface="Calibri"/>
              </a:rPr>
              <a:t>Mathematics for Computing [22MAT230]  &amp;  Introduction to AI &amp; Robotics ​[22AIE214]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F0B8-2E64-4A81-6834-DC8AE420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681" y="6490215"/>
            <a:ext cx="2743200" cy="365125"/>
          </a:xfrm>
        </p:spPr>
        <p:txBody>
          <a:bodyPr/>
          <a:lstStyle/>
          <a:p>
            <a:fld id="{61AEB4E6-E54E-4D61-9453-F3CD27AC7E9F}" type="slidenum">
              <a:rPr lang="en-IN" b="1" dirty="0" smtClean="0"/>
              <a:t>1</a:t>
            </a:fld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81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4BF08-1397-A792-5FAA-3121BB0B4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8107B6-A69E-30DF-DF37-33A318ED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04" y="-161019"/>
            <a:ext cx="12578218" cy="10411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C52E61-E9C2-7659-F277-F79711710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77879"/>
              </p:ext>
            </p:extLst>
          </p:nvPr>
        </p:nvGraphicFramePr>
        <p:xfrm>
          <a:off x="187890" y="563671"/>
          <a:ext cx="11836041" cy="62383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44748">
                  <a:extLst>
                    <a:ext uri="{9D8B030D-6E8A-4147-A177-3AD203B41FA5}">
                      <a16:colId xmlns:a16="http://schemas.microsoft.com/office/drawing/2014/main" val="3849361761"/>
                    </a:ext>
                  </a:extLst>
                </a:gridCol>
                <a:gridCol w="3427815">
                  <a:extLst>
                    <a:ext uri="{9D8B030D-6E8A-4147-A177-3AD203B41FA5}">
                      <a16:colId xmlns:a16="http://schemas.microsoft.com/office/drawing/2014/main" val="480613838"/>
                    </a:ext>
                  </a:extLst>
                </a:gridCol>
                <a:gridCol w="3535465">
                  <a:extLst>
                    <a:ext uri="{9D8B030D-6E8A-4147-A177-3AD203B41FA5}">
                      <a16:colId xmlns:a16="http://schemas.microsoft.com/office/drawing/2014/main" val="3506774569"/>
                    </a:ext>
                  </a:extLst>
                </a:gridCol>
                <a:gridCol w="3528013">
                  <a:extLst>
                    <a:ext uri="{9D8B030D-6E8A-4147-A177-3AD203B41FA5}">
                      <a16:colId xmlns:a16="http://schemas.microsoft.com/office/drawing/2014/main" val="87269757"/>
                    </a:ext>
                  </a:extLst>
                </a:gridCol>
              </a:tblGrid>
              <a:tr h="527862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rgbClr val="FFFFFF"/>
                          </a:solidFill>
                        </a:rPr>
                        <a:t>Sl.No</a:t>
                      </a:r>
                      <a:endParaRPr lang="en-US" sz="2400" cap="none" spc="0" err="1">
                        <a:solidFill>
                          <a:srgbClr val="FFFFFF"/>
                        </a:solidFill>
                      </a:endParaRPr>
                    </a:p>
                  </a:txBody>
                  <a:tcPr marL="130108" marR="100083" marT="100083" marB="100083" anchor="ctr"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rgbClr val="FFFFFF"/>
                          </a:solidFill>
                        </a:rPr>
                        <a:t>Title</a:t>
                      </a:r>
                    </a:p>
                  </a:txBody>
                  <a:tcPr marL="130108" marR="100083" marT="100083" marB="100083" anchor="ctr"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rgbClr val="FFFFFF"/>
                          </a:solidFill>
                        </a:rPr>
                        <a:t>Methodology</a:t>
                      </a:r>
                    </a:p>
                  </a:txBody>
                  <a:tcPr marL="130108" marR="100083" marT="100083" marB="100083" anchor="ctr"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rgbClr val="FFFFFF"/>
                          </a:solidFill>
                        </a:rPr>
                        <a:t>Limitations</a:t>
                      </a:r>
                    </a:p>
                  </a:txBody>
                  <a:tcPr marL="130108" marR="100083" marT="100083" marB="100083" anchor="ctr"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061357"/>
                  </a:ext>
                </a:extLst>
              </a:tr>
              <a:tr h="3277720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>
                          <a:solidFill>
                            <a:srgbClr val="000000"/>
                          </a:solidFill>
                        </a:rPr>
                        <a:t>Design and Implementation of a Robot for Road Pothole Detection Using GPS[9]</a:t>
                      </a:r>
                      <a:endParaRPr lang="en-US"/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cap="none" spc="0" noProof="0">
                          <a:solidFill>
                            <a:srgbClr val="000000"/>
                          </a:solidFill>
                          <a:latin typeface="Calibri"/>
                        </a:rPr>
                        <a:t> Integrated a GPS module to record geographical coordinates of detected potholes.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cap="none" spc="0" noProof="0">
                          <a:solidFill>
                            <a:srgbClr val="000000"/>
                          </a:solidFill>
                          <a:latin typeface="Calibri"/>
                        </a:rPr>
                        <a:t>Utilized a GSM module to transmit pothole location data to a centralized database or relevant authorities for maintenance.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cap="none" spc="0" noProof="0">
                          <a:solidFill>
                            <a:srgbClr val="000000"/>
                          </a:solidFill>
                          <a:latin typeface="Calibri"/>
                        </a:rPr>
                        <a:t>Programmed a microcontroller to process real-time sensor data, identifying potholes based on predefined depth thresholds.</a:t>
                      </a:r>
                      <a:endParaRPr lang="en-US"/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cap="none" spc="0" noProof="0">
                          <a:solidFill>
                            <a:srgbClr val="000000"/>
                          </a:solidFill>
                        </a:rPr>
                        <a:t>Sensor Accuracy: Ultrasonic sensors may produce inaccuracies due to environmental factors such as temperature, reflectivity, and sensor angle.</a:t>
                      </a:r>
                      <a:endParaRPr lang="en-US" sz="1800" b="0" i="0" u="none" strike="noStrike" cap="none" spc="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cap="none" spc="0" noProof="0">
                          <a:solidFill>
                            <a:srgbClr val="000000"/>
                          </a:solidFill>
                        </a:rPr>
                        <a:t>Data Transmission Challenges: GSM-based transmission may suffer from delays or data loss in areas with weak network coverage.</a:t>
                      </a:r>
                      <a:endParaRPr lang="en-US" sz="1800" b="0" i="0" u="none" strike="noStrike" cap="none" spc="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0108" marR="100083" marT="100083" marB="100083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73433"/>
                  </a:ext>
                </a:extLst>
              </a:tr>
              <a:tr h="2296211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Real-Time Pothole Detection Using Deep Learning[10]</a:t>
                      </a:r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Collected 1,087 images for dataset creation. </a:t>
                      </a:r>
                      <a:endParaRPr lang="en-US" sz="1800">
                        <a:solidFill>
                          <a:srgbClr val="000000"/>
                        </a:solidFill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 Trained YOLOv3, YOLOv4, SSD-TensorFlow models for real-time pothole detection. 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YOLOv4 achieved 85.39% </a:t>
                      </a: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mAP</a:t>
                      </a: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 and detected potholes up to 100 meters away.</a:t>
                      </a:r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Small dataset size limits generalization to different road conditions. </a:t>
                      </a:r>
                      <a:endParaRPr lang="en-US" sz="1800">
                        <a:solidFill>
                          <a:srgbClr val="000000"/>
                        </a:solidFill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Performance degrades in poor lighting, rain, or snow. </a:t>
                      </a:r>
                      <a:endParaRPr lang="en-US" sz="1800">
                        <a:solidFill>
                          <a:srgbClr val="000000"/>
                        </a:solidFill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High GPU requirements make real-time deployment on Raspberry Pi challenging.</a:t>
                      </a:r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76698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F6482-195A-2D52-D24D-D6FB7C3A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8E84F-7B7C-B14C-C815-6D0D3D9AF6A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Gap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250C6-A85E-99F7-4DF7-C13267C65749}"/>
              </a:ext>
            </a:extLst>
          </p:cNvPr>
          <p:cNvSpPr txBox="1"/>
          <p:nvPr/>
        </p:nvSpPr>
        <p:spPr>
          <a:xfrm>
            <a:off x="200992" y="2318197"/>
            <a:ext cx="11722899" cy="36833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/>
              <a:t>Methodological Gap </a:t>
            </a:r>
            <a:r>
              <a:rPr lang="en-US" sz="2000"/>
              <a:t>– Limitations in existing techniques used for pothole detection and avoidance.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/>
              <a:t>Theoretical Gap </a:t>
            </a:r>
            <a:r>
              <a:rPr lang="en-US" sz="2000"/>
              <a:t>– Lack of a strong mathematical model integrating multiple aspects like depth sensing, optimization, and real-time navigation.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/>
              <a:t>Data Gap </a:t>
            </a:r>
            <a:r>
              <a:rPr lang="en-US" sz="2000"/>
              <a:t>– Inadequate datasets for real-world pothole detection, especially in varying road conditions.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/>
              <a:t>Application Gap </a:t>
            </a:r>
            <a:r>
              <a:rPr lang="en-US" sz="2000"/>
              <a:t>– Existing solutions focus on detection but lack avoidance strategies and real-time correction mechanisms.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/>
              <a:t>Technology Gap </a:t>
            </a:r>
            <a:r>
              <a:rPr lang="en-US" sz="2000"/>
              <a:t>– Inefficient sensor fusion in previous works, leading to inaccurate detection and false positives</a:t>
            </a:r>
            <a:endParaRPr lang="en-US" sz="20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8AE27-F374-3B0D-AB28-3381A2B5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1AEB4E6-E54E-4D61-9453-F3CD27AC7E9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0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519C-066F-61AA-DA28-17A5945A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19E43-371A-CB68-17AD-9C5486E3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818A8-CE53-A259-7483-2E410B059EFB}"/>
              </a:ext>
            </a:extLst>
          </p:cNvPr>
          <p:cNvSpPr txBox="1"/>
          <p:nvPr/>
        </p:nvSpPr>
        <p:spPr>
          <a:xfrm>
            <a:off x="266165" y="224414"/>
            <a:ext cx="72776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Times New Roman"/>
                <a:ea typeface="Calibri"/>
                <a:cs typeface="Calibri"/>
              </a:rPr>
              <a:t>Research Gap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25413A-7440-07F9-D504-2272B0A6E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11582"/>
              </p:ext>
            </p:extLst>
          </p:nvPr>
        </p:nvGraphicFramePr>
        <p:xfrm>
          <a:off x="947351" y="1287162"/>
          <a:ext cx="10203682" cy="481892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5101841">
                  <a:extLst>
                    <a:ext uri="{9D8B030D-6E8A-4147-A177-3AD203B41FA5}">
                      <a16:colId xmlns:a16="http://schemas.microsoft.com/office/drawing/2014/main" val="4235717211"/>
                    </a:ext>
                  </a:extLst>
                </a:gridCol>
                <a:gridCol w="5101841">
                  <a:extLst>
                    <a:ext uri="{9D8B030D-6E8A-4147-A177-3AD203B41FA5}">
                      <a16:colId xmlns:a16="http://schemas.microsoft.com/office/drawing/2014/main" val="2749423011"/>
                    </a:ext>
                  </a:extLst>
                </a:gridCol>
              </a:tblGrid>
              <a:tr h="4209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Gap</a:t>
                      </a:r>
                      <a:endParaRPr lang="en-US"/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Solution</a:t>
                      </a:r>
                      <a:endParaRPr lang="en-US"/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8439"/>
                  </a:ext>
                </a:extLst>
              </a:tr>
              <a:tr h="42093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chemeClr val="tx1"/>
                          </a:solidFill>
                        </a:rPr>
                        <a:t>Enhancing Pothole Detection Accuracy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20466"/>
                  </a:ext>
                </a:extLst>
              </a:tr>
              <a:tr h="1045069">
                <a:tc>
                  <a:txBody>
                    <a:bodyPr/>
                    <a:lstStyle/>
                    <a:p>
                      <a:r>
                        <a:rPr lang="en-US"/>
                        <a:t>Many pothole detection systems rely only on RGB images, leading to misclassifications in low light and wet conditions.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an Intel depth-sensing camera to differentiate actual potholes from water, cracks, and shadows.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57915"/>
                  </a:ext>
                </a:extLst>
              </a:tr>
              <a:tr h="42093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Improving Path Planning for Real-Time Avoidance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89193"/>
                  </a:ext>
                </a:extLst>
              </a:tr>
              <a:tr h="1045069">
                <a:tc>
                  <a:txBody>
                    <a:bodyPr/>
                    <a:lstStyle/>
                    <a:p>
                      <a:r>
                        <a:rPr lang="en-US"/>
                        <a:t>Existing projects detect potholes but don’t actively navigate around them.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linear programming (LP) for path optimization, ensuring efficient deviation while minimizing extra movement.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09611"/>
                  </a:ext>
                </a:extLst>
              </a:tr>
              <a:tr h="42093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Increasing Reliability with Sensor Fusion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232525"/>
                  </a:ext>
                </a:extLst>
              </a:tr>
              <a:tr h="1045069">
                <a:tc>
                  <a:txBody>
                    <a:bodyPr/>
                    <a:lstStyle/>
                    <a:p>
                      <a:r>
                        <a:rPr lang="en-US"/>
                        <a:t>Previous works often use only one type of sensor, making them unreliable in diverse conditions.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Combine multiple sensors (Intel depth camera, IMU, ultrasonic sensors) using matrix-based fusion techniques to improve accuracy.</a:t>
                      </a: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93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6E550-F939-B147-54AD-187846FF5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D74A2-A9A8-F030-C546-561E5175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3675-323D-77C2-43C6-8D13D02206AC}"/>
              </a:ext>
            </a:extLst>
          </p:cNvPr>
          <p:cNvSpPr txBox="1"/>
          <p:nvPr/>
        </p:nvSpPr>
        <p:spPr>
          <a:xfrm>
            <a:off x="266165" y="224414"/>
            <a:ext cx="72776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Times New Roman"/>
                <a:ea typeface="Calibri"/>
                <a:cs typeface="Calibri"/>
              </a:rPr>
              <a:t>Research Gap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F7E436-619F-F2D1-141E-17E5CFAD3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60579"/>
              </p:ext>
            </p:extLst>
          </p:nvPr>
        </p:nvGraphicFramePr>
        <p:xfrm>
          <a:off x="1074340" y="1711753"/>
          <a:ext cx="10272734" cy="3862048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136367">
                  <a:extLst>
                    <a:ext uri="{9D8B030D-6E8A-4147-A177-3AD203B41FA5}">
                      <a16:colId xmlns:a16="http://schemas.microsoft.com/office/drawing/2014/main" val="1463315945"/>
                    </a:ext>
                  </a:extLst>
                </a:gridCol>
                <a:gridCol w="5136367">
                  <a:extLst>
                    <a:ext uri="{9D8B030D-6E8A-4147-A177-3AD203B41FA5}">
                      <a16:colId xmlns:a16="http://schemas.microsoft.com/office/drawing/2014/main" val="2701728046"/>
                    </a:ext>
                  </a:extLst>
                </a:gridCol>
              </a:tblGrid>
              <a:tr h="776834"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00"/>
                        </a:lnSpc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 b="1">
                          <a:effectLst/>
                        </a:rPr>
                        <a:t>Reducing Sensor Noise for More Accurate Pothole Detection</a:t>
                      </a:r>
                      <a:endParaRPr lang="en-US" b="1">
                        <a:effectLst/>
                      </a:endParaRPr>
                    </a:p>
                  </a:txBody>
                  <a:tcPr marL="63094" marR="63094" marT="31547" marB="31547"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166165278"/>
                  </a:ext>
                </a:extLst>
              </a:tr>
              <a:tr h="1107402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</a:pPr>
                      <a:r>
                        <a:rPr lang="en-US" sz="1800">
                          <a:effectLst/>
                        </a:rPr>
                        <a:t>Sensor noise affects detection accuracy in real-world environments.</a:t>
                      </a:r>
                      <a:endParaRPr lang="en-US">
                        <a:effectLst/>
                      </a:endParaRPr>
                    </a:p>
                  </a:txBody>
                  <a:tcPr marL="63094" marR="63094" marT="31547" marB="31547"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</a:pPr>
                      <a:r>
                        <a:rPr lang="en-US" sz="1800">
                          <a:effectLst/>
                        </a:rPr>
                        <a:t>Use Least Squares Regression for sensor calibration, filtering out noise and improving consistency.</a:t>
                      </a:r>
                      <a:endParaRPr lang="en-US">
                        <a:effectLst/>
                      </a:endParaRPr>
                    </a:p>
                  </a:txBody>
                  <a:tcPr marL="63094" marR="63094" marT="31547" marB="31547"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16914"/>
                  </a:ext>
                </a:extLst>
              </a:tr>
              <a:tr h="776834"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00"/>
                        </a:lnSpc>
                      </a:pPr>
                      <a:r>
                        <a:rPr lang="en-US" sz="1800" b="1">
                          <a:effectLst/>
                        </a:rPr>
                        <a:t>Logging Pothole Locations for Road Maintenance</a:t>
                      </a:r>
                      <a:endParaRPr lang="en-US" b="1">
                        <a:effectLst/>
                      </a:endParaRPr>
                    </a:p>
                  </a:txBody>
                  <a:tcPr marL="63094" marR="63094" marT="31547" marB="31547"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758022321"/>
                  </a:ext>
                </a:extLst>
              </a:tr>
              <a:tr h="1200978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</a:pPr>
                      <a:r>
                        <a:rPr lang="en-US" sz="1800">
                          <a:effectLst/>
                        </a:rPr>
                        <a:t>Most detection systems do not store pothole data, making long-term road repairs difficult.</a:t>
                      </a:r>
                      <a:endParaRPr lang="en-US">
                        <a:effectLst/>
                      </a:endParaRPr>
                    </a:p>
                  </a:txBody>
                  <a:tcPr marL="63094" marR="63094" marT="31547" marB="31547"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</a:pPr>
                      <a:r>
                        <a:rPr lang="en-US" sz="1800">
                          <a:effectLst/>
                        </a:rPr>
                        <a:t>Store GPS coordinates of detected potholes in a cloud database, creating a real-time pothole mapping system for city planners.</a:t>
                      </a:r>
                      <a:endParaRPr lang="en-US">
                        <a:effectLst/>
                      </a:endParaRPr>
                    </a:p>
                  </a:txBody>
                  <a:tcPr marL="63094" marR="63094" marT="31547" marB="31547"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0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2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8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flowchart with Belmont Park in the background&#10;&#10;AI-generated content may be incorrect.">
            <a:extLst>
              <a:ext uri="{FF2B5EF4-FFF2-40B4-BE49-F238E27FC236}">
                <a16:creationId xmlns:a16="http://schemas.microsoft.com/office/drawing/2014/main" id="{D62B2C4A-23B5-1A9D-D34A-F2428753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132" y="-1962"/>
            <a:ext cx="9140942" cy="6859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06AB3-E605-9D70-8861-6170ED63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34" y="2074363"/>
            <a:ext cx="284502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8DE3F-6F33-A13A-87AB-9B31B5B7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35B82-F47A-F10A-35AE-E60A4FFE0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process&#10;&#10;AI-generated content may be incorrect.">
            <a:extLst>
              <a:ext uri="{FF2B5EF4-FFF2-40B4-BE49-F238E27FC236}">
                <a16:creationId xmlns:a16="http://schemas.microsoft.com/office/drawing/2014/main" id="{A0C962A7-2CA0-4BAF-BCD9-44D1B46F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73" y="22861"/>
            <a:ext cx="9150435" cy="67122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0F53-B0D0-601B-1156-3889FADB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8AA6C-67A4-921E-ED98-6C4792F2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8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6D5E3-0D03-67A3-E12C-56AE98C1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76" y="2197633"/>
            <a:ext cx="284502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Methodology</a:t>
            </a:r>
          </a:p>
        </p:txBody>
      </p:sp>
    </p:spTree>
    <p:extLst>
      <p:ext uri="{BB962C8B-B14F-4D97-AF65-F5344CB8AC3E}">
        <p14:creationId xmlns:p14="http://schemas.microsoft.com/office/powerpoint/2010/main" val="135114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CC594-A480-1EDE-7B7D-9F374B8CD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00D9C4-9C15-6922-77AE-11D552AA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8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process&#10;&#10;AI-generated content may be incorrect.">
            <a:extLst>
              <a:ext uri="{FF2B5EF4-FFF2-40B4-BE49-F238E27FC236}">
                <a16:creationId xmlns:a16="http://schemas.microsoft.com/office/drawing/2014/main" id="{140056CF-2838-C867-1369-C6A650C3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68" y="5921"/>
            <a:ext cx="8919003" cy="6856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91C30-5347-BE16-9DB8-157FACDE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34" y="2074363"/>
            <a:ext cx="284502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12F9F-C71B-3638-44FA-AC0855B7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4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57FB0-A1DA-F455-F983-3C543641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Hardware Requirements</a:t>
            </a:r>
            <a:endParaRPr lang="en-US" sz="40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5866-9737-EEC8-FA80-69D58742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062" y="515029"/>
            <a:ext cx="7461509" cy="5739045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a. Core Processing Unit</a:t>
            </a:r>
            <a:endParaRPr lang="en-US" sz="1800" b="1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Raspberry Pi 4 (4GB/8GB RAM) – Handles 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image processing and decision-making.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                                                                                               Raspberry Pi 4</a:t>
            </a: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b. Camera Module</a:t>
            </a:r>
            <a:endParaRPr lang="en-US" sz="1800" b="1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Intel RealSense Depth Camera – Captures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RGB and depth data for pothole detection.</a:t>
            </a:r>
            <a:r>
              <a:rPr lang="en-US" sz="1800">
                <a:ea typeface="Calibri"/>
                <a:cs typeface="Calibri"/>
              </a:rPr>
              <a:t>                                                                                                        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c. Sensors for Navigation &amp; Obstacle Avoidance</a:t>
            </a:r>
            <a:endParaRPr lang="en-US" sz="1800" b="1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Ultrasonic Sensors (HC-SR04) – Detects nearby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     obstacles to avoid collisions.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IMU (Inertial Measurement Unit, MPU6050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    or BNO055) – Stabilizes movement and helps 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    with trajectory correction.</a:t>
            </a:r>
            <a:r>
              <a:rPr lang="en-US" sz="1600">
                <a:ea typeface="Calibri"/>
                <a:cs typeface="Calibri"/>
              </a:rPr>
              <a:t>                    </a:t>
            </a:r>
            <a:endParaRPr lang="en-US" sz="17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3" name="Picture 22" descr="Raspberry Pi 4 Computer, Model B, 4GB RAM : Amazon.in: Computers &amp;  Accessories">
            <a:extLst>
              <a:ext uri="{FF2B5EF4-FFF2-40B4-BE49-F238E27FC236}">
                <a16:creationId xmlns:a16="http://schemas.microsoft.com/office/drawing/2014/main" id="{33C622EB-EE9A-D432-69E8-B069F88D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421" y="373412"/>
            <a:ext cx="1876425" cy="1162050"/>
          </a:xfrm>
          <a:prstGeom prst="rect">
            <a:avLst/>
          </a:prstGeom>
        </p:spPr>
      </p:pic>
      <p:pic>
        <p:nvPicPr>
          <p:cNvPr id="26" name="Picture 25" descr="Depth Camera D415 – Intel® RealSense ...">
            <a:extLst>
              <a:ext uri="{FF2B5EF4-FFF2-40B4-BE49-F238E27FC236}">
                <a16:creationId xmlns:a16="http://schemas.microsoft.com/office/drawing/2014/main" id="{55D8D494-3696-22A6-9EAA-62067CD3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004" y="1762089"/>
            <a:ext cx="2781300" cy="1196030"/>
          </a:xfrm>
          <a:prstGeom prst="rect">
            <a:avLst/>
          </a:prstGeom>
        </p:spPr>
      </p:pic>
      <p:pic>
        <p:nvPicPr>
          <p:cNvPr id="31" name="Picture 30" descr="Hc-SR04 Ultrasonic Sensor at ₹ 65/piece ...">
            <a:extLst>
              <a:ext uri="{FF2B5EF4-FFF2-40B4-BE49-F238E27FC236}">
                <a16:creationId xmlns:a16="http://schemas.microsoft.com/office/drawing/2014/main" id="{3C3B317E-3328-38B0-BBE6-5A294EF9E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112" y="3539291"/>
            <a:ext cx="1524000" cy="1047750"/>
          </a:xfrm>
          <a:prstGeom prst="rect">
            <a:avLst/>
          </a:prstGeom>
        </p:spPr>
      </p:pic>
      <p:pic>
        <p:nvPicPr>
          <p:cNvPr id="32" name="Picture 31" descr="MPU6050 Inertial Measurement Unit (IMU ...">
            <a:extLst>
              <a:ext uri="{FF2B5EF4-FFF2-40B4-BE49-F238E27FC236}">
                <a16:creationId xmlns:a16="http://schemas.microsoft.com/office/drawing/2014/main" id="{579EB817-E155-C5EB-3C33-4B9EFC18F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473" y="5211462"/>
            <a:ext cx="1796143" cy="10395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011570-BF9D-A14E-E473-E52BBA8B81A2}"/>
              </a:ext>
            </a:extLst>
          </p:cNvPr>
          <p:cNvSpPr txBox="1"/>
          <p:nvPr/>
        </p:nvSpPr>
        <p:spPr>
          <a:xfrm>
            <a:off x="10130463" y="1590546"/>
            <a:ext cx="1788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Raspberry Pi 4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033A41-A073-7DD3-8E38-B2BD26B3D5F8}"/>
              </a:ext>
            </a:extLst>
          </p:cNvPr>
          <p:cNvSpPr txBox="1"/>
          <p:nvPr/>
        </p:nvSpPr>
        <p:spPr>
          <a:xfrm>
            <a:off x="10205127" y="2954714"/>
            <a:ext cx="1716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Intel RealSense Depth Camera 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09D987-1B3B-2976-EFD6-4D1B50CD986C}"/>
              </a:ext>
            </a:extLst>
          </p:cNvPr>
          <p:cNvSpPr txBox="1"/>
          <p:nvPr/>
        </p:nvSpPr>
        <p:spPr>
          <a:xfrm>
            <a:off x="10135532" y="4498963"/>
            <a:ext cx="21337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Ultrasonic Sensors (HC-SR04) 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A2AA-ECAC-DD29-67A9-5433FB4F4F7D}"/>
              </a:ext>
            </a:extLst>
          </p:cNvPr>
          <p:cNvSpPr txBox="1"/>
          <p:nvPr/>
        </p:nvSpPr>
        <p:spPr>
          <a:xfrm>
            <a:off x="10475331" y="6254255"/>
            <a:ext cx="1711564" cy="3474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IMU</a:t>
            </a:r>
            <a:r>
              <a:rPr lang="en-US" sz="1500">
                <a:ea typeface="Calibri"/>
                <a:cs typeface="Calibri"/>
              </a:rPr>
              <a:t> 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7E7AA-84A1-ADE4-2A5E-06570C6F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4E353D8-4450-492A-9083-538E6743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650" y="682610"/>
            <a:ext cx="6933363" cy="5501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800" b="1">
                <a:ea typeface="Calibri"/>
                <a:cs typeface="Calibri"/>
              </a:rPr>
              <a:t>d. Motion &amp; Mobility</a:t>
            </a:r>
            <a:endParaRPr lang="en-US"/>
          </a:p>
          <a:p>
            <a:pPr algn="just"/>
            <a:r>
              <a:rPr lang="en-US" sz="1800">
                <a:ea typeface="Calibri"/>
                <a:cs typeface="Calibri"/>
              </a:rPr>
              <a:t>Chassis (4WD/Tracked) – For navigating different terrains.</a:t>
            </a:r>
          </a:p>
          <a:p>
            <a:pPr algn="just"/>
            <a:r>
              <a:rPr lang="en-US" sz="1800">
                <a:ea typeface="Calibri"/>
                <a:cs typeface="Calibri"/>
              </a:rPr>
              <a:t>High-Torque DC Motors (With Motor Driver L298N) – Powers the</a:t>
            </a:r>
          </a:p>
          <a:p>
            <a:pPr marL="0" indent="0" algn="just">
              <a:buNone/>
            </a:pPr>
            <a:r>
              <a:rPr lang="en-US" sz="1800">
                <a:ea typeface="Calibri"/>
                <a:cs typeface="Calibri"/>
              </a:rPr>
              <a:t>    bot’s movement.</a:t>
            </a:r>
          </a:p>
          <a:p>
            <a:pPr algn="just"/>
            <a:r>
              <a:rPr lang="en-US" sz="1800">
                <a:ea typeface="Calibri"/>
                <a:cs typeface="Calibri"/>
              </a:rPr>
              <a:t>Servo Motors (MG995) – Controls steering and minor adjustments.</a:t>
            </a:r>
          </a:p>
          <a:p>
            <a:pPr marL="0" indent="0" algn="just">
              <a:buNone/>
            </a:pPr>
            <a:endParaRPr lang="en-US" sz="180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b="1">
                <a:ea typeface="Calibri"/>
                <a:cs typeface="Calibri"/>
              </a:rPr>
              <a:t>e. Power Supply &amp; Connectivity</a:t>
            </a:r>
          </a:p>
          <a:p>
            <a:pPr algn="just"/>
            <a:r>
              <a:rPr lang="en-US" sz="1800">
                <a:ea typeface="Calibri"/>
                <a:cs typeface="Calibri"/>
              </a:rPr>
              <a:t>Lithium-Ion Battery Pack (7.4V/12V, 5000mAh or higher) – Powers Raspberry Pi and motors.</a:t>
            </a:r>
          </a:p>
          <a:p>
            <a:pPr algn="just"/>
            <a:r>
              <a:rPr lang="en-US" sz="1800">
                <a:ea typeface="Calibri"/>
                <a:cs typeface="Calibri"/>
              </a:rPr>
              <a:t>Power Management Board (Buck Converter, 5V 3A) – Regulates voltage for different components.</a:t>
            </a:r>
          </a:p>
          <a:p>
            <a:pPr algn="just"/>
            <a:r>
              <a:rPr lang="en-US" sz="1800">
                <a:ea typeface="Calibri"/>
                <a:cs typeface="Calibri"/>
              </a:rPr>
              <a:t>Wi-Fi/Bluetooth Module (Raspberry Pi Built-in or External Adapter) – For wireless communication.</a:t>
            </a:r>
          </a:p>
          <a:p>
            <a:pPr algn="just"/>
            <a:endParaRPr lang="en-US" sz="18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D1440-589F-3E8A-D153-12CF75D8E1EA}"/>
              </a:ext>
            </a:extLst>
          </p:cNvPr>
          <p:cNvSpPr txBox="1"/>
          <p:nvPr/>
        </p:nvSpPr>
        <p:spPr>
          <a:xfrm>
            <a:off x="660400" y="2593009"/>
            <a:ext cx="309659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FFFFF"/>
                </a:solidFill>
                <a:ea typeface="Calibri"/>
                <a:cs typeface="Calibri"/>
              </a:rPr>
              <a:t>Hardware Requirements</a:t>
            </a:r>
            <a:r>
              <a:rPr lang="en-US" sz="4000">
                <a:ea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6A656-0B99-B923-DE43-F6CE45E3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E9E1D-2F92-C2E1-33ED-4AE958680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E8E6D28-9277-6711-A476-B7949722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66CE08B-3706-F885-F645-26AEC11E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AB895F-08E0-208C-22A2-789795E8E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8DE9B-32A4-A158-374D-7267EC9D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F30C3-C6BB-1C25-3DFF-35713B36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FD0B5D-43D8-E9E1-6DED-48BF40E2F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59BDF-0A37-C5E5-C6FE-CCAEF36C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D9F5D53-856E-59A5-894A-C88F8CE8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650" y="682610"/>
            <a:ext cx="8024875" cy="5501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None/>
            </a:pPr>
            <a:endParaRPr lang="en-US" sz="1800" b="1">
              <a:ea typeface="Calibri"/>
              <a:cs typeface="Calibri"/>
            </a:endParaRPr>
          </a:p>
          <a:p>
            <a:pPr algn="just">
              <a:buNone/>
            </a:pPr>
            <a:r>
              <a:rPr lang="en-US" sz="1800" b="1">
                <a:ea typeface="+mn-lt"/>
                <a:cs typeface="+mn-lt"/>
              </a:rPr>
              <a:t>a. Operating System &amp; Core Software</a:t>
            </a:r>
            <a:endParaRPr lang="en-US" sz="1800" b="1">
              <a:ea typeface="Calibri"/>
              <a:cs typeface="Calibri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Raspberry Pi OS (64-bit Lite Recommended) – Lightweight OS for Raspberry Pi.</a:t>
            </a:r>
            <a:endParaRPr lang="en-US" sz="1800">
              <a:ea typeface="Calibri"/>
              <a:cs typeface="Calibri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Python 3.x – Programming language for the project.</a:t>
            </a:r>
            <a:endParaRPr lang="en-US" sz="1800">
              <a:ea typeface="Calibri"/>
              <a:cs typeface="Calibri"/>
            </a:endParaRPr>
          </a:p>
          <a:p>
            <a:pPr algn="just">
              <a:buNone/>
            </a:pPr>
            <a:endParaRPr lang="en-US" sz="1800">
              <a:ea typeface="Calibri"/>
              <a:cs typeface="Calibri"/>
            </a:endParaRPr>
          </a:p>
          <a:p>
            <a:pPr algn="just">
              <a:buNone/>
            </a:pPr>
            <a:r>
              <a:rPr lang="en-US" sz="1800" b="1">
                <a:ea typeface="+mn-lt"/>
                <a:cs typeface="+mn-lt"/>
              </a:rPr>
              <a:t>b. Computer Vision &amp; Machine Learning Libraries</a:t>
            </a:r>
            <a:endParaRPr lang="en-US" sz="1800" b="1">
              <a:ea typeface="Calibri"/>
              <a:cs typeface="Calibri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OpenCV – For image processing (edge detection, contour detection, filtering).</a:t>
            </a:r>
            <a:endParaRPr lang="en-US" sz="1800">
              <a:ea typeface="Calibri"/>
              <a:cs typeface="Calibri"/>
            </a:endParaRPr>
          </a:p>
          <a:p>
            <a:pPr algn="just"/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/TensorFlow – For deep learning-based pothole detection.</a:t>
            </a:r>
            <a:endParaRPr lang="en-US" sz="1800">
              <a:ea typeface="Calibri"/>
              <a:cs typeface="Calibri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YOLOv8 or Faster R-CNN – For real-time object detection.</a:t>
            </a:r>
          </a:p>
          <a:p>
            <a:pPr algn="just"/>
            <a:endParaRPr lang="en-US" sz="1800">
              <a:ea typeface="Calibri"/>
              <a:cs typeface="Calibri"/>
            </a:endParaRPr>
          </a:p>
          <a:p>
            <a:pPr algn="just">
              <a:buNone/>
            </a:pPr>
            <a:r>
              <a:rPr lang="en-US" sz="1800" b="1">
                <a:ea typeface="+mn-lt"/>
                <a:cs typeface="+mn-lt"/>
              </a:rPr>
              <a:t>c. Depth Processing &amp; Sensor Libraries</a:t>
            </a:r>
            <a:endParaRPr lang="en-US" sz="1800" b="1">
              <a:ea typeface="Calibri"/>
              <a:cs typeface="Calibri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Intel RealSense SDK – Interfaces with the Intel depth camera.</a:t>
            </a:r>
            <a:endParaRPr lang="en-US" sz="1800">
              <a:ea typeface="Calibri"/>
              <a:cs typeface="Calibri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Scikit-Image – For processing and enhancing depth data.</a:t>
            </a:r>
          </a:p>
          <a:p>
            <a:pPr algn="just"/>
            <a:r>
              <a:rPr lang="en-US" sz="1800">
                <a:ea typeface="+mn-lt"/>
                <a:cs typeface="+mn-lt"/>
              </a:rPr>
              <a:t>NumPy &amp; SciPy – For matrix operations and sensor fusion calculations.</a:t>
            </a:r>
          </a:p>
          <a:p>
            <a:pPr algn="just">
              <a:buNone/>
            </a:pPr>
            <a:endParaRPr lang="en-US" sz="1800">
              <a:ea typeface="Calibri"/>
              <a:cs typeface="Calibri"/>
            </a:endParaRPr>
          </a:p>
          <a:p>
            <a:pPr algn="just">
              <a:buNone/>
            </a:pPr>
            <a:endParaRPr lang="en-US" sz="1800">
              <a:ea typeface="Calibri"/>
              <a:cs typeface="Calibri"/>
            </a:endParaRPr>
          </a:p>
          <a:p>
            <a:pPr algn="just">
              <a:buNone/>
            </a:pPr>
            <a:endParaRPr lang="en-US" sz="18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D0E4C-DBC7-4671-E57F-983E9D6F076F}"/>
              </a:ext>
            </a:extLst>
          </p:cNvPr>
          <p:cNvSpPr txBox="1"/>
          <p:nvPr/>
        </p:nvSpPr>
        <p:spPr>
          <a:xfrm>
            <a:off x="660400" y="2593009"/>
            <a:ext cx="309659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bg1"/>
                </a:solidFill>
                <a:ea typeface="Calibri"/>
                <a:cs typeface="Calibri"/>
              </a:rPr>
              <a:t>Software Requirement</a:t>
            </a:r>
            <a:r>
              <a:rPr lang="en-US" sz="4000">
                <a:solidFill>
                  <a:srgbClr val="000000"/>
                </a:solidFill>
                <a:ea typeface="Calibri"/>
                <a:cs typeface="Calibri"/>
              </a:rPr>
              <a:t>s</a:t>
            </a:r>
          </a:p>
          <a:p>
            <a:r>
              <a:rPr lang="en-US" sz="4000">
                <a:ea typeface="Calibri"/>
                <a:cs typeface="Calibri"/>
              </a:rPr>
              <a:t>​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367CA-2D56-992B-47B5-0C412713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2DBB6-9074-B10A-67CF-BB3AA53B3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F4A4112-30EA-03E0-0800-38CC434B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93BD8-27ED-D300-469D-BD34611C7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84147-42EB-3D21-C160-566E1A628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2EE5D4-0CAE-8336-681B-528B54B7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7A436-7D6D-5F3A-1CF3-E59DF609E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37F91-08C7-600C-2AD5-8FA6D842896F}"/>
              </a:ext>
            </a:extLst>
          </p:cNvPr>
          <p:cNvSpPr txBox="1"/>
          <p:nvPr/>
        </p:nvSpPr>
        <p:spPr>
          <a:xfrm>
            <a:off x="1124464" y="284241"/>
            <a:ext cx="9895951" cy="1033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US" sz="40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90A32-2602-2DAD-08B3-306CF2A68B12}"/>
              </a:ext>
            </a:extLst>
          </p:cNvPr>
          <p:cNvSpPr txBox="1"/>
          <p:nvPr/>
        </p:nvSpPr>
        <p:spPr>
          <a:xfrm>
            <a:off x="231883" y="1092819"/>
            <a:ext cx="11722899" cy="36833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000" b="1"/>
              <a:t>Autonomous pothole detection and avoidance robot </a:t>
            </a:r>
            <a:endParaRPr lang="en-US" sz="3000">
              <a:ea typeface="Calibri" panose="020F0502020204030204"/>
              <a:cs typeface="Calibri" panose="020F050202020403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000" b="1"/>
              <a:t>implemented using robotics and mathematical concepts </a:t>
            </a:r>
            <a:endParaRPr lang="en-US" sz="3000">
              <a:ea typeface="Calibri"/>
              <a:cs typeface="Calibri"/>
            </a:endParaRP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3000">
              <a:ea typeface="Calibri"/>
              <a:cs typeface="Calibri"/>
            </a:endParaRPr>
          </a:p>
          <a:p>
            <a:pPr marL="342900" indent="-342900" algn="ctr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59149-D272-8386-AAF6-8783AC11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1AEB4E6-E54E-4D61-9453-F3CD27AC7E9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Train YOLOv8 On Custom Dataset – A Complete Tutorial, 47% OFF">
            <a:extLst>
              <a:ext uri="{FF2B5EF4-FFF2-40B4-BE49-F238E27FC236}">
                <a16:creationId xmlns:a16="http://schemas.microsoft.com/office/drawing/2014/main" id="{CD17CF9F-B9CC-D7C8-991A-D88A04B5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266" y="3426515"/>
            <a:ext cx="5104408" cy="28856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256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914FC-229D-56CB-6ADE-563F4813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E16BF-F02C-2EFE-8F57-80898A5E82D4}"/>
              </a:ext>
            </a:extLst>
          </p:cNvPr>
          <p:cNvSpPr txBox="1"/>
          <p:nvPr/>
        </p:nvSpPr>
        <p:spPr>
          <a:xfrm>
            <a:off x="532983" y="1359898"/>
            <a:ext cx="3201366" cy="33874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Requirements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  <a:endParaRPr lang="en-US" sz="4000" b="1" kern="120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851DF73-E4E4-9EE1-8E14-499A1BD9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097" y="773048"/>
            <a:ext cx="7039319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700" b="1" dirty="0"/>
              <a:t>d. Navigation &amp; Robotics Libraries</a:t>
            </a:r>
            <a:endParaRPr lang="en-US" sz="1700" b="1" dirty="0">
              <a:ea typeface="Calibri"/>
              <a:cs typeface="Calibri"/>
            </a:endParaRPr>
          </a:p>
          <a:p>
            <a:pPr algn="just"/>
            <a:r>
              <a:rPr lang="en-US" sz="1700" dirty="0" err="1"/>
              <a:t>RPi.GPIO</a:t>
            </a:r>
            <a:r>
              <a:rPr lang="en-US" sz="1700" dirty="0"/>
              <a:t> – Controls GPIO pins on Raspberry Pi.</a:t>
            </a:r>
            <a:endParaRPr lang="en-US" sz="1700" dirty="0">
              <a:ea typeface="Calibri"/>
              <a:cs typeface="Calibri"/>
            </a:endParaRPr>
          </a:p>
          <a:p>
            <a:pPr algn="just"/>
            <a:r>
              <a:rPr lang="en-US" sz="1700" dirty="0" err="1"/>
              <a:t>Adafruit_MotorHAT</a:t>
            </a:r>
            <a:r>
              <a:rPr lang="en-US" sz="1700" dirty="0"/>
              <a:t> – Manages motor control for movement.</a:t>
            </a:r>
            <a:endParaRPr lang="en-US" sz="1700" dirty="0">
              <a:ea typeface="Calibri"/>
              <a:cs typeface="Calibri"/>
            </a:endParaRPr>
          </a:p>
          <a:p>
            <a:pPr algn="just"/>
            <a:r>
              <a:rPr lang="en-US" sz="1700" dirty="0"/>
              <a:t>RTKLIB (Optional) – GPS data processing for logging pothole locations.</a:t>
            </a:r>
            <a:endParaRPr lang="en-US" sz="1700" dirty="0">
              <a:ea typeface="Calibri"/>
              <a:cs typeface="Calibri"/>
            </a:endParaRPr>
          </a:p>
          <a:p>
            <a:pPr algn="just"/>
            <a:endParaRPr lang="en-US" sz="1700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700" b="1" dirty="0"/>
              <a:t>e. Data Storage &amp; Communication</a:t>
            </a:r>
            <a:endParaRPr lang="en-US" sz="1700" b="1" dirty="0">
              <a:ea typeface="Calibri"/>
              <a:cs typeface="Calibri"/>
            </a:endParaRPr>
          </a:p>
          <a:p>
            <a:pPr algn="just"/>
            <a:r>
              <a:rPr lang="en-US" sz="1700" dirty="0"/>
              <a:t>SQLite/PostgreSQL (Optional) – Stores detected pothole coordinates for later retrieval.</a:t>
            </a:r>
            <a:endParaRPr lang="en-US" sz="1700" dirty="0">
              <a:ea typeface="Calibri"/>
              <a:cs typeface="Calibri"/>
            </a:endParaRPr>
          </a:p>
          <a:p>
            <a:pPr algn="just"/>
            <a:r>
              <a:rPr lang="en-US" sz="1700" dirty="0"/>
              <a:t>Flask/Django (Optional, for IoT Dashboard) – Web framework for remote monitoring.</a:t>
            </a:r>
            <a:endParaRPr lang="en-US" sz="1700" dirty="0">
              <a:ea typeface="Calibri"/>
              <a:cs typeface="Calibri"/>
            </a:endParaRPr>
          </a:p>
          <a:p>
            <a:pPr algn="just"/>
            <a:endParaRPr lang="en-US" sz="1700" dirty="0">
              <a:ea typeface="Calibri"/>
              <a:cs typeface="Calibri"/>
            </a:endParaRPr>
          </a:p>
          <a:p>
            <a:pPr algn="just"/>
            <a:endParaRPr lang="en-US" sz="1700" dirty="0"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776B7-D4F3-9CC8-1B26-98EE015A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1AEB4E6-E54E-4D61-9453-F3CD27AC7E9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8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689B-B8C5-2645-8847-F4A7315C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087" y="816"/>
            <a:ext cx="7802608" cy="839148"/>
          </a:xfrm>
        </p:spPr>
        <p:txBody>
          <a:bodyPr>
            <a:normAutofit/>
          </a:bodyPr>
          <a:lstStyle/>
          <a:p>
            <a:pPr algn="ctr"/>
            <a:r>
              <a:rPr lang="en-US" sz="5000" b="1">
                <a:latin typeface="Times New Roman"/>
                <a:ea typeface="Calibri Light"/>
                <a:cs typeface="Calibri Light"/>
              </a:rPr>
              <a:t>Mathematical Concepts </a:t>
            </a:r>
            <a:endParaRPr lang="en-US" sz="5000" b="1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43A5A-6526-2CB0-C3E0-B430CABB5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5007"/>
                <a:ext cx="10515600" cy="532529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b="1"/>
                  <a:t>Concept:</a:t>
                </a:r>
              </a:p>
              <a:p>
                <a:pPr lvl="1"/>
                <a:r>
                  <a:rPr lang="en-US" sz="2000"/>
                  <a:t>The road surface is modeled as a </a:t>
                </a:r>
                <a:r>
                  <a:rPr lang="en-US" sz="2000" b="1"/>
                  <a:t>2D matrix</a:t>
                </a:r>
                <a:r>
                  <a:rPr lang="en-US" sz="2000"/>
                  <a:t> where each cell contains a </a:t>
                </a:r>
                <a:r>
                  <a:rPr lang="en-US" sz="2000" b="1"/>
                  <a:t>depth value</a:t>
                </a:r>
                <a:r>
                  <a:rPr lang="en-US" sz="2000"/>
                  <a:t>.</a:t>
                </a:r>
              </a:p>
              <a:p>
                <a:pPr lvl="1"/>
                <a:r>
                  <a:rPr lang="en-US" sz="2000"/>
                  <a:t>Depth changes indicate </a:t>
                </a:r>
                <a:r>
                  <a:rPr lang="en-US" sz="2000" b="1"/>
                  <a:t>pothole presence</a:t>
                </a:r>
                <a:r>
                  <a:rPr lang="en-US" sz="200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b="1"/>
                  <a:t>Matrix Representation:</a:t>
                </a:r>
              </a:p>
              <a:p>
                <a:pPr lvl="1"/>
                <a:r>
                  <a:rPr lang="en-US" sz="2000"/>
                  <a:t>Let R be the road surface depth matrix:</a:t>
                </a:r>
              </a:p>
              <a:p>
                <a:pPr marL="457200" lvl="1" indent="0">
                  <a:buNone/>
                </a:pPr>
                <a:endParaRPr lang="en-US" sz="20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r>
                  <a:rPr lang="en-IN"/>
                  <a:t>	</a:t>
                </a:r>
                <a:r>
                  <a:rPr lang="en-IN" sz="20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000"/>
                  <a:t> ​ represents depth at pixel (i,j).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000"/>
                  <a:t>Sudden dips in depth values signal pothole locations.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/>
                  <a:t>This matrix representation allows efficient computation, enabling the bot to analyze large road sections in real-time. Advanced matrix decomposition techniques can further refine pothole detection by reducing false positives.</a:t>
                </a:r>
                <a:endParaRPr lang="en-IN" sz="200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43A5A-6526-2CB0-C3E0-B430CABB5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5007"/>
                <a:ext cx="10515600" cy="5325291"/>
              </a:xfrm>
              <a:blipFill>
                <a:blip r:embed="rId4"/>
                <a:stretch>
                  <a:fillRect l="-522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8CCC-1D10-AED5-71DB-C2532930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8BC3-C53E-C2CF-ECC8-6DC4905D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Pothole Detection Using Laplacian Operator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BBBB812-58DA-D6D3-105E-ACCE91C3366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1" y="1402732"/>
                <a:ext cx="10515599" cy="5786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kumimoji="0" lang="en-US" altLang="en-US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Laplacian operator</a:t>
                </a: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finds abrupt changes in depth values, marking pothole edges.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</a:pPr>
                <a:r>
                  <a:rPr kumimoji="0" lang="en-US" altLang="en-US" sz="2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second-order derivative in image processing.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</a:pP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Laplacian Formula (Discrete Case):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en-US" sz="2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p>
                          <m: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US" altLang="en-US" sz="2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en-US" sz="240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en-US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en-US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a 3×3 neighbourhood: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kumimoji="0" lang="en-US" alt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en-US" sz="22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en-US" alt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altLang="en-US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en-US" sz="2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L to R highlights depth changes, indicating pothole regions.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This mathematical approach ensures robustness against varying lighting and road conditions. Implementing Gaussian smoothing before applying the Laplacian can further enhance pothole edge detection accuracy.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BBBB812-58DA-D6D3-105E-ACCE91C33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1" y="1402732"/>
                <a:ext cx="10515599" cy="5786456"/>
              </a:xfrm>
              <a:prstGeom prst="rect">
                <a:avLst/>
              </a:prstGeom>
              <a:blipFill>
                <a:blip r:embed="rId4"/>
                <a:stretch>
                  <a:fillRect l="-638" t="-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3673E-B36D-AAC8-BF4F-ED8941FE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0C4C-B9D2-07FB-BBA7-7F594894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and Avoidance Using Linear Programming 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879B1-C355-0467-ED75-138B7259A7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6731"/>
                <a:ext cx="10515600" cy="526496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The robot </a:t>
                </a:r>
                <a:r>
                  <a:rPr lang="en-US" sz="2000" b="1" dirty="0"/>
                  <a:t>calculates an optimal path</a:t>
                </a:r>
                <a:r>
                  <a:rPr lang="en-US" sz="2000" dirty="0"/>
                  <a:t> avoiding potholes. This is a </a:t>
                </a:r>
                <a:r>
                  <a:rPr lang="en-US" sz="2000" b="1" dirty="0"/>
                  <a:t>constrained optimization problem</a:t>
                </a:r>
                <a:r>
                  <a:rPr lang="en-US" sz="2000" dirty="0"/>
                  <a:t>, solved using </a:t>
                </a:r>
                <a:r>
                  <a:rPr lang="en-US" sz="2000" b="1" dirty="0"/>
                  <a:t>Linear Programming (LP)</a:t>
                </a:r>
                <a:r>
                  <a:rPr lang="en-US" sz="2000" dirty="0"/>
                  <a:t>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IN" sz="2000" b="1" dirty="0"/>
                  <a:t>Optimization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𝑴𝒊𝒏𝒊𝒎𝒊𝒛𝒆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	</a:t>
                </a:r>
                <a:r>
                  <a:rPr lang="en-IN" sz="1400" dirty="0"/>
                  <a:t> </a:t>
                </a:r>
                <a:r>
                  <a:rPr lang="en-IN" sz="2000" b="1" dirty="0"/>
                  <a:t>where</a:t>
                </a:r>
                <a:r>
                  <a:rPr lang="en-IN" sz="1400" dirty="0"/>
                  <a:t>:</a:t>
                </a:r>
              </a:p>
              <a:p>
                <a:pPr lvl="2"/>
                <a:r>
                  <a:rPr lang="en-US" dirty="0"/>
                  <a:t>C = total cost of deviation from the ideal path.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lang="en-US" sz="18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= weight factor of deviation cost.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𝒅</m:t>
                        </m:r>
                      </m:e>
                      <m:sub>
                        <m:r>
                          <a:rPr lang="en-US" sz="18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= deviation from the pothole free path.</a:t>
                </a:r>
              </a:p>
              <a:p>
                <a:pPr marL="914400" lvl="2" indent="0">
                  <a:buNone/>
                </a:pPr>
                <a:r>
                  <a:rPr lang="en-IN" b="1" dirty="0"/>
                  <a:t>Constraints: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should not be inside detected pothole regions.</a:t>
                </a:r>
                <a:endParaRPr lang="en-IN" dirty="0"/>
              </a:p>
              <a:p>
                <a:pPr lvl="2"/>
                <a:r>
                  <a:rPr lang="en-US" dirty="0"/>
                  <a:t>Robot must stay within lane boundaries.</a:t>
                </a:r>
                <a:endParaRPr lang="en-IN" dirty="0"/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kumimoji="0" lang="en-US" alt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Solving LP gives the shortest deviation path while avoiding potholes.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This method ensures real-time adaptability, making the bot efficient in dynamic road conditions. Incorporating reinforcement learning alongside LP can further optimize path selection based on past experiences.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IN" sz="2000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879B1-C355-0467-ED75-138B7259A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6731"/>
                <a:ext cx="10515600" cy="5264969"/>
              </a:xfrm>
              <a:blipFill>
                <a:blip r:embed="rId3"/>
                <a:stretch>
                  <a:fillRect l="-464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24295-3482-31F7-A565-877334D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23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EA5D097-3A73-868C-C15B-57BEC0D60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7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5CB4-D6CD-8BC0-C9E4-E0DDCD61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30"/>
            <a:ext cx="7204587" cy="647597"/>
          </a:xfrm>
        </p:spPr>
        <p:txBody>
          <a:bodyPr>
            <a:normAutofit fontScale="90000"/>
          </a:bodyPr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Representation as Matrices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3D963-9A86-A74F-2999-229F69D6F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9091" y="811843"/>
                <a:ext cx="9918358" cy="227278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Sensor data is stored in matrix form for real-time calculations.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Matrix operations </a:t>
                </a:r>
                <a:r>
                  <a:rPr lang="en-US" sz="2000" b="1"/>
                  <a:t>filter noise and improve detection accuracy</a:t>
                </a:r>
                <a:r>
                  <a:rPr lang="en-US" sz="2000"/>
                  <a:t>.</a:t>
                </a:r>
                <a:endParaRPr lang="en-IN" sz="2000"/>
              </a:p>
              <a:p>
                <a:r>
                  <a:rPr lang="en-IN" sz="2000" b="1"/>
                  <a:t>Example Sensor Matrix:</a:t>
                </a:r>
                <a:endParaRPr lang="en-IN" b="1"/>
              </a:p>
              <a:p>
                <a:pPr marL="0" indent="0">
                  <a:buNone/>
                </a:pPr>
                <a:r>
                  <a:rPr lang="en-US" sz="20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𝐷𝑒𝑝𝑡h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𝐷𝑒𝑝𝑡h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𝐷𝑒𝑝𝑡h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𝐼𝑀𝑈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𝐼𝑀𝑈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…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𝐼𝑀𝑈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𝑈𝑙𝑡𝑟𝑎𝑠𝑜𝑛𝑖𝑐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𝑈𝑙𝑡𝑟𝑎𝑠𝑜𝑛𝑖𝑐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𝑈𝑙𝑡𝑟𝑎𝑠𝑜𝑛𝑖𝑐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3D963-9A86-A74F-2999-229F69D6F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091" y="811843"/>
                <a:ext cx="9918358" cy="2272780"/>
              </a:xfrm>
              <a:blipFill>
                <a:blip r:embed="rId3"/>
                <a:stretch>
                  <a:fillRect l="-553" t="-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E6E9-01E7-5918-424E-DAA1F161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8438" y="6304864"/>
            <a:ext cx="2743200" cy="365125"/>
          </a:xfrm>
        </p:spPr>
        <p:txBody>
          <a:bodyPr/>
          <a:lstStyle/>
          <a:p>
            <a:fld id="{61AEB4E6-E54E-4D61-9453-F3CD27AC7E9F}" type="slidenum">
              <a:rPr lang="en-IN" smtClean="0"/>
              <a:t>24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AF176-CF99-84E9-ECA9-2337A42E82B9}"/>
              </a:ext>
            </a:extLst>
          </p:cNvPr>
          <p:cNvSpPr txBox="1">
            <a:spLocks/>
          </p:cNvSpPr>
          <p:nvPr/>
        </p:nvSpPr>
        <p:spPr>
          <a:xfrm>
            <a:off x="873843" y="2919101"/>
            <a:ext cx="7892845" cy="647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>
              <a:latin typeface="Times New Roman"/>
              <a:cs typeface="Times New Roman"/>
            </a:endParaRPr>
          </a:p>
          <a:p>
            <a:r>
              <a:rPr lang="en-US" sz="3000" b="1">
                <a:latin typeface="Times New Roman"/>
                <a:cs typeface="Times New Roman"/>
              </a:rPr>
              <a:t>Rotation Matrices for Navigation Adjustments</a:t>
            </a:r>
            <a:endParaRPr lang="en-US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D66C1F8-AB71-2771-05F6-567CCD2D70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244" y="3811246"/>
                <a:ext cx="10537686" cy="2861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/>
                  <a:t>When avoiding a pothole, the bot must </a:t>
                </a:r>
                <a:r>
                  <a:rPr lang="en-US" sz="1800" b="1"/>
                  <a:t>turn smoothly</a:t>
                </a:r>
                <a:r>
                  <a:rPr lang="en-US" sz="180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1"/>
                  <a:t>Rotation matrices</a:t>
                </a:r>
                <a:r>
                  <a:rPr lang="en-US" sz="1800"/>
                  <a:t> adjust the orientation.</a:t>
                </a:r>
              </a:p>
              <a:p>
                <a:r>
                  <a:rPr lang="en-IN" sz="1800" b="1"/>
                  <a:t>2D Rotation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𝒐𝒔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b="1"/>
              </a:p>
              <a:p>
                <a:pPr marL="0" indent="0">
                  <a:buNone/>
                </a:pPr>
                <a:endParaRPr lang="en-IN" sz="1800" b="1"/>
              </a:p>
              <a:p>
                <a:pPr lvl="1"/>
                <a:r>
                  <a:rPr lang="en-US" sz="1600"/>
                  <a:t>If the bot needs to turn by </a:t>
                </a:r>
                <a:r>
                  <a:rPr lang="en-US" sz="1600" b="1"/>
                  <a:t>90° right</a:t>
                </a:r>
                <a:r>
                  <a:rPr lang="en-US" sz="1600"/>
                  <a:t>, then giving:</a:t>
                </a:r>
              </a:p>
              <a:p>
                <a:pPr marL="457200" lvl="1" indent="0">
                  <a:buNone/>
                </a:pPr>
                <a:endParaRPr lang="en-US" sz="16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𝟗𝟎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b="1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D66C1F8-AB71-2771-05F6-567CCD2D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44" y="3811246"/>
                <a:ext cx="10537686" cy="2861091"/>
              </a:xfrm>
              <a:prstGeom prst="rect">
                <a:avLst/>
              </a:prstGeom>
              <a:blipFill>
                <a:blip r:embed="rId4"/>
                <a:stretch>
                  <a:fillRect l="-347" t="-1915" b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537D34-B2C4-64C8-8971-19635CB3887D}"/>
              </a:ext>
            </a:extLst>
          </p:cNvPr>
          <p:cNvSpPr txBox="1"/>
          <p:nvPr/>
        </p:nvSpPr>
        <p:spPr>
          <a:xfrm>
            <a:off x="8064377" y="639462"/>
            <a:ext cx="4103374" cy="2298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1"/>
              <a:t>Combining multiple sensor inputs improves reliability and accuracy.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/>
              <a:t>Using sensor fusion techniques, such as Kalman filtering, can further refine data accuracy and minimize false detections. Properly weighted sensor contributions help in decision-making when conflicting signals arise.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958E8-E594-B098-7D98-D9C1BD9A6742}"/>
              </a:ext>
            </a:extLst>
          </p:cNvPr>
          <p:cNvSpPr txBox="1"/>
          <p:nvPr/>
        </p:nvSpPr>
        <p:spPr>
          <a:xfrm>
            <a:off x="8073443" y="4079718"/>
            <a:ext cx="4113671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b="1"/>
              <a:t>Ensures precise realignment after avoidance manoeuvre.</a:t>
            </a:r>
            <a:endParaRPr lang="en-US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/>
              <a:t>This transformation allows smooth and controlled turns, reducing energy wastage. Advanced motion planning algorithms can refine trajectory correction using higher-order polynomials.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94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DC23-9A7E-F3AE-F125-C5BAE61B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2782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Sensor Calibration Using Least Squares Regression</a:t>
            </a:r>
            <a:endParaRPr lang="en-I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00114-E17F-69B5-4391-82DABE213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224" y="799307"/>
                <a:ext cx="11514438" cy="590795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Sensor data can contain noise due to environmental variations.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Least Squares Regression</a:t>
                </a:r>
                <a:r>
                  <a:rPr lang="en-US" sz="1800" dirty="0"/>
                  <a:t> filters out noise, improving accuracy.</a:t>
                </a:r>
              </a:p>
              <a:p>
                <a:r>
                  <a:rPr lang="en-US" sz="1800" b="1" dirty="0"/>
                  <a:t>Mathematical Formulation:</a:t>
                </a:r>
              </a:p>
              <a:p>
                <a:r>
                  <a:rPr lang="en-US" sz="1800" dirty="0"/>
                  <a:t>Given sensor measurements and expected values , we minimize:</a:t>
                </a:r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𝑚𝑖𝑛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914400" lvl="2" indent="0">
                  <a:buNone/>
                </a:pPr>
                <a:r>
                  <a:rPr lang="en-US" sz="1800" dirty="0"/>
                  <a:t>where:</a:t>
                </a:r>
              </a:p>
              <a:p>
                <a:pPr lvl="3"/>
                <a:r>
                  <a:rPr lang="en-US" dirty="0"/>
                  <a:t>A = sensor matrix</a:t>
                </a:r>
              </a:p>
              <a:p>
                <a:pPr lvl="3"/>
                <a:r>
                  <a:rPr lang="en-US" dirty="0"/>
                  <a:t>x = calibration parameters</a:t>
                </a:r>
              </a:p>
              <a:p>
                <a:pPr lvl="3"/>
                <a:r>
                  <a:rPr lang="en-US" dirty="0"/>
                  <a:t>b = expected depth values</a:t>
                </a:r>
              </a:p>
              <a:p>
                <a:pPr marL="1371600" lvl="3" indent="0">
                  <a:buNone/>
                </a:pPr>
                <a:endParaRPr lang="en-US" dirty="0"/>
              </a:p>
              <a:p>
                <a:r>
                  <a:rPr lang="en-US" sz="1800" b="1" dirty="0"/>
                  <a:t>This enhances the bot’s real-time decision-making.</a:t>
                </a:r>
                <a:endParaRPr lang="en-US" sz="1800" dirty="0"/>
              </a:p>
              <a:p>
                <a:r>
                  <a:rPr lang="en-US" sz="1800" dirty="0"/>
                  <a:t>Fine-tuning these regression models ensures high accuracy in pothole classification. Further improvements can be achieved using adaptive filtering methods.</a:t>
                </a: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Linear Algebra – Matrix-based depth maps and sensor fusion</a:t>
                </a:r>
                <a:br>
                  <a:rPr lang="en-US" sz="1800" dirty="0"/>
                </a:br>
                <a:r>
                  <a:rPr lang="en-US" sz="1800" dirty="0"/>
                  <a:t>Calculus &amp; Optimization – Laplacian filtering and path planning</a:t>
                </a:r>
                <a:br>
                  <a:rPr lang="en-US" sz="1800" dirty="0"/>
                </a:br>
                <a:r>
                  <a:rPr lang="en-US" sz="1800" dirty="0"/>
                  <a:t>Graph Theory – Mapping pothole locations for optimized movement</a:t>
                </a:r>
                <a:br>
                  <a:rPr lang="en-US" sz="1800" dirty="0"/>
                </a:br>
                <a:r>
                  <a:rPr lang="en-US" sz="1800" dirty="0"/>
                  <a:t>Machine Learning &amp; Regression – Improving detection accuracy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Continued research in optimization techniques and AI-enhanced sensor fusion will make autonomous navigation more precise and scalable in real-world applications.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00114-E17F-69B5-4391-82DABE213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224" y="799307"/>
                <a:ext cx="11514438" cy="5907956"/>
              </a:xfrm>
              <a:blipFill>
                <a:blip r:embed="rId3"/>
                <a:stretch>
                  <a:fillRect l="-371" t="-1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A50BD-4E17-6FD6-5CFD-2F29318D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6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D3203-59EC-8BB4-4E27-32CB467F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97054-B439-BEB3-0477-DC868D2A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8D162E67-D8A0-3DD7-360D-979FCA27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3" y="2049494"/>
            <a:ext cx="11219274" cy="47150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56B91E-D60B-B2CD-39A9-FFD4C3627B76}"/>
              </a:ext>
            </a:extLst>
          </p:cNvPr>
          <p:cNvCxnSpPr/>
          <p:nvPr/>
        </p:nvCxnSpPr>
        <p:spPr>
          <a:xfrm>
            <a:off x="4844228" y="2028755"/>
            <a:ext cx="13804" cy="565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8762AA-6D41-0234-473F-BA8749F9876B}"/>
              </a:ext>
            </a:extLst>
          </p:cNvPr>
          <p:cNvSpPr txBox="1"/>
          <p:nvPr/>
        </p:nvSpPr>
        <p:spPr>
          <a:xfrm>
            <a:off x="4393095" y="15328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Review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6A619-CA51-AF1E-FAC8-20F46E747A49}"/>
              </a:ext>
            </a:extLst>
          </p:cNvPr>
          <p:cNvSpPr txBox="1"/>
          <p:nvPr/>
        </p:nvSpPr>
        <p:spPr>
          <a:xfrm>
            <a:off x="6794903" y="2029791"/>
            <a:ext cx="2969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Feb 2nd and March 1st 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877F0-0ECA-3777-C30A-ADE0DA6549B1}"/>
              </a:ext>
            </a:extLst>
          </p:cNvPr>
          <p:cNvSpPr txBox="1"/>
          <p:nvPr/>
        </p:nvSpPr>
        <p:spPr>
          <a:xfrm>
            <a:off x="10014226" y="15328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Review </a:t>
            </a:r>
            <a:r>
              <a:rPr lang="en-US" b="1">
                <a:ea typeface="Calibri"/>
                <a:cs typeface="Calibri"/>
              </a:rPr>
              <a:t>2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1A9C5-B6BE-04E7-A2F5-95C87C554E83}"/>
              </a:ext>
            </a:extLst>
          </p:cNvPr>
          <p:cNvSpPr/>
          <p:nvPr/>
        </p:nvSpPr>
        <p:spPr>
          <a:xfrm>
            <a:off x="452658" y="2177835"/>
            <a:ext cx="1407099" cy="71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F5E0F-8C5C-8567-88FD-09D84400D361}"/>
              </a:ext>
            </a:extLst>
          </p:cNvPr>
          <p:cNvCxnSpPr>
            <a:cxnSpLocks/>
          </p:cNvCxnSpPr>
          <p:nvPr/>
        </p:nvCxnSpPr>
        <p:spPr>
          <a:xfrm>
            <a:off x="10399097" y="1896233"/>
            <a:ext cx="2761" cy="521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B4962A-00D0-3C59-0CE3-D9E9C72959D0}"/>
              </a:ext>
            </a:extLst>
          </p:cNvPr>
          <p:cNvSpPr txBox="1"/>
          <p:nvPr/>
        </p:nvSpPr>
        <p:spPr>
          <a:xfrm>
            <a:off x="1857712" y="2042655"/>
            <a:ext cx="2373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Jan – Feb 1st week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3B844-7F01-82D0-B92C-8C7FEDCAFCC8}"/>
              </a:ext>
            </a:extLst>
          </p:cNvPr>
          <p:cNvSpPr/>
          <p:nvPr/>
        </p:nvSpPr>
        <p:spPr>
          <a:xfrm>
            <a:off x="3898223" y="2177835"/>
            <a:ext cx="843882" cy="71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107FA-D6D7-7C0B-D5A2-5ACC0702D798}"/>
              </a:ext>
            </a:extLst>
          </p:cNvPr>
          <p:cNvSpPr/>
          <p:nvPr/>
        </p:nvSpPr>
        <p:spPr>
          <a:xfrm>
            <a:off x="4969440" y="2155749"/>
            <a:ext cx="1832123" cy="61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701EF3-7DF1-FE8F-918D-7BF19ABECB27}"/>
              </a:ext>
            </a:extLst>
          </p:cNvPr>
          <p:cNvSpPr/>
          <p:nvPr/>
        </p:nvSpPr>
        <p:spPr>
          <a:xfrm>
            <a:off x="9746489" y="2177836"/>
            <a:ext cx="563021" cy="717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FC5825-C982-1E7A-838F-5CEED8F5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304863"/>
            <a:ext cx="2743200" cy="365125"/>
          </a:xfrm>
        </p:spPr>
        <p:txBody>
          <a:bodyPr/>
          <a:lstStyle/>
          <a:p>
            <a:fld id="{61AEB4E6-E54E-4D61-9453-F3CD27AC7E9F}" type="slidenum">
              <a:rPr lang="en-IN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57852-B754-C7A6-496F-872AB6136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825FD-9F16-1C45-ECBB-89D3044E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E8FE-DD06-590F-6B83-59447E9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7E4115E0-1C51-910B-E074-72A222C6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5" t="-54" r="105" b="7553"/>
          <a:stretch/>
        </p:blipFill>
        <p:spPr>
          <a:xfrm>
            <a:off x="1136435" y="1967568"/>
            <a:ext cx="9914351" cy="4577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EE182-FF45-0D2A-5859-DCB791D69B9D}"/>
              </a:ext>
            </a:extLst>
          </p:cNvPr>
          <p:cNvCxnSpPr/>
          <p:nvPr/>
        </p:nvCxnSpPr>
        <p:spPr>
          <a:xfrm>
            <a:off x="9112084" y="1978910"/>
            <a:ext cx="13804" cy="565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BDBE10-6837-1AE1-0EF8-11244E1A7DD3}"/>
              </a:ext>
            </a:extLst>
          </p:cNvPr>
          <p:cNvSpPr txBox="1"/>
          <p:nvPr/>
        </p:nvSpPr>
        <p:spPr>
          <a:xfrm>
            <a:off x="3355009" y="21181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March 2nd 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79207-C60C-838B-5546-28B5FF1A942E}"/>
              </a:ext>
            </a:extLst>
          </p:cNvPr>
          <p:cNvSpPr txBox="1"/>
          <p:nvPr/>
        </p:nvSpPr>
        <p:spPr>
          <a:xfrm>
            <a:off x="8613644" y="15241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Final Review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91F42-EF03-C7A8-EB54-4C8F52BEB955}"/>
              </a:ext>
            </a:extLst>
          </p:cNvPr>
          <p:cNvSpPr/>
          <p:nvPr/>
        </p:nvSpPr>
        <p:spPr>
          <a:xfrm>
            <a:off x="1258831" y="2266184"/>
            <a:ext cx="2058663" cy="717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C1E-38DF-B74D-533B-552EB8A41591}"/>
              </a:ext>
            </a:extLst>
          </p:cNvPr>
          <p:cNvSpPr/>
          <p:nvPr/>
        </p:nvSpPr>
        <p:spPr>
          <a:xfrm flipV="1">
            <a:off x="5135092" y="2282731"/>
            <a:ext cx="3604749" cy="938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7F2EC-C9B1-3DE6-E174-5481F1E3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D827C-FDA3-1122-AA94-0D7572D81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3F6DD-CAEC-B300-C208-560CDBAB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50" y="431061"/>
            <a:ext cx="10515600" cy="12921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ECDE2-D696-3B73-E0AA-09FF835477DE}"/>
              </a:ext>
            </a:extLst>
          </p:cNvPr>
          <p:cNvSpPr txBox="1"/>
          <p:nvPr/>
        </p:nvSpPr>
        <p:spPr>
          <a:xfrm>
            <a:off x="485867" y="1739249"/>
            <a:ext cx="1151640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[1]</a:t>
            </a:r>
            <a:r>
              <a:rPr lang="en-US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Al Arafat, Md Mahedi, Mohammad Shahadat Hossain, </a:t>
            </a:r>
            <a:r>
              <a:rPr lang="en-US" err="1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Delowar</a:t>
            </a:r>
            <a:r>
              <a:rPr lang="en-US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 Hossain, and Karl Andersson. "Neural network-based obstacle and pothole avoiding robot." In </a:t>
            </a:r>
            <a:r>
              <a:rPr lang="en-US" i="1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Proceedings of the Fourth International Conference on Trends in Computational and Cognitive Engineering: TCCE 2022</a:t>
            </a:r>
            <a:r>
              <a:rPr lang="en-US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, pp. 173-184. Singapore: Springer Nature Singapore, 2023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[2] </a:t>
            </a:r>
            <a:r>
              <a:rPr lang="en-US">
                <a:ea typeface="+mn-lt"/>
                <a:cs typeface="+mn-lt"/>
              </a:rPr>
              <a:t>Parasnis, G., Chokshi, A., Jain, V., &amp; </a:t>
            </a:r>
            <a:r>
              <a:rPr lang="en-US" err="1">
                <a:ea typeface="+mn-lt"/>
                <a:cs typeface="+mn-lt"/>
              </a:rPr>
              <a:t>Devadkar</a:t>
            </a:r>
            <a:r>
              <a:rPr lang="en-US">
                <a:ea typeface="+mn-lt"/>
                <a:cs typeface="+mn-lt"/>
              </a:rPr>
              <a:t>, K. (2023). </a:t>
            </a:r>
            <a:r>
              <a:rPr lang="en-US" err="1">
                <a:ea typeface="+mn-lt"/>
                <a:cs typeface="+mn-lt"/>
              </a:rPr>
              <a:t>RoadScan</a:t>
            </a:r>
            <a:r>
              <a:rPr lang="en-US">
                <a:ea typeface="+mn-lt"/>
                <a:cs typeface="+mn-lt"/>
              </a:rPr>
              <a:t>: A Novel and Robust Transfer Learning Framework for Autonomous Pothole Detection in Roads. </a:t>
            </a:r>
            <a:r>
              <a:rPr lang="en-US" err="1">
                <a:ea typeface="+mn-lt"/>
                <a:cs typeface="+mn-lt"/>
              </a:rPr>
              <a:t>arXiv</a:t>
            </a:r>
            <a:r>
              <a:rPr lang="en-US">
                <a:ea typeface="+mn-lt"/>
                <a:cs typeface="+mn-lt"/>
              </a:rPr>
              <a:t> preprint arXiv:2308.03467.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[3]</a:t>
            </a:r>
            <a:r>
              <a:rPr lang="en-US">
                <a:ea typeface="+mn-lt"/>
                <a:cs typeface="+mn-lt"/>
              </a:rPr>
              <a:t> Rout, N.K., Dutta, G., Sinha, V., Dey, A., Mukherjee, S., &amp; Gupta, G. (2023). Improved Pothole Detection Using YOLOv7 and ESRGAN. </a:t>
            </a:r>
            <a:r>
              <a:rPr lang="en-US" err="1">
                <a:ea typeface="+mn-lt"/>
                <a:cs typeface="+mn-lt"/>
              </a:rPr>
              <a:t>arXiv</a:t>
            </a:r>
            <a:r>
              <a:rPr lang="en-US">
                <a:ea typeface="+mn-lt"/>
                <a:cs typeface="+mn-lt"/>
              </a:rPr>
              <a:t> preprint arXiv:2401.08588.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[4]</a:t>
            </a:r>
            <a:r>
              <a:rPr lang="en-US">
                <a:ea typeface="+mn-lt"/>
                <a:cs typeface="+mn-lt"/>
              </a:rPr>
              <a:t> M. H. Asad, S. Khaliq, M. H. Yousaf, M. O. Ullah, and A. Ahmad, "Pothole Detection Using Deep Learning: A Real-Time and AI-on-the-Edge Perspective," </a:t>
            </a:r>
            <a:r>
              <a:rPr lang="en-US" i="1">
                <a:ea typeface="+mn-lt"/>
                <a:cs typeface="+mn-lt"/>
              </a:rPr>
              <a:t>Advances in Civil Engineering</a:t>
            </a:r>
            <a:r>
              <a:rPr lang="en-US">
                <a:ea typeface="+mn-lt"/>
                <a:cs typeface="+mn-lt"/>
              </a:rPr>
              <a:t>, vol. 2022, no. 16, pp. 1-13, 2022.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10.1155/2022/9221211. 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[5]G. Raja, S. Anbalagan, S. Senthilkumar, K. Dev and N. M. F. Qureshi, "SPAS: Smart Pothole-Avoidance Strategy for Autonomous Vehicles," in IEEE Transactions on Intelligent Transportation Systems, vol. 23, no. 10, pp. 19827-19836, Oct. 2022, </a:t>
            </a:r>
            <a:r>
              <a:rPr lang="en-US" err="1">
                <a:ea typeface="Calibri"/>
                <a:cs typeface="Calibri"/>
              </a:rPr>
              <a:t>doi</a:t>
            </a:r>
            <a:r>
              <a:rPr lang="en-US">
                <a:ea typeface="Calibri"/>
                <a:cs typeface="Calibri"/>
              </a:rPr>
              <a:t>: 10.1109/TITS.2022.3161589.</a:t>
            </a:r>
          </a:p>
          <a:p>
            <a:r>
              <a:rPr lang="en-US">
                <a:ea typeface="Calibri"/>
                <a:cs typeface="Calibri"/>
              </a:rPr>
              <a:t>keywords: {</a:t>
            </a:r>
            <a:r>
              <a:rPr lang="en-US" err="1">
                <a:ea typeface="Calibri"/>
                <a:cs typeface="Calibri"/>
              </a:rPr>
              <a:t>Roads;Speech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recognition;Computational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modeling;Convolutional</a:t>
            </a:r>
            <a:r>
              <a:rPr lang="en-US">
                <a:ea typeface="Calibri"/>
                <a:cs typeface="Calibri"/>
              </a:rPr>
              <a:t> neural </a:t>
            </a:r>
            <a:r>
              <a:rPr lang="en-US" err="1">
                <a:ea typeface="Calibri"/>
                <a:cs typeface="Calibri"/>
              </a:rPr>
              <a:t>networks;Autonomous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vehicles;Gesture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recognition;Deep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learning;Autonomous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vehicles;pothole-avoidance;reinforcement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learning;deep</a:t>
            </a:r>
            <a:r>
              <a:rPr lang="en-US">
                <a:ea typeface="Calibri"/>
                <a:cs typeface="Calibri"/>
              </a:rPr>
              <a:t> deterministic policy </a:t>
            </a:r>
            <a:r>
              <a:rPr lang="en-US" err="1">
                <a:ea typeface="Calibri"/>
                <a:cs typeface="Calibri"/>
              </a:rPr>
              <a:t>gradient;speech</a:t>
            </a:r>
            <a:r>
              <a:rPr lang="en-US">
                <a:ea typeface="Calibri"/>
                <a:cs typeface="Calibri"/>
              </a:rPr>
              <a:t> and gesture recognition},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4E1EF-E916-3C0D-AC49-DCF30973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BD9CC-A26E-E6DB-3566-D7A2949CD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20" y="-1425"/>
            <a:ext cx="10515600" cy="12921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D6CC8D-CB9D-87D8-6D14-FA65215D091F}"/>
              </a:ext>
            </a:extLst>
          </p:cNvPr>
          <p:cNvSpPr txBox="1"/>
          <p:nvPr/>
        </p:nvSpPr>
        <p:spPr>
          <a:xfrm>
            <a:off x="341705" y="1111114"/>
            <a:ext cx="1151640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alibri" panose="020F0502020204030204"/>
                <a:ea typeface="Calibri"/>
                <a:cs typeface="Calibri"/>
              </a:rPr>
              <a:t>[6]</a:t>
            </a:r>
            <a:r>
              <a:rPr lang="en-US">
                <a:ea typeface="Calibri"/>
                <a:cs typeface="Calibri"/>
              </a:rPr>
              <a:t> S. </a:t>
            </a:r>
            <a:r>
              <a:rPr lang="en-US" dirty="0">
                <a:ea typeface="Calibri"/>
                <a:cs typeface="Calibri"/>
              </a:rPr>
              <a:t>Bhadraray</a:t>
            </a:r>
            <a:r>
              <a:rPr lang="en-US">
                <a:ea typeface="Calibri"/>
                <a:cs typeface="Calibri"/>
              </a:rPr>
              <a:t>, S. Dey, T. S. Amith and S. Ramaiah, "Autonomous Vehicle System for Pothole Detection and Avoidance," 2023 IEEE 8th International Conference for Convergence in Technology (I2CT), </a:t>
            </a:r>
            <a:r>
              <a:rPr lang="en-US" err="1">
                <a:ea typeface="Calibri"/>
                <a:cs typeface="Calibri"/>
              </a:rPr>
              <a:t>Lonavla</a:t>
            </a:r>
            <a:r>
              <a:rPr lang="en-US">
                <a:ea typeface="Calibri"/>
                <a:cs typeface="Calibri"/>
              </a:rPr>
              <a:t>, India, 2023, pp. 1-6, </a:t>
            </a:r>
            <a:r>
              <a:rPr lang="en-US" err="1">
                <a:ea typeface="Calibri"/>
                <a:cs typeface="Calibri"/>
              </a:rPr>
              <a:t>doi</a:t>
            </a:r>
            <a:r>
              <a:rPr lang="en-US">
                <a:ea typeface="Calibri"/>
                <a:cs typeface="Calibri"/>
              </a:rPr>
              <a:t>:    10.1109/I2CT57861.2023.10126120. keywords: {</a:t>
            </a:r>
            <a:r>
              <a:rPr lang="en-US" err="1">
                <a:ea typeface="Calibri"/>
                <a:cs typeface="Calibri"/>
              </a:rPr>
              <a:t>Roads;Urban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areas;Road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vehicles;Machine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learning;Companies;Safety;Reliability;Machine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Learning;ROS;Gazebo;Pothole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Detection;On</a:t>
            </a:r>
            <a:r>
              <a:rPr lang="en-US">
                <a:ea typeface="Calibri"/>
                <a:cs typeface="Calibri"/>
              </a:rPr>
              <a:t> Board </a:t>
            </a:r>
            <a:r>
              <a:rPr lang="en-US" dirty="0">
                <a:ea typeface="Calibri"/>
                <a:cs typeface="Calibri"/>
              </a:rPr>
              <a:t>Computer;Actuator</a:t>
            </a:r>
            <a:r>
              <a:rPr lang="en-US">
                <a:ea typeface="Calibri"/>
                <a:cs typeface="Calibri"/>
              </a:rPr>
              <a:t> Interface},</a:t>
            </a:r>
            <a:r>
              <a:rPr lang="en-US" dirty="0">
                <a:ea typeface="Calibri"/>
                <a:cs typeface="Calibri"/>
              </a:rPr>
              <a:t> </a:t>
            </a:r>
            <a:endParaRPr lang="en-US" dirty="0"/>
          </a:p>
          <a:p>
            <a:r>
              <a:rPr lang="en-US"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7</a:t>
            </a:r>
            <a:r>
              <a:rPr lang="en-US">
                <a:ea typeface="Calibri"/>
                <a:cs typeface="Calibri"/>
              </a:rPr>
              <a:t>] </a:t>
            </a:r>
            <a:r>
              <a:rPr lang="en-US" err="1">
                <a:ea typeface="Calibri"/>
                <a:cs typeface="Calibri"/>
              </a:rPr>
              <a:t>Nachuan</a:t>
            </a:r>
            <a:r>
              <a:rPr lang="en-US">
                <a:ea typeface="Calibri"/>
                <a:cs typeface="Calibri"/>
              </a:rPr>
              <a:t> Ma, </a:t>
            </a:r>
            <a:r>
              <a:rPr lang="en-US" dirty="0">
                <a:ea typeface="Calibri"/>
                <a:cs typeface="Calibri"/>
              </a:rPr>
              <a:t>Jiahe</a:t>
            </a:r>
            <a:r>
              <a:rPr lang="en-US">
                <a:ea typeface="Calibri"/>
                <a:cs typeface="Calibri"/>
              </a:rPr>
              <a:t> Fan, </a:t>
            </a:r>
            <a:r>
              <a:rPr lang="en-US" err="1">
                <a:ea typeface="Calibri"/>
                <a:cs typeface="Calibri"/>
              </a:rPr>
              <a:t>Wenshuo</a:t>
            </a:r>
            <a:r>
              <a:rPr lang="en-US">
                <a:ea typeface="Calibri"/>
                <a:cs typeface="Calibri"/>
              </a:rPr>
              <a:t> Wang, Jin Wu, Yu Jiang, Lihua Xie, Rui Fan, Computer vision for road imaging and pothole detection: a state-of-the-art review of systems and algorithms, Transportation Safety and Environment, Volume 4, Issue 4, December 2022, tdac026,</a:t>
            </a:r>
            <a:endParaRPr lang="en-US" dirty="0"/>
          </a:p>
          <a:p>
            <a:r>
              <a:rPr lang="en-US"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8</a:t>
            </a:r>
            <a:r>
              <a:rPr lang="en-US">
                <a:ea typeface="Calibri"/>
                <a:cs typeface="Calibri"/>
              </a:rPr>
              <a:t>] Nienaber, S., </a:t>
            </a:r>
            <a:r>
              <a:rPr lang="en-US" dirty="0">
                <a:ea typeface="Calibri"/>
                <a:cs typeface="Calibri"/>
              </a:rPr>
              <a:t>Marthinus</a:t>
            </a:r>
            <a:r>
              <a:rPr lang="en-US">
                <a:ea typeface="Calibri"/>
                <a:cs typeface="Calibri"/>
              </a:rPr>
              <a:t> J. </a:t>
            </a:r>
            <a:r>
              <a:rPr lang="en-US" dirty="0">
                <a:ea typeface="Calibri"/>
                <a:cs typeface="Calibri"/>
              </a:rPr>
              <a:t>Booysen</a:t>
            </a:r>
            <a:r>
              <a:rPr lang="en-US">
                <a:ea typeface="Calibri"/>
                <a:cs typeface="Calibri"/>
              </a:rPr>
              <a:t>, and R. S. Kroon. "Detecting potholes using simple image processing techniques and real-world footage." (2015).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[9]</a:t>
            </a:r>
            <a:r>
              <a:rPr lang="en-US" dirty="0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Hsu, Ya-Wen, Jau-Woei Perng, and Zong-Han Wu. "Design and implementation of an intelligent road detection system with </a:t>
            </a:r>
            <a:r>
              <a:rPr lang="en-US" err="1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multisensor</a:t>
            </a:r>
            <a:r>
              <a:rPr lang="en-US" dirty="0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 integration." </a:t>
            </a:r>
            <a:r>
              <a:rPr lang="en-US" i="1" dirty="0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2016 International Conference on Machine Learning and Cybernetics (ICMLC)</a:t>
            </a:r>
            <a:r>
              <a:rPr lang="en-US" dirty="0">
                <a:solidFill>
                  <a:srgbClr val="222222"/>
                </a:solidFill>
                <a:latin typeface="Calibri"/>
                <a:ea typeface="Calibri"/>
                <a:cs typeface="Arial"/>
              </a:rPr>
              <a:t>. Vol. 1. IEEE, 2016.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10]</a:t>
            </a:r>
            <a:r>
              <a:rPr lang="en-US" dirty="0" err="1">
                <a:latin typeface="Calibri"/>
                <a:ea typeface="+mn-lt"/>
                <a:cs typeface="Calibri"/>
              </a:rPr>
              <a:t>Shaghouri</a:t>
            </a:r>
            <a:r>
              <a:rPr lang="en-US" dirty="0">
                <a:latin typeface="Calibri"/>
                <a:ea typeface="+mn-lt"/>
                <a:cs typeface="Calibri"/>
              </a:rPr>
              <a:t>, Anas Al, Rami Alkhatib, and Samir Berjaoui. "Real-time pothole detection using deep learning." </a:t>
            </a:r>
            <a:r>
              <a:rPr lang="en-US" dirty="0" err="1">
                <a:latin typeface="Calibri"/>
                <a:ea typeface="+mn-lt"/>
                <a:cs typeface="Calibri"/>
              </a:rPr>
              <a:t>arXiv</a:t>
            </a:r>
            <a:r>
              <a:rPr lang="en-US" dirty="0">
                <a:latin typeface="Calibri"/>
                <a:ea typeface="+mn-lt"/>
                <a:cs typeface="Calibri"/>
              </a:rPr>
              <a:t> preprint arXiv:2107.06356 (2021).</a:t>
            </a:r>
            <a:endParaRPr lang="en-US" dirty="0"/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C92DF-4E02-A11A-F217-807F1FE3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7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BAC4AE-3483-FE6E-5B25-8045AF871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CC73AD-2946-8C48-A9E9-A08D6B7CF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279DB-BAE3-4744-8CBE-979053BB6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BDF2D-DC12-790F-7CDC-8B5FD8D59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6ECC5-CADF-A3B6-FADE-0E3C6BD88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165FFA-2A10-63E5-8E8D-249AB27CE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7DF6E-7760-04BD-2941-095DF967A12D}"/>
              </a:ext>
            </a:extLst>
          </p:cNvPr>
          <p:cNvSpPr txBox="1"/>
          <p:nvPr/>
        </p:nvSpPr>
        <p:spPr>
          <a:xfrm>
            <a:off x="1124464" y="284241"/>
            <a:ext cx="9895951" cy="1033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+mj-lt"/>
                <a:ea typeface="Calibri Light"/>
                <a:cs typeface="Calibri Light"/>
              </a:rPr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4DB3D-FFFE-DC77-FE68-0276D2FF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1AEB4E6-E54E-4D61-9453-F3CD27AC7E9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BBD1711B-3207-D9BC-4402-CA74DD44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7" y="2058962"/>
            <a:ext cx="5519094" cy="36182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D1BB4-2862-8872-94C7-77C8654DCC88}"/>
              </a:ext>
            </a:extLst>
          </p:cNvPr>
          <p:cNvSpPr txBox="1"/>
          <p:nvPr/>
        </p:nvSpPr>
        <p:spPr>
          <a:xfrm>
            <a:off x="1120346" y="5990968"/>
            <a:ext cx="45761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0F2741"/>
                </a:solidFill>
                <a:latin typeface="Open Sans"/>
                <a:ea typeface="Open Sans"/>
                <a:cs typeface="Open Sans"/>
              </a:rPr>
              <a:t>Number of road accidents due to potholes in India from 2017 to 2022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D6A71-9B42-0603-2A45-E6834784A3EC}"/>
              </a:ext>
            </a:extLst>
          </p:cNvPr>
          <p:cNvSpPr txBox="1"/>
          <p:nvPr/>
        </p:nvSpPr>
        <p:spPr>
          <a:xfrm>
            <a:off x="7885670" y="2057400"/>
            <a:ext cx="37111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Potholes contribute to approximately </a:t>
            </a:r>
            <a:r>
              <a:rPr lang="en-US" b="1"/>
              <a:t>33% of all road accidents</a:t>
            </a:r>
            <a:r>
              <a:rPr lang="en-US"/>
              <a:t> in some regions, leading to injuries and fatalities.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4F723-3151-0BB0-07E5-2750488A40DC}"/>
              </a:ext>
            </a:extLst>
          </p:cNvPr>
          <p:cNvSpPr txBox="1"/>
          <p:nvPr/>
        </p:nvSpPr>
        <p:spPr>
          <a:xfrm>
            <a:off x="7885670" y="354021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the U.S., drivers spend around </a:t>
            </a:r>
            <a:r>
              <a:rPr lang="en-US" b="1"/>
              <a:t>$3 billion annually</a:t>
            </a:r>
            <a:r>
              <a:rPr lang="en-US"/>
              <a:t> on vehicle repairs caused by pothole damage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E1ADF-E8BA-1D11-8FBE-CBF783D505FB}"/>
              </a:ext>
            </a:extLst>
          </p:cNvPr>
          <p:cNvSpPr txBox="1"/>
          <p:nvPr/>
        </p:nvSpPr>
        <p:spPr>
          <a:xfrm>
            <a:off x="7885670" y="5167184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Vehicles slowing down or swerving to avoid potholes disrupt traffic flow, causing delays and increasing commute times.</a:t>
            </a:r>
          </a:p>
        </p:txBody>
      </p:sp>
      <p:pic>
        <p:nvPicPr>
          <p:cNvPr id="11" name="Picture 10" descr="Traffic cone icon Special Flat">
            <a:extLst>
              <a:ext uri="{FF2B5EF4-FFF2-40B4-BE49-F238E27FC236}">
                <a16:creationId xmlns:a16="http://schemas.microsoft.com/office/drawing/2014/main" id="{C567909F-CA5F-1EC1-57FD-55AB9734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35" y="2057400"/>
            <a:ext cx="1033850" cy="951471"/>
          </a:xfrm>
          <a:prstGeom prst="rect">
            <a:avLst/>
          </a:prstGeom>
        </p:spPr>
      </p:pic>
      <p:pic>
        <p:nvPicPr>
          <p:cNvPr id="12" name="Picture 11" descr="Vector Pile Of Money With Coins Clipart Design, Money Clipart, Coins ...">
            <a:extLst>
              <a:ext uri="{FF2B5EF4-FFF2-40B4-BE49-F238E27FC236}">
                <a16:creationId xmlns:a16="http://schemas.microsoft.com/office/drawing/2014/main" id="{A0C02302-1BB8-1E55-A798-06610BD3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81" y="3540211"/>
            <a:ext cx="1383957" cy="1342768"/>
          </a:xfrm>
          <a:prstGeom prst="rect">
            <a:avLst/>
          </a:prstGeom>
        </p:spPr>
      </p:pic>
      <p:pic>
        <p:nvPicPr>
          <p:cNvPr id="14" name="Picture 13" descr="Image result for Time Delay Icon">
            <a:extLst>
              <a:ext uri="{FF2B5EF4-FFF2-40B4-BE49-F238E27FC236}">
                <a16:creationId xmlns:a16="http://schemas.microsoft.com/office/drawing/2014/main" id="{E5D84F33-4BA5-3C10-B81B-FD299B78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416" y="5280196"/>
            <a:ext cx="1072979" cy="11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1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857D4-8AA5-4D5D-70CF-253B426EB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F9E5D-E15E-0342-0504-FC240D7151D4}"/>
              </a:ext>
            </a:extLst>
          </p:cNvPr>
          <p:cNvSpPr txBox="1"/>
          <p:nvPr/>
        </p:nvSpPr>
        <p:spPr>
          <a:xfrm>
            <a:off x="3770869" y="294538"/>
            <a:ext cx="7496681" cy="1033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Objectives 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010DB-171A-FBAD-61DB-4DD04A8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1AEB4E6-E54E-4D61-9453-F3CD27AC7E9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D029E-7B96-68EF-CF22-A297558868B1}"/>
              </a:ext>
            </a:extLst>
          </p:cNvPr>
          <p:cNvSpPr txBox="1"/>
          <p:nvPr/>
        </p:nvSpPr>
        <p:spPr>
          <a:xfrm>
            <a:off x="1460157" y="2314833"/>
            <a:ext cx="29903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 algn="ctr"/>
            <a:r>
              <a:rPr lang="en-US" sz="2400" b="1" u="sng">
                <a:cs typeface="Arial"/>
              </a:rPr>
              <a:t>Pothole Detection</a:t>
            </a:r>
            <a:r>
              <a:rPr lang="en-US" sz="2400" b="1">
                <a:cs typeface="Arial"/>
              </a:rPr>
              <a:t>  ​</a:t>
            </a:r>
            <a:endParaRPr lang="en-US" sz="2400" b="1">
              <a:ea typeface="Calibri"/>
              <a:cs typeface="Arial"/>
            </a:endParaRPr>
          </a:p>
          <a:p>
            <a:pPr algn="ctr"/>
            <a:endParaRPr lang="en-US" sz="2000">
              <a:ea typeface="Calibri"/>
              <a:cs typeface="Arial"/>
            </a:endParaRPr>
          </a:p>
          <a:p>
            <a:pPr algn="ctr">
              <a:buFont typeface="Arial"/>
            </a:pPr>
            <a:r>
              <a:rPr lang="en-US" sz="2000">
                <a:cs typeface="Arial"/>
              </a:rPr>
              <a:t>Develop a system that can detect potholes on the road using a combination of sensors</a:t>
            </a:r>
            <a:endParaRPr lang="en-US" sz="2000">
              <a:ea typeface="Calibri" panose="020F0502020204030204"/>
              <a:cs typeface="Arial"/>
            </a:endParaRPr>
          </a:p>
          <a:p>
            <a:pPr algn="ctr"/>
            <a:endParaRPr lang="en-US" sz="2000" b="1">
              <a:ea typeface="Calibri" panose="020F0502020204030204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46DFA-DA96-65C7-EF67-7025CFB90622}"/>
              </a:ext>
            </a:extLst>
          </p:cNvPr>
          <p:cNvSpPr txBox="1"/>
          <p:nvPr/>
        </p:nvSpPr>
        <p:spPr>
          <a:xfrm>
            <a:off x="7123670" y="1902941"/>
            <a:ext cx="360817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>
              <a:ea typeface="Calibri"/>
              <a:cs typeface="Arial"/>
            </a:endParaRPr>
          </a:p>
          <a:p>
            <a:pPr algn="ctr"/>
            <a:r>
              <a:rPr lang="en-US" sz="2400" b="1" u="sng">
                <a:cs typeface="Arial"/>
              </a:rPr>
              <a:t>Pothole Avoidance </a:t>
            </a:r>
            <a:r>
              <a:rPr lang="en-US" sz="2400">
                <a:cs typeface="Arial"/>
              </a:rPr>
              <a:t>​</a:t>
            </a:r>
            <a:endParaRPr lang="en-US" sz="2400">
              <a:ea typeface="Calibri" panose="020F0502020204030204"/>
              <a:cs typeface="Arial"/>
            </a:endParaRPr>
          </a:p>
          <a:p>
            <a:pPr algn="ctr"/>
            <a:r>
              <a:rPr lang="en-US" sz="2000">
                <a:cs typeface="Arial"/>
              </a:rPr>
              <a:t>​</a:t>
            </a:r>
            <a:endParaRPr lang="en-US" sz="2000">
              <a:ea typeface="Calibri"/>
              <a:cs typeface="Arial"/>
            </a:endParaRPr>
          </a:p>
          <a:p>
            <a:pPr algn="ctr"/>
            <a:r>
              <a:rPr lang="en-US" sz="2000">
                <a:cs typeface="Arial"/>
              </a:rPr>
              <a:t>To design a robot that can autonomously navigate around pothole, ensuring smooth movement and preventing damage.</a:t>
            </a:r>
            <a:endParaRPr lang="en-US" sz="2000">
              <a:ea typeface="Calibri"/>
              <a:cs typeface="Arial"/>
            </a:endParaRPr>
          </a:p>
        </p:txBody>
      </p:sp>
      <p:pic>
        <p:nvPicPr>
          <p:cNvPr id="11" name="Picture 10" descr="Image result for pothole">
            <a:extLst>
              <a:ext uri="{FF2B5EF4-FFF2-40B4-BE49-F238E27FC236}">
                <a16:creationId xmlns:a16="http://schemas.microsoft.com/office/drawing/2014/main" id="{71F0A144-4081-6AC6-D66D-57A68408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24" y="4624280"/>
            <a:ext cx="2743199" cy="1831332"/>
          </a:xfrm>
          <a:prstGeom prst="rect">
            <a:avLst/>
          </a:prstGeom>
        </p:spPr>
      </p:pic>
      <p:pic>
        <p:nvPicPr>
          <p:cNvPr id="12" name="Picture 11" descr="MS - Intelligent vehicle obstacle avoidance path-tracking control based ...">
            <a:extLst>
              <a:ext uri="{FF2B5EF4-FFF2-40B4-BE49-F238E27FC236}">
                <a16:creationId xmlns:a16="http://schemas.microsoft.com/office/drawing/2014/main" id="{13019099-61C3-3373-F0CC-C788FB5C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672" y="4571639"/>
            <a:ext cx="3917089" cy="18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964BB-3B2D-AA8D-671D-E00784AD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3E3DA3-08DE-CFC1-4811-6107E836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D79A52-70FF-EBDF-1591-EADAB1C98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3FE0FB-BB6C-D2B3-E988-FA5C8B3A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05A1F2-4E66-AC76-FFDA-4E70D7DC9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DC914-4BF2-669F-39EA-8924DA4F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8B45F-174F-2A8F-B8B7-1CEAA29CD25B}"/>
              </a:ext>
            </a:extLst>
          </p:cNvPr>
          <p:cNvSpPr txBox="1"/>
          <p:nvPr/>
        </p:nvSpPr>
        <p:spPr>
          <a:xfrm>
            <a:off x="1124464" y="284241"/>
            <a:ext cx="9895951" cy="1033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Specific Objectives </a:t>
            </a:r>
            <a:endParaRPr lang="en-US" sz="440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FB3B7-938C-899B-7DA8-4E3AD7FBB67F}"/>
              </a:ext>
            </a:extLst>
          </p:cNvPr>
          <p:cNvSpPr txBox="1"/>
          <p:nvPr/>
        </p:nvSpPr>
        <p:spPr>
          <a:xfrm>
            <a:off x="4960133" y="1311003"/>
            <a:ext cx="5194414" cy="25712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000" b="1">
                <a:solidFill>
                  <a:srgbClr val="444444"/>
                </a:solidFill>
                <a:ea typeface="Calibri"/>
                <a:cs typeface="Calibri"/>
              </a:rPr>
              <a:t>Sensor Integration: </a:t>
            </a:r>
            <a:r>
              <a:rPr lang="en-US" sz="2000">
                <a:solidFill>
                  <a:srgbClr val="444444"/>
                </a:solidFill>
                <a:ea typeface="Calibri"/>
                <a:cs typeface="Calibri"/>
              </a:rPr>
              <a:t>To integrate various sensors for data collection to analyze the environment.</a:t>
            </a:r>
            <a:endParaRPr lang="en-US" sz="20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D45A5-645D-ADF6-6865-13560FC1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1AEB4E6-E54E-4D61-9453-F3CD27AC7E9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30977-18D8-F0EE-18C3-5124C5583807}"/>
              </a:ext>
            </a:extLst>
          </p:cNvPr>
          <p:cNvSpPr txBox="1"/>
          <p:nvPr/>
        </p:nvSpPr>
        <p:spPr>
          <a:xfrm>
            <a:off x="893806" y="3838832"/>
            <a:ext cx="59044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>
                <a:solidFill>
                  <a:srgbClr val="444444"/>
                </a:solidFill>
                <a:cs typeface="Arial"/>
              </a:rPr>
              <a:t>Real-time Processing:</a:t>
            </a:r>
            <a:r>
              <a:rPr lang="en-US" sz="2000">
                <a:solidFill>
                  <a:srgbClr val="444444"/>
                </a:solidFill>
                <a:cs typeface="Arial"/>
              </a:rPr>
              <a:t> To process sensor data using algorithms (image processing, distance measurement)</a:t>
            </a:r>
            <a:r>
              <a:rPr lang="en-US" sz="2000">
                <a:cs typeface="Arial"/>
              </a:rPr>
              <a:t>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3FC53-5E09-39A8-E6D5-BC0A7C04AFEE}"/>
              </a:ext>
            </a:extLst>
          </p:cNvPr>
          <p:cNvSpPr txBox="1"/>
          <p:nvPr/>
        </p:nvSpPr>
        <p:spPr>
          <a:xfrm>
            <a:off x="5280453" y="5579075"/>
            <a:ext cx="62133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444444"/>
                </a:solidFill>
              </a:rPr>
              <a:t>Efficiency and Optimization</a:t>
            </a:r>
            <a:r>
              <a:rPr lang="en-US" sz="2000">
                <a:solidFill>
                  <a:srgbClr val="444444"/>
                </a:solidFill>
              </a:rPr>
              <a:t> : Develop an optimized path-planning algorithm that minimizes the time and energy.</a:t>
            </a:r>
            <a:endParaRPr lang="en-US"/>
          </a:p>
        </p:txBody>
      </p:sp>
      <p:pic>
        <p:nvPicPr>
          <p:cNvPr id="11" name="Picture 10" descr="A circular logo with blue circles and a blue circle with a blue circle with a blue circle with a blue circle with a blue circle with a blue circle with a blue circle with a blue circle with&#10;&#10;AI-generated content may be incorrect.">
            <a:extLst>
              <a:ext uri="{FF2B5EF4-FFF2-40B4-BE49-F238E27FC236}">
                <a16:creationId xmlns:a16="http://schemas.microsoft.com/office/drawing/2014/main" id="{A91FA575-B598-DB4C-AB90-6E23BE55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809" y="3241847"/>
            <a:ext cx="2586165" cy="2186631"/>
          </a:xfrm>
          <a:prstGeom prst="ellipse">
            <a:avLst/>
          </a:prstGeom>
          <a:ln w="12700"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12" name="Picture 11" descr="MEMS pressure sensors feature fast response, high resolution, long-term ...">
            <a:extLst>
              <a:ext uri="{FF2B5EF4-FFF2-40B4-BE49-F238E27FC236}">
                <a16:creationId xmlns:a16="http://schemas.microsoft.com/office/drawing/2014/main" id="{ADAE7A43-4CCF-F8B5-DD05-9C3C6E7E9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62" y="1710891"/>
            <a:ext cx="2444578" cy="19637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Optimize Page Loading by Eliminating Performance Bottlenecks">
            <a:extLst>
              <a:ext uri="{FF2B5EF4-FFF2-40B4-BE49-F238E27FC236}">
                <a16:creationId xmlns:a16="http://schemas.microsoft.com/office/drawing/2014/main" id="{4DC3F3AB-C48F-FE55-49CE-6FBB9C004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17" y="4848037"/>
            <a:ext cx="3288956" cy="1960468"/>
          </a:xfrm>
          <a:prstGeom prst="ellipse">
            <a:avLst/>
          </a:prstGeom>
          <a:ln w="28575"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118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30237DD-3173-4C7A-772D-40BBC34A2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807450"/>
              </p:ext>
            </p:extLst>
          </p:nvPr>
        </p:nvGraphicFramePr>
        <p:xfrm>
          <a:off x="192632" y="1042998"/>
          <a:ext cx="11806736" cy="5504966"/>
        </p:xfrm>
        <a:graphic>
          <a:graphicData uri="http://schemas.openxmlformats.org/drawingml/2006/table">
            <a:tbl>
              <a:tblPr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963497">
                  <a:extLst>
                    <a:ext uri="{9D8B030D-6E8A-4147-A177-3AD203B41FA5}">
                      <a16:colId xmlns:a16="http://schemas.microsoft.com/office/drawing/2014/main" val="2663263870"/>
                    </a:ext>
                  </a:extLst>
                </a:gridCol>
                <a:gridCol w="2177825">
                  <a:extLst>
                    <a:ext uri="{9D8B030D-6E8A-4147-A177-3AD203B41FA5}">
                      <a16:colId xmlns:a16="http://schemas.microsoft.com/office/drawing/2014/main" val="1089160553"/>
                    </a:ext>
                  </a:extLst>
                </a:gridCol>
                <a:gridCol w="4253389">
                  <a:extLst>
                    <a:ext uri="{9D8B030D-6E8A-4147-A177-3AD203B41FA5}">
                      <a16:colId xmlns:a16="http://schemas.microsoft.com/office/drawing/2014/main" val="2175143160"/>
                    </a:ext>
                  </a:extLst>
                </a:gridCol>
                <a:gridCol w="4412025">
                  <a:extLst>
                    <a:ext uri="{9D8B030D-6E8A-4147-A177-3AD203B41FA5}">
                      <a16:colId xmlns:a16="http://schemas.microsoft.com/office/drawing/2014/main" val="448377863"/>
                    </a:ext>
                  </a:extLst>
                </a:gridCol>
              </a:tblGrid>
              <a:tr h="5509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 err="1">
                          <a:solidFill>
                            <a:schemeClr val="bg1"/>
                          </a:solidFill>
                        </a:rPr>
                        <a:t>Sl.No</a:t>
                      </a:r>
                      <a:endParaRPr lang="en-US" sz="24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sz="2400" b="1"/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Methodology</a:t>
                      </a:r>
                      <a:endParaRPr lang="en-US" sz="2400" b="1"/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Limitations</a:t>
                      </a:r>
                      <a:endParaRPr lang="en-US" sz="2400" b="1"/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91267"/>
                  </a:ext>
                </a:extLst>
              </a:tr>
              <a:tr h="219102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</a:pP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1.</a:t>
                      </a: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</a:pP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Neural Network-Based Obstacle and Pothole Avoiding Robot[1]</a:t>
                      </a: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Developed a mobile robot with Arduino Uno for pothole avoidance. </a:t>
                      </a:r>
                    </a:p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Used Sharp distance measurement and ultrasonic sensors for detection.</a:t>
                      </a:r>
                    </a:p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Implemented a feedforward backpropagation neural network for real-time path adjustment.</a:t>
                      </a: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Sensor limitations affect depth estimation accuracy.</a:t>
                      </a:r>
                    </a:p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Simple neural network model limits performance compared to deep learning methods.</a:t>
                      </a:r>
                    </a:p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Tested in controlled environments, making real-world deployment uncertain.</a:t>
                      </a: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81626"/>
                  </a:ext>
                </a:extLst>
              </a:tr>
              <a:tr h="257132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</a:pP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2. </a:t>
                      </a: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</a:pPr>
                      <a:r>
                        <a:rPr lang="en-US" b="0"/>
                        <a:t>RoadScan: A Novel and Robust Transfer Learning Framework for Autonomous Pothole Detection in Roads[2]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27255" marR="196352" marT="196352" marB="113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/>
                        <a:t>Feature Extraction: Employed the VGG16 model to extract pertinent features from road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/>
                        <a:t>Siamese Network: Implemented a custom Siamese network with triplet loss to distinguish between pothole and non-pothole images.</a:t>
                      </a:r>
                    </a:p>
                  </a:txBody>
                  <a:tcPr marL="327255" marR="196352" marT="196352" marB="113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/>
                        <a:t>The proposed model achieved a 96.12% accuracy, a 3.89% Equal Error Rate (EER), and an Area Under the Receiver Operating Characteristic curve (AUROC) value of 0.988, indicating high effectiveness in pothole detection.</a:t>
                      </a:r>
                    </a:p>
                    <a:p>
                      <a:pPr marL="285750" indent="-285750" algn="l" rtl="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/>
                        <a:t>The study primarily focuses on detection and does not delve into real-time avoidance strategies or integration with navigation systems.</a:t>
                      </a:r>
                      <a:endParaRPr lang="en-US" sz="16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27255" marR="196352" marT="196352" marB="113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5361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52466-28D5-C36B-8CA1-E4B607CE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F2747-B115-76C9-2817-93977CA5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65" y="1898"/>
            <a:ext cx="12578218" cy="10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C63FF-1E46-1399-A04A-FE1430E11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30F2A3D-9726-3511-40A5-BD0B3D553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303945"/>
              </p:ext>
            </p:extLst>
          </p:nvPr>
        </p:nvGraphicFramePr>
        <p:xfrm>
          <a:off x="192632" y="828036"/>
          <a:ext cx="11806736" cy="5671683"/>
        </p:xfrm>
        <a:graphic>
          <a:graphicData uri="http://schemas.openxmlformats.org/drawingml/2006/table">
            <a:tbl>
              <a:tblPr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963497">
                  <a:extLst>
                    <a:ext uri="{9D8B030D-6E8A-4147-A177-3AD203B41FA5}">
                      <a16:colId xmlns:a16="http://schemas.microsoft.com/office/drawing/2014/main" val="2663263870"/>
                    </a:ext>
                  </a:extLst>
                </a:gridCol>
                <a:gridCol w="2177825">
                  <a:extLst>
                    <a:ext uri="{9D8B030D-6E8A-4147-A177-3AD203B41FA5}">
                      <a16:colId xmlns:a16="http://schemas.microsoft.com/office/drawing/2014/main" val="1089160553"/>
                    </a:ext>
                  </a:extLst>
                </a:gridCol>
                <a:gridCol w="3959475">
                  <a:extLst>
                    <a:ext uri="{9D8B030D-6E8A-4147-A177-3AD203B41FA5}">
                      <a16:colId xmlns:a16="http://schemas.microsoft.com/office/drawing/2014/main" val="2175143160"/>
                    </a:ext>
                  </a:extLst>
                </a:gridCol>
                <a:gridCol w="4705939">
                  <a:extLst>
                    <a:ext uri="{9D8B030D-6E8A-4147-A177-3AD203B41FA5}">
                      <a16:colId xmlns:a16="http://schemas.microsoft.com/office/drawing/2014/main" val="448377863"/>
                    </a:ext>
                  </a:extLst>
                </a:gridCol>
              </a:tblGrid>
              <a:tr h="5509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 err="1">
                          <a:solidFill>
                            <a:schemeClr val="bg1"/>
                          </a:solidFill>
                        </a:rPr>
                        <a:t>Sl.No</a:t>
                      </a:r>
                      <a:endParaRPr lang="en-US" sz="24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sz="2400" b="1"/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Methodology</a:t>
                      </a:r>
                      <a:endParaRPr lang="en-US" sz="2400" b="1"/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Limitations</a:t>
                      </a:r>
                      <a:endParaRPr lang="en-US" sz="2400" b="1"/>
                    </a:p>
                  </a:txBody>
                  <a:tcPr marL="130108" marR="100083" marT="100083" marB="10008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91267"/>
                  </a:ext>
                </a:extLst>
              </a:tr>
              <a:tr h="219102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</a:pP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3. </a:t>
                      </a: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</a:pPr>
                      <a:r>
                        <a:rPr lang="en-US" b="0"/>
                        <a:t>Improved Pothole Detection Using YOLOv7 and SRGAN [3]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/>
                        <a:t>Super Resolution: Applied SRGANs to upscale low-resolution images, enhancing detail and clarity.</a:t>
                      </a:r>
                    </a:p>
                    <a:p>
                      <a:pPr marL="285750" indent="-285750" algn="l" rtl="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/>
                        <a:t>Object Detection: Utilized the YOLOv7 network to detect potholes in both the original and upscaled images.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/>
                        <a:t>The integration of SRGANs with YOLOv7 demonstrated improved detection performance on low-quality images, highlighting the effectiveness of the approach.</a:t>
                      </a:r>
                    </a:p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/>
                        <a:t>The study focuses on image enhancement and detection but does not explore real-time processing capabilities or avoidance mechanisms.</a:t>
                      </a:r>
                    </a:p>
                    <a:p>
                      <a:pPr algn="l" rtl="0" fontAlgn="base">
                        <a:lnSpc>
                          <a:spcPts val="1500"/>
                        </a:lnSpc>
                      </a:pP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81626"/>
                  </a:ext>
                </a:extLst>
              </a:tr>
              <a:tr h="257132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</a:pPr>
                      <a:r>
                        <a:rPr lang="en-US" sz="18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4. </a:t>
                      </a:r>
                    </a:p>
                  </a:txBody>
                  <a:tcPr marL="327255" marR="196352" marT="196352" marB="113262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</a:pPr>
                      <a:r>
                        <a:rPr lang="en-US" b="0"/>
                        <a:t>Pothole Detection and Avoidance via Deep Learning on Edge Devices [4]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27255" marR="196352" marT="196352" marB="113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600" b="0"/>
                        <a:t>Deep Learning Model: Utilized a convolutional neural network (CNN) for pothole detection.</a:t>
                      </a:r>
                    </a:p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600" b="0"/>
                        <a:t>Edge Implementation: Deployed the model on the Xilinx ZCU104 evaluation board to meet vehicle deployment constraints, such as power consumption.</a:t>
                      </a:r>
                    </a:p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600" b="0"/>
                        <a:t>Simulation Environment: Created a virtual road environment using CARLA, introducing random potholes for testing.</a:t>
                      </a:r>
                      <a:endParaRPr lang="en-US" sz="16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27255" marR="196352" marT="196352" marB="113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/>
                        <a:t>The system successfully detected potholes and executed avoidance maneuvers in the simulated environment, demonstrating the feasibility of deploying deep learning-based pothole detection and avoidance systems on edge devices.</a:t>
                      </a:r>
                    </a:p>
                    <a:p>
                      <a:pPr marL="285750" indent="-285750" algn="l" rtl="0" fontAlgn="base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/>
                        <a:t>The evaluation was conducted in a simulated environment, which may not capture all real-world variables. Further testing in real-world scenarios is necessary to validate the system's effectiveness.</a:t>
                      </a:r>
                      <a:endParaRPr lang="en-US" sz="16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27255" marR="196352" marT="196352" marB="113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536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C668DE-6C89-01C5-FF0A-8E880432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65" y="1898"/>
            <a:ext cx="12578218" cy="1041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7F15FD-C2A0-DE0B-E264-1A61932D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331135-54A9-17C0-95BD-DF703C52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32" y="2657"/>
            <a:ext cx="11494130" cy="101020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A90B31-3A15-DC32-D38C-E8AED875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0130"/>
              </p:ext>
            </p:extLst>
          </p:nvPr>
        </p:nvGraphicFramePr>
        <p:xfrm>
          <a:off x="190499" y="1284131"/>
          <a:ext cx="11811001" cy="486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812">
                  <a:extLst>
                    <a:ext uri="{9D8B030D-6E8A-4147-A177-3AD203B41FA5}">
                      <a16:colId xmlns:a16="http://schemas.microsoft.com/office/drawing/2014/main" val="658499132"/>
                    </a:ext>
                  </a:extLst>
                </a:gridCol>
                <a:gridCol w="2708012">
                  <a:extLst>
                    <a:ext uri="{9D8B030D-6E8A-4147-A177-3AD203B41FA5}">
                      <a16:colId xmlns:a16="http://schemas.microsoft.com/office/drawing/2014/main" val="1881101758"/>
                    </a:ext>
                  </a:extLst>
                </a:gridCol>
                <a:gridCol w="4869336">
                  <a:extLst>
                    <a:ext uri="{9D8B030D-6E8A-4147-A177-3AD203B41FA5}">
                      <a16:colId xmlns:a16="http://schemas.microsoft.com/office/drawing/2014/main" val="1683962056"/>
                    </a:ext>
                  </a:extLst>
                </a:gridCol>
                <a:gridCol w="3292841">
                  <a:extLst>
                    <a:ext uri="{9D8B030D-6E8A-4147-A177-3AD203B41FA5}">
                      <a16:colId xmlns:a16="http://schemas.microsoft.com/office/drawing/2014/main" val="3008239512"/>
                    </a:ext>
                  </a:extLst>
                </a:gridCol>
              </a:tblGrid>
              <a:tr h="339598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1" i="0" u="none" strike="noStrike" kern="120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Sl.No</a:t>
                      </a:r>
                      <a:endParaRPr lang="en-IN" sz="1800" b="0" i="0" u="none" strike="noStrike" err="1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Title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Methodology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Limitations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91771"/>
                  </a:ext>
                </a:extLst>
              </a:tr>
              <a:tr h="1879346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SPAS: Smart Pothole- Avoidance Strategy for Autonomous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  <a:p>
                      <a:pPr marL="0" algn="l" rtl="0" eaLnBrk="1" fontAlgn="t" latinLnBrk="0" hangingPunct="1"/>
                      <a:r>
                        <a:rPr lang="en-IN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Vehicles [5]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83210" indent="-283210" algn="l" rtl="0" eaLnBrk="1" fontAlgn="t" latinLnBrk="0" hangingPunct="1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Uses advanced reinforcement learning model to address pothole avoidance more effectively.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utilizes the Deep Deterministic Policy Gradient (DDPG) algorithm. 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integrates traveler feedback using a Hybrid Recognition Model with Speech and Gesture (HRM-SG)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83210" indent="-283210" algn="l" rtl="0" eaLnBrk="1" fontAlgn="t" latinLnBrk="0" hangingPunct="1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limitation of the SPAS is that it neglects pedestrians, including visually challenged people.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2462"/>
                  </a:ext>
                </a:extLst>
              </a:tr>
              <a:tr h="2241550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Autonomous Vehicle System for Pothole Detection and Avoidance[6]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 indent="-283210" algn="l" rtl="0" eaLnBrk="1" fontAlgn="t" latinLnBrk="0" hangingPunct="1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Uses 'Turtlebot3 Burger' model robot for simulating  autonomous vehicle on the road.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Used a custom-trained convolutional neural network model consisting of 5 layers. For the robot's point of view, they used YOLOv4-Tiny model as it provided better results on Raspberry Pi . For lane detection, Gaussian blurring, Canny edge detection are used. 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 indent="-283210" algn="l" rtl="0" eaLnBrk="1" fontAlgn="t" latinLnBrk="0" hangingPunct="1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real-time hardware implementations, there still exists a considerable amount of drift within the robot's motors, thus causing deviation from the ideal results obtained in simulation.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current model for pothole detection uses a simple RGB camera which can’t estimate the depth.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0398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079107-E92F-5E20-1610-04223592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37D407-C74B-7F62-76FD-DBE1A8BC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6" y="-127295"/>
            <a:ext cx="12534347" cy="10411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0E50AEB-A20B-8B1F-F0E0-51C39EB2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88489"/>
              </p:ext>
            </p:extLst>
          </p:nvPr>
        </p:nvGraphicFramePr>
        <p:xfrm>
          <a:off x="190500" y="656334"/>
          <a:ext cx="11811000" cy="590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098">
                  <a:extLst>
                    <a:ext uri="{9D8B030D-6E8A-4147-A177-3AD203B41FA5}">
                      <a16:colId xmlns:a16="http://schemas.microsoft.com/office/drawing/2014/main" val="1700845893"/>
                    </a:ext>
                  </a:extLst>
                </a:gridCol>
                <a:gridCol w="2669871">
                  <a:extLst>
                    <a:ext uri="{9D8B030D-6E8A-4147-A177-3AD203B41FA5}">
                      <a16:colId xmlns:a16="http://schemas.microsoft.com/office/drawing/2014/main" val="2509166491"/>
                    </a:ext>
                  </a:extLst>
                </a:gridCol>
                <a:gridCol w="4983759">
                  <a:extLst>
                    <a:ext uri="{9D8B030D-6E8A-4147-A177-3AD203B41FA5}">
                      <a16:colId xmlns:a16="http://schemas.microsoft.com/office/drawing/2014/main" val="4027020623"/>
                    </a:ext>
                  </a:extLst>
                </a:gridCol>
                <a:gridCol w="3229272">
                  <a:extLst>
                    <a:ext uri="{9D8B030D-6E8A-4147-A177-3AD203B41FA5}">
                      <a16:colId xmlns:a16="http://schemas.microsoft.com/office/drawing/2014/main" val="3209840104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Sl.No</a:t>
                      </a:r>
                      <a:endParaRPr lang="en-IN" sz="1800" b="0" i="0" u="none" strike="noStrike" err="1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Title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Methodology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Limitations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45621"/>
                  </a:ext>
                </a:extLst>
              </a:tr>
              <a:tr h="2584704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Computer vision for road imaging and pothole detection: a state-of-the-art review of systems and algorithms [7]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83210" indent="-283210" algn="l" rtl="0" eaLnBrk="1" fontAlgn="t" latinLnBrk="0" hangingPunct="1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paper employs a multi-method approach for pothole detection, integrating image processing, 3D point cloud modeling, and deep learning.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 point cloud modeling reconstructs road surfaces using stereo vision and disparity transformation to detect potholes.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 for image classification, CNNs, YOLO, and Faster R-CNN are used for object detection and semantic segmentation.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83210" indent="-283210" algn="l" rtl="0" eaLnBrk="1" fontAlgn="t" latinLnBrk="0" hangingPunct="1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Classical 2D image processing-based methods are highly sensitive to environmental factors like illumination and weather conditions.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Irregular Pothole Shapes, Imaging not able to provide volume or depth of the hole.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Lack of large dataset for deep learning methods.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20180"/>
                  </a:ext>
                </a:extLst>
              </a:tr>
              <a:tr h="2857500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IN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Detecting Potholes using simple image processing techniques and real-world footage [8]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 indent="-283210" algn="l" rtl="0" eaLnBrk="1" fontAlgn="t" latinLnBrk="0" hangingPunct="1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proposes a computer vision-based pothole detection method that does not rely on machine learning. Uses color-based model and convex hull processing to extract the road surface.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Canny edge detection and contour detection are applied to identify dark edges corresponding to potholes.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 indent="-283210" algn="l" rtl="0" eaLnBrk="1" fontAlgn="t" latinLnBrk="0" hangingPunct="1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system is highly dependent on lighting conditions, and shadows, poor visibility, and environmental factors can affect detection accuracy.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  <a:p>
                      <a:pPr marL="283210" lvl="0" indent="-283210" algn="l">
                        <a:buClrTx/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cannot detect potholes without visible dark edges, detection range is limited (2m to 20m) dilation process may absorb potholes into the road boundary.</a:t>
                      </a:r>
                      <a:endParaRPr lang="en-US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864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7AB223-E721-1196-5542-DAF9D25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B4E6-E54E-4D61-9453-F3CD27AC7E9F}" type="slidenum">
              <a:rPr lang="en-IN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3234</Words>
  <Application>Microsoft Office PowerPoint</Application>
  <PresentationFormat>Widescreen</PresentationFormat>
  <Paragraphs>333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Methodology</vt:lpstr>
      <vt:lpstr>Proposed Methodology</vt:lpstr>
      <vt:lpstr>Proposed Methodology</vt:lpstr>
      <vt:lpstr>Hardware Requirements</vt:lpstr>
      <vt:lpstr>PowerPoint Presentation</vt:lpstr>
      <vt:lpstr>PowerPoint Presentation</vt:lpstr>
      <vt:lpstr>PowerPoint Presentation</vt:lpstr>
      <vt:lpstr>Mathematical Concepts </vt:lpstr>
      <vt:lpstr>Pothole Detection Using Laplacian Operator</vt:lpstr>
      <vt:lpstr>Path Planning and Avoidance Using Linear Programming </vt:lpstr>
      <vt:lpstr>Sensor Data Representation as Matrices</vt:lpstr>
      <vt:lpstr>Sensor Calibration Using Least Squares Regression</vt:lpstr>
      <vt:lpstr>Timeline</vt:lpstr>
      <vt:lpstr>Timeline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AP</dc:creator>
  <cp:lastModifiedBy>Dhruv AP</cp:lastModifiedBy>
  <cp:revision>2</cp:revision>
  <dcterms:created xsi:type="dcterms:W3CDTF">2025-02-01T16:45:28Z</dcterms:created>
  <dcterms:modified xsi:type="dcterms:W3CDTF">2025-02-19T10:24:33Z</dcterms:modified>
</cp:coreProperties>
</file>