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58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85" r:id="rId24"/>
    <p:sldId id="28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2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3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3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D7D4-BD9A-4B89-885C-3D7A4BBF58F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85DA-6719-4EE0-9104-75854B5A0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lentCatVallis/parallelThings/blob/master/dijkstra.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Теневые регистры</a:t>
            </a:r>
            <a:br>
              <a:rPr lang="ru-RU" dirty="0" smtClean="0"/>
            </a:br>
            <a:r>
              <a:rPr lang="ru-RU" dirty="0" smtClean="0"/>
              <a:t>Предсказатель перехода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524000" y="4961282"/>
            <a:ext cx="9144000" cy="1655762"/>
          </a:xfrm>
        </p:spPr>
        <p:txBody>
          <a:bodyPr/>
          <a:lstStyle/>
          <a:p>
            <a:r>
              <a:rPr lang="ru-RU" dirty="0" smtClean="0"/>
              <a:t>Денисов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7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abrastorage.org/getpro/habr/post_images/4cc/23f/c7e/4cc23fc7e7c33fcc94061312788c63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4" y="1551202"/>
            <a:ext cx="4591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5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abrastorage.org/getpro/habr/post_images/4cc/23f/c7e/4cc23fc7e7c33fcc94061312788c63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4" y="1551202"/>
            <a:ext cx="4591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habrastorage.org/getpro/habr/post_images/924/6b4/4e1/9246b44e1befccb5b799700c9f4934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92" y="3917092"/>
            <a:ext cx="6096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7107"/>
            <a:ext cx="5173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SPECint</a:t>
            </a:r>
            <a:endParaRPr lang="ru-RU" sz="3200" dirty="0" smtClean="0"/>
          </a:p>
          <a:p>
            <a:r>
              <a:rPr lang="ru-RU" sz="3200" dirty="0" smtClean="0"/>
              <a:t>20 ступенчатый конвейер</a:t>
            </a:r>
          </a:p>
          <a:p>
            <a:r>
              <a:rPr lang="ru-RU" sz="3200" dirty="0" smtClean="0"/>
              <a:t>20% ветвлений</a:t>
            </a:r>
          </a:p>
          <a:p>
            <a:r>
              <a:rPr lang="ru-RU" sz="3200" dirty="0" smtClean="0"/>
              <a:t>80% обычных операций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83" y="3281649"/>
            <a:ext cx="1195551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branch_pct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* 1 +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non_branch_pct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* 20 = 0.8 * 1 + 0.2 * 20 = 0.8 + 4 = 4.8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6616" y="4348205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0" i="0" dirty="0" smtClean="0">
                <a:solidFill>
                  <a:srgbClr val="222222"/>
                </a:solidFill>
                <a:effectLst/>
                <a:latin typeface="Menlo"/>
              </a:rPr>
              <a:t>0.8 * 1 + 0.2 * 1 = 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142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getpro/habr/post_images/42d/e81/bb6/42de81bb605d9d8e4240eccd85d523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70" y="2834245"/>
            <a:ext cx="10925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4973" y="6427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0" i="0" dirty="0" smtClean="0">
                <a:solidFill>
                  <a:srgbClr val="222222"/>
                </a:solidFill>
                <a:effectLst/>
                <a:latin typeface="Fira Sans"/>
              </a:rPr>
              <a:t>Берём все переходы</a:t>
            </a:r>
          </a:p>
          <a:p>
            <a:r>
              <a:rPr lang="ru-RU" sz="2800" dirty="0" smtClean="0">
                <a:solidFill>
                  <a:srgbClr val="222222"/>
                </a:solidFill>
                <a:latin typeface="Fira Sans"/>
              </a:rPr>
              <a:t>(например, для циклов)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966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abrastorage.org/getpro/habr/post_images/330/a36/3b9/330a363b98c3898acf3be3366880c7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70" y="2826308"/>
            <a:ext cx="109251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08166" y="700386"/>
            <a:ext cx="107503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rgbClr val="222222"/>
                </a:solidFill>
                <a:effectLst/>
                <a:latin typeface="Fira Sans"/>
              </a:rPr>
              <a:t>Берём переходы назад, не берём переходы вперёд (BTFNT)</a:t>
            </a:r>
          </a:p>
          <a:p>
            <a:r>
              <a:rPr lang="ru-RU" sz="2800" dirty="0" smtClean="0">
                <a:solidFill>
                  <a:srgbClr val="222222"/>
                </a:solidFill>
                <a:latin typeface="Fira Sans"/>
              </a:rPr>
              <a:t>(а компиляторы подстроятся под нас)</a:t>
            </a:r>
            <a:endParaRPr lang="ru-RU" sz="2800" b="0" i="0" dirty="0">
              <a:solidFill>
                <a:srgbClr val="222222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4481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73" y="815547"/>
            <a:ext cx="897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Это были статические методы предсказания переходов.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2870499"/>
            <a:ext cx="1562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habrastorage.org/getpro/habr/post_images/3a5/433/964/3a5433964cce0c970051e8aa2bb347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80843"/>
            <a:ext cx="10343169" cy="31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habrastorage.org/getpro/habr/post_images/168/e88/f40/168e88f40797f037f82aa095df1b55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3" y="4011827"/>
            <a:ext cx="109251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6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6264" y="74003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Menlo"/>
              </a:rPr>
              <a:t>TTTTTTTT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68953" y="74003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Menlo"/>
              </a:rPr>
              <a:t>NNNNNNN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71189" y="124254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Menlo"/>
              </a:rPr>
              <a:t>TTTNTTT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70" y="753289"/>
            <a:ext cx="2362200" cy="1571625"/>
          </a:xfrm>
          <a:prstGeom prst="rect">
            <a:avLst/>
          </a:prstGeom>
        </p:spPr>
      </p:pic>
      <p:pic>
        <p:nvPicPr>
          <p:cNvPr id="10242" name="Picture 2" descr="https://habrastorage.org/getpro/habr/post_images/a7e/34f/326/a7e34f326273080b8d1d12d75042af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4" y="2754653"/>
            <a:ext cx="10529501" cy="3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habrastorage.org/getpro/habr/post_images/a20/b95/2cf/a20b952cf372bbe73f6890a76e073f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4" y="3744097"/>
            <a:ext cx="109251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5618" y="3935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LLNL S-1 (1977)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CDC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Cyber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? (начало 80-х)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Burroughs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 B4900 (1982)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Intel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Pentium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 (1993)</a:t>
            </a: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85023" y="3935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PPC 604 (1994)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DEC EV45 (1993)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DEC EV5 (1995)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PA 8000 (1996)</a:t>
            </a: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505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4" y="539192"/>
            <a:ext cx="3686175" cy="11334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992020" y="66589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Menlo"/>
              </a:rPr>
              <a:t>TTTNTTTNTTTN</a:t>
            </a:r>
            <a:endParaRPr lang="ru-RU" dirty="0"/>
          </a:p>
        </p:txBody>
      </p:sp>
      <p:pic>
        <p:nvPicPr>
          <p:cNvPr id="12290" name="Picture 2" descr="https://habrastorage.org/getpro/habr/post_images/7fa/c98/ffb/7fac98ffbc179772e7ce6011a2d2d4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" y="2363332"/>
            <a:ext cx="10580207" cy="37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ctrTitle"/>
          </p:nvPr>
        </p:nvSpPr>
        <p:spPr>
          <a:xfrm>
            <a:off x="263611" y="158536"/>
            <a:ext cx="9144000" cy="2387600"/>
          </a:xfrm>
        </p:spPr>
        <p:txBody>
          <a:bodyPr/>
          <a:lstStyle/>
          <a:p>
            <a:r>
              <a:rPr lang="ru-RU" dirty="0" smtClean="0"/>
              <a:t>Теневые регистры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0335" y="3707027"/>
            <a:ext cx="40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x86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91447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habrastorage.org/getpro/habr/post_images/e0b/756/7d6/e0b7567d62acde3af024ae5a5e0143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2" y="3584189"/>
            <a:ext cx="10925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5132" y="1270341"/>
            <a:ext cx="8510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С этой схемой мы можем добиться точности 93%, что соответствует 1,27 цикла на инструкцию.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42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2" y="438021"/>
            <a:ext cx="3629025" cy="1533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9" y="438021"/>
            <a:ext cx="3848100" cy="14859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0173" y="3562004"/>
            <a:ext cx="106268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Количество переходов (ветвлений, </a:t>
            </a:r>
            <a:r>
              <a:rPr lang="ru-RU" sz="2800" b="0" i="0" dirty="0" err="1" smtClean="0">
                <a:solidFill>
                  <a:srgbClr val="222222"/>
                </a:solidFill>
                <a:effectLst/>
                <a:latin typeface="-apple-system"/>
              </a:rPr>
              <a:t>branches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): 1.0 </a:t>
            </a:r>
            <a:r>
              <a:rPr lang="ru-RU" sz="2800" b="0" i="0" dirty="0" err="1" smtClean="0">
                <a:solidFill>
                  <a:srgbClr val="222222"/>
                </a:solidFill>
                <a:effectLst/>
                <a:latin typeface="-apple-system"/>
              </a:rPr>
              <a:t>vs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. 1.0 (·10</a:t>
            </a:r>
            <a:r>
              <a:rPr lang="ru-RU" sz="2800" b="0" i="0" baseline="30000" dirty="0" smtClean="0">
                <a:solidFill>
                  <a:srgbClr val="222222"/>
                </a:solidFill>
                <a:effectLst/>
                <a:latin typeface="-apple-system"/>
              </a:rPr>
              <a:t>10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)</a:t>
            </a:r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Ошибок предсказателя переходов </a:t>
            </a:r>
            <a:b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ru-RU" sz="2800" b="0" i="0" dirty="0" err="1" smtClean="0">
                <a:solidFill>
                  <a:srgbClr val="222222"/>
                </a:solidFill>
                <a:effectLst/>
                <a:latin typeface="-apple-system"/>
              </a:rPr>
              <a:t>mispredicted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sz="2800" b="0" i="0" dirty="0" err="1" smtClean="0">
                <a:solidFill>
                  <a:srgbClr val="222222"/>
                </a:solidFill>
                <a:effectLst/>
                <a:latin typeface="-apple-system"/>
              </a:rPr>
              <a:t>branches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): </a:t>
            </a:r>
            <a:r>
              <a:rPr lang="ru-RU" sz="2800" b="1" i="0" dirty="0" smtClean="0">
                <a:solidFill>
                  <a:srgbClr val="222222"/>
                </a:solidFill>
                <a:effectLst/>
                <a:latin typeface="-apple-system"/>
              </a:rPr>
              <a:t>0.16 </a:t>
            </a:r>
            <a:r>
              <a:rPr lang="ru-RU" sz="2800" b="1" i="0" dirty="0" err="1" smtClean="0">
                <a:solidFill>
                  <a:srgbClr val="222222"/>
                </a:solidFill>
                <a:effectLst/>
                <a:latin typeface="-apple-system"/>
              </a:rPr>
              <a:t>vs</a:t>
            </a:r>
            <a:r>
              <a:rPr lang="ru-RU" sz="2800" b="1" i="0" dirty="0" smtClean="0">
                <a:solidFill>
                  <a:srgbClr val="222222"/>
                </a:solidFill>
                <a:effectLst/>
                <a:latin typeface="-apple-system"/>
              </a:rPr>
              <a:t>. 0.00009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 (·10</a:t>
            </a:r>
            <a:r>
              <a:rPr lang="ru-RU" sz="2800" b="0" i="0" baseline="30000" dirty="0" smtClean="0">
                <a:solidFill>
                  <a:srgbClr val="222222"/>
                </a:solidFill>
                <a:effectLst/>
                <a:latin typeface="-apple-system"/>
              </a:rPr>
              <a:t>10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-apple-system"/>
              </a:rPr>
              <a:t>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8519" y="1054443"/>
            <a:ext cx="130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&gt; x3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44877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habrastorage.org/getpro/habr/post_images/f56/358/5f4/f563585f43d9165cf7d25b37e5744b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3" y="1799067"/>
            <a:ext cx="109251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1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010" y="109752"/>
            <a:ext cx="1079362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Дальше  результаты задачи:</a:t>
            </a:r>
            <a:r>
              <a:rPr lang="en-US" sz="4000" dirty="0" smtClean="0"/>
              <a:t> </a:t>
            </a:r>
            <a:r>
              <a:rPr lang="ru-RU" sz="4000" dirty="0" smtClean="0"/>
              <a:t>Алгоритм </a:t>
            </a:r>
            <a:r>
              <a:rPr lang="ru-RU" sz="4000" dirty="0" err="1" smtClean="0"/>
              <a:t>Дейкстры</a:t>
            </a:r>
            <a:r>
              <a:rPr lang="en-US" sz="4000" dirty="0" smtClean="0"/>
              <a:t>.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51934" y="1435315"/>
            <a:ext cx="113846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 взвешенный граф без отрицательных циклов.</a:t>
            </a:r>
          </a:p>
          <a:p>
            <a:r>
              <a:rPr lang="ru-RU" dirty="0" smtClean="0"/>
              <a:t>Необходимо найти кратчайший (по весу) путь от одной вершины до всех остальных.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Алгоритм – стандартный жадный, за </a:t>
            </a:r>
            <a:r>
              <a:rPr lang="en-US" dirty="0" smtClean="0"/>
              <a:t>O(n^2)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 smtClean="0"/>
              <a:t>Для усложнения задачи всегда будем генерировать полный граф со случайными весами.</a:t>
            </a:r>
          </a:p>
          <a:p>
            <a:endParaRPr lang="ru-RU" dirty="0"/>
          </a:p>
          <a:p>
            <a:r>
              <a:rPr lang="ru-RU" dirty="0" smtClean="0"/>
              <a:t>Из оптимизаций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Автоматические. Использовалась библиотека </a:t>
            </a:r>
            <a:r>
              <a:rPr lang="en-US" dirty="0" err="1" smtClean="0"/>
              <a:t>openmp</a:t>
            </a:r>
            <a:r>
              <a:rPr lang="en-US" dirty="0" smtClean="0"/>
              <a:t>. </a:t>
            </a:r>
            <a:r>
              <a:rPr lang="ru-RU" dirty="0" smtClean="0"/>
              <a:t>Распараллелены все внутренние циклы алгоритма. Каждому потоку выделен сплошной кусок массива, за который он отвечает, чтобы реже получать </a:t>
            </a:r>
            <a:r>
              <a:rPr lang="en-US" dirty="0" smtClean="0"/>
              <a:t>cache-</a:t>
            </a:r>
            <a:r>
              <a:rPr lang="en-US" dirty="0" err="1" smtClean="0"/>
              <a:t>miss’</a:t>
            </a:r>
            <a:r>
              <a:rPr lang="ru-RU" dirty="0" smtClean="0"/>
              <a:t>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Ручные</a:t>
            </a:r>
            <a:r>
              <a:rPr lang="ru-RU" dirty="0"/>
              <a:t>. Изменил код там, где была возможность не делать лишние обращения в память, а сохранить предыдущее значение в локальную переменную. В надежде, что компилятор будет использовать для хранения этого значения регистры (не использовал в однопоточной версии, там осталось «наивное» написание кода). Стабильное, но незначительное ускорение (по сравнению с параллельной версией без этой оптимизации) наблюдалось.</a:t>
            </a:r>
          </a:p>
          <a:p>
            <a:endParaRPr lang="ru-RU" dirty="0" smtClean="0"/>
          </a:p>
          <a:p>
            <a:r>
              <a:rPr lang="ru-RU" dirty="0" smtClean="0"/>
              <a:t>Корректность кода проверяется сравнением результатов параллельной и однопоточной версией программы.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sz="1200" dirty="0">
                <a:hlinkClick r:id="rId2"/>
              </a:rPr>
              <a:t>https://github.com/SilentCatVallis/parallelThings/blob/master/dijkstra.c</a:t>
            </a:r>
            <a:endParaRPr lang="ru-RU" sz="1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64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2" y="814774"/>
            <a:ext cx="46005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357" y="2092411"/>
            <a:ext cx="8040130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Не смотря на то, что система говорит что у неё 8 ядер, на самом деле их 4 + </a:t>
            </a:r>
            <a:r>
              <a:rPr lang="ru-RU" dirty="0" err="1" smtClean="0"/>
              <a:t>гипертрединг</a:t>
            </a:r>
            <a:r>
              <a:rPr lang="ru-RU" dirty="0" smtClean="0"/>
              <a:t>. И по моему опыту настоящий прирост </a:t>
            </a:r>
            <a:r>
              <a:rPr lang="en-US" dirty="0" smtClean="0"/>
              <a:t>x</a:t>
            </a:r>
            <a:r>
              <a:rPr lang="ru-RU" dirty="0" smtClean="0"/>
              <a:t>2 </a:t>
            </a:r>
            <a:r>
              <a:rPr lang="ru-RU" dirty="0"/>
              <a:t>из </a:t>
            </a:r>
            <a:r>
              <a:rPr lang="ru-RU" dirty="0" err="1" smtClean="0"/>
              <a:t>гипертрединга</a:t>
            </a:r>
            <a:r>
              <a:rPr lang="ru-RU" dirty="0" smtClean="0"/>
              <a:t> невозможно получить даже близко (по крайне мере на задачах, не написанных специально под его возможности (маркетинговый ход)).</a:t>
            </a:r>
          </a:p>
          <a:p>
            <a:endParaRPr lang="ru-RU" dirty="0"/>
          </a:p>
          <a:p>
            <a:r>
              <a:rPr lang="ru-RU" dirty="0" smtClean="0"/>
              <a:t>Как видно по результатам запуска программы с разным числом вершин в графе (выделено желтым), параллельная реализация быстрее примерно в 3 раза, чем однопоточная (хорошо прослеживается в тестах до 35000 вершин включительно). Начиная с 37000 вершин система загоняет программу в своп (потребление памяти под 100%, освобождения памяти после завершения программы ждал минуту). И ускорение становится меньше, чем в 3 раза (последовательный доступ к памяти не так сильно страдает от свопа, как случайный, который чаще случается в параллельной версии).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69" y="502508"/>
            <a:ext cx="110881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Обращение к 1 байту памяти требует:</a:t>
            </a:r>
            <a:br>
              <a:rPr lang="ru-RU" sz="2800" dirty="0" smtClean="0"/>
            </a:br>
            <a:r>
              <a:rPr lang="ru-RU" sz="2800" dirty="0" smtClean="0"/>
              <a:t>обращение к двух 8-байтовым дескрипторам (в </a:t>
            </a:r>
            <a:r>
              <a:rPr lang="en-US" sz="2800" dirty="0" smtClean="0"/>
              <a:t>GDT </a:t>
            </a:r>
            <a:r>
              <a:rPr lang="ru-RU" sz="2800" dirty="0" smtClean="0"/>
              <a:t>и </a:t>
            </a:r>
            <a:r>
              <a:rPr lang="en-US" sz="2800" dirty="0" smtClean="0"/>
              <a:t>LDT)</a:t>
            </a:r>
          </a:p>
          <a:p>
            <a:r>
              <a:rPr lang="ru-RU" sz="2800" dirty="0" smtClean="0"/>
              <a:t>и выполнении двух 32-битных сложений.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Получение адреса </a:t>
            </a:r>
            <a:r>
              <a:rPr lang="en-US" dirty="0" smtClean="0"/>
              <a:t>LDT</a:t>
            </a:r>
            <a:r>
              <a:rPr lang="ru-RU" dirty="0" smtClean="0"/>
              <a:t> в </a:t>
            </a:r>
            <a:r>
              <a:rPr lang="en-US" dirty="0" smtClean="0"/>
              <a:t>GDT (</a:t>
            </a:r>
            <a:r>
              <a:rPr lang="ru-RU" dirty="0" smtClean="0"/>
              <a:t>складывая базы </a:t>
            </a:r>
            <a:r>
              <a:rPr lang="en-US" dirty="0" smtClean="0"/>
              <a:t>GDT </a:t>
            </a:r>
            <a:r>
              <a:rPr lang="ru-RU" dirty="0" smtClean="0"/>
              <a:t>из </a:t>
            </a:r>
            <a:r>
              <a:rPr lang="en-US" dirty="0" smtClean="0"/>
              <a:t>GDTR</a:t>
            </a:r>
            <a:r>
              <a:rPr lang="ru-RU" dirty="0" smtClean="0"/>
              <a:t> и базы из дескриптора </a:t>
            </a:r>
            <a:r>
              <a:rPr lang="en-US" dirty="0" smtClean="0"/>
              <a:t>LDT</a:t>
            </a:r>
            <a:r>
              <a:rPr lang="ru-RU" dirty="0" smtClean="0"/>
              <a:t> из </a:t>
            </a:r>
            <a:r>
              <a:rPr lang="en-US" dirty="0" smtClean="0"/>
              <a:t>LDTR)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окончательного адреса складывая начало соответствующего сегмента и эффективного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8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215" y="337752"/>
            <a:ext cx="11013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Но на самом деле обращения к памяти происходят гораздо чаще, чем изменение содержимого </a:t>
            </a:r>
            <a:r>
              <a:rPr lang="ru-RU" sz="2800" dirty="0" err="1" smtClean="0"/>
              <a:t>сегментых</a:t>
            </a:r>
            <a:r>
              <a:rPr lang="ru-RU" sz="2800" dirty="0" smtClean="0"/>
              <a:t> регистров и переключение задач.</a:t>
            </a:r>
          </a:p>
          <a:p>
            <a:r>
              <a:rPr lang="ru-RU" sz="2800" dirty="0" smtClean="0"/>
              <a:t>Можно загрузить дескриптор в процессор вместе с селектором и не делать обращение в ОЗУ для формирования адреса.</a:t>
            </a:r>
            <a:endParaRPr lang="ru-RU" sz="2800" dirty="0"/>
          </a:p>
        </p:txBody>
      </p:sp>
      <p:pic>
        <p:nvPicPr>
          <p:cNvPr id="15362" name="Picture 2" descr="http://files3.vunivere.ru/workbase/00/01/14/19/images/image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48" y="2519749"/>
            <a:ext cx="7886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>
            <a:spLocks noGrp="1"/>
          </p:cNvSpPr>
          <p:nvPr>
            <p:ph type="ctrTitle"/>
          </p:nvPr>
        </p:nvSpPr>
        <p:spPr>
          <a:xfrm>
            <a:off x="551936" y="282103"/>
            <a:ext cx="9144000" cy="2387600"/>
          </a:xfrm>
        </p:spPr>
        <p:txBody>
          <a:bodyPr/>
          <a:lstStyle/>
          <a:p>
            <a:r>
              <a:rPr lang="ru-RU" dirty="0" smtClean="0"/>
              <a:t>Предсказатель перехода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3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getpro/habr/post_images/ea2/2d6/031/ea22d6031569bb2163fdf44b050887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1" y="2667247"/>
            <a:ext cx="10832757" cy="11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post_images/eb8/513/9c0/eb85139c0122cffc09e5046e6df0c2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2300529"/>
            <a:ext cx="11277600" cy="24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3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6" y="431972"/>
            <a:ext cx="6162675" cy="2781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20" y="2963819"/>
            <a:ext cx="5600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2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05" y="746555"/>
            <a:ext cx="5734050" cy="1295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2" y="3613321"/>
            <a:ext cx="5686425" cy="1295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79" y="3622846"/>
            <a:ext cx="5743575" cy="12858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962400" y="2199503"/>
            <a:ext cx="1219200" cy="117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90270" y="2199503"/>
            <a:ext cx="1351006" cy="126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1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518</Words>
  <Application>Microsoft Office PowerPoint</Application>
  <PresentationFormat>Широкоэкранный</PresentationFormat>
  <Paragraphs>67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Fira Sans</vt:lpstr>
      <vt:lpstr>Menlo</vt:lpstr>
      <vt:lpstr>Тема Office</vt:lpstr>
      <vt:lpstr>Теневые регистры Предсказатель перехода</vt:lpstr>
      <vt:lpstr>Теневые регистры</vt:lpstr>
      <vt:lpstr>Презентация PowerPoint</vt:lpstr>
      <vt:lpstr>Презентация PowerPoint</vt:lpstr>
      <vt:lpstr>Предсказатель перехода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Дальше  результаты задачи: Алгоритм Дейкстры.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Теневые регистры Предсказатель перехода</dc:title>
  <dc:creator>Денисов Александр Александрович</dc:creator>
  <cp:lastModifiedBy>Денисов Александр Александрович</cp:lastModifiedBy>
  <cp:revision>21</cp:revision>
  <dcterms:created xsi:type="dcterms:W3CDTF">2018-12-01T12:09:30Z</dcterms:created>
  <dcterms:modified xsi:type="dcterms:W3CDTF">2018-12-02T16:27:32Z</dcterms:modified>
</cp:coreProperties>
</file>