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3" r:id="rId26"/>
    <p:sldId id="280"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3" d="100"/>
          <a:sy n="73" d="100"/>
        </p:scale>
        <p:origin x="132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56C884-9013-4F20-9613-DADC2C059B7D}" type="datetimeFigureOut">
              <a:rPr lang="en-US" smtClean="0"/>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CFA812-AF6C-43AE-9479-CE072473D4FD}" type="slidenum">
              <a:rPr lang="en-US" smtClean="0"/>
              <a:t>‹#›</a:t>
            </a:fld>
            <a:endParaRPr lang="en-US"/>
          </a:p>
        </p:txBody>
      </p:sp>
    </p:spTree>
    <p:extLst>
      <p:ext uri="{BB962C8B-B14F-4D97-AF65-F5344CB8AC3E}">
        <p14:creationId xmlns:p14="http://schemas.microsoft.com/office/powerpoint/2010/main" val="3601029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BCFA812-AF6C-43AE-9479-CE072473D4FD}" type="slidenum">
              <a:rPr lang="en-US" smtClean="0"/>
              <a:t>24</a:t>
            </a:fld>
            <a:endParaRPr lang="en-US"/>
          </a:p>
        </p:txBody>
      </p:sp>
    </p:spTree>
    <p:extLst>
      <p:ext uri="{BB962C8B-B14F-4D97-AF65-F5344CB8AC3E}">
        <p14:creationId xmlns:p14="http://schemas.microsoft.com/office/powerpoint/2010/main" val="25847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9D03AC1-A8DE-48D8-96FA-0A57EBDF23D0}" type="datetime1">
              <a:rPr lang="en-US" smtClean="0"/>
              <a:t>12/4/2023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F424B8A-9E63-42A6-AD34-5573B43DEE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6AF68A-FFF4-472C-A191-8B3EB5142C6E}"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4B8A-9E63-42A6-AD34-5573B43DEE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5A1D88-6203-4822-9A8B-F5A85B752BBC}"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4B8A-9E63-42A6-AD34-5573B43DEEA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196B9C-C0A7-4D52-BE98-DDBB0CF48D96}"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4B8A-9E63-42A6-AD34-5573B43DEEA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C0FAE3-28D7-4558-9797-50F2908916A0}" type="datetime1">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24B8A-9E63-42A6-AD34-5573B43DEE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3D59E0A-8E3A-498A-B308-58957F068A3A}"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24B8A-9E63-42A6-AD34-5573B43DEEA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44ADDC-AF09-42E0-BB3A-26BC42ECDA66}" type="datetime1">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24B8A-9E63-42A6-AD34-5573B43DEEA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FF3AA03-1EE0-4B0B-A9A7-443914DBBE3D}" type="datetime1">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24B8A-9E63-42A6-AD34-5573B43DEE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CE7D1-7466-432C-81DE-E90ACF44192E}" type="datetime1">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24B8A-9E63-42A6-AD34-5573B43DEE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7FD8466-B32E-41B1-B99C-54E77A6165DA}"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24B8A-9E63-42A6-AD34-5573B43DEEA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F5374F-7A37-405A-9895-069D854599AA}" type="datetime1">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F424B8A-9E63-42A6-AD34-5573B43DEEA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931E2E4-9074-400F-BD51-53D407277224}" type="datetime1">
              <a:rPr lang="en-US" smtClean="0"/>
              <a:t>12/4/2023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424B8A-9E63-42A6-AD34-5573B43DEEA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371600"/>
            <a:ext cx="7854696" cy="1856936"/>
          </a:xfrm>
        </p:spPr>
        <p:txBody>
          <a:bodyPr/>
          <a:lstStyle/>
          <a:p>
            <a:pPr algn="ctr"/>
            <a:r>
              <a:rPr lang="en-US" dirty="0" smtClean="0">
                <a:latin typeface="Times New Roman" pitchFamily="18" charset="0"/>
                <a:cs typeface="Times New Roman" pitchFamily="18" charset="0"/>
              </a:rPr>
              <a:t>Data </a:t>
            </a:r>
            <a:r>
              <a:rPr lang="en-US" dirty="0" smtClean="0">
                <a:latin typeface="Times New Roman" pitchFamily="18" charset="0"/>
                <a:cs typeface="Times New Roman" pitchFamily="18" charset="0"/>
              </a:rPr>
              <a:t>mining</a:t>
            </a:r>
            <a:r>
              <a:rPr lang="ne-NP"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Data Warehousing </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F424B8A-9E63-42A6-AD34-5573B43DEEA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Data Mining Vs. Query Tools</a:t>
            </a:r>
            <a:endParaRPr lang="en-US" dirty="0"/>
          </a:p>
        </p:txBody>
      </p:sp>
      <p:sp>
        <p:nvSpPr>
          <p:cNvPr id="3" name="Content Placeholder 2"/>
          <p:cNvSpPr>
            <a:spLocks noGrp="1"/>
          </p:cNvSpPr>
          <p:nvPr>
            <p:ph idx="1"/>
          </p:nvPr>
        </p:nvSpPr>
        <p:spPr/>
        <p:txBody>
          <a:bodyPr>
            <a:normAutofit fontScale="92500" lnSpcReduction="10000"/>
          </a:bodyPr>
          <a:lstStyle/>
          <a:p>
            <a:pPr lvl="0" algn="just"/>
            <a:r>
              <a:rPr lang="en-US" sz="2800" dirty="0" smtClean="0">
                <a:latin typeface="Times New Roman" pitchFamily="18" charset="0"/>
                <a:cs typeface="Times New Roman" pitchFamily="18" charset="0"/>
              </a:rPr>
              <a:t>SQL can find normal queries from the database such as what is an average turnover? Whereas data mining tools find interesting patterns and facts such as what are the important trends in sells?</a:t>
            </a:r>
          </a:p>
          <a:p>
            <a:pPr lvl="0" algn="just"/>
            <a:r>
              <a:rPr lang="en-US" sz="2800" dirty="0" smtClean="0">
                <a:latin typeface="Times New Roman" pitchFamily="18" charset="0"/>
                <a:cs typeface="Times New Roman" pitchFamily="18" charset="0"/>
              </a:rPr>
              <a:t>Data mining is much more faster than SQL in trend and pattern analysis since it uses algorithm like machine learning, genetic algorithm.</a:t>
            </a:r>
          </a:p>
          <a:p>
            <a:pPr lvl="0" algn="just"/>
            <a:r>
              <a:rPr lang="en-US" sz="2800" dirty="0" smtClean="0">
                <a:latin typeface="Times New Roman" pitchFamily="18" charset="0"/>
                <a:cs typeface="Times New Roman" pitchFamily="18" charset="0"/>
              </a:rPr>
              <a:t>If we know exactly what we are looking for, we use SQL nut if we know only vaguely what we are looking for we use data mining.</a:t>
            </a:r>
          </a:p>
          <a:p>
            <a:pPr lvl="0" algn="just"/>
            <a:r>
              <a:rPr lang="en-US" sz="2800" dirty="0" smtClean="0">
                <a:latin typeface="Times New Roman" pitchFamily="18" charset="0"/>
                <a:cs typeface="Times New Roman" pitchFamily="18" charset="0"/>
              </a:rPr>
              <a:t>Hybrid information can’t be easily be traced using SQL.</a:t>
            </a:r>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 Warehouse</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latin typeface="Times New Roman" pitchFamily="18" charset="0"/>
                <a:cs typeface="Times New Roman" pitchFamily="18" charset="0"/>
              </a:rPr>
              <a:t>In most of the organization, there occur large databases in operation for normal daily transactions called operational database. </a:t>
            </a:r>
          </a:p>
          <a:p>
            <a:r>
              <a:rPr lang="en-US" sz="2800" dirty="0" smtClean="0">
                <a:latin typeface="Times New Roman" pitchFamily="18" charset="0"/>
                <a:cs typeface="Times New Roman" pitchFamily="18" charset="0"/>
              </a:rPr>
              <a:t>A data warehouse is a large database built from the operational database.</a:t>
            </a:r>
          </a:p>
          <a:p>
            <a:r>
              <a:rPr lang="en-US" sz="2800" dirty="0" smtClean="0">
                <a:latin typeface="Times New Roman" pitchFamily="18" charset="0"/>
                <a:cs typeface="Times New Roman" pitchFamily="18" charset="0"/>
              </a:rPr>
              <a:t>In computing, a data warehouse (DW or DWH), also known as an enterprise data warehouse (EDW), is a system used for reporting and data analysis, and is considered a core component of business intelligence. DWs are central repositories of integrated data from one or more disparate sources.</a:t>
            </a:r>
          </a:p>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 Warehouse</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latin typeface="Times New Roman" pitchFamily="18" charset="0"/>
                <a:cs typeface="Times New Roman" pitchFamily="18" charset="0"/>
              </a:rPr>
              <a:t>A data warehouse is a database, which is kept separate from the organization's operational database.</a:t>
            </a:r>
          </a:p>
          <a:p>
            <a:r>
              <a:rPr lang="en-US" sz="2800" dirty="0" smtClean="0">
                <a:latin typeface="Times New Roman" pitchFamily="18" charset="0"/>
                <a:cs typeface="Times New Roman" pitchFamily="18" charset="0"/>
              </a:rPr>
              <a:t>There is no frequent updating done in a data warehouse.</a:t>
            </a:r>
          </a:p>
          <a:p>
            <a:r>
              <a:rPr lang="en-US" sz="2800" dirty="0" smtClean="0">
                <a:latin typeface="Times New Roman" pitchFamily="18" charset="0"/>
                <a:cs typeface="Times New Roman" pitchFamily="18" charset="0"/>
              </a:rPr>
              <a:t>It possesses consolidated historical data, which helps the organization to analyze its business.</a:t>
            </a:r>
          </a:p>
          <a:p>
            <a:r>
              <a:rPr lang="en-US" sz="2800" dirty="0" smtClean="0">
                <a:latin typeface="Times New Roman" pitchFamily="18" charset="0"/>
                <a:cs typeface="Times New Roman" pitchFamily="18" charset="0"/>
              </a:rPr>
              <a:t>A data warehouse helps executives to organize, understand, and use their data to take strategic decisions.</a:t>
            </a:r>
          </a:p>
          <a:p>
            <a:r>
              <a:rPr lang="en-US" sz="2800" dirty="0" smtClean="0">
                <a:latin typeface="Times New Roman" pitchFamily="18" charset="0"/>
                <a:cs typeface="Times New Roman" pitchFamily="18" charset="0"/>
              </a:rPr>
              <a:t>Data warehouse systems help in the integration of diversity of application systems.</a:t>
            </a:r>
          </a:p>
          <a:p>
            <a:r>
              <a:rPr lang="en-US" sz="2800" dirty="0" smtClean="0">
                <a:latin typeface="Times New Roman" pitchFamily="18" charset="0"/>
                <a:cs typeface="Times New Roman" pitchFamily="18" charset="0"/>
              </a:rPr>
              <a:t>A data warehouse system helps in consolidated historical data analysis.</a:t>
            </a:r>
          </a:p>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 data warehouse should be</a:t>
            </a:r>
            <a:endParaRPr lang="en-US" dirty="0"/>
          </a:p>
        </p:txBody>
      </p:sp>
      <p:sp>
        <p:nvSpPr>
          <p:cNvPr id="3" name="Content Placeholder 2"/>
          <p:cNvSpPr>
            <a:spLocks noGrp="1"/>
          </p:cNvSpPr>
          <p:nvPr>
            <p:ph idx="1"/>
          </p:nvPr>
        </p:nvSpPr>
        <p:spPr/>
        <p:txBody>
          <a:bodyPr>
            <a:normAutofit fontScale="92500"/>
          </a:bodyPr>
          <a:lstStyle/>
          <a:p>
            <a:pPr lvl="0"/>
            <a:r>
              <a:rPr lang="en-US" sz="2400" dirty="0" smtClean="0">
                <a:latin typeface="Times New Roman" pitchFamily="18" charset="0"/>
                <a:cs typeface="Times New Roman" pitchFamily="18" charset="0"/>
              </a:rPr>
              <a:t>Time – dependent</a:t>
            </a:r>
          </a:p>
          <a:p>
            <a:pPr lvl="1"/>
            <a:r>
              <a:rPr lang="en-US" dirty="0" smtClean="0">
                <a:latin typeface="Times New Roman" pitchFamily="18" charset="0"/>
                <a:cs typeface="Times New Roman" pitchFamily="18" charset="0"/>
              </a:rPr>
              <a:t>There must be a connection between the information in the warehouse and the time when it was entered.</a:t>
            </a:r>
          </a:p>
          <a:p>
            <a:pPr lvl="1"/>
            <a:r>
              <a:rPr lang="en-US" dirty="0" smtClean="0">
                <a:latin typeface="Times New Roman" pitchFamily="18" charset="0"/>
                <a:cs typeface="Times New Roman" pitchFamily="18" charset="0"/>
              </a:rPr>
              <a:t>One of the most important aspect of the warehouse as it relates to data mining, because information can then be sourced according to period. </a:t>
            </a:r>
          </a:p>
          <a:p>
            <a:pPr lvl="0"/>
            <a:r>
              <a:rPr lang="en-US" sz="2400" dirty="0" smtClean="0">
                <a:latin typeface="Times New Roman" pitchFamily="18" charset="0"/>
                <a:cs typeface="Times New Roman" pitchFamily="18" charset="0"/>
              </a:rPr>
              <a:t>Non-Volatile</a:t>
            </a:r>
          </a:p>
          <a:p>
            <a:pPr lvl="1"/>
            <a:r>
              <a:rPr lang="en-US" dirty="0" smtClean="0">
                <a:latin typeface="Times New Roman" pitchFamily="18" charset="0"/>
                <a:cs typeface="Times New Roman" pitchFamily="18" charset="0"/>
              </a:rPr>
              <a:t>Data in a warehouse is never updated, but used only for queries.</a:t>
            </a:r>
          </a:p>
          <a:p>
            <a:pPr lvl="1"/>
            <a:r>
              <a:rPr lang="en-US" dirty="0" smtClean="0">
                <a:latin typeface="Times New Roman" pitchFamily="18" charset="0"/>
                <a:cs typeface="Times New Roman" pitchFamily="18" charset="0"/>
              </a:rPr>
              <a:t>End-users who want to update data must use operational database.</a:t>
            </a:r>
          </a:p>
          <a:p>
            <a:pPr lvl="1"/>
            <a:r>
              <a:rPr lang="en-US" dirty="0" smtClean="0">
                <a:latin typeface="Times New Roman" pitchFamily="18" charset="0"/>
                <a:cs typeface="Times New Roman" pitchFamily="18" charset="0"/>
              </a:rPr>
              <a:t>A data warehouse will always be filled with historical data. </a:t>
            </a:r>
          </a:p>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 data warehouse should be</a:t>
            </a:r>
            <a:endParaRPr lang="en-US" dirty="0"/>
          </a:p>
        </p:txBody>
      </p:sp>
      <p:sp>
        <p:nvSpPr>
          <p:cNvPr id="3" name="Content Placeholder 2"/>
          <p:cNvSpPr>
            <a:spLocks noGrp="1"/>
          </p:cNvSpPr>
          <p:nvPr>
            <p:ph idx="1"/>
          </p:nvPr>
        </p:nvSpPr>
        <p:spPr/>
        <p:txBody>
          <a:bodyPr>
            <a:normAutofit lnSpcReduction="10000"/>
          </a:bodyPr>
          <a:lstStyle/>
          <a:p>
            <a:pPr lvl="0"/>
            <a:r>
              <a:rPr lang="en-US" sz="2400" dirty="0" smtClean="0">
                <a:latin typeface="Times New Roman" pitchFamily="18" charset="0"/>
                <a:cs typeface="Times New Roman" pitchFamily="18" charset="0"/>
              </a:rPr>
              <a:t>Subject Oriented</a:t>
            </a:r>
          </a:p>
          <a:p>
            <a:pPr lvl="1"/>
            <a:r>
              <a:rPr lang="en-US" dirty="0" smtClean="0">
                <a:latin typeface="Times New Roman" pitchFamily="18" charset="0"/>
                <a:cs typeface="Times New Roman" pitchFamily="18" charset="0"/>
              </a:rPr>
              <a:t>Not all the information in the operational database is useful for a data warehouse.</a:t>
            </a:r>
          </a:p>
          <a:p>
            <a:pPr lvl="1"/>
            <a:r>
              <a:rPr lang="en-US" dirty="0" smtClean="0">
                <a:latin typeface="Times New Roman" pitchFamily="18" charset="0"/>
                <a:cs typeface="Times New Roman" pitchFamily="18" charset="0"/>
              </a:rPr>
              <a:t>A data warehouse should be designed especially for decision support and expert system with specific related data. </a:t>
            </a:r>
          </a:p>
          <a:p>
            <a:pPr lvl="0"/>
            <a:r>
              <a:rPr lang="en-US" sz="2400" dirty="0" smtClean="0">
                <a:latin typeface="Times New Roman" pitchFamily="18" charset="0"/>
                <a:cs typeface="Times New Roman" pitchFamily="18" charset="0"/>
              </a:rPr>
              <a:t>Integrated</a:t>
            </a:r>
          </a:p>
          <a:p>
            <a:pPr lvl="1"/>
            <a:r>
              <a:rPr lang="en-US" dirty="0" smtClean="0">
                <a:latin typeface="Times New Roman" pitchFamily="18" charset="0"/>
                <a:cs typeface="Times New Roman" pitchFamily="18" charset="0"/>
              </a:rPr>
              <a:t>In an operational data, many types of information being used with different names for same entity.</a:t>
            </a:r>
          </a:p>
          <a:p>
            <a:pPr lvl="1"/>
            <a:r>
              <a:rPr lang="en-US" dirty="0" smtClean="0">
                <a:latin typeface="Times New Roman" pitchFamily="18" charset="0"/>
                <a:cs typeface="Times New Roman" pitchFamily="18" charset="0"/>
              </a:rPr>
              <a:t>In a data warehouse, all entities should be integrated and consistent i.e. only one name must exist to describe each individual entity.</a:t>
            </a:r>
          </a:p>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Data Warehouse Architecture</a:t>
            </a:r>
          </a:p>
        </p:txBody>
      </p:sp>
      <p:grpSp>
        <p:nvGrpSpPr>
          <p:cNvPr id="4" name="Content Placeholder 3"/>
          <p:cNvGrpSpPr>
            <a:grpSpLocks noGrp="1"/>
          </p:cNvGrpSpPr>
          <p:nvPr/>
        </p:nvGrpSpPr>
        <p:grpSpPr>
          <a:xfrm>
            <a:off x="457200" y="1935163"/>
            <a:ext cx="8229600" cy="4389437"/>
            <a:chOff x="838200" y="1524000"/>
            <a:chExt cx="7696200" cy="3657600"/>
          </a:xfrm>
        </p:grpSpPr>
        <p:grpSp>
          <p:nvGrpSpPr>
            <p:cNvPr id="5" name="Group 53"/>
            <p:cNvGrpSpPr/>
            <p:nvPr/>
          </p:nvGrpSpPr>
          <p:grpSpPr>
            <a:xfrm>
              <a:off x="838200" y="1600200"/>
              <a:ext cx="6934200" cy="3581400"/>
              <a:chOff x="838200" y="1676400"/>
              <a:chExt cx="6934200" cy="3581400"/>
            </a:xfrm>
          </p:grpSpPr>
          <p:grpSp>
            <p:nvGrpSpPr>
              <p:cNvPr id="15" name="Group 3"/>
              <p:cNvGrpSpPr>
                <a:grpSpLocks/>
              </p:cNvGrpSpPr>
              <p:nvPr/>
            </p:nvGrpSpPr>
            <p:grpSpPr bwMode="auto">
              <a:xfrm>
                <a:off x="838200" y="2214780"/>
                <a:ext cx="6934200" cy="3043020"/>
                <a:chOff x="1425" y="3945"/>
                <a:chExt cx="6975" cy="3900"/>
              </a:xfrm>
            </p:grpSpPr>
            <p:grpSp>
              <p:nvGrpSpPr>
                <p:cNvPr id="18" name="Group 4"/>
                <p:cNvGrpSpPr>
                  <a:grpSpLocks/>
                </p:cNvGrpSpPr>
                <p:nvPr/>
              </p:nvGrpSpPr>
              <p:grpSpPr bwMode="auto">
                <a:xfrm>
                  <a:off x="1425" y="3945"/>
                  <a:ext cx="6105" cy="3090"/>
                  <a:chOff x="1425" y="3945"/>
                  <a:chExt cx="6105" cy="3090"/>
                </a:xfrm>
              </p:grpSpPr>
              <p:grpSp>
                <p:nvGrpSpPr>
                  <p:cNvPr id="22" name="Group 5"/>
                  <p:cNvGrpSpPr>
                    <a:grpSpLocks/>
                  </p:cNvGrpSpPr>
                  <p:nvPr/>
                </p:nvGrpSpPr>
                <p:grpSpPr bwMode="auto">
                  <a:xfrm>
                    <a:off x="3885" y="3945"/>
                    <a:ext cx="3645" cy="3090"/>
                    <a:chOff x="3885" y="3945"/>
                    <a:chExt cx="3645" cy="3090"/>
                  </a:xfrm>
                </p:grpSpPr>
                <p:sp>
                  <p:nvSpPr>
                    <p:cNvPr id="48" name="Oval 6"/>
                    <p:cNvSpPr>
                      <a:spLocks noChangeArrowheads="1"/>
                    </p:cNvSpPr>
                    <p:nvPr/>
                  </p:nvSpPr>
                  <p:spPr bwMode="auto">
                    <a:xfrm>
                      <a:off x="3885" y="3945"/>
                      <a:ext cx="3645" cy="6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chemeClr val="bg2">
                            <a:lumMod val="10000"/>
                          </a:schemeClr>
                        </a:solidFill>
                      </a:endParaRPr>
                    </a:p>
                  </p:txBody>
                </p:sp>
                <p:cxnSp>
                  <p:nvCxnSpPr>
                    <p:cNvPr id="49" name="AutoShape 7"/>
                    <p:cNvCxnSpPr>
                      <a:cxnSpLocks noChangeShapeType="1"/>
                    </p:cNvCxnSpPr>
                    <p:nvPr/>
                  </p:nvCxnSpPr>
                  <p:spPr bwMode="auto">
                    <a:xfrm>
                      <a:off x="3885" y="4260"/>
                      <a:ext cx="0" cy="2775"/>
                    </a:xfrm>
                    <a:prstGeom prst="straightConnector1">
                      <a:avLst/>
                    </a:prstGeom>
                    <a:noFill/>
                    <a:ln w="9525">
                      <a:solidFill>
                        <a:srgbClr val="000000"/>
                      </a:solidFill>
                      <a:round/>
                      <a:headEnd/>
                      <a:tailEnd/>
                    </a:ln>
                  </p:spPr>
                </p:cxnSp>
                <p:cxnSp>
                  <p:nvCxnSpPr>
                    <p:cNvPr id="50" name="AutoShape 8"/>
                    <p:cNvCxnSpPr>
                      <a:cxnSpLocks noChangeShapeType="1"/>
                    </p:cNvCxnSpPr>
                    <p:nvPr/>
                  </p:nvCxnSpPr>
                  <p:spPr bwMode="auto">
                    <a:xfrm>
                      <a:off x="7530" y="4260"/>
                      <a:ext cx="0" cy="2775"/>
                    </a:xfrm>
                    <a:prstGeom prst="straightConnector1">
                      <a:avLst/>
                    </a:prstGeom>
                    <a:noFill/>
                    <a:ln w="9525">
                      <a:solidFill>
                        <a:srgbClr val="000000"/>
                      </a:solidFill>
                      <a:round/>
                      <a:headEnd/>
                      <a:tailEnd/>
                    </a:ln>
                  </p:spPr>
                </p:cxnSp>
                <p:cxnSp>
                  <p:nvCxnSpPr>
                    <p:cNvPr id="51" name="AutoShape 9"/>
                    <p:cNvCxnSpPr>
                      <a:cxnSpLocks noChangeShapeType="1"/>
                    </p:cNvCxnSpPr>
                    <p:nvPr/>
                  </p:nvCxnSpPr>
                  <p:spPr bwMode="auto">
                    <a:xfrm>
                      <a:off x="3885" y="7035"/>
                      <a:ext cx="3645" cy="0"/>
                    </a:xfrm>
                    <a:prstGeom prst="straightConnector1">
                      <a:avLst/>
                    </a:prstGeom>
                    <a:noFill/>
                    <a:ln w="9525">
                      <a:solidFill>
                        <a:srgbClr val="000000"/>
                      </a:solidFill>
                      <a:round/>
                      <a:headEnd/>
                      <a:tailEnd/>
                    </a:ln>
                  </p:spPr>
                </p:cxnSp>
              </p:grpSp>
              <p:grpSp>
                <p:nvGrpSpPr>
                  <p:cNvPr id="23" name="Group 10"/>
                  <p:cNvGrpSpPr>
                    <a:grpSpLocks/>
                  </p:cNvGrpSpPr>
                  <p:nvPr/>
                </p:nvGrpSpPr>
                <p:grpSpPr bwMode="auto">
                  <a:xfrm>
                    <a:off x="1425" y="4260"/>
                    <a:ext cx="1455" cy="960"/>
                    <a:chOff x="3885" y="3945"/>
                    <a:chExt cx="3645" cy="3090"/>
                  </a:xfrm>
                </p:grpSpPr>
                <p:sp>
                  <p:nvSpPr>
                    <p:cNvPr id="44" name="Oval 11"/>
                    <p:cNvSpPr>
                      <a:spLocks noChangeArrowheads="1"/>
                    </p:cNvSpPr>
                    <p:nvPr/>
                  </p:nvSpPr>
                  <p:spPr bwMode="auto">
                    <a:xfrm>
                      <a:off x="3885" y="3945"/>
                      <a:ext cx="3645" cy="6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chemeClr val="bg2">
                            <a:lumMod val="10000"/>
                          </a:schemeClr>
                        </a:solidFill>
                      </a:endParaRPr>
                    </a:p>
                  </p:txBody>
                </p:sp>
                <p:cxnSp>
                  <p:nvCxnSpPr>
                    <p:cNvPr id="45" name="AutoShape 12"/>
                    <p:cNvCxnSpPr>
                      <a:cxnSpLocks noChangeShapeType="1"/>
                    </p:cNvCxnSpPr>
                    <p:nvPr/>
                  </p:nvCxnSpPr>
                  <p:spPr bwMode="auto">
                    <a:xfrm>
                      <a:off x="3885" y="4260"/>
                      <a:ext cx="0" cy="2775"/>
                    </a:xfrm>
                    <a:prstGeom prst="straightConnector1">
                      <a:avLst/>
                    </a:prstGeom>
                    <a:noFill/>
                    <a:ln w="9525">
                      <a:solidFill>
                        <a:srgbClr val="000000"/>
                      </a:solidFill>
                      <a:round/>
                      <a:headEnd/>
                      <a:tailEnd/>
                    </a:ln>
                  </p:spPr>
                </p:cxnSp>
                <p:cxnSp>
                  <p:nvCxnSpPr>
                    <p:cNvPr id="46" name="AutoShape 13"/>
                    <p:cNvCxnSpPr>
                      <a:cxnSpLocks noChangeShapeType="1"/>
                    </p:cNvCxnSpPr>
                    <p:nvPr/>
                  </p:nvCxnSpPr>
                  <p:spPr bwMode="auto">
                    <a:xfrm>
                      <a:off x="7530" y="4260"/>
                      <a:ext cx="0" cy="2775"/>
                    </a:xfrm>
                    <a:prstGeom prst="straightConnector1">
                      <a:avLst/>
                    </a:prstGeom>
                    <a:noFill/>
                    <a:ln w="9525">
                      <a:solidFill>
                        <a:srgbClr val="000000"/>
                      </a:solidFill>
                      <a:round/>
                      <a:headEnd/>
                      <a:tailEnd/>
                    </a:ln>
                  </p:spPr>
                </p:cxnSp>
                <p:cxnSp>
                  <p:nvCxnSpPr>
                    <p:cNvPr id="47" name="AutoShape 14"/>
                    <p:cNvCxnSpPr>
                      <a:cxnSpLocks noChangeShapeType="1"/>
                    </p:cNvCxnSpPr>
                    <p:nvPr/>
                  </p:nvCxnSpPr>
                  <p:spPr bwMode="auto">
                    <a:xfrm>
                      <a:off x="3885" y="7035"/>
                      <a:ext cx="3645" cy="0"/>
                    </a:xfrm>
                    <a:prstGeom prst="straightConnector1">
                      <a:avLst/>
                    </a:prstGeom>
                    <a:noFill/>
                    <a:ln w="9525">
                      <a:solidFill>
                        <a:srgbClr val="000000"/>
                      </a:solidFill>
                      <a:round/>
                      <a:headEnd/>
                      <a:tailEnd/>
                    </a:ln>
                  </p:spPr>
                </p:cxnSp>
              </p:grpSp>
              <p:grpSp>
                <p:nvGrpSpPr>
                  <p:cNvPr id="24" name="Group 15"/>
                  <p:cNvGrpSpPr>
                    <a:grpSpLocks/>
                  </p:cNvGrpSpPr>
                  <p:nvPr/>
                </p:nvGrpSpPr>
                <p:grpSpPr bwMode="auto">
                  <a:xfrm>
                    <a:off x="1425" y="5936"/>
                    <a:ext cx="1380" cy="960"/>
                    <a:chOff x="3885" y="3945"/>
                    <a:chExt cx="3645" cy="3090"/>
                  </a:xfrm>
                </p:grpSpPr>
                <p:sp>
                  <p:nvSpPr>
                    <p:cNvPr id="40" name="Oval 16"/>
                    <p:cNvSpPr>
                      <a:spLocks noChangeArrowheads="1"/>
                    </p:cNvSpPr>
                    <p:nvPr/>
                  </p:nvSpPr>
                  <p:spPr bwMode="auto">
                    <a:xfrm>
                      <a:off x="3885" y="3945"/>
                      <a:ext cx="3645" cy="6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chemeClr val="bg2">
                            <a:lumMod val="10000"/>
                          </a:schemeClr>
                        </a:solidFill>
                      </a:endParaRPr>
                    </a:p>
                  </p:txBody>
                </p:sp>
                <p:cxnSp>
                  <p:nvCxnSpPr>
                    <p:cNvPr id="41" name="AutoShape 17"/>
                    <p:cNvCxnSpPr>
                      <a:cxnSpLocks noChangeShapeType="1"/>
                    </p:cNvCxnSpPr>
                    <p:nvPr/>
                  </p:nvCxnSpPr>
                  <p:spPr bwMode="auto">
                    <a:xfrm>
                      <a:off x="3885" y="4260"/>
                      <a:ext cx="0" cy="2775"/>
                    </a:xfrm>
                    <a:prstGeom prst="straightConnector1">
                      <a:avLst/>
                    </a:prstGeom>
                    <a:noFill/>
                    <a:ln w="9525">
                      <a:solidFill>
                        <a:srgbClr val="000000"/>
                      </a:solidFill>
                      <a:round/>
                      <a:headEnd/>
                      <a:tailEnd/>
                    </a:ln>
                  </p:spPr>
                </p:cxnSp>
                <p:cxnSp>
                  <p:nvCxnSpPr>
                    <p:cNvPr id="42" name="AutoShape 18"/>
                    <p:cNvCxnSpPr>
                      <a:cxnSpLocks noChangeShapeType="1"/>
                    </p:cNvCxnSpPr>
                    <p:nvPr/>
                  </p:nvCxnSpPr>
                  <p:spPr bwMode="auto">
                    <a:xfrm>
                      <a:off x="7530" y="4260"/>
                      <a:ext cx="0" cy="2775"/>
                    </a:xfrm>
                    <a:prstGeom prst="straightConnector1">
                      <a:avLst/>
                    </a:prstGeom>
                    <a:noFill/>
                    <a:ln w="9525">
                      <a:solidFill>
                        <a:srgbClr val="000000"/>
                      </a:solidFill>
                      <a:round/>
                      <a:headEnd/>
                      <a:tailEnd/>
                    </a:ln>
                  </p:spPr>
                </p:cxnSp>
                <p:cxnSp>
                  <p:nvCxnSpPr>
                    <p:cNvPr id="43" name="AutoShape 19"/>
                    <p:cNvCxnSpPr>
                      <a:cxnSpLocks noChangeShapeType="1"/>
                    </p:cNvCxnSpPr>
                    <p:nvPr/>
                  </p:nvCxnSpPr>
                  <p:spPr bwMode="auto">
                    <a:xfrm>
                      <a:off x="3885" y="7035"/>
                      <a:ext cx="3645" cy="0"/>
                    </a:xfrm>
                    <a:prstGeom prst="straightConnector1">
                      <a:avLst/>
                    </a:prstGeom>
                    <a:noFill/>
                    <a:ln w="9525">
                      <a:solidFill>
                        <a:srgbClr val="000000"/>
                      </a:solidFill>
                      <a:round/>
                      <a:headEnd/>
                      <a:tailEnd/>
                    </a:ln>
                  </p:spPr>
                </p:cxnSp>
              </p:grpSp>
              <p:grpSp>
                <p:nvGrpSpPr>
                  <p:cNvPr id="25" name="Group 20"/>
                  <p:cNvGrpSpPr>
                    <a:grpSpLocks/>
                  </p:cNvGrpSpPr>
                  <p:nvPr/>
                </p:nvGrpSpPr>
                <p:grpSpPr bwMode="auto">
                  <a:xfrm>
                    <a:off x="4965" y="6061"/>
                    <a:ext cx="1275" cy="835"/>
                    <a:chOff x="3885" y="3945"/>
                    <a:chExt cx="3645" cy="3090"/>
                  </a:xfrm>
                </p:grpSpPr>
                <p:sp>
                  <p:nvSpPr>
                    <p:cNvPr id="36" name="Oval 21"/>
                    <p:cNvSpPr>
                      <a:spLocks noChangeArrowheads="1"/>
                    </p:cNvSpPr>
                    <p:nvPr/>
                  </p:nvSpPr>
                  <p:spPr bwMode="auto">
                    <a:xfrm>
                      <a:off x="3885" y="3945"/>
                      <a:ext cx="3645" cy="6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chemeClr val="bg2">
                            <a:lumMod val="10000"/>
                          </a:schemeClr>
                        </a:solidFill>
                      </a:endParaRPr>
                    </a:p>
                  </p:txBody>
                </p:sp>
                <p:cxnSp>
                  <p:nvCxnSpPr>
                    <p:cNvPr id="37" name="AutoShape 22"/>
                    <p:cNvCxnSpPr>
                      <a:cxnSpLocks noChangeShapeType="1"/>
                    </p:cNvCxnSpPr>
                    <p:nvPr/>
                  </p:nvCxnSpPr>
                  <p:spPr bwMode="auto">
                    <a:xfrm>
                      <a:off x="3885" y="4260"/>
                      <a:ext cx="0" cy="2775"/>
                    </a:xfrm>
                    <a:prstGeom prst="straightConnector1">
                      <a:avLst/>
                    </a:prstGeom>
                    <a:noFill/>
                    <a:ln w="9525">
                      <a:solidFill>
                        <a:srgbClr val="000000"/>
                      </a:solidFill>
                      <a:round/>
                      <a:headEnd/>
                      <a:tailEnd/>
                    </a:ln>
                  </p:spPr>
                </p:cxnSp>
                <p:cxnSp>
                  <p:nvCxnSpPr>
                    <p:cNvPr id="38" name="AutoShape 23"/>
                    <p:cNvCxnSpPr>
                      <a:cxnSpLocks noChangeShapeType="1"/>
                    </p:cNvCxnSpPr>
                    <p:nvPr/>
                  </p:nvCxnSpPr>
                  <p:spPr bwMode="auto">
                    <a:xfrm>
                      <a:off x="7530" y="4260"/>
                      <a:ext cx="0" cy="2775"/>
                    </a:xfrm>
                    <a:prstGeom prst="straightConnector1">
                      <a:avLst/>
                    </a:prstGeom>
                    <a:noFill/>
                    <a:ln w="9525">
                      <a:solidFill>
                        <a:srgbClr val="000000"/>
                      </a:solidFill>
                      <a:round/>
                      <a:headEnd/>
                      <a:tailEnd/>
                    </a:ln>
                  </p:spPr>
                </p:cxnSp>
                <p:cxnSp>
                  <p:nvCxnSpPr>
                    <p:cNvPr id="39" name="AutoShape 24"/>
                    <p:cNvCxnSpPr>
                      <a:cxnSpLocks noChangeShapeType="1"/>
                    </p:cNvCxnSpPr>
                    <p:nvPr/>
                  </p:nvCxnSpPr>
                  <p:spPr bwMode="auto">
                    <a:xfrm>
                      <a:off x="3885" y="7035"/>
                      <a:ext cx="3645" cy="0"/>
                    </a:xfrm>
                    <a:prstGeom prst="straightConnector1">
                      <a:avLst/>
                    </a:prstGeom>
                    <a:noFill/>
                    <a:ln w="9525">
                      <a:solidFill>
                        <a:srgbClr val="000000"/>
                      </a:solidFill>
                      <a:round/>
                      <a:headEnd/>
                      <a:tailEnd/>
                    </a:ln>
                  </p:spPr>
                </p:cxnSp>
              </p:grpSp>
              <p:grpSp>
                <p:nvGrpSpPr>
                  <p:cNvPr id="26" name="Group 25"/>
                  <p:cNvGrpSpPr>
                    <a:grpSpLocks/>
                  </p:cNvGrpSpPr>
                  <p:nvPr/>
                </p:nvGrpSpPr>
                <p:grpSpPr bwMode="auto">
                  <a:xfrm>
                    <a:off x="5940" y="4838"/>
                    <a:ext cx="1380" cy="960"/>
                    <a:chOff x="3885" y="3945"/>
                    <a:chExt cx="3645" cy="3090"/>
                  </a:xfrm>
                </p:grpSpPr>
                <p:sp>
                  <p:nvSpPr>
                    <p:cNvPr id="32" name="Oval 26"/>
                    <p:cNvSpPr>
                      <a:spLocks noChangeArrowheads="1"/>
                    </p:cNvSpPr>
                    <p:nvPr/>
                  </p:nvSpPr>
                  <p:spPr bwMode="auto">
                    <a:xfrm>
                      <a:off x="3885" y="3945"/>
                      <a:ext cx="3645" cy="6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chemeClr val="bg2">
                            <a:lumMod val="10000"/>
                          </a:schemeClr>
                        </a:solidFill>
                      </a:endParaRPr>
                    </a:p>
                  </p:txBody>
                </p:sp>
                <p:cxnSp>
                  <p:nvCxnSpPr>
                    <p:cNvPr id="33" name="AutoShape 27"/>
                    <p:cNvCxnSpPr>
                      <a:cxnSpLocks noChangeShapeType="1"/>
                    </p:cNvCxnSpPr>
                    <p:nvPr/>
                  </p:nvCxnSpPr>
                  <p:spPr bwMode="auto">
                    <a:xfrm>
                      <a:off x="3885" y="4260"/>
                      <a:ext cx="0" cy="2775"/>
                    </a:xfrm>
                    <a:prstGeom prst="straightConnector1">
                      <a:avLst/>
                    </a:prstGeom>
                    <a:noFill/>
                    <a:ln w="9525">
                      <a:solidFill>
                        <a:srgbClr val="000000"/>
                      </a:solidFill>
                      <a:round/>
                      <a:headEnd/>
                      <a:tailEnd/>
                    </a:ln>
                  </p:spPr>
                </p:cxnSp>
                <p:cxnSp>
                  <p:nvCxnSpPr>
                    <p:cNvPr id="34" name="AutoShape 28"/>
                    <p:cNvCxnSpPr>
                      <a:cxnSpLocks noChangeShapeType="1"/>
                    </p:cNvCxnSpPr>
                    <p:nvPr/>
                  </p:nvCxnSpPr>
                  <p:spPr bwMode="auto">
                    <a:xfrm>
                      <a:off x="7530" y="4260"/>
                      <a:ext cx="0" cy="2775"/>
                    </a:xfrm>
                    <a:prstGeom prst="straightConnector1">
                      <a:avLst/>
                    </a:prstGeom>
                    <a:noFill/>
                    <a:ln w="9525">
                      <a:solidFill>
                        <a:srgbClr val="000000"/>
                      </a:solidFill>
                      <a:round/>
                      <a:headEnd/>
                      <a:tailEnd/>
                    </a:ln>
                  </p:spPr>
                </p:cxnSp>
                <p:cxnSp>
                  <p:nvCxnSpPr>
                    <p:cNvPr id="35" name="AutoShape 29"/>
                    <p:cNvCxnSpPr>
                      <a:cxnSpLocks noChangeShapeType="1"/>
                    </p:cNvCxnSpPr>
                    <p:nvPr/>
                  </p:nvCxnSpPr>
                  <p:spPr bwMode="auto">
                    <a:xfrm>
                      <a:off x="3885" y="7035"/>
                      <a:ext cx="3645" cy="0"/>
                    </a:xfrm>
                    <a:prstGeom prst="straightConnector1">
                      <a:avLst/>
                    </a:prstGeom>
                    <a:noFill/>
                    <a:ln w="9525">
                      <a:solidFill>
                        <a:srgbClr val="000000"/>
                      </a:solidFill>
                      <a:round/>
                      <a:headEnd/>
                      <a:tailEnd/>
                    </a:ln>
                  </p:spPr>
                </p:cxnSp>
              </p:grpSp>
              <p:grpSp>
                <p:nvGrpSpPr>
                  <p:cNvPr id="27" name="Group 30"/>
                  <p:cNvGrpSpPr>
                    <a:grpSpLocks/>
                  </p:cNvGrpSpPr>
                  <p:nvPr/>
                </p:nvGrpSpPr>
                <p:grpSpPr bwMode="auto">
                  <a:xfrm>
                    <a:off x="4215" y="4838"/>
                    <a:ext cx="1455" cy="960"/>
                    <a:chOff x="3885" y="3945"/>
                    <a:chExt cx="3645" cy="3090"/>
                  </a:xfrm>
                </p:grpSpPr>
                <p:sp>
                  <p:nvSpPr>
                    <p:cNvPr id="28" name="Oval 31"/>
                    <p:cNvSpPr>
                      <a:spLocks noChangeArrowheads="1"/>
                    </p:cNvSpPr>
                    <p:nvPr/>
                  </p:nvSpPr>
                  <p:spPr bwMode="auto">
                    <a:xfrm>
                      <a:off x="3885" y="3945"/>
                      <a:ext cx="3645" cy="64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solidFill>
                          <a:schemeClr val="bg2">
                            <a:lumMod val="10000"/>
                          </a:schemeClr>
                        </a:solidFill>
                      </a:endParaRPr>
                    </a:p>
                  </p:txBody>
                </p:sp>
                <p:cxnSp>
                  <p:nvCxnSpPr>
                    <p:cNvPr id="29" name="AutoShape 32"/>
                    <p:cNvCxnSpPr>
                      <a:cxnSpLocks noChangeShapeType="1"/>
                    </p:cNvCxnSpPr>
                    <p:nvPr/>
                  </p:nvCxnSpPr>
                  <p:spPr bwMode="auto">
                    <a:xfrm>
                      <a:off x="3885" y="4260"/>
                      <a:ext cx="0" cy="2775"/>
                    </a:xfrm>
                    <a:prstGeom prst="straightConnector1">
                      <a:avLst/>
                    </a:prstGeom>
                    <a:noFill/>
                    <a:ln w="9525">
                      <a:solidFill>
                        <a:srgbClr val="000000"/>
                      </a:solidFill>
                      <a:round/>
                      <a:headEnd/>
                      <a:tailEnd/>
                    </a:ln>
                  </p:spPr>
                </p:cxnSp>
                <p:cxnSp>
                  <p:nvCxnSpPr>
                    <p:cNvPr id="30" name="AutoShape 33"/>
                    <p:cNvCxnSpPr>
                      <a:cxnSpLocks noChangeShapeType="1"/>
                    </p:cNvCxnSpPr>
                    <p:nvPr/>
                  </p:nvCxnSpPr>
                  <p:spPr bwMode="auto">
                    <a:xfrm>
                      <a:off x="7530" y="4260"/>
                      <a:ext cx="0" cy="2775"/>
                    </a:xfrm>
                    <a:prstGeom prst="straightConnector1">
                      <a:avLst/>
                    </a:prstGeom>
                    <a:noFill/>
                    <a:ln w="9525">
                      <a:solidFill>
                        <a:srgbClr val="000000"/>
                      </a:solidFill>
                      <a:round/>
                      <a:headEnd/>
                      <a:tailEnd/>
                    </a:ln>
                  </p:spPr>
                </p:cxnSp>
                <p:cxnSp>
                  <p:nvCxnSpPr>
                    <p:cNvPr id="31" name="AutoShape 34"/>
                    <p:cNvCxnSpPr>
                      <a:cxnSpLocks noChangeShapeType="1"/>
                    </p:cNvCxnSpPr>
                    <p:nvPr/>
                  </p:nvCxnSpPr>
                  <p:spPr bwMode="auto">
                    <a:xfrm>
                      <a:off x="3885" y="7035"/>
                      <a:ext cx="3645" cy="0"/>
                    </a:xfrm>
                    <a:prstGeom prst="straightConnector1">
                      <a:avLst/>
                    </a:prstGeom>
                    <a:noFill/>
                    <a:ln w="9525">
                      <a:solidFill>
                        <a:srgbClr val="000000"/>
                      </a:solidFill>
                      <a:round/>
                      <a:headEnd/>
                      <a:tailEnd/>
                    </a:ln>
                  </p:spPr>
                </p:cxnSp>
              </p:grpSp>
            </p:grpSp>
            <p:sp>
              <p:nvSpPr>
                <p:cNvPr id="19" name="Rectangle 35"/>
                <p:cNvSpPr>
                  <a:spLocks noChangeArrowheads="1"/>
                </p:cNvSpPr>
                <p:nvPr/>
              </p:nvSpPr>
              <p:spPr bwMode="auto">
                <a:xfrm>
                  <a:off x="3188" y="4358"/>
                  <a:ext cx="613" cy="2538"/>
                </a:xfrm>
                <a:prstGeom prst="rect">
                  <a:avLst/>
                </a:prstGeom>
                <a:solidFill>
                  <a:srgbClr val="FFFFFF"/>
                </a:solidFill>
                <a:ln w="9525">
                  <a:solidFill>
                    <a:srgbClr val="000000"/>
                  </a:solidFill>
                  <a:miter lim="800000"/>
                  <a:headEnd/>
                  <a:tailEnd/>
                </a:ln>
              </p:spPr>
              <p:txBody>
                <a:bodyPr vert="vert"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bg2">
                        <a:lumMod val="10000"/>
                      </a:schemeClr>
                    </a:solidFill>
                    <a:effectLst/>
                    <a:latin typeface="Times New Roman" pitchFamily="18"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a:solidFill>
                        <a:schemeClr val="bg2">
                          <a:lumMod val="10000"/>
                        </a:schemeClr>
                      </a:solidFill>
                      <a:latin typeface="Times New Roman" pitchFamily="18" charset="0"/>
                      <a:ea typeface="Arial" pitchFamily="34" charset="0"/>
                      <a:cs typeface="Arial" pitchFamily="34" charset="0"/>
                    </a:rPr>
                    <a:t> </a:t>
                  </a:r>
                  <a:r>
                    <a:rPr lang="en-US" sz="2000" b="1" dirty="0" smtClean="0">
                      <a:solidFill>
                        <a:schemeClr val="bg2">
                          <a:lumMod val="10000"/>
                        </a:schemeClr>
                      </a:solidFill>
                      <a:latin typeface="Times New Roman" pitchFamily="18" charset="0"/>
                      <a:ea typeface="Arial" pitchFamily="34" charset="0"/>
                      <a:cs typeface="Arial" pitchFamily="34" charset="0"/>
                    </a:rPr>
                    <a:t>  </a:t>
                  </a:r>
                  <a:r>
                    <a:rPr kumimoji="0" lang="en-US" sz="2000" b="1" i="0" u="none" strike="noStrike" cap="none" normalizeH="0" baseline="0" dirty="0" smtClean="0">
                      <a:ln>
                        <a:noFill/>
                      </a:ln>
                      <a:solidFill>
                        <a:schemeClr val="bg2">
                          <a:lumMod val="10000"/>
                        </a:schemeClr>
                      </a:solidFill>
                      <a:effectLst/>
                      <a:latin typeface="Times New Roman" pitchFamily="18" charset="0"/>
                      <a:ea typeface="Arial" pitchFamily="34" charset="0"/>
                      <a:cs typeface="Arial" pitchFamily="34" charset="0"/>
                    </a:rPr>
                    <a:t>Load manager</a:t>
                  </a:r>
                  <a:endParaRPr kumimoji="0" lang="en-US" sz="2000" b="0" i="0" u="none" strike="noStrike" cap="none" normalizeH="0" baseline="0" dirty="0" smtClean="0">
                    <a:ln>
                      <a:noFill/>
                    </a:ln>
                    <a:solidFill>
                      <a:schemeClr val="bg2">
                        <a:lumMod val="10000"/>
                      </a:schemeClr>
                    </a:solidFill>
                    <a:effectLst/>
                    <a:latin typeface="Arial" pitchFamily="34" charset="0"/>
                    <a:cs typeface="Arial" pitchFamily="34" charset="0"/>
                  </a:endParaRPr>
                </a:p>
              </p:txBody>
            </p:sp>
            <p:sp>
              <p:nvSpPr>
                <p:cNvPr id="20" name="Rectangle 36"/>
                <p:cNvSpPr>
                  <a:spLocks noChangeArrowheads="1"/>
                </p:cNvSpPr>
                <p:nvPr/>
              </p:nvSpPr>
              <p:spPr bwMode="auto">
                <a:xfrm>
                  <a:off x="3885" y="7357"/>
                  <a:ext cx="3645" cy="4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2">
                          <a:lumMod val="10000"/>
                        </a:schemeClr>
                      </a:solidFill>
                      <a:effectLst/>
                      <a:latin typeface="Times New Roman" pitchFamily="18" charset="0"/>
                      <a:ea typeface="Arial" pitchFamily="34" charset="0"/>
                      <a:cs typeface="Arial" pitchFamily="34" charset="0"/>
                    </a:rPr>
                    <a:t>Warehouse Manager</a:t>
                  </a:r>
                  <a:endParaRPr kumimoji="0" lang="en-US" sz="1400" b="0" i="0" u="none" strike="noStrike" cap="none" normalizeH="0" baseline="0" dirty="0" smtClean="0">
                    <a:ln>
                      <a:noFill/>
                    </a:ln>
                    <a:solidFill>
                      <a:schemeClr val="bg2">
                        <a:lumMod val="10000"/>
                      </a:schemeClr>
                    </a:solidFill>
                    <a:effectLst/>
                    <a:latin typeface="Arial" pitchFamily="34" charset="0"/>
                    <a:cs typeface="Arial" pitchFamily="34" charset="0"/>
                  </a:endParaRPr>
                </a:p>
              </p:txBody>
            </p:sp>
            <p:sp>
              <p:nvSpPr>
                <p:cNvPr id="21" name="Rectangle 37"/>
                <p:cNvSpPr>
                  <a:spLocks noChangeArrowheads="1"/>
                </p:cNvSpPr>
                <p:nvPr/>
              </p:nvSpPr>
              <p:spPr bwMode="auto">
                <a:xfrm>
                  <a:off x="7940" y="4155"/>
                  <a:ext cx="460" cy="2880"/>
                </a:xfrm>
                <a:prstGeom prst="rect">
                  <a:avLst/>
                </a:prstGeom>
                <a:solidFill>
                  <a:srgbClr val="FFFFFF"/>
                </a:solidFill>
                <a:ln w="9525">
                  <a:solidFill>
                    <a:srgbClr val="000000"/>
                  </a:solidFill>
                  <a:miter lim="800000"/>
                  <a:headEnd/>
                  <a:tailEnd/>
                </a:ln>
              </p:spPr>
              <p:txBody>
                <a:bodyPr vert="vert"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2">
                          <a:lumMod val="10000"/>
                        </a:schemeClr>
                      </a:solidFill>
                      <a:effectLst/>
                      <a:latin typeface="Times New Roman" pitchFamily="18" charset="0"/>
                      <a:ea typeface="Arial" pitchFamily="34" charset="0"/>
                      <a:cs typeface="Arial" pitchFamily="34" charset="0"/>
                    </a:rPr>
                    <a:t>Query Manager</a:t>
                  </a:r>
                  <a:endParaRPr kumimoji="0" lang="en-US" sz="2000" b="0" i="0" u="none" strike="noStrike" cap="none" normalizeH="0" baseline="0" dirty="0" smtClean="0">
                    <a:ln>
                      <a:noFill/>
                    </a:ln>
                    <a:solidFill>
                      <a:schemeClr val="bg2">
                        <a:lumMod val="10000"/>
                      </a:schemeClr>
                    </a:solidFill>
                    <a:effectLst/>
                    <a:latin typeface="Arial" pitchFamily="34" charset="0"/>
                    <a:cs typeface="Arial" pitchFamily="34" charset="0"/>
                  </a:endParaRPr>
                </a:p>
              </p:txBody>
            </p:sp>
          </p:grpSp>
          <p:cxnSp>
            <p:nvCxnSpPr>
              <p:cNvPr id="16" name="AutoShape 38"/>
              <p:cNvCxnSpPr>
                <a:cxnSpLocks noChangeShapeType="1"/>
              </p:cNvCxnSpPr>
              <p:nvPr/>
            </p:nvCxnSpPr>
            <p:spPr bwMode="auto">
              <a:xfrm flipV="1">
                <a:off x="1553988" y="1676400"/>
                <a:ext cx="1655261" cy="23408"/>
              </a:xfrm>
              <a:prstGeom prst="straightConnector1">
                <a:avLst/>
              </a:prstGeom>
              <a:noFill/>
              <a:ln w="9525">
                <a:solidFill>
                  <a:srgbClr val="000000"/>
                </a:solidFill>
                <a:round/>
                <a:headEnd/>
                <a:tailEnd type="triangle" w="med" len="med"/>
              </a:ln>
            </p:spPr>
          </p:cxnSp>
          <p:cxnSp>
            <p:nvCxnSpPr>
              <p:cNvPr id="17" name="AutoShape 39"/>
              <p:cNvCxnSpPr>
                <a:cxnSpLocks noChangeShapeType="1"/>
              </p:cNvCxnSpPr>
              <p:nvPr/>
            </p:nvCxnSpPr>
            <p:spPr bwMode="auto">
              <a:xfrm>
                <a:off x="5326790" y="1676400"/>
                <a:ext cx="2102628" cy="23408"/>
              </a:xfrm>
              <a:prstGeom prst="straightConnector1">
                <a:avLst/>
              </a:prstGeom>
              <a:noFill/>
              <a:ln w="9525">
                <a:solidFill>
                  <a:srgbClr val="000000"/>
                </a:solidFill>
                <a:round/>
                <a:headEnd/>
                <a:tailEnd type="triangle" w="med" len="med"/>
              </a:ln>
            </p:spPr>
          </p:cxnSp>
        </p:grpSp>
        <p:grpSp>
          <p:nvGrpSpPr>
            <p:cNvPr id="6" name="Group 52"/>
            <p:cNvGrpSpPr/>
            <p:nvPr/>
          </p:nvGrpSpPr>
          <p:grpSpPr>
            <a:xfrm>
              <a:off x="838200" y="1524000"/>
              <a:ext cx="7696200" cy="3008531"/>
              <a:chOff x="838200" y="1524000"/>
              <a:chExt cx="7696200" cy="3008531"/>
            </a:xfrm>
          </p:grpSpPr>
          <p:sp>
            <p:nvSpPr>
              <p:cNvPr id="7" name="TextBox 6"/>
              <p:cNvSpPr txBox="1"/>
              <p:nvPr/>
            </p:nvSpPr>
            <p:spPr>
              <a:xfrm>
                <a:off x="838200" y="1524000"/>
                <a:ext cx="762000" cy="369332"/>
              </a:xfrm>
              <a:prstGeom prst="rect">
                <a:avLst/>
              </a:prstGeom>
              <a:noFill/>
            </p:spPr>
            <p:txBody>
              <a:bodyPr wrap="square" rtlCol="0">
                <a:spAutoFit/>
              </a:bodyPr>
              <a:lstStyle/>
              <a:p>
                <a:r>
                  <a:rPr lang="en-US" dirty="0" smtClean="0"/>
                  <a:t>Data</a:t>
                </a:r>
                <a:endParaRPr lang="en-US" dirty="0"/>
              </a:p>
            </p:txBody>
          </p:sp>
          <p:sp>
            <p:nvSpPr>
              <p:cNvPr id="8" name="TextBox 7"/>
              <p:cNvSpPr txBox="1"/>
              <p:nvPr/>
            </p:nvSpPr>
            <p:spPr>
              <a:xfrm>
                <a:off x="3581399" y="1524000"/>
                <a:ext cx="1461205" cy="307754"/>
              </a:xfrm>
              <a:prstGeom prst="rect">
                <a:avLst/>
              </a:prstGeom>
              <a:noFill/>
            </p:spPr>
            <p:txBody>
              <a:bodyPr wrap="square" rtlCol="0">
                <a:spAutoFit/>
              </a:bodyPr>
              <a:lstStyle/>
              <a:p>
                <a:r>
                  <a:rPr lang="en-US" dirty="0" smtClean="0"/>
                  <a:t>Information</a:t>
                </a:r>
                <a:endParaRPr lang="en-US" dirty="0"/>
              </a:p>
            </p:txBody>
          </p:sp>
          <p:sp>
            <p:nvSpPr>
              <p:cNvPr id="9" name="TextBox 8"/>
              <p:cNvSpPr txBox="1"/>
              <p:nvPr/>
            </p:nvSpPr>
            <p:spPr>
              <a:xfrm>
                <a:off x="7467600" y="1524000"/>
                <a:ext cx="1066800" cy="369332"/>
              </a:xfrm>
              <a:prstGeom prst="rect">
                <a:avLst/>
              </a:prstGeom>
              <a:noFill/>
            </p:spPr>
            <p:txBody>
              <a:bodyPr wrap="square" rtlCol="0">
                <a:spAutoFit/>
              </a:bodyPr>
              <a:lstStyle/>
              <a:p>
                <a:r>
                  <a:rPr lang="en-US" dirty="0" smtClean="0"/>
                  <a:t>Decision</a:t>
                </a:r>
                <a:endParaRPr lang="en-US" dirty="0"/>
              </a:p>
            </p:txBody>
          </p:sp>
          <p:sp>
            <p:nvSpPr>
              <p:cNvPr id="10" name="TextBox 9"/>
              <p:cNvSpPr txBox="1"/>
              <p:nvPr/>
            </p:nvSpPr>
            <p:spPr>
              <a:xfrm>
                <a:off x="914400" y="2554069"/>
                <a:ext cx="1447800" cy="646331"/>
              </a:xfrm>
              <a:prstGeom prst="rect">
                <a:avLst/>
              </a:prstGeom>
              <a:noFill/>
            </p:spPr>
            <p:txBody>
              <a:bodyPr wrap="square" rtlCol="0">
                <a:spAutoFit/>
              </a:bodyPr>
              <a:lstStyle/>
              <a:p>
                <a:pPr algn="ctr"/>
                <a:r>
                  <a:rPr lang="en-US" dirty="0"/>
                  <a:t>Operational Data</a:t>
                </a:r>
              </a:p>
            </p:txBody>
          </p:sp>
          <p:sp>
            <p:nvSpPr>
              <p:cNvPr id="11" name="Rectangle 41"/>
              <p:cNvSpPr>
                <a:spLocks noChangeArrowheads="1"/>
              </p:cNvSpPr>
              <p:nvPr/>
            </p:nvSpPr>
            <p:spPr bwMode="auto">
              <a:xfrm>
                <a:off x="3657600" y="2935069"/>
                <a:ext cx="137160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kumimoji="0" lang="en-US" b="0" i="0" u="none" strike="noStrike" cap="none" normalizeH="0" baseline="0" dirty="0" smtClean="0">
                    <a:ln>
                      <a:noFill/>
                    </a:ln>
                    <a:effectLst/>
                    <a:latin typeface="Times New Roman" pitchFamily="18" charset="0"/>
                    <a:ea typeface="Calibri" pitchFamily="34" charset="0"/>
                    <a:cs typeface="Times New Roman" pitchFamily="18" charset="0"/>
                  </a:rPr>
                  <a:t>Detailed Information</a:t>
                </a:r>
                <a:endParaRPr kumimoji="0" lang="en-US" sz="4000" b="0" i="0" u="none" strike="noStrike" cap="none" normalizeH="0" baseline="0" dirty="0" smtClean="0">
                  <a:ln>
                    <a:noFill/>
                  </a:ln>
                  <a:effectLst/>
                  <a:latin typeface="Arial" pitchFamily="34" charset="0"/>
                  <a:cs typeface="Arial" pitchFamily="34" charset="0"/>
                </a:endParaRPr>
              </a:p>
            </p:txBody>
          </p:sp>
          <p:sp>
            <p:nvSpPr>
              <p:cNvPr id="12" name="TextBox 11"/>
              <p:cNvSpPr txBox="1"/>
              <p:nvPr/>
            </p:nvSpPr>
            <p:spPr>
              <a:xfrm>
                <a:off x="5334000" y="2971800"/>
                <a:ext cx="1371600" cy="646331"/>
              </a:xfrm>
              <a:prstGeom prst="rect">
                <a:avLst/>
              </a:prstGeom>
              <a:noFill/>
            </p:spPr>
            <p:txBody>
              <a:bodyPr wrap="square" rtlCol="0">
                <a:spAutoFit/>
              </a:bodyPr>
              <a:lstStyle/>
              <a:p>
                <a:pPr algn="ctr"/>
                <a:r>
                  <a:rPr kumimoji="0" lang="en-US" b="0" i="0" u="none" strike="noStrike" cap="none" normalizeH="0" baseline="0" dirty="0" smtClean="0">
                    <a:ln>
                      <a:noFill/>
                    </a:ln>
                    <a:effectLst/>
                    <a:latin typeface="Times New Roman" pitchFamily="18" charset="0"/>
                    <a:ea typeface="Calibri" pitchFamily="34" charset="0"/>
                    <a:cs typeface="Times New Roman" pitchFamily="18" charset="0"/>
                  </a:rPr>
                  <a:t>Summary </a:t>
                </a:r>
              </a:p>
              <a:p>
                <a:r>
                  <a:rPr lang="en-US" dirty="0" smtClean="0">
                    <a:latin typeface="Times New Roman" pitchFamily="18" charset="0"/>
                    <a:cs typeface="Times New Roman" pitchFamily="18" charset="0"/>
                  </a:rPr>
                  <a:t>Information</a:t>
                </a:r>
                <a:endParaRPr lang="en-US" dirty="0"/>
              </a:p>
            </p:txBody>
          </p:sp>
          <p:sp>
            <p:nvSpPr>
              <p:cNvPr id="13" name="TextBox 12"/>
              <p:cNvSpPr txBox="1"/>
              <p:nvPr/>
            </p:nvSpPr>
            <p:spPr>
              <a:xfrm>
                <a:off x="914400" y="3886200"/>
                <a:ext cx="1295400" cy="646331"/>
              </a:xfrm>
              <a:prstGeom prst="rect">
                <a:avLst/>
              </a:prstGeom>
              <a:noFill/>
            </p:spPr>
            <p:txBody>
              <a:bodyPr wrap="square" rtlCol="0">
                <a:spAutoFit/>
              </a:bodyPr>
              <a:lstStyle/>
              <a:p>
                <a:pPr algn="ctr"/>
                <a:r>
                  <a:rPr lang="en-US" dirty="0"/>
                  <a:t>External Data</a:t>
                </a:r>
              </a:p>
            </p:txBody>
          </p:sp>
          <p:sp>
            <p:nvSpPr>
              <p:cNvPr id="14" name="TextBox 13"/>
              <p:cNvSpPr txBox="1"/>
              <p:nvPr/>
            </p:nvSpPr>
            <p:spPr>
              <a:xfrm>
                <a:off x="4419600" y="4038600"/>
                <a:ext cx="1169551" cy="369332"/>
              </a:xfrm>
              <a:prstGeom prst="rect">
                <a:avLst/>
              </a:prstGeom>
              <a:noFill/>
            </p:spPr>
            <p:txBody>
              <a:bodyPr wrap="none" rtlCol="0">
                <a:spAutoFit/>
              </a:bodyPr>
              <a:lstStyle/>
              <a:p>
                <a:r>
                  <a:rPr lang="en-US" dirty="0" smtClean="0"/>
                  <a:t>Meta Data</a:t>
                </a:r>
                <a:endParaRPr lang="en-US" dirty="0"/>
              </a:p>
            </p:txBody>
          </p:sp>
        </p:grpSp>
      </p:grpSp>
      <p:sp>
        <p:nvSpPr>
          <p:cNvPr id="52" name="Slide Number Placeholder 51"/>
          <p:cNvSpPr>
            <a:spLocks noGrp="1"/>
          </p:cNvSpPr>
          <p:nvPr>
            <p:ph type="sldNum" sz="quarter" idx="12"/>
          </p:nvPr>
        </p:nvSpPr>
        <p:spPr/>
        <p:txBody>
          <a:bodyPr/>
          <a:lstStyle/>
          <a:p>
            <a:fld id="{CF424B8A-9E63-42A6-AD34-5573B43DEEA1}"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 Warehouse Architecture</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sz="2800" b="1" i="1" dirty="0" smtClean="0">
                <a:latin typeface="Times New Roman" pitchFamily="18" charset="0"/>
                <a:cs typeface="Times New Roman" pitchFamily="18" charset="0"/>
              </a:rPr>
              <a:t>Load Manager:</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The system components that perform all the operations necessary to support the extract and load process. It fast loads the extracted data into a temporary data store and performs simple transformations into a structure similar to the one in the data warehouse.</a:t>
            </a:r>
          </a:p>
          <a:p>
            <a:pPr algn="just"/>
            <a:r>
              <a:rPr lang="en-US" sz="2800" b="1" i="1" dirty="0" smtClean="0">
                <a:latin typeface="Times New Roman" pitchFamily="18" charset="0"/>
                <a:cs typeface="Times New Roman" pitchFamily="18" charset="0"/>
              </a:rPr>
              <a:t>Warehouse Manager:</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Performs all the necessary operations to support the warehouse management process. It analyzes the data to perform consistency and referential checks. It also transforms and merges the source data in the temporary data store into the published data warehouse with creating indexes and business views. Update all existing aggregations and back up data in the data warehouse.</a:t>
            </a:r>
          </a:p>
          <a:p>
            <a:pPr algn="just"/>
            <a:r>
              <a:rPr lang="en-US" sz="2800" b="1" i="1" dirty="0" smtClean="0">
                <a:latin typeface="Times New Roman" pitchFamily="18" charset="0"/>
                <a:cs typeface="Times New Roman" pitchFamily="18" charset="0"/>
              </a:rPr>
              <a:t>Query Manager:</a:t>
            </a:r>
            <a:r>
              <a:rPr lang="en-US" sz="2800" dirty="0" smtClean="0">
                <a:latin typeface="Times New Roman" pitchFamily="18" charset="0"/>
                <a:cs typeface="Times New Roman" pitchFamily="18" charset="0"/>
              </a:rPr>
              <a:t> Performs all the operations necessary to support the query management process by directing queries to the appropriate tables. In some cases it also stores query profiles to allow the warehouse manager to determine which indexes and aggregations are appropriate.</a:t>
            </a:r>
          </a:p>
        </p:txBody>
      </p:sp>
      <p:sp>
        <p:nvSpPr>
          <p:cNvPr id="4" name="Slide Number Placeholder 3"/>
          <p:cNvSpPr>
            <a:spLocks noGrp="1"/>
          </p:cNvSpPr>
          <p:nvPr>
            <p:ph type="sldNum" sz="quarter" idx="12"/>
          </p:nvPr>
        </p:nvSpPr>
        <p:spPr/>
        <p:txBody>
          <a:bodyPr/>
          <a:lstStyle/>
          <a:p>
            <a:fld id="{CF424B8A-9E63-42A6-AD34-5573B43DEEA1}"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 Warehouse Architecture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800" b="1" i="1" dirty="0" smtClean="0">
                <a:latin typeface="Times New Roman" pitchFamily="18" charset="0"/>
                <a:cs typeface="Times New Roman" pitchFamily="18" charset="0"/>
              </a:rPr>
              <a:t>Detailed Information:</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Stores all the detailed information to determine the business requirements to analyze the level at which to retain detailed information in the data warehouse.</a:t>
            </a:r>
          </a:p>
          <a:p>
            <a:pPr algn="just"/>
            <a:r>
              <a:rPr lang="en-US" sz="2800" b="1" i="1" dirty="0" smtClean="0">
                <a:latin typeface="Times New Roman" pitchFamily="18" charset="0"/>
                <a:cs typeface="Times New Roman" pitchFamily="18" charset="0"/>
              </a:rPr>
              <a:t>Summary Informati</a:t>
            </a:r>
            <a:r>
              <a:rPr lang="en-US" sz="2800" b="1" dirty="0" smtClean="0">
                <a:latin typeface="Times New Roman" pitchFamily="18" charset="0"/>
                <a:cs typeface="Times New Roman" pitchFamily="18" charset="0"/>
              </a:rPr>
              <a:t>on: </a:t>
            </a:r>
            <a:r>
              <a:rPr lang="en-US" sz="2800" dirty="0" smtClean="0">
                <a:latin typeface="Times New Roman" pitchFamily="18" charset="0"/>
                <a:cs typeface="Times New Roman" pitchFamily="18" charset="0"/>
              </a:rPr>
              <a:t>Stores all the predefined aggregations generated by the warehouse manager. It is a transient area which will change on an ongoing basis in order to respond to changing query profiles. It is essentially a replication to detailed information.</a:t>
            </a:r>
          </a:p>
          <a:p>
            <a:pPr algn="just"/>
            <a:r>
              <a:rPr lang="en-US" sz="2800" b="1" i="1" dirty="0" smtClean="0">
                <a:latin typeface="Times New Roman" pitchFamily="18" charset="0"/>
                <a:cs typeface="Times New Roman" pitchFamily="18" charset="0"/>
              </a:rPr>
              <a:t>Meta Data: </a:t>
            </a:r>
            <a:r>
              <a:rPr lang="en-US" sz="2800" i="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Meta data is data about data which describes how information is structured within a data warehouse. It maps data stores to common view of information with the data warehouse.</a:t>
            </a:r>
          </a:p>
          <a:p>
            <a:endParaRPr lang="en-US" b="1"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smtClean="0">
                <a:latin typeface="Times New Roman" pitchFamily="18" charset="0"/>
                <a:cs typeface="Times New Roman" pitchFamily="18" charset="0"/>
              </a:rPr>
              <a:t>Three Tier </a:t>
            </a:r>
            <a:r>
              <a:rPr lang="en-US" sz="3600" dirty="0" smtClean="0">
                <a:latin typeface="Times New Roman" pitchFamily="18" charset="0"/>
                <a:cs typeface="Times New Roman" pitchFamily="18" charset="0"/>
              </a:rPr>
              <a:t>Architecture of Data Warehouse</a:t>
            </a:r>
            <a:endParaRPr lang="en-US" sz="3200" dirty="0"/>
          </a:p>
        </p:txBody>
      </p:sp>
      <p:pic>
        <p:nvPicPr>
          <p:cNvPr id="4" name="Picture 2" descr="Data Warehousing Architecture"/>
          <p:cNvPicPr>
            <a:picLocks noGrp="1" noChangeAspect="1" noChangeArrowheads="1"/>
          </p:cNvPicPr>
          <p:nvPr>
            <p:ph idx="1"/>
          </p:nvPr>
        </p:nvPicPr>
        <p:blipFill>
          <a:blip r:embed="rId2" cstate="print"/>
          <a:srcRect/>
          <a:stretch>
            <a:fillRect/>
          </a:stretch>
        </p:blipFill>
        <p:spPr bwMode="auto">
          <a:xfrm>
            <a:off x="2057400" y="1919764"/>
            <a:ext cx="5181600" cy="4554183"/>
          </a:xfrm>
          <a:prstGeom prst="rect">
            <a:avLst/>
          </a:prstGeom>
          <a:noFill/>
        </p:spPr>
      </p:pic>
      <p:sp>
        <p:nvSpPr>
          <p:cNvPr id="5" name="Slide Number Placeholder 4"/>
          <p:cNvSpPr>
            <a:spLocks noGrp="1"/>
          </p:cNvSpPr>
          <p:nvPr>
            <p:ph type="sldNum" sz="quarter" idx="12"/>
          </p:nvPr>
        </p:nvSpPr>
        <p:spPr/>
        <p:txBody>
          <a:bodyPr/>
          <a:lstStyle/>
          <a:p>
            <a:fld id="{CF424B8A-9E63-42A6-AD34-5573B43DEEA1}"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Warehouse Models</a:t>
            </a:r>
            <a:endParaRPr lang="en-US" b="1"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From the perspective of data warehouse architecture, we have the following data warehouse models:</a:t>
            </a:r>
          </a:p>
          <a:p>
            <a:pPr lvl="1" algn="just"/>
            <a:r>
              <a:rPr lang="en-US" dirty="0" smtClean="0">
                <a:latin typeface="Times New Roman" pitchFamily="18" charset="0"/>
                <a:cs typeface="Times New Roman" pitchFamily="18" charset="0"/>
              </a:rPr>
              <a:t>Virtual Warehouse</a:t>
            </a:r>
          </a:p>
          <a:p>
            <a:pPr lvl="1" algn="just"/>
            <a:r>
              <a:rPr lang="en-US" dirty="0" smtClean="0">
                <a:latin typeface="Times New Roman" pitchFamily="18" charset="0"/>
                <a:cs typeface="Times New Roman" pitchFamily="18" charset="0"/>
              </a:rPr>
              <a:t>Data mart</a:t>
            </a:r>
          </a:p>
          <a:p>
            <a:pPr lvl="1" algn="just"/>
            <a:r>
              <a:rPr lang="en-US" dirty="0" smtClean="0">
                <a:latin typeface="Times New Roman" pitchFamily="18" charset="0"/>
                <a:cs typeface="Times New Roman" pitchFamily="18" charset="0"/>
              </a:rPr>
              <a:t>Enterprise Warehouse</a:t>
            </a:r>
          </a:p>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What is Data Mining?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“The process of discovering meaningful patterns and trends often previously unknown by using some mathematical algorithm on huge amount of stored data”</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“Extraction of interesting, non-trivial, implicit, previously unknown and potentially useful information or patterns from data in large database.”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Data mining is basically concerned with the analysis of data and the use of software techniques for finding patterns and regularities in sets of data.</a:t>
            </a:r>
          </a:p>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Virtual</a:t>
            </a:r>
            <a:r>
              <a:rPr lang="en-US" sz="5400" b="1" dirty="0" smtClean="0">
                <a:latin typeface="Times New Roman" pitchFamily="18" charset="0"/>
                <a:cs typeface="Times New Roman" pitchFamily="18" charset="0"/>
              </a:rPr>
              <a:t> Warehouse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sz="2800" dirty="0" smtClean="0"/>
              <a:t>The view over an operational data warehouse is known as a virtual warehouse. </a:t>
            </a:r>
          </a:p>
          <a:p>
            <a:pPr algn="just"/>
            <a:r>
              <a:rPr lang="en-US" sz="2800" dirty="0" smtClean="0"/>
              <a:t>A virtual data warehouse provides a compact view of the data inventory. </a:t>
            </a:r>
          </a:p>
          <a:p>
            <a:pPr algn="just"/>
            <a:r>
              <a:rPr lang="en-US" sz="2800" dirty="0" smtClean="0"/>
              <a:t>It contains Meta data. </a:t>
            </a:r>
          </a:p>
          <a:p>
            <a:pPr algn="just"/>
            <a:r>
              <a:rPr lang="en-US" sz="2800" dirty="0" smtClean="0"/>
              <a:t>It uses middleware to build connections to different data sources. </a:t>
            </a:r>
          </a:p>
          <a:p>
            <a:pPr algn="just"/>
            <a:r>
              <a:rPr lang="en-US" sz="2800" dirty="0" smtClean="0"/>
              <a:t>They can be fast as they allow users to filter the most important pieces of data from different legacy applications.</a:t>
            </a:r>
          </a:p>
          <a:p>
            <a:pPr algn="just"/>
            <a:r>
              <a:rPr lang="en-US" sz="2800" dirty="0" smtClean="0"/>
              <a:t>Easy to build a virtual warehouse. </a:t>
            </a:r>
          </a:p>
          <a:p>
            <a:pPr algn="just"/>
            <a:r>
              <a:rPr lang="en-US" sz="2800" dirty="0" smtClean="0"/>
              <a:t>Building a virtual warehouse requires excess capacity on operational database servers.</a:t>
            </a:r>
            <a:endParaRPr lang="en-US" sz="2800"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a:t>
            </a:r>
            <a:r>
              <a:rPr lang="en-US" sz="5400" b="1" dirty="0" smtClean="0">
                <a:latin typeface="Times New Roman" pitchFamily="18" charset="0"/>
                <a:cs typeface="Times New Roman" pitchFamily="18" charset="0"/>
              </a:rPr>
              <a:t> Mart:</a:t>
            </a:r>
            <a:endParaRPr lang="en-US" dirty="0"/>
          </a:p>
        </p:txBody>
      </p:sp>
      <p:sp>
        <p:nvSpPr>
          <p:cNvPr id="3" name="Content Placeholder 2"/>
          <p:cNvSpPr>
            <a:spLocks noGrp="1"/>
          </p:cNvSpPr>
          <p:nvPr>
            <p:ph idx="1"/>
          </p:nvPr>
        </p:nvSpPr>
        <p:spPr/>
        <p:txBody>
          <a:bodyPr>
            <a:normAutofit fontScale="85000" lnSpcReduction="20000"/>
          </a:bodyPr>
          <a:lstStyle/>
          <a:p>
            <a:pPr lvl="0" algn="just"/>
            <a:r>
              <a:rPr lang="en-US" sz="2800" dirty="0" smtClean="0">
                <a:latin typeface="Times New Roman" pitchFamily="18" charset="0"/>
                <a:cs typeface="Times New Roman" pitchFamily="18" charset="0"/>
              </a:rPr>
              <a:t>Data Mart is a subset of the information content of a data warehouse that is stored in its own database.</a:t>
            </a:r>
          </a:p>
          <a:p>
            <a:pPr lvl="0" algn="just"/>
            <a:r>
              <a:rPr lang="en-US" sz="2800" dirty="0" smtClean="0">
                <a:latin typeface="Times New Roman" pitchFamily="18" charset="0"/>
                <a:cs typeface="Times New Roman" pitchFamily="18" charset="0"/>
              </a:rPr>
              <a:t>Data mart may or may not be sourced from an enterprise data warehouse i.e. it could have been directly populated from source data.</a:t>
            </a:r>
          </a:p>
          <a:p>
            <a:pPr lvl="0" algn="just"/>
            <a:r>
              <a:rPr lang="en-US" sz="2800" dirty="0" smtClean="0">
                <a:latin typeface="Times New Roman" pitchFamily="18" charset="0"/>
                <a:cs typeface="Times New Roman" pitchFamily="18" charset="0"/>
              </a:rPr>
              <a:t>Data mart can improve query performance simply by reducing the volume of data that needs to be scanned to satisfy the query.</a:t>
            </a:r>
          </a:p>
          <a:p>
            <a:pPr lvl="0" algn="just"/>
            <a:r>
              <a:rPr lang="en-US" sz="2800" dirty="0" smtClean="0">
                <a:latin typeface="Times New Roman" pitchFamily="18" charset="0"/>
                <a:cs typeface="Times New Roman" pitchFamily="18" charset="0"/>
              </a:rPr>
              <a:t>Data marts are created along functional level to reduce the likelihood of queries requiring data outside the mart.</a:t>
            </a:r>
          </a:p>
          <a:p>
            <a:pPr lvl="0" algn="just"/>
            <a:r>
              <a:rPr lang="en-US" sz="2800" dirty="0" smtClean="0">
                <a:latin typeface="Times New Roman" pitchFamily="18" charset="0"/>
                <a:cs typeface="Times New Roman" pitchFamily="18" charset="0"/>
              </a:rPr>
              <a:t>Data marts may help in multiple queries or tools to access data by creating their own internal database structures.</a:t>
            </a:r>
          </a:p>
          <a:p>
            <a:pPr lvl="0" algn="just"/>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Departmental Store, Banking System.</a:t>
            </a:r>
          </a:p>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latin typeface="Times New Roman" pitchFamily="18" charset="0"/>
                <a:cs typeface="Times New Roman" pitchFamily="18" charset="0"/>
              </a:rPr>
              <a:t>Enterprise Warehouse</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latin typeface="Times New Roman" pitchFamily="18" charset="0"/>
                <a:cs typeface="Times New Roman" pitchFamily="18" charset="0"/>
              </a:rPr>
              <a:t>An enterprise warehouse collects all the information and the subjects spanning an entire organization</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It provides us enterprise-wide data integration.</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data is integrated from operational systems and external information providers.</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This information can vary from a few gigabytes to hundreds of gigabytes, terabytes or beyond.</a:t>
            </a:r>
          </a:p>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Data Warehousing - Schemas</a:t>
            </a:r>
            <a:endParaRPr lang="en-US" b="1" dirty="0"/>
          </a:p>
        </p:txBody>
      </p:sp>
      <p:sp>
        <p:nvSpPr>
          <p:cNvPr id="3" name="Content Placeholder 2"/>
          <p:cNvSpPr>
            <a:spLocks noGrp="1"/>
          </p:cNvSpPr>
          <p:nvPr>
            <p:ph idx="1"/>
          </p:nvPr>
        </p:nvSpPr>
        <p:spPr/>
        <p:txBody>
          <a:bodyPr>
            <a:normAutofit fontScale="92500" lnSpcReduction="20000"/>
          </a:bodyPr>
          <a:lstStyle/>
          <a:p>
            <a:r>
              <a:rPr lang="en-US" sz="2800" dirty="0" smtClean="0">
                <a:latin typeface="Times New Roman" pitchFamily="18" charset="0"/>
                <a:cs typeface="Times New Roman" pitchFamily="18" charset="0"/>
              </a:rPr>
              <a:t>Schema is a logical description of the entire database.</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 It includes the name and description of records of all record types including all associated data-items and aggregates.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Much like a database, a data warehouse also requires to maintain a schema. </a:t>
            </a:r>
          </a:p>
          <a:p>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A database uses relational model, while a data warehouse uses Star, Snowflake, and Fact Constellation schema. </a:t>
            </a:r>
          </a:p>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Star Schema</a:t>
            </a:r>
            <a:endParaRPr lang="en-US" dirty="0"/>
          </a:p>
        </p:txBody>
      </p:sp>
      <p:sp>
        <p:nvSpPr>
          <p:cNvPr id="3" name="Content Placeholder 2"/>
          <p:cNvSpPr>
            <a:spLocks noGrp="1"/>
          </p:cNvSpPr>
          <p:nvPr>
            <p:ph idx="1"/>
          </p:nvPr>
        </p:nvSpPr>
        <p:spPr>
          <a:xfrm>
            <a:off x="457200" y="1935480"/>
            <a:ext cx="8305800" cy="1874520"/>
          </a:xfrm>
        </p:spPr>
        <p:txBody>
          <a:bodyPr>
            <a:normAutofit fontScale="77500" lnSpcReduction="20000"/>
          </a:bodyPr>
          <a:lstStyle/>
          <a:p>
            <a:r>
              <a:rPr lang="en-US" sz="2800" dirty="0" smtClean="0">
                <a:latin typeface="Times New Roman" pitchFamily="18" charset="0"/>
                <a:cs typeface="Times New Roman" pitchFamily="18" charset="0"/>
              </a:rPr>
              <a:t>Each dimension in a star schema is represented with only one-dimension table.</a:t>
            </a:r>
          </a:p>
          <a:p>
            <a:r>
              <a:rPr lang="en-US" sz="2800" dirty="0" smtClean="0">
                <a:latin typeface="Times New Roman" pitchFamily="18" charset="0"/>
                <a:cs typeface="Times New Roman" pitchFamily="18" charset="0"/>
              </a:rPr>
              <a:t>This dimension table contains the set of attributes.</a:t>
            </a:r>
          </a:p>
          <a:p>
            <a:r>
              <a:rPr lang="en-US" sz="2800" dirty="0" smtClean="0">
                <a:latin typeface="Times New Roman" pitchFamily="18" charset="0"/>
                <a:cs typeface="Times New Roman" pitchFamily="18" charset="0"/>
              </a:rPr>
              <a:t>The following diagram shows the sales data of a company with respect to the four dimensions, namely time, item, branch, and location.</a:t>
            </a:r>
          </a:p>
          <a:p>
            <a:endParaRPr lang="en-US" dirty="0"/>
          </a:p>
        </p:txBody>
      </p:sp>
      <p:pic>
        <p:nvPicPr>
          <p:cNvPr id="4" name="Picture 2" descr="Start Schema"/>
          <p:cNvPicPr>
            <a:picLocks noChangeAspect="1" noChangeArrowheads="1"/>
          </p:cNvPicPr>
          <p:nvPr/>
        </p:nvPicPr>
        <p:blipFill>
          <a:blip r:embed="rId3" cstate="print"/>
          <a:srcRect/>
          <a:stretch>
            <a:fillRect/>
          </a:stretch>
        </p:blipFill>
        <p:spPr bwMode="auto">
          <a:xfrm>
            <a:off x="1981200" y="3722189"/>
            <a:ext cx="4876800" cy="3135811"/>
          </a:xfrm>
          <a:prstGeom prst="rect">
            <a:avLst/>
          </a:prstGeom>
          <a:noFill/>
        </p:spPr>
      </p:pic>
      <p:sp>
        <p:nvSpPr>
          <p:cNvPr id="5" name="Slide Number Placeholder 4"/>
          <p:cNvSpPr>
            <a:spLocks noGrp="1"/>
          </p:cNvSpPr>
          <p:nvPr>
            <p:ph type="sldNum" sz="quarter" idx="12"/>
          </p:nvPr>
        </p:nvSpPr>
        <p:spPr/>
        <p:txBody>
          <a:bodyPr/>
          <a:lstStyle/>
          <a:p>
            <a:fld id="{CF424B8A-9E63-42A6-AD34-5573B43DEEA1}"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Snowflake Schema</a:t>
            </a:r>
            <a:endParaRPr lang="en-US" dirty="0"/>
          </a:p>
        </p:txBody>
      </p:sp>
      <p:sp>
        <p:nvSpPr>
          <p:cNvPr id="3" name="Content Placeholder 2"/>
          <p:cNvSpPr>
            <a:spLocks noGrp="1"/>
          </p:cNvSpPr>
          <p:nvPr>
            <p:ph idx="1"/>
          </p:nvPr>
        </p:nvSpPr>
        <p:spPr>
          <a:xfrm>
            <a:off x="457200" y="1935480"/>
            <a:ext cx="8153400" cy="1722120"/>
          </a:xfrm>
        </p:spPr>
        <p:txBody>
          <a:bodyPr>
            <a:normAutofit fontScale="70000" lnSpcReduction="20000"/>
          </a:bodyPr>
          <a:lstStyle/>
          <a:p>
            <a:r>
              <a:rPr lang="en-US" sz="2800" dirty="0" smtClean="0">
                <a:latin typeface="Times New Roman" pitchFamily="18" charset="0"/>
                <a:cs typeface="Times New Roman" pitchFamily="18" charset="0"/>
              </a:rPr>
              <a:t>Some dimension tables in the Snowflake schema are normalized.</a:t>
            </a:r>
          </a:p>
          <a:p>
            <a:r>
              <a:rPr lang="en-US" sz="2800" dirty="0" smtClean="0">
                <a:latin typeface="Times New Roman" pitchFamily="18" charset="0"/>
                <a:cs typeface="Times New Roman" pitchFamily="18" charset="0"/>
              </a:rPr>
              <a:t>The normalization splits up the data into additional tables.</a:t>
            </a:r>
          </a:p>
          <a:p>
            <a:r>
              <a:rPr lang="en-US" sz="2800" dirty="0" smtClean="0">
                <a:latin typeface="Times New Roman" pitchFamily="18" charset="0"/>
                <a:cs typeface="Times New Roman" pitchFamily="18" charset="0"/>
              </a:rPr>
              <a:t>Unlike Star schema, the dimensions table in a snowflake schema are normalized. For example, the item dimension table in star schema is normalized and split into two dimension tables, namely item and supplier table.</a:t>
            </a:r>
          </a:p>
          <a:p>
            <a:endParaRPr lang="en-US" dirty="0"/>
          </a:p>
        </p:txBody>
      </p:sp>
      <p:pic>
        <p:nvPicPr>
          <p:cNvPr id="4" name="Picture 2" descr="Snowflake Schema"/>
          <p:cNvPicPr>
            <a:picLocks noChangeAspect="1" noChangeArrowheads="1"/>
          </p:cNvPicPr>
          <p:nvPr/>
        </p:nvPicPr>
        <p:blipFill>
          <a:blip r:embed="rId2" cstate="print"/>
          <a:srcRect/>
          <a:stretch>
            <a:fillRect/>
          </a:stretch>
        </p:blipFill>
        <p:spPr bwMode="auto">
          <a:xfrm>
            <a:off x="1371600" y="3495040"/>
            <a:ext cx="6477000" cy="3362960"/>
          </a:xfrm>
          <a:prstGeom prst="rect">
            <a:avLst/>
          </a:prstGeom>
          <a:noFill/>
        </p:spPr>
      </p:pic>
      <p:sp>
        <p:nvSpPr>
          <p:cNvPr id="5" name="Slide Number Placeholder 4"/>
          <p:cNvSpPr>
            <a:spLocks noGrp="1"/>
          </p:cNvSpPr>
          <p:nvPr>
            <p:ph type="sldNum" sz="quarter" idx="12"/>
          </p:nvPr>
        </p:nvSpPr>
        <p:spPr/>
        <p:txBody>
          <a:bodyPr/>
          <a:lstStyle/>
          <a:p>
            <a:fld id="{CF424B8A-9E63-42A6-AD34-5573B43DEEA1}"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Fact Constellation Schema</a:t>
            </a:r>
            <a:endParaRPr lang="en-US" dirty="0"/>
          </a:p>
        </p:txBody>
      </p:sp>
      <p:sp>
        <p:nvSpPr>
          <p:cNvPr id="3" name="Content Placeholder 2"/>
          <p:cNvSpPr>
            <a:spLocks noGrp="1"/>
          </p:cNvSpPr>
          <p:nvPr>
            <p:ph idx="1"/>
          </p:nvPr>
        </p:nvSpPr>
        <p:spPr>
          <a:xfrm>
            <a:off x="457200" y="1935480"/>
            <a:ext cx="8229600" cy="1417320"/>
          </a:xfrm>
        </p:spPr>
        <p:txBody>
          <a:bodyPr>
            <a:normAutofit fontScale="85000" lnSpcReduction="20000"/>
          </a:bodyPr>
          <a:lstStyle/>
          <a:p>
            <a:r>
              <a:rPr lang="en-US" sz="2800" dirty="0" smtClean="0">
                <a:latin typeface="Times New Roman" pitchFamily="18" charset="0"/>
                <a:cs typeface="Times New Roman" pitchFamily="18" charset="0"/>
              </a:rPr>
              <a:t>A fact constellation has multiple fact tables. It is also known as galaxy schema.</a:t>
            </a:r>
          </a:p>
          <a:p>
            <a:r>
              <a:rPr lang="en-US" sz="2800" dirty="0" smtClean="0">
                <a:latin typeface="Times New Roman" pitchFamily="18" charset="0"/>
                <a:cs typeface="Times New Roman" pitchFamily="18" charset="0"/>
              </a:rPr>
              <a:t>The following diagram shows two fact tables, namely sales and shipping.</a:t>
            </a:r>
          </a:p>
          <a:p>
            <a:endParaRPr lang="en-US" dirty="0"/>
          </a:p>
        </p:txBody>
      </p:sp>
      <p:pic>
        <p:nvPicPr>
          <p:cNvPr id="4" name="Picture 2" descr="Fact Constellation Schema"/>
          <p:cNvPicPr>
            <a:picLocks noChangeAspect="1" noChangeArrowheads="1"/>
          </p:cNvPicPr>
          <p:nvPr/>
        </p:nvPicPr>
        <p:blipFill>
          <a:blip r:embed="rId2" cstate="print"/>
          <a:srcRect/>
          <a:stretch>
            <a:fillRect/>
          </a:stretch>
        </p:blipFill>
        <p:spPr bwMode="auto">
          <a:xfrm>
            <a:off x="1295400" y="3411329"/>
            <a:ext cx="6781800" cy="3446671"/>
          </a:xfrm>
          <a:prstGeom prst="rect">
            <a:avLst/>
          </a:prstGeom>
          <a:noFill/>
        </p:spPr>
      </p:pic>
      <p:sp>
        <p:nvSpPr>
          <p:cNvPr id="5" name="Slide Number Placeholder 4"/>
          <p:cNvSpPr>
            <a:spLocks noGrp="1"/>
          </p:cNvSpPr>
          <p:nvPr>
            <p:ph type="sldNum" sz="quarter" idx="12"/>
          </p:nvPr>
        </p:nvSpPr>
        <p:spPr/>
        <p:txBody>
          <a:bodyPr/>
          <a:lstStyle/>
          <a:p>
            <a:fld id="{CF424B8A-9E63-42A6-AD34-5573B43DEEA1}"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Assignment</a:t>
            </a:r>
            <a:endParaRPr lang="en-US" b="1"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Two Approaches are:</a:t>
            </a:r>
            <a:endParaRPr lang="en-US" dirty="0"/>
          </a:p>
        </p:txBody>
      </p:sp>
      <p:sp>
        <p:nvSpPr>
          <p:cNvPr id="3" name="Content Placeholder 2"/>
          <p:cNvSpPr>
            <a:spLocks noGrp="1"/>
          </p:cNvSpPr>
          <p:nvPr>
            <p:ph idx="1"/>
          </p:nvPr>
        </p:nvSpPr>
        <p:spPr/>
        <p:txBody>
          <a:bodyPr/>
          <a:lstStyle/>
          <a:p>
            <a:pPr lvl="0" algn="just">
              <a:buNone/>
            </a:pPr>
            <a:r>
              <a:rPr lang="en-US" b="1" i="1" dirty="0" smtClean="0">
                <a:latin typeface="Times New Roman" pitchFamily="18" charset="0"/>
                <a:cs typeface="Times New Roman" pitchFamily="18" charset="0"/>
              </a:rPr>
              <a:t>Descriptive Data Mining</a:t>
            </a:r>
          </a:p>
          <a:p>
            <a:pPr lvl="0" algn="just">
              <a:buNone/>
            </a:pPr>
            <a:endParaRPr lang="en-US" b="1" i="1" dirty="0" smtClean="0">
              <a:latin typeface="Times New Roman" pitchFamily="18" charset="0"/>
              <a:cs typeface="Times New Roman" pitchFamily="18" charset="0"/>
            </a:endParaRPr>
          </a:p>
          <a:p>
            <a:pPr lvl="0" algn="just">
              <a:buNone/>
            </a:pPr>
            <a:r>
              <a:rPr lang="en-US" b="1" i="1" dirty="0" smtClean="0">
                <a:latin typeface="Times New Roman" pitchFamily="18" charset="0"/>
                <a:cs typeface="Times New Roman" pitchFamily="18" charset="0"/>
              </a:rPr>
              <a:t>Predictive Data Mining</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Descriptive Data Mining:</a:t>
            </a:r>
            <a:endParaRPr lang="en-US" dirty="0"/>
          </a:p>
        </p:txBody>
      </p:sp>
      <p:sp>
        <p:nvSpPr>
          <p:cNvPr id="3" name="Content Placeholder 2"/>
          <p:cNvSpPr>
            <a:spLocks noGrp="1"/>
          </p:cNvSpPr>
          <p:nvPr>
            <p:ph idx="1"/>
          </p:nvPr>
        </p:nvSpPr>
        <p:spPr/>
        <p:txBody>
          <a:bodyPr/>
          <a:lstStyle/>
          <a:p>
            <a:pPr lvl="0" algn="just"/>
            <a:r>
              <a:rPr lang="en-US" sz="2200" dirty="0" smtClean="0">
                <a:latin typeface="Times New Roman" pitchFamily="18" charset="0"/>
                <a:cs typeface="Times New Roman" pitchFamily="18" charset="0"/>
              </a:rPr>
              <a:t>It characterizes the general properties of data in the database.</a:t>
            </a:r>
          </a:p>
          <a:p>
            <a:pPr lvl="0" algn="just"/>
            <a:r>
              <a:rPr lang="en-US" sz="2200" dirty="0" smtClean="0">
                <a:latin typeface="Times New Roman" pitchFamily="18" charset="0"/>
                <a:cs typeface="Times New Roman" pitchFamily="18" charset="0"/>
              </a:rPr>
              <a:t>It finds patterns in data the user determinants which ones are important.</a:t>
            </a:r>
          </a:p>
          <a:p>
            <a:pPr lvl="0" algn="just"/>
            <a:r>
              <a:rPr lang="en-US" sz="2200" dirty="0" smtClean="0">
                <a:latin typeface="Times New Roman" pitchFamily="18" charset="0"/>
                <a:cs typeface="Times New Roman" pitchFamily="18" charset="0"/>
              </a:rPr>
              <a:t>Mostly used during data exploration.</a:t>
            </a:r>
          </a:p>
          <a:p>
            <a:pPr lvl="0" algn="just"/>
            <a:r>
              <a:rPr lang="en-US" sz="2200" dirty="0" smtClean="0">
                <a:latin typeface="Times New Roman" pitchFamily="18" charset="0"/>
                <a:cs typeface="Times New Roman" pitchFamily="18" charset="0"/>
              </a:rPr>
              <a:t>Typical questions answered by descriptive data mining are:</a:t>
            </a:r>
          </a:p>
          <a:p>
            <a:pPr lvl="1" algn="just"/>
            <a:r>
              <a:rPr lang="en-US" sz="1800" dirty="0" smtClean="0">
                <a:latin typeface="Times New Roman" pitchFamily="18" charset="0"/>
                <a:cs typeface="Times New Roman" pitchFamily="18" charset="0"/>
              </a:rPr>
              <a:t> What is in the data?</a:t>
            </a:r>
          </a:p>
          <a:p>
            <a:pPr lvl="1" algn="just"/>
            <a:r>
              <a:rPr lang="en-US" sz="1800" dirty="0" smtClean="0">
                <a:latin typeface="Times New Roman" pitchFamily="18" charset="0"/>
                <a:cs typeface="Times New Roman" pitchFamily="18" charset="0"/>
              </a:rPr>
              <a:t>What doesn’t look like?</a:t>
            </a:r>
          </a:p>
          <a:p>
            <a:pPr lvl="1" algn="just"/>
            <a:r>
              <a:rPr lang="en-US" sz="1800" dirty="0" smtClean="0">
                <a:latin typeface="Times New Roman" pitchFamily="18" charset="0"/>
                <a:cs typeface="Times New Roman" pitchFamily="18" charset="0"/>
              </a:rPr>
              <a:t>Are there any unusual patterns?</a:t>
            </a:r>
          </a:p>
          <a:p>
            <a:pPr lvl="1" algn="just"/>
            <a:r>
              <a:rPr lang="en-US" sz="1800" dirty="0" smtClean="0">
                <a:latin typeface="Times New Roman" pitchFamily="18" charset="0"/>
                <a:cs typeface="Times New Roman" pitchFamily="18" charset="0"/>
              </a:rPr>
              <a:t> What does the data suggest for customer segmentation?</a:t>
            </a:r>
          </a:p>
          <a:p>
            <a:pPr lvl="1" algn="just"/>
            <a:r>
              <a:rPr lang="en-US" sz="1800" dirty="0" smtClean="0">
                <a:latin typeface="Times New Roman" pitchFamily="18" charset="0"/>
                <a:cs typeface="Times New Roman" pitchFamily="18" charset="0"/>
              </a:rPr>
              <a:t>User may have no idea on which kind of patterns are interesting?</a:t>
            </a:r>
          </a:p>
          <a:p>
            <a:pPr lvl="0" algn="just"/>
            <a:r>
              <a:rPr lang="en-US" sz="2200" dirty="0" smtClean="0">
                <a:latin typeface="Times New Roman" pitchFamily="18" charset="0"/>
                <a:cs typeface="Times New Roman" pitchFamily="18" charset="0"/>
              </a:rPr>
              <a:t>Functionalities of descriptive data mining are: Clustering, Summarization, Visualization, and Association.</a:t>
            </a:r>
          </a:p>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latin typeface="Times New Roman" pitchFamily="18" charset="0"/>
                <a:cs typeface="Times New Roman" pitchFamily="18" charset="0"/>
              </a:rPr>
              <a:t>Predictive Data Mining</a:t>
            </a:r>
            <a:r>
              <a:rPr lang="en-US" b="1" dirty="0" smtClean="0">
                <a:latin typeface="Times New Roman" pitchFamily="18" charset="0"/>
                <a:cs typeface="Times New Roman" pitchFamily="18" charset="0"/>
              </a:rPr>
              <a:t>:</a:t>
            </a:r>
            <a:endParaRPr lang="en-US" dirty="0"/>
          </a:p>
        </p:txBody>
      </p:sp>
      <p:sp>
        <p:nvSpPr>
          <p:cNvPr id="3" name="Content Placeholder 2"/>
          <p:cNvSpPr>
            <a:spLocks noGrp="1"/>
          </p:cNvSpPr>
          <p:nvPr>
            <p:ph idx="1"/>
          </p:nvPr>
        </p:nvSpPr>
        <p:spPr/>
        <p:txBody>
          <a:bodyPr>
            <a:normAutofit fontScale="92500" lnSpcReduction="20000"/>
          </a:bodyPr>
          <a:lstStyle/>
          <a:p>
            <a:pPr algn="just"/>
            <a:endParaRPr lang="en-US" sz="2800" dirty="0" smtClean="0">
              <a:latin typeface="Times New Roman" pitchFamily="18" charset="0"/>
              <a:cs typeface="Times New Roman" pitchFamily="18" charset="0"/>
            </a:endParaRPr>
          </a:p>
          <a:p>
            <a:pPr algn="just"/>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X: Vectors of independent variables.</a:t>
            </a:r>
          </a:p>
          <a:p>
            <a:pPr algn="just"/>
            <a:r>
              <a:rPr lang="en-US" sz="2800" dirty="0" smtClean="0">
                <a:latin typeface="Times New Roman" pitchFamily="18" charset="0"/>
                <a:cs typeface="Times New Roman" pitchFamily="18" charset="0"/>
              </a:rPr>
              <a:t>Y: Dependent variables</a:t>
            </a:r>
          </a:p>
          <a:p>
            <a:pPr algn="just"/>
            <a:r>
              <a:rPr lang="en-US" sz="2800" dirty="0" smtClean="0">
                <a:latin typeface="Times New Roman" pitchFamily="18" charset="0"/>
                <a:cs typeface="Times New Roman" pitchFamily="18" charset="0"/>
              </a:rPr>
              <a:t>Y = f(X)</a:t>
            </a:r>
          </a:p>
          <a:p>
            <a:pPr lvl="0" algn="just"/>
            <a:r>
              <a:rPr lang="en-US" sz="2800" dirty="0" smtClean="0">
                <a:latin typeface="Times New Roman" pitchFamily="18" charset="0"/>
                <a:cs typeface="Times New Roman" pitchFamily="18" charset="0"/>
              </a:rPr>
              <a:t>Users don’t care about the model, they simply interested in accuracy of predictions.</a:t>
            </a:r>
          </a:p>
          <a:p>
            <a:pPr lvl="0" algn="just"/>
            <a:r>
              <a:rPr lang="en-US" sz="2800" dirty="0" smtClean="0">
                <a:latin typeface="Times New Roman" pitchFamily="18" charset="0"/>
                <a:cs typeface="Times New Roman" pitchFamily="18" charset="0"/>
              </a:rPr>
              <a:t>Using unknown examples the model is trained and the unknown function is learned from data.</a:t>
            </a:r>
          </a:p>
          <a:p>
            <a:pPr lvl="0" algn="just"/>
            <a:r>
              <a:rPr lang="en-US" sz="2800" dirty="0" smtClean="0">
                <a:latin typeface="Times New Roman" pitchFamily="18" charset="0"/>
                <a:cs typeface="Times New Roman" pitchFamily="18" charset="0"/>
              </a:rPr>
              <a:t>The more data with known outcomes is available the better is the predictive power of model.</a:t>
            </a:r>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2362200" y="2057400"/>
            <a:ext cx="2771775" cy="6762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CF424B8A-9E63-42A6-AD34-5573B43DEEA1}"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 Mining Process:</a:t>
            </a:r>
            <a:endParaRPr lang="en-US"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1066799" y="3048000"/>
            <a:ext cx="7416257" cy="1981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CF424B8A-9E63-42A6-AD34-5573B43DEEA1}"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 Mining Process: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2800" b="1" i="1" dirty="0" smtClean="0">
                <a:latin typeface="Times New Roman" pitchFamily="18" charset="0"/>
                <a:cs typeface="Times New Roman" pitchFamily="18" charset="0"/>
              </a:rPr>
              <a:t>Problem Definition:</a:t>
            </a:r>
            <a:endParaRPr lang="en-US" sz="2800" dirty="0" smtClean="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Focuses on Understanding the project objectives and requirements in terms of business perspective.</a:t>
            </a:r>
          </a:p>
          <a:p>
            <a:r>
              <a:rPr lang="en-US" sz="2800" dirty="0" err="1" smtClean="0">
                <a:latin typeface="Times New Roman" pitchFamily="18" charset="0"/>
                <a:cs typeface="Times New Roman" pitchFamily="18" charset="0"/>
              </a:rPr>
              <a:t>Eg</a:t>
            </a:r>
            <a:r>
              <a:rPr lang="en-US" sz="2800" dirty="0" smtClean="0">
                <a:latin typeface="Times New Roman" pitchFamily="18" charset="0"/>
                <a:cs typeface="Times New Roman" pitchFamily="18" charset="0"/>
              </a:rPr>
              <a:t>: How can I sell more of my product to customer? Which customers are most likely to purchase the product?</a:t>
            </a:r>
          </a:p>
          <a:p>
            <a:pPr>
              <a:buNone/>
            </a:pPr>
            <a:r>
              <a:rPr lang="en-US" sz="2800" b="1" i="1" dirty="0" smtClean="0">
                <a:latin typeface="Times New Roman" pitchFamily="18" charset="0"/>
                <a:cs typeface="Times New Roman" pitchFamily="18" charset="0"/>
              </a:rPr>
              <a:t>Data Gathering and Preparation:</a:t>
            </a:r>
            <a:r>
              <a:rPr lang="en-US" sz="2800" b="1" dirty="0" smtClean="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Data Collection &amp; Exploration.</a:t>
            </a:r>
          </a:p>
          <a:p>
            <a:pPr lvl="0"/>
            <a:r>
              <a:rPr lang="en-US" sz="2800" dirty="0" smtClean="0">
                <a:latin typeface="Times New Roman" pitchFamily="18" charset="0"/>
                <a:cs typeface="Times New Roman" pitchFamily="18" charset="0"/>
              </a:rPr>
              <a:t>Identify data quality, patterns in data.</a:t>
            </a:r>
          </a:p>
          <a:p>
            <a:pPr lvl="0"/>
            <a:r>
              <a:rPr lang="en-US" sz="2800" dirty="0" smtClean="0">
                <a:latin typeface="Times New Roman" pitchFamily="18" charset="0"/>
                <a:cs typeface="Times New Roman" pitchFamily="18" charset="0"/>
              </a:rPr>
              <a:t>Data preparation phase covers all the tasks involved to build the model.</a:t>
            </a:r>
          </a:p>
          <a:p>
            <a:pPr lvl="0"/>
            <a:r>
              <a:rPr lang="en-US" sz="2800" dirty="0" smtClean="0">
                <a:latin typeface="Times New Roman" pitchFamily="18" charset="0"/>
                <a:cs typeface="Times New Roman" pitchFamily="18" charset="0"/>
              </a:rPr>
              <a:t>Data preparation tasks are likely to be performed multiple and not in any prescribed order.</a:t>
            </a:r>
          </a:p>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Data Mining Process: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800" b="1" i="1" dirty="0" smtClean="0">
                <a:latin typeface="Times New Roman" pitchFamily="18" charset="0"/>
                <a:cs typeface="Times New Roman" pitchFamily="18" charset="0"/>
              </a:rPr>
              <a:t>Model Building and Evaluation:</a:t>
            </a:r>
          </a:p>
          <a:p>
            <a:pPr lvl="0"/>
            <a:r>
              <a:rPr lang="en-US" sz="2800" dirty="0" smtClean="0">
                <a:latin typeface="Times New Roman" pitchFamily="18" charset="0"/>
                <a:cs typeface="Times New Roman" pitchFamily="18" charset="0"/>
              </a:rPr>
              <a:t>Various modeling techniques are applied and calibrated the parameters to optimal values.</a:t>
            </a:r>
          </a:p>
          <a:p>
            <a:pPr lvl="0"/>
            <a:r>
              <a:rPr lang="en-US" sz="2800" dirty="0" smtClean="0">
                <a:latin typeface="Times New Roman" pitchFamily="18" charset="0"/>
                <a:cs typeface="Times New Roman" pitchFamily="18" charset="0"/>
              </a:rPr>
              <a:t>Evaluate how well the model satisfies the originally stated business goal.</a:t>
            </a:r>
          </a:p>
          <a:p>
            <a:pPr>
              <a:buNone/>
            </a:pPr>
            <a:endParaRPr lang="en-US" sz="2800" b="1" i="1" dirty="0" smtClean="0">
              <a:latin typeface="Times New Roman" pitchFamily="18" charset="0"/>
              <a:cs typeface="Times New Roman" pitchFamily="18" charset="0"/>
            </a:endParaRPr>
          </a:p>
          <a:p>
            <a:pPr>
              <a:buNone/>
            </a:pPr>
            <a:r>
              <a:rPr lang="en-US" sz="2800" b="1" i="1" dirty="0" smtClean="0">
                <a:latin typeface="Times New Roman" pitchFamily="18" charset="0"/>
                <a:cs typeface="Times New Roman" pitchFamily="18" charset="0"/>
              </a:rPr>
              <a:t>Knowledge Deployment:</a:t>
            </a:r>
            <a:endParaRPr lang="en-US" sz="2800" dirty="0" smtClean="0">
              <a:latin typeface="Times New Roman" pitchFamily="18" charset="0"/>
              <a:cs typeface="Times New Roman" pitchFamily="18" charset="0"/>
            </a:endParaRPr>
          </a:p>
          <a:p>
            <a:pPr lvl="0"/>
            <a:r>
              <a:rPr lang="en-US" sz="2800" dirty="0" smtClean="0">
                <a:latin typeface="Times New Roman" pitchFamily="18" charset="0"/>
                <a:cs typeface="Times New Roman" pitchFamily="18" charset="0"/>
              </a:rPr>
              <a:t>Use data mining within a target environment.</a:t>
            </a:r>
          </a:p>
          <a:p>
            <a:pPr lvl="0"/>
            <a:r>
              <a:rPr lang="en-US" sz="2800" dirty="0" smtClean="0">
                <a:latin typeface="Times New Roman" pitchFamily="18" charset="0"/>
                <a:cs typeface="Times New Roman" pitchFamily="18" charset="0"/>
              </a:rPr>
              <a:t>Insight and actionable information can be derived from data.</a:t>
            </a:r>
          </a:p>
          <a:p>
            <a:endParaRPr lang="en-US" dirty="0"/>
          </a:p>
        </p:txBody>
      </p:sp>
      <p:sp>
        <p:nvSpPr>
          <p:cNvPr id="4" name="Slide Number Placeholder 3"/>
          <p:cNvSpPr>
            <a:spLocks noGrp="1"/>
          </p:cNvSpPr>
          <p:nvPr>
            <p:ph type="sldNum" sz="quarter" idx="12"/>
          </p:nvPr>
        </p:nvSpPr>
        <p:spPr/>
        <p:txBody>
          <a:bodyPr/>
          <a:lstStyle/>
          <a:p>
            <a:fld id="{CF424B8A-9E63-42A6-AD34-5573B43DEEA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Why Data Mining?</a:t>
            </a:r>
            <a:endParaRPr lang="en-US" dirty="0"/>
          </a:p>
        </p:txBody>
      </p:sp>
      <p:grpSp>
        <p:nvGrpSpPr>
          <p:cNvPr id="4" name="Content Placeholder 3"/>
          <p:cNvGrpSpPr>
            <a:grpSpLocks noGrp="1"/>
          </p:cNvGrpSpPr>
          <p:nvPr/>
        </p:nvGrpSpPr>
        <p:grpSpPr bwMode="auto">
          <a:xfrm>
            <a:off x="990600" y="3276600"/>
            <a:ext cx="7696200" cy="3352800"/>
            <a:chOff x="576" y="1152"/>
            <a:chExt cx="4800" cy="2352"/>
          </a:xfrm>
        </p:grpSpPr>
        <p:sp>
          <p:nvSpPr>
            <p:cNvPr id="5" name="Oval 4"/>
            <p:cNvSpPr>
              <a:spLocks noChangeArrowheads="1"/>
            </p:cNvSpPr>
            <p:nvPr/>
          </p:nvSpPr>
          <p:spPr bwMode="auto">
            <a:xfrm>
              <a:off x="2333" y="2019"/>
              <a:ext cx="1286" cy="577"/>
            </a:xfrm>
            <a:prstGeom prst="ellipse">
              <a:avLst/>
            </a:prstGeom>
            <a:solidFill>
              <a:schemeClr val="folHlink"/>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400" b="1" dirty="0">
                  <a:latin typeface="Tahoma" pitchFamily="34" charset="0"/>
                </a:rPr>
                <a:t>Data Mining</a:t>
              </a:r>
            </a:p>
          </p:txBody>
        </p:sp>
        <p:sp>
          <p:nvSpPr>
            <p:cNvPr id="6" name="Line 5"/>
            <p:cNvSpPr>
              <a:spLocks noChangeShapeType="1"/>
            </p:cNvSpPr>
            <p:nvPr/>
          </p:nvSpPr>
          <p:spPr bwMode="auto">
            <a:xfrm>
              <a:off x="1733" y="2266"/>
              <a:ext cx="600" cy="0"/>
            </a:xfrm>
            <a:prstGeom prst="line">
              <a:avLst/>
            </a:prstGeom>
            <a:noFill/>
            <a:ln w="28575">
              <a:solidFill>
                <a:schemeClr val="tx1"/>
              </a:solidFill>
              <a:miter lim="800000"/>
              <a:headEnd/>
              <a:tailEnd type="triangle" w="med" len="med"/>
            </a:ln>
            <a:effectLst/>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7" name="Line 6"/>
            <p:cNvSpPr>
              <a:spLocks noChangeShapeType="1"/>
            </p:cNvSpPr>
            <p:nvPr/>
          </p:nvSpPr>
          <p:spPr bwMode="auto">
            <a:xfrm>
              <a:off x="2033" y="1606"/>
              <a:ext cx="729" cy="413"/>
            </a:xfrm>
            <a:prstGeom prst="line">
              <a:avLst/>
            </a:prstGeom>
            <a:noFill/>
            <a:ln w="28575">
              <a:solidFill>
                <a:schemeClr val="tx1"/>
              </a:solidFill>
              <a:miter lim="800000"/>
              <a:headEnd/>
              <a:tailEnd type="triangle" w="med" len="med"/>
            </a:ln>
            <a:effectLst/>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8" name="Line 7"/>
            <p:cNvSpPr>
              <a:spLocks noChangeShapeType="1"/>
            </p:cNvSpPr>
            <p:nvPr/>
          </p:nvSpPr>
          <p:spPr bwMode="auto">
            <a:xfrm flipH="1">
              <a:off x="3147" y="1606"/>
              <a:ext cx="643" cy="413"/>
            </a:xfrm>
            <a:prstGeom prst="line">
              <a:avLst/>
            </a:prstGeom>
            <a:noFill/>
            <a:ln w="28575">
              <a:solidFill>
                <a:schemeClr val="tx1"/>
              </a:solidFill>
              <a:miter lim="800000"/>
              <a:headEnd/>
              <a:tailEnd type="triangle" w="med" len="med"/>
            </a:ln>
            <a:effectLst/>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9" name="Line 8"/>
            <p:cNvSpPr>
              <a:spLocks noChangeShapeType="1"/>
            </p:cNvSpPr>
            <p:nvPr/>
          </p:nvSpPr>
          <p:spPr bwMode="auto">
            <a:xfrm flipH="1">
              <a:off x="3619" y="2266"/>
              <a:ext cx="600" cy="0"/>
            </a:xfrm>
            <a:prstGeom prst="line">
              <a:avLst/>
            </a:prstGeom>
            <a:noFill/>
            <a:ln w="28575">
              <a:solidFill>
                <a:schemeClr val="tx1"/>
              </a:solidFill>
              <a:miter lim="800000"/>
              <a:headEnd/>
              <a:tailEnd type="triangle" w="med" len="med"/>
            </a:ln>
            <a:effectLst/>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0" name="Line 9"/>
            <p:cNvSpPr>
              <a:spLocks noChangeShapeType="1"/>
            </p:cNvSpPr>
            <p:nvPr/>
          </p:nvSpPr>
          <p:spPr bwMode="auto">
            <a:xfrm flipH="1" flipV="1">
              <a:off x="3233" y="2555"/>
              <a:ext cx="1114" cy="413"/>
            </a:xfrm>
            <a:prstGeom prst="line">
              <a:avLst/>
            </a:prstGeom>
            <a:noFill/>
            <a:ln w="28575">
              <a:solidFill>
                <a:schemeClr val="tx1"/>
              </a:solidFill>
              <a:miter lim="800000"/>
              <a:headEnd/>
              <a:tailEnd type="triangle" w="med" len="med"/>
            </a:ln>
            <a:effectLst/>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1" name="Line 10"/>
            <p:cNvSpPr>
              <a:spLocks noChangeShapeType="1"/>
            </p:cNvSpPr>
            <p:nvPr/>
          </p:nvSpPr>
          <p:spPr bwMode="auto">
            <a:xfrm flipV="1">
              <a:off x="1776" y="2555"/>
              <a:ext cx="900" cy="413"/>
            </a:xfrm>
            <a:prstGeom prst="line">
              <a:avLst/>
            </a:prstGeom>
            <a:noFill/>
            <a:ln w="28575">
              <a:solidFill>
                <a:schemeClr val="tx1"/>
              </a:solidFill>
              <a:miter lim="800000"/>
              <a:headEnd/>
              <a:tailEnd type="triangle" w="med" len="med"/>
            </a:ln>
            <a:effectLst/>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2" name="Oval 11"/>
            <p:cNvSpPr>
              <a:spLocks noChangeArrowheads="1"/>
            </p:cNvSpPr>
            <p:nvPr/>
          </p:nvSpPr>
          <p:spPr bwMode="auto">
            <a:xfrm>
              <a:off x="1347" y="1152"/>
              <a:ext cx="1158" cy="454"/>
            </a:xfrm>
            <a:prstGeom prst="ellipse">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dirty="0">
                  <a:latin typeface="Tahoma" pitchFamily="34" charset="0"/>
                </a:rPr>
                <a:t>Database </a:t>
              </a:r>
            </a:p>
            <a:p>
              <a:pPr algn="ctr"/>
              <a:r>
                <a:rPr lang="en-US" sz="2000" dirty="0">
                  <a:latin typeface="Tahoma" pitchFamily="34" charset="0"/>
                </a:rPr>
                <a:t>Technology</a:t>
              </a:r>
            </a:p>
          </p:txBody>
        </p:sp>
        <p:sp>
          <p:nvSpPr>
            <p:cNvPr id="13" name="Oval 12"/>
            <p:cNvSpPr>
              <a:spLocks noChangeArrowheads="1"/>
            </p:cNvSpPr>
            <p:nvPr/>
          </p:nvSpPr>
          <p:spPr bwMode="auto">
            <a:xfrm>
              <a:off x="3276" y="1193"/>
              <a:ext cx="1157" cy="413"/>
            </a:xfrm>
            <a:prstGeom prst="ellipse">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a:latin typeface="Tahoma" pitchFamily="34" charset="0"/>
                </a:rPr>
                <a:t>Statistics</a:t>
              </a:r>
            </a:p>
          </p:txBody>
        </p:sp>
        <p:sp>
          <p:nvSpPr>
            <p:cNvPr id="14" name="Oval 13"/>
            <p:cNvSpPr>
              <a:spLocks noChangeArrowheads="1"/>
            </p:cNvSpPr>
            <p:nvPr/>
          </p:nvSpPr>
          <p:spPr bwMode="auto">
            <a:xfrm>
              <a:off x="576" y="2060"/>
              <a:ext cx="1157" cy="454"/>
            </a:xfrm>
            <a:prstGeom prst="ellipse">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a:latin typeface="Tahoma" pitchFamily="34" charset="0"/>
                </a:rPr>
                <a:t>Machine</a:t>
              </a:r>
            </a:p>
            <a:p>
              <a:pPr algn="ctr"/>
              <a:r>
                <a:rPr lang="en-US" sz="2000">
                  <a:latin typeface="Tahoma" pitchFamily="34" charset="0"/>
                </a:rPr>
                <a:t>Learning</a:t>
              </a:r>
            </a:p>
          </p:txBody>
        </p:sp>
        <p:sp>
          <p:nvSpPr>
            <p:cNvPr id="15" name="Oval 14"/>
            <p:cNvSpPr>
              <a:spLocks noChangeArrowheads="1"/>
            </p:cNvSpPr>
            <p:nvPr/>
          </p:nvSpPr>
          <p:spPr bwMode="auto">
            <a:xfrm>
              <a:off x="705" y="2803"/>
              <a:ext cx="1157" cy="453"/>
            </a:xfrm>
            <a:prstGeom prst="ellipse">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a:latin typeface="Tahoma" pitchFamily="34" charset="0"/>
                </a:rPr>
                <a:t>Pattern</a:t>
              </a:r>
            </a:p>
            <a:p>
              <a:pPr algn="ctr"/>
              <a:r>
                <a:rPr lang="en-US" sz="2000">
                  <a:latin typeface="Tahoma" pitchFamily="34" charset="0"/>
                </a:rPr>
                <a:t>Recognition</a:t>
              </a:r>
            </a:p>
          </p:txBody>
        </p:sp>
        <p:sp>
          <p:nvSpPr>
            <p:cNvPr id="16" name="Oval 15"/>
            <p:cNvSpPr>
              <a:spLocks noChangeArrowheads="1"/>
            </p:cNvSpPr>
            <p:nvPr/>
          </p:nvSpPr>
          <p:spPr bwMode="auto">
            <a:xfrm>
              <a:off x="2376" y="3050"/>
              <a:ext cx="1157" cy="454"/>
            </a:xfrm>
            <a:prstGeom prst="ellipse">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a:latin typeface="Tahoma" pitchFamily="34" charset="0"/>
                </a:rPr>
                <a:t>Algorithm</a:t>
              </a:r>
            </a:p>
          </p:txBody>
        </p:sp>
        <p:sp>
          <p:nvSpPr>
            <p:cNvPr id="17" name="Oval 16"/>
            <p:cNvSpPr>
              <a:spLocks noChangeArrowheads="1"/>
            </p:cNvSpPr>
            <p:nvPr/>
          </p:nvSpPr>
          <p:spPr bwMode="auto">
            <a:xfrm>
              <a:off x="4005" y="2926"/>
              <a:ext cx="1157" cy="454"/>
            </a:xfrm>
            <a:prstGeom prst="ellipse">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a:latin typeface="Tahoma" pitchFamily="34" charset="0"/>
                </a:rPr>
                <a:t>Other</a:t>
              </a:r>
            </a:p>
            <a:p>
              <a:pPr algn="ctr"/>
              <a:r>
                <a:rPr lang="en-US" sz="2000">
                  <a:latin typeface="Tahoma" pitchFamily="34" charset="0"/>
                </a:rPr>
                <a:t>Disciplines</a:t>
              </a:r>
            </a:p>
          </p:txBody>
        </p:sp>
        <p:sp>
          <p:nvSpPr>
            <p:cNvPr id="18" name="Oval 17"/>
            <p:cNvSpPr>
              <a:spLocks noChangeArrowheads="1"/>
            </p:cNvSpPr>
            <p:nvPr/>
          </p:nvSpPr>
          <p:spPr bwMode="auto">
            <a:xfrm>
              <a:off x="4219" y="2019"/>
              <a:ext cx="1157" cy="453"/>
            </a:xfrm>
            <a:prstGeom prst="ellipse">
              <a:avLst/>
            </a:prstGeom>
            <a:solidFill>
              <a:schemeClr val="accent1"/>
            </a:solid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lnSpc>
                  <a:spcPct val="110000"/>
                </a:lnSpc>
                <a:spcBef>
                  <a:spcPct val="20000"/>
                </a:spcBef>
                <a:buClr>
                  <a:schemeClr val="folHlink"/>
                </a:buClr>
                <a:buSzPct val="60000"/>
                <a:buFont typeface="Wingdings" pitchFamily="2" charset="2"/>
                <a:buNone/>
              </a:pPr>
              <a:r>
                <a:rPr lang="en-US" sz="2000">
                  <a:latin typeface="Tahoma" pitchFamily="34" charset="0"/>
                </a:rPr>
                <a:t>Visualization</a:t>
              </a:r>
            </a:p>
          </p:txBody>
        </p:sp>
        <p:sp>
          <p:nvSpPr>
            <p:cNvPr id="19" name="Line 18"/>
            <p:cNvSpPr>
              <a:spLocks noChangeShapeType="1"/>
            </p:cNvSpPr>
            <p:nvPr/>
          </p:nvSpPr>
          <p:spPr bwMode="auto">
            <a:xfrm flipH="1" flipV="1">
              <a:off x="2933" y="2596"/>
              <a:ext cx="0" cy="454"/>
            </a:xfrm>
            <a:prstGeom prst="line">
              <a:avLst/>
            </a:prstGeom>
            <a:noFill/>
            <a:ln w="28575">
              <a:solidFill>
                <a:schemeClr val="tx1"/>
              </a:solidFill>
              <a:miter lim="800000"/>
              <a:headEnd/>
              <a:tailEnd type="triangle" w="med" len="med"/>
            </a:ln>
            <a:effectLst/>
          </p:spPr>
          <p:txBody>
            <a:bodyPr wrap="none"/>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grpSp>
      <p:sp>
        <p:nvSpPr>
          <p:cNvPr id="20" name="Rectangle 19"/>
          <p:cNvSpPr/>
          <p:nvPr/>
        </p:nvSpPr>
        <p:spPr>
          <a:xfrm>
            <a:off x="762000" y="1981200"/>
            <a:ext cx="8077200" cy="1292662"/>
          </a:xfrm>
          <a:prstGeom prst="rect">
            <a:avLst/>
          </a:prstGeom>
        </p:spPr>
        <p:txBody>
          <a:bodyPr wrap="square">
            <a:spAutoFit/>
          </a:bodyPr>
          <a:lstStyle/>
          <a:p>
            <a:pPr algn="just"/>
            <a:r>
              <a:rPr lang="en-US" sz="2600" dirty="0">
                <a:latin typeface="Times New Roman" pitchFamily="18" charset="0"/>
                <a:cs typeface="Times New Roman" pitchFamily="18" charset="0"/>
              </a:rPr>
              <a:t>Data mining is a combination of multidisciplinary field. It can be applied in many fields and can be done using many algorithm and techniques.</a:t>
            </a:r>
          </a:p>
        </p:txBody>
      </p:sp>
      <p:sp>
        <p:nvSpPr>
          <p:cNvPr id="21" name="Slide Number Placeholder 20"/>
          <p:cNvSpPr>
            <a:spLocks noGrp="1"/>
          </p:cNvSpPr>
          <p:nvPr>
            <p:ph type="sldNum" sz="quarter" idx="12"/>
          </p:nvPr>
        </p:nvSpPr>
        <p:spPr/>
        <p:txBody>
          <a:bodyPr/>
          <a:lstStyle/>
          <a:p>
            <a:fld id="{CF424B8A-9E63-42A6-AD34-5573B43DEEA1}"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119</TotalTime>
  <Words>1535</Words>
  <Application>Microsoft Office PowerPoint</Application>
  <PresentationFormat>On-screen Show (4:3)</PresentationFormat>
  <Paragraphs>193</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Constantia</vt:lpstr>
      <vt:lpstr>Tahoma</vt:lpstr>
      <vt:lpstr>Times New Roman</vt:lpstr>
      <vt:lpstr>Wingdings</vt:lpstr>
      <vt:lpstr>Wingdings 2</vt:lpstr>
      <vt:lpstr>Flow</vt:lpstr>
      <vt:lpstr>Data mining and  Data Warehousing </vt:lpstr>
      <vt:lpstr>What is Data Mining?</vt:lpstr>
      <vt:lpstr>Two Approaches are:</vt:lpstr>
      <vt:lpstr>Descriptive Data Mining:</vt:lpstr>
      <vt:lpstr>Predictive Data Mining:</vt:lpstr>
      <vt:lpstr>Data Mining Process:</vt:lpstr>
      <vt:lpstr>Data Mining Process:</vt:lpstr>
      <vt:lpstr>Data Mining Process:</vt:lpstr>
      <vt:lpstr>Why Data Mining?</vt:lpstr>
      <vt:lpstr>Data Mining Vs. Query Tools</vt:lpstr>
      <vt:lpstr>Data Warehouse</vt:lpstr>
      <vt:lpstr>Data Warehouse</vt:lpstr>
      <vt:lpstr>A data warehouse should be</vt:lpstr>
      <vt:lpstr>A data warehouse should be</vt:lpstr>
      <vt:lpstr>Data Warehouse Architecture</vt:lpstr>
      <vt:lpstr>Data Warehouse Architecture</vt:lpstr>
      <vt:lpstr>Data Warehouse Architecture</vt:lpstr>
      <vt:lpstr>Three Tier Architecture of Data Warehouse</vt:lpstr>
      <vt:lpstr>Data Warehouse Models</vt:lpstr>
      <vt:lpstr>Virtual Warehouse</vt:lpstr>
      <vt:lpstr>Data Mart:</vt:lpstr>
      <vt:lpstr>Enterprise Warehouse</vt:lpstr>
      <vt:lpstr>Data Warehousing - Schemas</vt:lpstr>
      <vt:lpstr>Star Schema</vt:lpstr>
      <vt:lpstr>Snowflake Schema</vt:lpstr>
      <vt:lpstr>Fact Constellation Schema</vt:lpstr>
      <vt:lpstr>Assignment</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 Introduction</dc:title>
  <dc:creator>ntc</dc:creator>
  <cp:lastModifiedBy>Microsoft account</cp:lastModifiedBy>
  <cp:revision>8</cp:revision>
  <dcterms:created xsi:type="dcterms:W3CDTF">2017-12-11T00:31:57Z</dcterms:created>
  <dcterms:modified xsi:type="dcterms:W3CDTF">2023-12-04T11:37:27Z</dcterms:modified>
</cp:coreProperties>
</file>