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92" r:id="rId3"/>
    <p:sldId id="293" r:id="rId4"/>
    <p:sldId id="294" r:id="rId5"/>
    <p:sldId id="295" r:id="rId6"/>
    <p:sldId id="285" r:id="rId7"/>
    <p:sldId id="286" r:id="rId8"/>
    <p:sldId id="287" r:id="rId9"/>
    <p:sldId id="288" r:id="rId10"/>
    <p:sldId id="289" r:id="rId11"/>
    <p:sldId id="290" r:id="rId12"/>
    <p:sldId id="29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2FDD6-5548-44EF-B88F-74279649FBFD}" type="datetimeFigureOut">
              <a:rPr lang="en-US" smtClean="0"/>
              <a:pPr/>
              <a:t>12/12/2023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3C4A3-24E4-4A3E-9ABD-0D1E0B1B3EE0}" type="slidenum">
              <a:rPr lang="en-US" smtClean="0"/>
              <a:pPr/>
              <a:t>‹#›</a:t>
            </a:fld>
            <a:endParaRPr lang="en-US"/>
          </a:p>
        </p:txBody>
      </p:sp>
    </p:spTree>
    <p:extLst>
      <p:ext uri="{BB962C8B-B14F-4D97-AF65-F5344CB8AC3E}">
        <p14:creationId xmlns:p14="http://schemas.microsoft.com/office/powerpoint/2010/main" val="45840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6A8DD8-FBB2-4B84-8E60-35AA1A759777}" type="datetime1">
              <a:rPr lang="en-US" smtClean="0"/>
              <a:pPr/>
              <a:t>12/12/2023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92C84C0-18BA-4BFB-B242-B0DCBC2204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0D4897-468E-4579-955A-B7EAB3FF0F50}" type="datetime1">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A40A9A-1D57-4C09-9C67-08B16C8059B5}" type="datetime1">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9B576-13E7-4D72-9C30-A533CD0EA277}" type="datetime1">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5E19DE-CC05-4ABA-B5D4-21618F26879F}" type="datetime1">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E3ACDD-94A6-4C6F-AF13-98A759CE8C86}" type="datetime1">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F976DB-506E-4472-8E76-CAF9713E1423}" type="datetime1">
              <a:rPr lang="en-US" smtClean="0"/>
              <a:pPr/>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1D5D6B-154E-464E-AF8F-FD71E9EBDEDB}" type="datetime1">
              <a:rPr lang="en-US" smtClean="0"/>
              <a:pPr/>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260B-7326-4782-A5AB-89A7E736A70E}" type="datetime1">
              <a:rPr lang="en-US" smtClean="0"/>
              <a:pPr/>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E1C5FB-2514-4B06-A537-8C2FE41EF9E5}" type="datetime1">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487BAF-EB08-407B-B9F4-66BA9E5732AD}" type="datetime1">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92C84C0-18BA-4BFB-B242-B0DCBC2204A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E1218A3-644D-4B0A-9DB0-D81C44F13E5B}" type="datetime1">
              <a:rPr lang="en-US" smtClean="0"/>
              <a:pPr/>
              <a:t>12/12/2023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2C84C0-18BA-4BFB-B242-B0DCBC2204A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Data Warehousing and OLAP Technology</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itchFamily="18" charset="0"/>
                <a:cs typeface="Times New Roman" pitchFamily="18" charset="0"/>
              </a:rPr>
              <a:t>OLTP</a:t>
            </a:r>
            <a:endParaRPr lang="en-US" dirty="0"/>
          </a:p>
        </p:txBody>
      </p:sp>
      <p:sp>
        <p:nvSpPr>
          <p:cNvPr id="3" name="Content Placeholder 2"/>
          <p:cNvSpPr>
            <a:spLocks noGrp="1"/>
          </p:cNvSpPr>
          <p:nvPr>
            <p:ph idx="1"/>
          </p:nvPr>
        </p:nvSpPr>
        <p:spPr/>
        <p:txBody>
          <a:bodyPr/>
          <a:lstStyle/>
          <a:p>
            <a:pPr lvl="0"/>
            <a:r>
              <a:rPr lang="en-US" sz="2800" dirty="0" smtClean="0">
                <a:latin typeface="Times New Roman" pitchFamily="18" charset="0"/>
                <a:cs typeface="Times New Roman" pitchFamily="18" charset="0"/>
              </a:rPr>
              <a:t>OLTP stands for </a:t>
            </a:r>
            <a:r>
              <a:rPr lang="en-US" sz="2800" b="1" dirty="0" smtClean="0">
                <a:latin typeface="Times New Roman" pitchFamily="18" charset="0"/>
                <a:cs typeface="Times New Roman" pitchFamily="18" charset="0"/>
              </a:rPr>
              <a:t>Online Transaction Processing</a:t>
            </a:r>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Used to carry out day to day business functions such as ERP (Enterprise Resource Planning), CRM ( Customer Relationship Planning)</a:t>
            </a:r>
          </a:p>
          <a:p>
            <a:pPr lvl="0"/>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OLTP system solved a critical business problem of automating daily business functions and running real time report and analysis.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OLAP Vs OLTP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11</a:t>
            </a:fld>
            <a:endParaRPr lang="en-US"/>
          </a:p>
        </p:txBody>
      </p:sp>
      <p:graphicFrame>
        <p:nvGraphicFramePr>
          <p:cNvPr id="5" name="Table 4"/>
          <p:cNvGraphicFramePr>
            <a:graphicFrameLocks noGrp="1"/>
          </p:cNvGraphicFramePr>
          <p:nvPr/>
        </p:nvGraphicFramePr>
        <p:xfrm>
          <a:off x="304800" y="1950720"/>
          <a:ext cx="8381999" cy="4907280"/>
        </p:xfrm>
        <a:graphic>
          <a:graphicData uri="http://schemas.openxmlformats.org/drawingml/2006/table">
            <a:tbl>
              <a:tblPr/>
              <a:tblGrid>
                <a:gridCol w="1888682"/>
                <a:gridCol w="3121788"/>
                <a:gridCol w="3371529"/>
              </a:tblGrid>
              <a:tr h="337457">
                <a:tc>
                  <a:txBody>
                    <a:bodyPr/>
                    <a:lstStyle/>
                    <a:p>
                      <a:pPr marL="0" marR="0" algn="ctr">
                        <a:lnSpc>
                          <a:spcPct val="115000"/>
                        </a:lnSpc>
                        <a:spcBef>
                          <a:spcPts val="0"/>
                        </a:spcBef>
                        <a:spcAft>
                          <a:spcPts val="0"/>
                        </a:spcAft>
                      </a:pPr>
                      <a:r>
                        <a:rPr lang="en-US" sz="2000" dirty="0">
                          <a:solidFill>
                            <a:schemeClr val="bg1"/>
                          </a:solidFill>
                          <a:latin typeface="Times New Roman"/>
                          <a:ea typeface="Calibri"/>
                          <a:cs typeface="Mangal"/>
                        </a:rPr>
                        <a:t>Facts</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Calibri"/>
                          <a:cs typeface="Mangal"/>
                        </a:rPr>
                        <a:t>OLTP</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Calibri"/>
                          <a:cs typeface="Mangal"/>
                        </a:rPr>
                        <a:t>OLAP</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674914">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Source of Data</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Operational Data</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Data warehouse (From various database)</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674914">
                <a:tc>
                  <a:txBody>
                    <a:bodyPr/>
                    <a:lstStyle/>
                    <a:p>
                      <a:pPr marL="0" marR="0" algn="just">
                        <a:lnSpc>
                          <a:spcPct val="115000"/>
                        </a:lnSpc>
                        <a:spcBef>
                          <a:spcPts val="0"/>
                        </a:spcBef>
                        <a:spcAft>
                          <a:spcPts val="0"/>
                        </a:spcAft>
                      </a:pPr>
                      <a:r>
                        <a:rPr lang="en-US" sz="2000">
                          <a:solidFill>
                            <a:schemeClr val="bg1"/>
                          </a:solidFill>
                          <a:latin typeface="Times New Roman"/>
                          <a:ea typeface="Calibri"/>
                          <a:cs typeface="Mangal"/>
                        </a:rPr>
                        <a:t>Purpose of data</a:t>
                      </a:r>
                      <a:endParaRPr lang="en-US" sz="200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Control and run fundamental business tasks</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For planning, problem solving and decision support</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674914">
                <a:tc>
                  <a:txBody>
                    <a:bodyPr/>
                    <a:lstStyle/>
                    <a:p>
                      <a:pPr marL="0" marR="0" algn="just">
                        <a:lnSpc>
                          <a:spcPct val="115000"/>
                        </a:lnSpc>
                        <a:spcBef>
                          <a:spcPts val="0"/>
                        </a:spcBef>
                        <a:spcAft>
                          <a:spcPts val="0"/>
                        </a:spcAft>
                      </a:pPr>
                      <a:r>
                        <a:rPr lang="en-US" sz="2000">
                          <a:solidFill>
                            <a:schemeClr val="bg1"/>
                          </a:solidFill>
                          <a:latin typeface="Times New Roman"/>
                          <a:ea typeface="Calibri"/>
                          <a:cs typeface="Mangal"/>
                        </a:rPr>
                        <a:t>Queries</a:t>
                      </a:r>
                      <a:endParaRPr lang="en-US" sz="200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Simple queries</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Complex queries and algorithms</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674914">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Processing Speed</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solidFill>
                            <a:schemeClr val="bg1"/>
                          </a:solidFill>
                          <a:latin typeface="Times New Roman"/>
                          <a:ea typeface="Calibri"/>
                          <a:cs typeface="Mangal"/>
                        </a:rPr>
                        <a:t>Typically very fast</a:t>
                      </a:r>
                      <a:endParaRPr lang="en-US" sz="200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Depends on data size, techniques and algorithms</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674914">
                <a:tc>
                  <a:txBody>
                    <a:bodyPr/>
                    <a:lstStyle/>
                    <a:p>
                      <a:pPr marL="0" marR="0" algn="just">
                        <a:lnSpc>
                          <a:spcPct val="115000"/>
                        </a:lnSpc>
                        <a:spcBef>
                          <a:spcPts val="0"/>
                        </a:spcBef>
                        <a:spcAft>
                          <a:spcPts val="0"/>
                        </a:spcAft>
                      </a:pPr>
                      <a:r>
                        <a:rPr lang="en-US" sz="2000">
                          <a:solidFill>
                            <a:schemeClr val="bg1"/>
                          </a:solidFill>
                          <a:latin typeface="Times New Roman"/>
                          <a:ea typeface="Calibri"/>
                          <a:cs typeface="Mangal"/>
                        </a:rPr>
                        <a:t>Space requirements</a:t>
                      </a:r>
                      <a:endParaRPr lang="en-US" sz="200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solidFill>
                            <a:schemeClr val="bg1"/>
                          </a:solidFill>
                          <a:latin typeface="Times New Roman"/>
                          <a:ea typeface="Calibri"/>
                          <a:cs typeface="Mangal"/>
                        </a:rPr>
                        <a:t>Can be relatively small</a:t>
                      </a:r>
                      <a:endParaRPr lang="en-US" sz="200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Larger due to aggregated databases</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1012371">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Database Design</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solidFill>
                            <a:schemeClr val="bg1"/>
                          </a:solidFill>
                          <a:latin typeface="Times New Roman"/>
                          <a:ea typeface="Calibri"/>
                          <a:cs typeface="Mangal"/>
                        </a:rPr>
                        <a:t>Highly Normalized with many tables.</a:t>
                      </a:r>
                      <a:endParaRPr lang="en-US" sz="200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solidFill>
                            <a:schemeClr val="bg1"/>
                          </a:solidFill>
                          <a:latin typeface="Times New Roman"/>
                          <a:ea typeface="Calibri"/>
                          <a:cs typeface="Mangal"/>
                        </a:rPr>
                        <a:t>Typically </a:t>
                      </a:r>
                      <a:r>
                        <a:rPr lang="en-US" sz="2000" dirty="0" err="1">
                          <a:solidFill>
                            <a:schemeClr val="bg1"/>
                          </a:solidFill>
                          <a:latin typeface="Times New Roman"/>
                          <a:ea typeface="Calibri"/>
                          <a:cs typeface="Mangal"/>
                        </a:rPr>
                        <a:t>denormalized</a:t>
                      </a:r>
                      <a:r>
                        <a:rPr lang="en-US" sz="2000" dirty="0">
                          <a:solidFill>
                            <a:schemeClr val="bg1"/>
                          </a:solidFill>
                          <a:latin typeface="Times New Roman"/>
                          <a:ea typeface="Calibri"/>
                          <a:cs typeface="Mangal"/>
                        </a:rPr>
                        <a:t> with fewer tables. Use of star or snowflake schema.</a:t>
                      </a:r>
                      <a:endParaRPr lang="en-US" sz="2000" dirty="0">
                        <a:solidFill>
                          <a:schemeClr val="bg1"/>
                        </a:solidFill>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Times New Roman" pitchFamily="18" charset="0"/>
                <a:cs typeface="Times New Roman" pitchFamily="18" charset="0"/>
              </a:rPr>
              <a:t>Similarity and Dissimilarity</a:t>
            </a:r>
            <a:endParaRPr lang="en-US" dirty="0"/>
          </a:p>
        </p:txBody>
      </p:sp>
      <p:sp>
        <p:nvSpPr>
          <p:cNvPr id="3" name="Content Placeholder 2"/>
          <p:cNvSpPr>
            <a:spLocks noGrp="1"/>
          </p:cNvSpPr>
          <p:nvPr>
            <p:ph idx="1"/>
          </p:nvPr>
        </p:nvSpPr>
        <p:spPr/>
        <p:txBody>
          <a:bodyPr/>
          <a:lstStyle/>
          <a:p>
            <a:pPr algn="just"/>
            <a:r>
              <a:rPr lang="en-US" sz="2400" b="1" dirty="0" smtClean="0">
                <a:latin typeface="Times New Roman" pitchFamily="18" charset="0"/>
                <a:cs typeface="Times New Roman" pitchFamily="18" charset="0"/>
              </a:rPr>
              <a:t>Similarity</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Numerical measure of how alike two data objects are.</a:t>
            </a:r>
          </a:p>
          <a:p>
            <a:pPr lvl="1" algn="just"/>
            <a:r>
              <a:rPr lang="en-US" dirty="0" smtClean="0">
                <a:latin typeface="Times New Roman" pitchFamily="18" charset="0"/>
                <a:cs typeface="Times New Roman" pitchFamily="18" charset="0"/>
              </a:rPr>
              <a:t>Is higher when objects are more alike.</a:t>
            </a:r>
          </a:p>
          <a:p>
            <a:pPr lvl="1" algn="just"/>
            <a:r>
              <a:rPr lang="en-US" dirty="0" smtClean="0">
                <a:latin typeface="Times New Roman" pitchFamily="18" charset="0"/>
                <a:cs typeface="Times New Roman" pitchFamily="18" charset="0"/>
              </a:rPr>
              <a:t>Often falls in the range [0,1]</a:t>
            </a:r>
          </a:p>
          <a:p>
            <a:pPr algn="just"/>
            <a:r>
              <a:rPr lang="en-US" sz="2400" b="1" dirty="0" smtClean="0">
                <a:latin typeface="Times New Roman" pitchFamily="18" charset="0"/>
                <a:cs typeface="Times New Roman" pitchFamily="18" charset="0"/>
              </a:rPr>
              <a:t>Dissimilarity</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Numerical measure of how different are two data objects</a:t>
            </a:r>
          </a:p>
          <a:p>
            <a:pPr lvl="1" algn="just"/>
            <a:r>
              <a:rPr lang="en-US" dirty="0" smtClean="0">
                <a:latin typeface="Times New Roman" pitchFamily="18" charset="0"/>
                <a:cs typeface="Times New Roman" pitchFamily="18" charset="0"/>
              </a:rPr>
              <a:t>Lower when objects are more alike</a:t>
            </a:r>
          </a:p>
          <a:p>
            <a:pPr lvl="1" algn="just"/>
            <a:r>
              <a:rPr lang="en-US" dirty="0" smtClean="0">
                <a:latin typeface="Times New Roman" pitchFamily="18" charset="0"/>
                <a:cs typeface="Times New Roman" pitchFamily="18" charset="0"/>
              </a:rPr>
              <a:t>Minimum dissimilarity is often 0</a:t>
            </a:r>
          </a:p>
          <a:p>
            <a:pPr lvl="1" algn="just"/>
            <a:r>
              <a:rPr lang="en-US" dirty="0" smtClean="0">
                <a:latin typeface="Times New Roman" pitchFamily="18" charset="0"/>
                <a:cs typeface="Times New Roman" pitchFamily="18" charset="0"/>
              </a:rPr>
              <a:t>Upper limit varies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2</a:t>
            </a:fld>
            <a:endParaRPr lang="en-US"/>
          </a:p>
        </p:txBody>
      </p:sp>
    </p:spTree>
    <p:extLst>
      <p:ext uri="{BB962C8B-B14F-4D97-AF65-F5344CB8AC3E}">
        <p14:creationId xmlns:p14="http://schemas.microsoft.com/office/powerpoint/2010/main" val="156391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3</a:t>
            </a:fld>
            <a:endParaRPr lang="en-US"/>
          </a:p>
        </p:txBody>
      </p:sp>
    </p:spTree>
    <p:extLst>
      <p:ext uri="{BB962C8B-B14F-4D97-AF65-F5344CB8AC3E}">
        <p14:creationId xmlns:p14="http://schemas.microsoft.com/office/powerpoint/2010/main" val="305744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4</a:t>
            </a:fld>
            <a:endParaRPr lang="en-US"/>
          </a:p>
        </p:txBody>
      </p:sp>
    </p:spTree>
    <p:extLst>
      <p:ext uri="{BB962C8B-B14F-4D97-AF65-F5344CB8AC3E}">
        <p14:creationId xmlns:p14="http://schemas.microsoft.com/office/powerpoint/2010/main" val="100861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5</a:t>
            </a:fld>
            <a:endParaRPr lang="en-US"/>
          </a:p>
        </p:txBody>
      </p:sp>
    </p:spTree>
    <p:extLst>
      <p:ext uri="{BB962C8B-B14F-4D97-AF65-F5344CB8AC3E}">
        <p14:creationId xmlns:p14="http://schemas.microsoft.com/office/powerpoint/2010/main" val="326914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OLAP</a:t>
            </a:r>
            <a:endParaRPr lang="en-US" dirty="0"/>
          </a:p>
        </p:txBody>
      </p:sp>
      <p:sp>
        <p:nvSpPr>
          <p:cNvPr id="3" name="Content Placeholder 2"/>
          <p:cNvSpPr>
            <a:spLocks noGrp="1"/>
          </p:cNvSpPr>
          <p:nvPr>
            <p:ph idx="1"/>
          </p:nvPr>
        </p:nvSpPr>
        <p:spPr/>
        <p:txBody>
          <a:bodyPr>
            <a:normAutofit fontScale="77500" lnSpcReduction="20000"/>
          </a:bodyPr>
          <a:lstStyle/>
          <a:p>
            <a:pPr lvl="0"/>
            <a:r>
              <a:rPr lang="en-US" sz="2800" dirty="0" smtClean="0">
                <a:latin typeface="Times New Roman" pitchFamily="18" charset="0"/>
                <a:cs typeface="Times New Roman" pitchFamily="18" charset="0"/>
              </a:rPr>
              <a:t>OLAP stands for On-Line Analytical Processing.</a:t>
            </a:r>
          </a:p>
          <a:p>
            <a:pPr lvl="0"/>
            <a:r>
              <a:rPr lang="en-US" sz="2800" dirty="0" smtClean="0">
                <a:latin typeface="Times New Roman" pitchFamily="18" charset="0"/>
                <a:cs typeface="Times New Roman" pitchFamily="18" charset="0"/>
              </a:rPr>
              <a:t>An OLAP cube is a data structure that allows fast analysis of data.</a:t>
            </a:r>
          </a:p>
          <a:p>
            <a:pPr lvl="0"/>
            <a:r>
              <a:rPr lang="en-US" sz="2800" dirty="0" smtClean="0">
                <a:latin typeface="Times New Roman" pitchFamily="18" charset="0"/>
                <a:cs typeface="Times New Roman" pitchFamily="18" charset="0"/>
              </a:rPr>
              <a:t>OLAP tools were developed to solve multi-dimensional data analysis which stores their data in a special multi-dimensional format (data cube) with no updating facility.</a:t>
            </a:r>
          </a:p>
          <a:p>
            <a:pPr lvl="0"/>
            <a:r>
              <a:rPr lang="en-US" sz="2800" dirty="0" smtClean="0">
                <a:latin typeface="Times New Roman" pitchFamily="18" charset="0"/>
                <a:cs typeface="Times New Roman" pitchFamily="18" charset="0"/>
              </a:rPr>
              <a:t>An OLAP toll doesn’t learn, it creates no new knowledge and they can’t reach new solutions.</a:t>
            </a:r>
          </a:p>
          <a:p>
            <a:pPr lvl="0"/>
            <a:r>
              <a:rPr lang="en-US" sz="2800" dirty="0" smtClean="0">
                <a:latin typeface="Times New Roman" pitchFamily="18" charset="0"/>
                <a:cs typeface="Times New Roman" pitchFamily="18" charset="0"/>
              </a:rPr>
              <a:t>Information of multi-dimension nature can’t be easily analyzed when the table has the standard 2-D representation.</a:t>
            </a:r>
          </a:p>
          <a:p>
            <a:pPr lvl="0"/>
            <a:r>
              <a:rPr lang="en-US" sz="2800" dirty="0" smtClean="0">
                <a:latin typeface="Times New Roman" pitchFamily="18" charset="0"/>
                <a:cs typeface="Times New Roman" pitchFamily="18" charset="0"/>
              </a:rPr>
              <a:t>A table with n- independent attributes can be seen as an n-dimensional space.</a:t>
            </a:r>
          </a:p>
          <a:p>
            <a:pPr lvl="0"/>
            <a:r>
              <a:rPr lang="en-US" sz="2800" dirty="0" smtClean="0">
                <a:latin typeface="Times New Roman" pitchFamily="18" charset="0"/>
                <a:cs typeface="Times New Roman" pitchFamily="18" charset="0"/>
              </a:rPr>
              <a:t>It is required to explore the relationships between several dimensions and standard relational databases are not very good for this.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OLAP Tool</a:t>
            </a:r>
            <a:endParaRPr lang="en-US" b="1"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7</a:t>
            </a:fld>
            <a:endParaRPr lang="en-US"/>
          </a:p>
        </p:txBody>
      </p:sp>
      <p:pic>
        <p:nvPicPr>
          <p:cNvPr id="5" name="Picture 4" descr="C:\Users\admin\Desktop\olap.gif"/>
          <p:cNvPicPr/>
          <p:nvPr/>
        </p:nvPicPr>
        <p:blipFill>
          <a:blip r:embed="rId2" cstate="print"/>
          <a:srcRect/>
          <a:stretch>
            <a:fillRect/>
          </a:stretch>
        </p:blipFill>
        <p:spPr bwMode="auto">
          <a:xfrm>
            <a:off x="1295400" y="1981200"/>
            <a:ext cx="6172200" cy="4267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OLAP Operations</a:t>
            </a: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US" sz="2800" b="1" dirty="0" smtClean="0">
                <a:latin typeface="Times New Roman" pitchFamily="18" charset="0"/>
                <a:cs typeface="Times New Roman" pitchFamily="18" charset="0"/>
              </a:rPr>
              <a:t>Slicing: </a:t>
            </a:r>
            <a:r>
              <a:rPr lang="en-US" sz="2800" dirty="0" smtClean="0">
                <a:latin typeface="Times New Roman" pitchFamily="18" charset="0"/>
                <a:cs typeface="Times New Roman" pitchFamily="18" charset="0"/>
              </a:rPr>
              <a:t>A slice is a subset of multi-dimensional array corresponding to a single value for one or more members of the dimensions. </a:t>
            </a: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Product A sales. </a:t>
            </a:r>
          </a:p>
          <a:p>
            <a:pPr lvl="0" algn="just"/>
            <a:r>
              <a:rPr lang="en-US" sz="2800" b="1" dirty="0" smtClean="0">
                <a:latin typeface="Times New Roman" pitchFamily="18" charset="0"/>
                <a:cs typeface="Times New Roman" pitchFamily="18" charset="0"/>
              </a:rPr>
              <a:t>Dicing: </a:t>
            </a:r>
            <a:r>
              <a:rPr lang="en-US" sz="2800" dirty="0" smtClean="0">
                <a:latin typeface="Times New Roman" pitchFamily="18" charset="0"/>
                <a:cs typeface="Times New Roman" pitchFamily="18" charset="0"/>
              </a:rPr>
              <a:t> Dicing operation is the slice on more than two dimensions of data cube. (More than two consecutive slice). </a:t>
            </a: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Product A sales in 2004.</a:t>
            </a:r>
          </a:p>
          <a:p>
            <a:pPr lvl="0" algn="just"/>
            <a:r>
              <a:rPr lang="en-US" sz="2800" b="1" dirty="0" smtClean="0">
                <a:latin typeface="Times New Roman" pitchFamily="18" charset="0"/>
                <a:cs typeface="Times New Roman" pitchFamily="18" charset="0"/>
              </a:rPr>
              <a:t>Drill-Down: </a:t>
            </a:r>
            <a:r>
              <a:rPr lang="en-US" sz="2800" dirty="0" smtClean="0">
                <a:latin typeface="Times New Roman" pitchFamily="18" charset="0"/>
                <a:cs typeface="Times New Roman" pitchFamily="18" charset="0"/>
              </a:rPr>
              <a:t>Drill-down is specific analytical technique where the user navigates among levels of data ranging from the most summarized to the most detailed i.e. it navigates from less detailed data to more detailed data. </a:t>
            </a: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Product A sales in Chicago in 2004.</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OLAP Operations</a:t>
            </a:r>
            <a:endParaRPr lang="en-US" dirty="0"/>
          </a:p>
        </p:txBody>
      </p:sp>
      <p:sp>
        <p:nvSpPr>
          <p:cNvPr id="3" name="Content Placeholder 2"/>
          <p:cNvSpPr>
            <a:spLocks noGrp="1"/>
          </p:cNvSpPr>
          <p:nvPr>
            <p:ph idx="1"/>
          </p:nvPr>
        </p:nvSpPr>
        <p:spPr/>
        <p:txBody>
          <a:bodyPr/>
          <a:lstStyle/>
          <a:p>
            <a:pPr lvl="0" algn="just"/>
            <a:r>
              <a:rPr lang="en-US" sz="2500" b="1" dirty="0" smtClean="0">
                <a:latin typeface="Times New Roman" pitchFamily="18" charset="0"/>
                <a:cs typeface="Times New Roman" pitchFamily="18" charset="0"/>
              </a:rPr>
              <a:t>Roll-Up: </a:t>
            </a:r>
            <a:r>
              <a:rPr lang="en-US" sz="2500" dirty="0" smtClean="0">
                <a:latin typeface="Times New Roman" pitchFamily="18" charset="0"/>
                <a:cs typeface="Times New Roman" pitchFamily="18" charset="0"/>
              </a:rPr>
              <a:t>Computing of all the data relationship for more than one or more dimensions i.e. summarization of data to one o more dimensions. </a:t>
            </a:r>
            <a:r>
              <a:rPr lang="en-US" sz="2500" dirty="0" err="1" smtClean="0">
                <a:latin typeface="Times New Roman" pitchFamily="18" charset="0"/>
                <a:cs typeface="Times New Roman" pitchFamily="18" charset="0"/>
              </a:rPr>
              <a:t>Eg</a:t>
            </a:r>
            <a:r>
              <a:rPr lang="en-US" sz="2500" dirty="0" smtClean="0">
                <a:latin typeface="Times New Roman" pitchFamily="18" charset="0"/>
                <a:cs typeface="Times New Roman" pitchFamily="18" charset="0"/>
              </a:rPr>
              <a:t>: Total Product.</a:t>
            </a:r>
          </a:p>
          <a:p>
            <a:pPr lvl="0" algn="just"/>
            <a:r>
              <a:rPr lang="en-US" sz="2500" b="1" dirty="0" smtClean="0">
                <a:latin typeface="Times New Roman" pitchFamily="18" charset="0"/>
                <a:cs typeface="Times New Roman" pitchFamily="18" charset="0"/>
              </a:rPr>
              <a:t>Pivoting: </a:t>
            </a:r>
            <a:r>
              <a:rPr lang="en-US" sz="2500" dirty="0" smtClean="0">
                <a:latin typeface="Times New Roman" pitchFamily="18" charset="0"/>
                <a:cs typeface="Times New Roman" pitchFamily="18" charset="0"/>
              </a:rPr>
              <a:t>Pivoting is also called rotate operation. It rotates the data in order to provide an alternative presentation of data.</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TotalTime>
  <Words>495</Words>
  <Application>Microsoft Office PowerPoint</Application>
  <PresentationFormat>On-screen Show (4:3)</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Constantia</vt:lpstr>
      <vt:lpstr>Mangal</vt:lpstr>
      <vt:lpstr>Times New Roman</vt:lpstr>
      <vt:lpstr>Wingdings 2</vt:lpstr>
      <vt:lpstr>Flow</vt:lpstr>
      <vt:lpstr>Data Warehousing and OLAP Technology</vt:lpstr>
      <vt:lpstr>PowerPoint Presentation</vt:lpstr>
      <vt:lpstr>PowerPoint Presentation</vt:lpstr>
      <vt:lpstr>PowerPoint Presentation</vt:lpstr>
      <vt:lpstr>PowerPoint Presentation</vt:lpstr>
      <vt:lpstr>OLAP</vt:lpstr>
      <vt:lpstr>OLAP Tool</vt:lpstr>
      <vt:lpstr>OLAP Operations</vt:lpstr>
      <vt:lpstr>OLAP Operations</vt:lpstr>
      <vt:lpstr>OLTP</vt:lpstr>
      <vt:lpstr>OLAP Vs OLTP</vt:lpstr>
      <vt:lpstr>Similarity and Dissimilarity</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Analysis</dc:title>
  <dc:creator>ntc</dc:creator>
  <cp:lastModifiedBy>Microsoft account</cp:lastModifiedBy>
  <cp:revision>20</cp:revision>
  <dcterms:created xsi:type="dcterms:W3CDTF">2017-02-26T00:25:10Z</dcterms:created>
  <dcterms:modified xsi:type="dcterms:W3CDTF">2023-12-12T13:00:50Z</dcterms:modified>
</cp:coreProperties>
</file>