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58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9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F2FDD6-5548-44EF-B88F-74279649FBFD}" type="datetimeFigureOut">
              <a:rPr lang="en-US" smtClean="0"/>
              <a:pPr/>
              <a:t>12/25/2023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3C4A3-24E4-4A3E-9ABD-0D1E0B1B3E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400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8DD8-FBB2-4B84-8E60-35AA1A759777}" type="datetime1">
              <a:rPr lang="en-US" smtClean="0"/>
              <a:pPr/>
              <a:t>12/25/2023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84C0-18BA-4BFB-B242-B0DCBC2204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4897-468E-4579-955A-B7EAB3FF0F50}" type="datetime1">
              <a:rPr lang="en-US" smtClean="0"/>
              <a:pPr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84C0-18BA-4BFB-B242-B0DCBC2204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40A9A-1D57-4C09-9C67-08B16C8059B5}" type="datetime1">
              <a:rPr lang="en-US" smtClean="0"/>
              <a:pPr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84C0-18BA-4BFB-B242-B0DCBC2204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9B576-13E7-4D72-9C30-A533CD0EA277}" type="datetime1">
              <a:rPr lang="en-US" smtClean="0"/>
              <a:pPr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84C0-18BA-4BFB-B242-B0DCBC2204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E19DE-CC05-4ABA-B5D4-21618F26879F}" type="datetime1">
              <a:rPr lang="en-US" smtClean="0"/>
              <a:pPr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84C0-18BA-4BFB-B242-B0DCBC2204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3ACDD-94A6-4C6F-AF13-98A759CE8C86}" type="datetime1">
              <a:rPr lang="en-US" smtClean="0"/>
              <a:pPr/>
              <a:t>12/25/2023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84C0-18BA-4BFB-B242-B0DCBC2204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976DB-506E-4472-8E76-CAF9713E1423}" type="datetime1">
              <a:rPr lang="en-US" smtClean="0"/>
              <a:pPr/>
              <a:t>12/25/2023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84C0-18BA-4BFB-B242-B0DCBC2204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D5D6B-154E-464E-AF8F-FD71E9EBDEDB}" type="datetime1">
              <a:rPr lang="en-US" smtClean="0"/>
              <a:pPr/>
              <a:t>12/25/2023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84C0-18BA-4BFB-B242-B0DCBC2204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8260B-7326-4782-A5AB-89A7E736A70E}" type="datetime1">
              <a:rPr lang="en-US" smtClean="0"/>
              <a:pPr/>
              <a:t>12/25/2023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84C0-18BA-4BFB-B242-B0DCBC2204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1C5FB-2514-4B06-A537-8C2FE41EF9E5}" type="datetime1">
              <a:rPr lang="en-US" smtClean="0"/>
              <a:pPr/>
              <a:t>12/25/2023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84C0-18BA-4BFB-B242-B0DCBC2204A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87BAF-EB08-407B-B9F4-66BA9E5732AD}" type="datetime1">
              <a:rPr lang="en-US" smtClean="0"/>
              <a:pPr/>
              <a:t>12/25/2023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92C84C0-18BA-4BFB-B242-B0DCBC2204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E1218A3-644D-4B0A-9DB0-D81C44F13E5B}" type="datetime1">
              <a:rPr lang="en-US" smtClean="0"/>
              <a:pPr/>
              <a:t>12/25/2023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92C84C0-18BA-4BFB-B242-B0DCBC2204A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Preprocessing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84C0-18BA-4BFB-B242-B0DCBC2204A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Types of data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Transaction Data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special type of record data, where each record (transaction) involves a set of items.</a:t>
            </a:r>
          </a:p>
          <a:p>
            <a:pPr lvl="0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example, consider a grocery store.  The set of products purchased by a customer during one shopping trip constitute a transaction, while the individual products that were purchased are the items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84C0-18BA-4BFB-B242-B0DCBC2204A3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438400" y="4419600"/>
          <a:ext cx="6248400" cy="2147654"/>
        </p:xfrm>
        <a:graphic>
          <a:graphicData uri="http://schemas.openxmlformats.org/drawingml/2006/table">
            <a:tbl>
              <a:tblPr/>
              <a:tblGrid>
                <a:gridCol w="1033970"/>
                <a:gridCol w="149559"/>
                <a:gridCol w="5064871"/>
              </a:tblGrid>
              <a:tr h="336467">
                <a:tc>
                  <a:txBody>
                    <a:bodyPr/>
                    <a:lstStyle/>
                    <a:p>
                      <a:pPr marL="4445" marR="0" algn="just">
                        <a:lnSpc>
                          <a:spcPct val="11500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solidFill>
                            <a:srgbClr val="FEFFFE"/>
                          </a:solidFill>
                          <a:latin typeface="Times New Roman"/>
                          <a:ea typeface="Calibri"/>
                          <a:cs typeface="Mangal"/>
                        </a:rPr>
                        <a:t>TID</a:t>
                      </a:r>
                      <a:endParaRPr lang="en-US" sz="20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rgbClr val="0000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rgbClr val="0000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905" marR="0" algn="just">
                        <a:lnSpc>
                          <a:spcPct val="11500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 spc="5" dirty="0">
                          <a:solidFill>
                            <a:srgbClr val="FEFFFE"/>
                          </a:solidFill>
                          <a:latin typeface="Times New Roman"/>
                          <a:ea typeface="Calibri"/>
                          <a:cs typeface="Mangal"/>
                        </a:rPr>
                        <a:t>It</a:t>
                      </a:r>
                      <a:r>
                        <a:rPr lang="en-US" sz="2000" b="1" i="1" spc="-10" dirty="0">
                          <a:solidFill>
                            <a:srgbClr val="FEFFFE"/>
                          </a:solidFill>
                          <a:latin typeface="Times New Roman"/>
                          <a:ea typeface="Calibri"/>
                          <a:cs typeface="Mangal"/>
                        </a:rPr>
                        <a:t>e</a:t>
                      </a:r>
                      <a:r>
                        <a:rPr lang="en-US" sz="2000" b="1" i="1" spc="10" dirty="0">
                          <a:solidFill>
                            <a:srgbClr val="FEFFFE"/>
                          </a:solidFill>
                          <a:latin typeface="Times New Roman"/>
                          <a:ea typeface="Calibri"/>
                          <a:cs typeface="Mangal"/>
                        </a:rPr>
                        <a:t>m</a:t>
                      </a:r>
                      <a:r>
                        <a:rPr lang="en-US" sz="2000" b="1" i="1" dirty="0">
                          <a:solidFill>
                            <a:srgbClr val="FEFFFE"/>
                          </a:solidFill>
                          <a:latin typeface="Times New Roman"/>
                          <a:ea typeface="Calibri"/>
                          <a:cs typeface="Mangal"/>
                        </a:rPr>
                        <a:t>s</a:t>
                      </a:r>
                      <a:endParaRPr lang="en-US" sz="20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rgbClr val="0000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7F"/>
                    </a:solidFill>
                  </a:tcPr>
                </a:tc>
              </a:tr>
              <a:tr h="372836">
                <a:tc>
                  <a:txBody>
                    <a:bodyPr/>
                    <a:lstStyle/>
                    <a:p>
                      <a:pPr marL="4445" marR="0" algn="just">
                        <a:lnSpc>
                          <a:spcPct val="115000"/>
                        </a:lnSpc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7F"/>
                          </a:solidFill>
                          <a:latin typeface="Times New Roman"/>
                          <a:ea typeface="Calibri"/>
                          <a:cs typeface="Mangal"/>
                        </a:rPr>
                        <a:t>1</a:t>
                      </a:r>
                      <a:endParaRPr lang="en-US" sz="20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rgbClr val="C0C0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C0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rgbClr val="C0C0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C0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905" marR="0" algn="just">
                        <a:lnSpc>
                          <a:spcPct val="115000"/>
                        </a:lnSpc>
                        <a:spcBef>
                          <a:spcPts val="235"/>
                        </a:spcBef>
                        <a:spcAft>
                          <a:spcPts val="0"/>
                        </a:spcAft>
                      </a:pPr>
                      <a:r>
                        <a:rPr lang="en-US" sz="2000" b="1" spc="5">
                          <a:solidFill>
                            <a:srgbClr val="00007F"/>
                          </a:solidFill>
                          <a:latin typeface="Times New Roman"/>
                          <a:ea typeface="Calibri"/>
                          <a:cs typeface="Mangal"/>
                        </a:rPr>
                        <a:t>B</a:t>
                      </a:r>
                      <a:r>
                        <a:rPr lang="en-US" sz="2000" b="1">
                          <a:solidFill>
                            <a:srgbClr val="00007F"/>
                          </a:solidFill>
                          <a:latin typeface="Times New Roman"/>
                          <a:ea typeface="Calibri"/>
                          <a:cs typeface="Mangal"/>
                        </a:rPr>
                        <a:t>re</a:t>
                      </a:r>
                      <a:r>
                        <a:rPr lang="en-US" sz="2000" b="1" spc="5">
                          <a:solidFill>
                            <a:srgbClr val="00007F"/>
                          </a:solidFill>
                          <a:latin typeface="Times New Roman"/>
                          <a:ea typeface="Calibri"/>
                          <a:cs typeface="Mangal"/>
                        </a:rPr>
                        <a:t>a</a:t>
                      </a:r>
                      <a:r>
                        <a:rPr lang="en-US" sz="2000" b="1">
                          <a:solidFill>
                            <a:srgbClr val="00007F"/>
                          </a:solidFill>
                          <a:latin typeface="Times New Roman"/>
                          <a:ea typeface="Calibri"/>
                          <a:cs typeface="Mangal"/>
                        </a:rPr>
                        <a:t>d,</a:t>
                      </a:r>
                      <a:r>
                        <a:rPr lang="en-US" sz="2000" b="1" spc="115">
                          <a:solidFill>
                            <a:srgbClr val="00007F"/>
                          </a:solidFill>
                          <a:latin typeface="Times New Roman"/>
                          <a:ea typeface="Calibri"/>
                          <a:cs typeface="Mangal"/>
                        </a:rPr>
                        <a:t> </a:t>
                      </a:r>
                      <a:r>
                        <a:rPr lang="en-US" sz="2000" b="1">
                          <a:solidFill>
                            <a:srgbClr val="00007F"/>
                          </a:solidFill>
                          <a:latin typeface="Times New Roman"/>
                          <a:ea typeface="Calibri"/>
                          <a:cs typeface="Mangal"/>
                        </a:rPr>
                        <a:t>C</a:t>
                      </a:r>
                      <a:r>
                        <a:rPr lang="en-US" sz="2000" b="1" spc="10">
                          <a:solidFill>
                            <a:srgbClr val="00007F"/>
                          </a:solidFill>
                          <a:latin typeface="Times New Roman"/>
                          <a:ea typeface="Calibri"/>
                          <a:cs typeface="Mangal"/>
                        </a:rPr>
                        <a:t>o</a:t>
                      </a:r>
                      <a:r>
                        <a:rPr lang="en-US" sz="2000" b="1" spc="-10">
                          <a:solidFill>
                            <a:srgbClr val="00007F"/>
                          </a:solidFill>
                          <a:latin typeface="Times New Roman"/>
                          <a:ea typeface="Calibri"/>
                          <a:cs typeface="Mangal"/>
                        </a:rPr>
                        <a:t>k</a:t>
                      </a:r>
                      <a:r>
                        <a:rPr lang="en-US" sz="2000" b="1" spc="5">
                          <a:solidFill>
                            <a:srgbClr val="00007F"/>
                          </a:solidFill>
                          <a:latin typeface="Times New Roman"/>
                          <a:ea typeface="Calibri"/>
                          <a:cs typeface="Mangal"/>
                        </a:rPr>
                        <a:t>e</a:t>
                      </a:r>
                      <a:r>
                        <a:rPr lang="en-US" sz="2000" b="1">
                          <a:solidFill>
                            <a:srgbClr val="00007F"/>
                          </a:solidFill>
                          <a:latin typeface="Times New Roman"/>
                          <a:ea typeface="Calibri"/>
                          <a:cs typeface="Mangal"/>
                        </a:rPr>
                        <a:t>,</a:t>
                      </a:r>
                      <a:r>
                        <a:rPr lang="en-US" sz="2000" b="1" spc="105">
                          <a:solidFill>
                            <a:srgbClr val="00007F"/>
                          </a:solidFill>
                          <a:latin typeface="Times New Roman"/>
                          <a:ea typeface="Calibri"/>
                          <a:cs typeface="Mangal"/>
                        </a:rPr>
                        <a:t> </a:t>
                      </a:r>
                      <a:r>
                        <a:rPr lang="en-US" sz="2000" b="1">
                          <a:solidFill>
                            <a:srgbClr val="00007F"/>
                          </a:solidFill>
                          <a:latin typeface="Times New Roman"/>
                          <a:ea typeface="Calibri"/>
                          <a:cs typeface="Mangal"/>
                        </a:rPr>
                        <a:t>M</a:t>
                      </a:r>
                      <a:r>
                        <a:rPr lang="en-US" sz="2000" b="1" spc="-5">
                          <a:solidFill>
                            <a:srgbClr val="00007F"/>
                          </a:solidFill>
                          <a:latin typeface="Times New Roman"/>
                          <a:ea typeface="Calibri"/>
                          <a:cs typeface="Mangal"/>
                        </a:rPr>
                        <a:t>i</a:t>
                      </a:r>
                      <a:r>
                        <a:rPr lang="en-US" sz="2000" b="1" spc="10">
                          <a:solidFill>
                            <a:srgbClr val="00007F"/>
                          </a:solidFill>
                          <a:latin typeface="Times New Roman"/>
                          <a:ea typeface="Calibri"/>
                          <a:cs typeface="Mangal"/>
                        </a:rPr>
                        <a:t>l</a:t>
                      </a:r>
                      <a:r>
                        <a:rPr lang="en-US" sz="2000" b="1">
                          <a:solidFill>
                            <a:srgbClr val="00007F"/>
                          </a:solidFill>
                          <a:latin typeface="Times New Roman"/>
                          <a:ea typeface="Calibri"/>
                          <a:cs typeface="Mangal"/>
                        </a:rPr>
                        <a:t>k</a:t>
                      </a:r>
                      <a:endParaRPr lang="en-US" sz="20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rgbClr val="C0C0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C0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BF"/>
                    </a:solidFill>
                  </a:tcPr>
                </a:tc>
              </a:tr>
              <a:tr h="354551">
                <a:tc>
                  <a:txBody>
                    <a:bodyPr/>
                    <a:lstStyle/>
                    <a:p>
                      <a:pPr marL="4445" marR="0" algn="just">
                        <a:lnSpc>
                          <a:spcPct val="115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7F"/>
                          </a:solidFill>
                          <a:latin typeface="Times New Roman"/>
                          <a:ea typeface="Calibri"/>
                          <a:cs typeface="Mangal"/>
                        </a:rPr>
                        <a:t>2</a:t>
                      </a:r>
                      <a:endParaRPr lang="en-US" sz="20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rgbClr val="C0C0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C0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rgbClr val="C0C0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C0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905" marR="0" algn="just">
                        <a:lnSpc>
                          <a:spcPct val="115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</a:pPr>
                      <a:r>
                        <a:rPr lang="en-US" sz="2000" b="1" spc="5">
                          <a:solidFill>
                            <a:srgbClr val="00007F"/>
                          </a:solidFill>
                          <a:latin typeface="Times New Roman"/>
                          <a:ea typeface="Calibri"/>
                          <a:cs typeface="Mangal"/>
                        </a:rPr>
                        <a:t>B</a:t>
                      </a:r>
                      <a:r>
                        <a:rPr lang="en-US" sz="2000" b="1">
                          <a:solidFill>
                            <a:srgbClr val="00007F"/>
                          </a:solidFill>
                          <a:latin typeface="Times New Roman"/>
                          <a:ea typeface="Calibri"/>
                          <a:cs typeface="Mangal"/>
                        </a:rPr>
                        <a:t>ee</a:t>
                      </a:r>
                      <a:r>
                        <a:rPr lang="en-US" sz="2000" b="1" spc="5">
                          <a:solidFill>
                            <a:srgbClr val="00007F"/>
                          </a:solidFill>
                          <a:latin typeface="Times New Roman"/>
                          <a:ea typeface="Calibri"/>
                          <a:cs typeface="Mangal"/>
                        </a:rPr>
                        <a:t>r</a:t>
                      </a:r>
                      <a:r>
                        <a:rPr lang="en-US" sz="2000" b="1">
                          <a:solidFill>
                            <a:srgbClr val="00007F"/>
                          </a:solidFill>
                          <a:latin typeface="Times New Roman"/>
                          <a:ea typeface="Calibri"/>
                          <a:cs typeface="Mangal"/>
                        </a:rPr>
                        <a:t>,</a:t>
                      </a:r>
                      <a:r>
                        <a:rPr lang="en-US" sz="2000" b="1" spc="80">
                          <a:solidFill>
                            <a:srgbClr val="00007F"/>
                          </a:solidFill>
                          <a:latin typeface="Times New Roman"/>
                          <a:ea typeface="Calibri"/>
                          <a:cs typeface="Mangal"/>
                        </a:rPr>
                        <a:t> </a:t>
                      </a:r>
                      <a:r>
                        <a:rPr lang="en-US" sz="2000" b="1" spc="5">
                          <a:solidFill>
                            <a:srgbClr val="00007F"/>
                          </a:solidFill>
                          <a:latin typeface="Times New Roman"/>
                          <a:ea typeface="Calibri"/>
                          <a:cs typeface="Mangal"/>
                        </a:rPr>
                        <a:t>B</a:t>
                      </a:r>
                      <a:r>
                        <a:rPr lang="en-US" sz="2000" b="1">
                          <a:solidFill>
                            <a:srgbClr val="00007F"/>
                          </a:solidFill>
                          <a:latin typeface="Times New Roman"/>
                          <a:ea typeface="Calibri"/>
                          <a:cs typeface="Mangal"/>
                        </a:rPr>
                        <a:t>r</a:t>
                      </a:r>
                      <a:r>
                        <a:rPr lang="en-US" sz="2000" b="1" spc="5">
                          <a:solidFill>
                            <a:srgbClr val="00007F"/>
                          </a:solidFill>
                          <a:latin typeface="Times New Roman"/>
                          <a:ea typeface="Calibri"/>
                          <a:cs typeface="Mangal"/>
                        </a:rPr>
                        <a:t>ea</a:t>
                      </a:r>
                      <a:r>
                        <a:rPr lang="en-US" sz="2000" b="1">
                          <a:solidFill>
                            <a:srgbClr val="00007F"/>
                          </a:solidFill>
                          <a:latin typeface="Times New Roman"/>
                          <a:ea typeface="Calibri"/>
                          <a:cs typeface="Mangal"/>
                        </a:rPr>
                        <a:t>d</a:t>
                      </a:r>
                      <a:endParaRPr lang="en-US" sz="20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rgbClr val="C0C0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C0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BF"/>
                    </a:solidFill>
                  </a:tcPr>
                </a:tc>
              </a:tr>
              <a:tr h="354551">
                <a:tc>
                  <a:txBody>
                    <a:bodyPr/>
                    <a:lstStyle/>
                    <a:p>
                      <a:pPr marL="4445" marR="0" algn="just">
                        <a:lnSpc>
                          <a:spcPct val="115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7F"/>
                          </a:solidFill>
                          <a:latin typeface="Times New Roman"/>
                          <a:ea typeface="Calibri"/>
                          <a:cs typeface="Mangal"/>
                        </a:rPr>
                        <a:t>3</a:t>
                      </a:r>
                      <a:endParaRPr lang="en-US" sz="20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rgbClr val="C0C0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C0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rgbClr val="C0C0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C0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905" marR="0" algn="just">
                        <a:lnSpc>
                          <a:spcPct val="115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</a:pPr>
                      <a:r>
                        <a:rPr lang="en-US" sz="2000" b="1" spc="5" dirty="0">
                          <a:solidFill>
                            <a:srgbClr val="00007F"/>
                          </a:solidFill>
                          <a:latin typeface="Times New Roman"/>
                          <a:ea typeface="Calibri"/>
                          <a:cs typeface="Mangal"/>
                        </a:rPr>
                        <a:t>B</a:t>
                      </a:r>
                      <a:r>
                        <a:rPr lang="en-US" sz="2000" b="1" dirty="0">
                          <a:solidFill>
                            <a:srgbClr val="00007F"/>
                          </a:solidFill>
                          <a:latin typeface="Times New Roman"/>
                          <a:ea typeface="Calibri"/>
                          <a:cs typeface="Mangal"/>
                        </a:rPr>
                        <a:t>ee</a:t>
                      </a:r>
                      <a:r>
                        <a:rPr lang="en-US" sz="2000" b="1" spc="5" dirty="0">
                          <a:solidFill>
                            <a:srgbClr val="00007F"/>
                          </a:solidFill>
                          <a:latin typeface="Times New Roman"/>
                          <a:ea typeface="Calibri"/>
                          <a:cs typeface="Mangal"/>
                        </a:rPr>
                        <a:t>r</a:t>
                      </a:r>
                      <a:r>
                        <a:rPr lang="en-US" sz="2000" b="1" dirty="0">
                          <a:solidFill>
                            <a:srgbClr val="00007F"/>
                          </a:solidFill>
                          <a:latin typeface="Times New Roman"/>
                          <a:ea typeface="Calibri"/>
                          <a:cs typeface="Mangal"/>
                        </a:rPr>
                        <a:t>,</a:t>
                      </a:r>
                      <a:r>
                        <a:rPr lang="en-US" sz="2000" b="1" spc="80" dirty="0">
                          <a:solidFill>
                            <a:srgbClr val="00007F"/>
                          </a:solidFill>
                          <a:latin typeface="Times New Roman"/>
                          <a:ea typeface="Calibri"/>
                          <a:cs typeface="Mangal"/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00007F"/>
                          </a:solidFill>
                          <a:latin typeface="Times New Roman"/>
                          <a:ea typeface="Calibri"/>
                          <a:cs typeface="Mangal"/>
                        </a:rPr>
                        <a:t>C</a:t>
                      </a:r>
                      <a:r>
                        <a:rPr lang="en-US" sz="2000" b="1" spc="10" dirty="0">
                          <a:solidFill>
                            <a:srgbClr val="00007F"/>
                          </a:solidFill>
                          <a:latin typeface="Times New Roman"/>
                          <a:ea typeface="Calibri"/>
                          <a:cs typeface="Mangal"/>
                        </a:rPr>
                        <a:t>o</a:t>
                      </a:r>
                      <a:r>
                        <a:rPr lang="en-US" sz="2000" b="1" dirty="0">
                          <a:solidFill>
                            <a:srgbClr val="00007F"/>
                          </a:solidFill>
                          <a:latin typeface="Times New Roman"/>
                          <a:ea typeface="Calibri"/>
                          <a:cs typeface="Mangal"/>
                        </a:rPr>
                        <a:t>k</a:t>
                      </a:r>
                      <a:r>
                        <a:rPr lang="en-US" sz="2000" b="1" spc="10" dirty="0">
                          <a:solidFill>
                            <a:srgbClr val="00007F"/>
                          </a:solidFill>
                          <a:latin typeface="Times New Roman"/>
                          <a:ea typeface="Calibri"/>
                          <a:cs typeface="Mangal"/>
                        </a:rPr>
                        <a:t>e</a:t>
                      </a:r>
                      <a:r>
                        <a:rPr lang="en-US" sz="2000" b="1" dirty="0">
                          <a:solidFill>
                            <a:srgbClr val="00007F"/>
                          </a:solidFill>
                          <a:latin typeface="Times New Roman"/>
                          <a:ea typeface="Calibri"/>
                          <a:cs typeface="Mangal"/>
                        </a:rPr>
                        <a:t>,</a:t>
                      </a:r>
                      <a:r>
                        <a:rPr lang="en-US" sz="2000" b="1" spc="95" dirty="0">
                          <a:solidFill>
                            <a:srgbClr val="00007F"/>
                          </a:solidFill>
                          <a:latin typeface="Times New Roman"/>
                          <a:ea typeface="Calibri"/>
                          <a:cs typeface="Mangal"/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00007F"/>
                          </a:solidFill>
                          <a:latin typeface="Times New Roman"/>
                          <a:ea typeface="Calibri"/>
                          <a:cs typeface="Mangal"/>
                        </a:rPr>
                        <a:t>D</a:t>
                      </a:r>
                      <a:r>
                        <a:rPr lang="en-US" sz="2000" b="1" spc="5" dirty="0">
                          <a:solidFill>
                            <a:srgbClr val="00007F"/>
                          </a:solidFill>
                          <a:latin typeface="Times New Roman"/>
                          <a:ea typeface="Calibri"/>
                          <a:cs typeface="Mangal"/>
                        </a:rPr>
                        <a:t>i</a:t>
                      </a:r>
                      <a:r>
                        <a:rPr lang="en-US" sz="2000" b="1" dirty="0">
                          <a:solidFill>
                            <a:srgbClr val="00007F"/>
                          </a:solidFill>
                          <a:latin typeface="Times New Roman"/>
                          <a:ea typeface="Calibri"/>
                          <a:cs typeface="Mangal"/>
                        </a:rPr>
                        <a:t>a</a:t>
                      </a:r>
                      <a:r>
                        <a:rPr lang="en-US" sz="2000" b="1" spc="10" dirty="0">
                          <a:solidFill>
                            <a:srgbClr val="00007F"/>
                          </a:solidFill>
                          <a:latin typeface="Times New Roman"/>
                          <a:ea typeface="Calibri"/>
                          <a:cs typeface="Mangal"/>
                        </a:rPr>
                        <a:t>p</a:t>
                      </a:r>
                      <a:r>
                        <a:rPr lang="en-US" sz="2000" b="1" dirty="0">
                          <a:solidFill>
                            <a:srgbClr val="00007F"/>
                          </a:solidFill>
                          <a:latin typeface="Times New Roman"/>
                          <a:ea typeface="Calibri"/>
                          <a:cs typeface="Mangal"/>
                        </a:rPr>
                        <a:t>er,</a:t>
                      </a:r>
                      <a:r>
                        <a:rPr lang="en-US" sz="2000" b="1" spc="120" dirty="0">
                          <a:solidFill>
                            <a:srgbClr val="00007F"/>
                          </a:solidFill>
                          <a:latin typeface="Times New Roman"/>
                          <a:ea typeface="Calibri"/>
                          <a:cs typeface="Mangal"/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00007F"/>
                          </a:solidFill>
                          <a:latin typeface="Times New Roman"/>
                          <a:ea typeface="Calibri"/>
                          <a:cs typeface="Mangal"/>
                        </a:rPr>
                        <a:t>M</a:t>
                      </a:r>
                      <a:r>
                        <a:rPr lang="en-US" sz="2000" b="1" spc="5" dirty="0">
                          <a:solidFill>
                            <a:srgbClr val="00007F"/>
                          </a:solidFill>
                          <a:latin typeface="Times New Roman"/>
                          <a:ea typeface="Calibri"/>
                          <a:cs typeface="Mangal"/>
                        </a:rPr>
                        <a:t>il</a:t>
                      </a:r>
                      <a:r>
                        <a:rPr lang="en-US" sz="2000" b="1" dirty="0">
                          <a:solidFill>
                            <a:srgbClr val="00007F"/>
                          </a:solidFill>
                          <a:latin typeface="Times New Roman"/>
                          <a:ea typeface="Calibri"/>
                          <a:cs typeface="Mangal"/>
                        </a:rPr>
                        <a:t>k</a:t>
                      </a:r>
                      <a:endParaRPr lang="en-US" sz="20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rgbClr val="C0C0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C0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BF"/>
                    </a:solidFill>
                  </a:tcPr>
                </a:tc>
              </a:tr>
              <a:tr h="354551">
                <a:tc>
                  <a:txBody>
                    <a:bodyPr/>
                    <a:lstStyle/>
                    <a:p>
                      <a:pPr marL="4445" marR="0" algn="just">
                        <a:lnSpc>
                          <a:spcPct val="115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7F"/>
                          </a:solidFill>
                          <a:latin typeface="Times New Roman"/>
                          <a:ea typeface="Calibri"/>
                          <a:cs typeface="Mangal"/>
                        </a:rPr>
                        <a:t>4</a:t>
                      </a:r>
                      <a:endParaRPr lang="en-US" sz="20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rgbClr val="C0C0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C0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rgbClr val="C0C0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C0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905" marR="0" algn="just">
                        <a:lnSpc>
                          <a:spcPct val="115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</a:pPr>
                      <a:r>
                        <a:rPr lang="en-US" sz="2000" b="1" spc="5">
                          <a:solidFill>
                            <a:srgbClr val="00007F"/>
                          </a:solidFill>
                          <a:latin typeface="Times New Roman"/>
                          <a:ea typeface="Calibri"/>
                          <a:cs typeface="Mangal"/>
                        </a:rPr>
                        <a:t>B</a:t>
                      </a:r>
                      <a:r>
                        <a:rPr lang="en-US" sz="2000" b="1">
                          <a:solidFill>
                            <a:srgbClr val="00007F"/>
                          </a:solidFill>
                          <a:latin typeface="Times New Roman"/>
                          <a:ea typeface="Calibri"/>
                          <a:cs typeface="Mangal"/>
                        </a:rPr>
                        <a:t>ee</a:t>
                      </a:r>
                      <a:r>
                        <a:rPr lang="en-US" sz="2000" b="1" spc="5">
                          <a:solidFill>
                            <a:srgbClr val="00007F"/>
                          </a:solidFill>
                          <a:latin typeface="Times New Roman"/>
                          <a:ea typeface="Calibri"/>
                          <a:cs typeface="Mangal"/>
                        </a:rPr>
                        <a:t>r</a:t>
                      </a:r>
                      <a:r>
                        <a:rPr lang="en-US" sz="2000" b="1">
                          <a:solidFill>
                            <a:srgbClr val="00007F"/>
                          </a:solidFill>
                          <a:latin typeface="Times New Roman"/>
                          <a:ea typeface="Calibri"/>
                          <a:cs typeface="Mangal"/>
                        </a:rPr>
                        <a:t>,</a:t>
                      </a:r>
                      <a:r>
                        <a:rPr lang="en-US" sz="2000" b="1" spc="80">
                          <a:solidFill>
                            <a:srgbClr val="00007F"/>
                          </a:solidFill>
                          <a:latin typeface="Times New Roman"/>
                          <a:ea typeface="Calibri"/>
                          <a:cs typeface="Mangal"/>
                        </a:rPr>
                        <a:t> </a:t>
                      </a:r>
                      <a:r>
                        <a:rPr lang="en-US" sz="2000" b="1" spc="5">
                          <a:solidFill>
                            <a:srgbClr val="00007F"/>
                          </a:solidFill>
                          <a:latin typeface="Times New Roman"/>
                          <a:ea typeface="Calibri"/>
                          <a:cs typeface="Mangal"/>
                        </a:rPr>
                        <a:t>B</a:t>
                      </a:r>
                      <a:r>
                        <a:rPr lang="en-US" sz="2000" b="1">
                          <a:solidFill>
                            <a:srgbClr val="00007F"/>
                          </a:solidFill>
                          <a:latin typeface="Times New Roman"/>
                          <a:ea typeface="Calibri"/>
                          <a:cs typeface="Mangal"/>
                        </a:rPr>
                        <a:t>r</a:t>
                      </a:r>
                      <a:r>
                        <a:rPr lang="en-US" sz="2000" b="1" spc="5">
                          <a:solidFill>
                            <a:srgbClr val="00007F"/>
                          </a:solidFill>
                          <a:latin typeface="Times New Roman"/>
                          <a:ea typeface="Calibri"/>
                          <a:cs typeface="Mangal"/>
                        </a:rPr>
                        <a:t>ead</a:t>
                      </a:r>
                      <a:r>
                        <a:rPr lang="en-US" sz="2000" b="1">
                          <a:solidFill>
                            <a:srgbClr val="00007F"/>
                          </a:solidFill>
                          <a:latin typeface="Times New Roman"/>
                          <a:ea typeface="Calibri"/>
                          <a:cs typeface="Mangal"/>
                        </a:rPr>
                        <a:t>,</a:t>
                      </a:r>
                      <a:r>
                        <a:rPr lang="en-US" sz="2000" b="1" spc="105">
                          <a:solidFill>
                            <a:srgbClr val="00007F"/>
                          </a:solidFill>
                          <a:latin typeface="Times New Roman"/>
                          <a:ea typeface="Calibri"/>
                          <a:cs typeface="Mangal"/>
                        </a:rPr>
                        <a:t> </a:t>
                      </a:r>
                      <a:r>
                        <a:rPr lang="en-US" sz="2000" b="1">
                          <a:solidFill>
                            <a:srgbClr val="00007F"/>
                          </a:solidFill>
                          <a:latin typeface="Times New Roman"/>
                          <a:ea typeface="Calibri"/>
                          <a:cs typeface="Mangal"/>
                        </a:rPr>
                        <a:t>D</a:t>
                      </a:r>
                      <a:r>
                        <a:rPr lang="en-US" sz="2000" b="1" spc="5">
                          <a:solidFill>
                            <a:srgbClr val="00007F"/>
                          </a:solidFill>
                          <a:latin typeface="Times New Roman"/>
                          <a:ea typeface="Calibri"/>
                          <a:cs typeface="Mangal"/>
                        </a:rPr>
                        <a:t>i</a:t>
                      </a:r>
                      <a:r>
                        <a:rPr lang="en-US" sz="2000" b="1">
                          <a:solidFill>
                            <a:srgbClr val="00007F"/>
                          </a:solidFill>
                          <a:latin typeface="Times New Roman"/>
                          <a:ea typeface="Calibri"/>
                          <a:cs typeface="Mangal"/>
                        </a:rPr>
                        <a:t>a</a:t>
                      </a:r>
                      <a:r>
                        <a:rPr lang="en-US" sz="2000" b="1" spc="10">
                          <a:solidFill>
                            <a:srgbClr val="00007F"/>
                          </a:solidFill>
                          <a:latin typeface="Times New Roman"/>
                          <a:ea typeface="Calibri"/>
                          <a:cs typeface="Mangal"/>
                        </a:rPr>
                        <a:t>p</a:t>
                      </a:r>
                      <a:r>
                        <a:rPr lang="en-US" sz="2000" b="1">
                          <a:solidFill>
                            <a:srgbClr val="00007F"/>
                          </a:solidFill>
                          <a:latin typeface="Times New Roman"/>
                          <a:ea typeface="Calibri"/>
                          <a:cs typeface="Mangal"/>
                        </a:rPr>
                        <a:t>er,</a:t>
                      </a:r>
                      <a:r>
                        <a:rPr lang="en-US" sz="2000" b="1" spc="125">
                          <a:solidFill>
                            <a:srgbClr val="00007F"/>
                          </a:solidFill>
                          <a:latin typeface="Times New Roman"/>
                          <a:ea typeface="Calibri"/>
                          <a:cs typeface="Mangal"/>
                        </a:rPr>
                        <a:t> </a:t>
                      </a:r>
                      <a:r>
                        <a:rPr lang="en-US" sz="2000" b="1">
                          <a:solidFill>
                            <a:srgbClr val="00007F"/>
                          </a:solidFill>
                          <a:latin typeface="Times New Roman"/>
                          <a:ea typeface="Calibri"/>
                          <a:cs typeface="Mangal"/>
                        </a:rPr>
                        <a:t>M</a:t>
                      </a:r>
                      <a:r>
                        <a:rPr lang="en-US" sz="2000" b="1" spc="5">
                          <a:solidFill>
                            <a:srgbClr val="00007F"/>
                          </a:solidFill>
                          <a:latin typeface="Times New Roman"/>
                          <a:ea typeface="Calibri"/>
                          <a:cs typeface="Mangal"/>
                        </a:rPr>
                        <a:t>il</a:t>
                      </a:r>
                      <a:r>
                        <a:rPr lang="en-US" sz="2000" b="1">
                          <a:solidFill>
                            <a:srgbClr val="00007F"/>
                          </a:solidFill>
                          <a:latin typeface="Times New Roman"/>
                          <a:ea typeface="Calibri"/>
                          <a:cs typeface="Mangal"/>
                        </a:rPr>
                        <a:t>k</a:t>
                      </a:r>
                      <a:endParaRPr lang="en-US" sz="20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rgbClr val="C0C0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C0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BF"/>
                    </a:solidFill>
                  </a:tcPr>
                </a:tc>
              </a:tr>
              <a:tr h="360645">
                <a:tc>
                  <a:txBody>
                    <a:bodyPr/>
                    <a:lstStyle/>
                    <a:p>
                      <a:pPr marL="4445" marR="0" algn="just">
                        <a:lnSpc>
                          <a:spcPct val="115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00007F"/>
                          </a:solidFill>
                          <a:latin typeface="Times New Roman"/>
                          <a:ea typeface="Calibri"/>
                          <a:cs typeface="Mangal"/>
                        </a:rPr>
                        <a:t>5</a:t>
                      </a:r>
                      <a:endParaRPr lang="en-US" sz="200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rgbClr val="C0C0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C0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B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rgbClr val="C0C0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C0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905" marR="0" algn="just">
                        <a:lnSpc>
                          <a:spcPct val="115000"/>
                        </a:lnSpc>
                        <a:spcBef>
                          <a:spcPts val="165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007F"/>
                          </a:solidFill>
                          <a:latin typeface="Times New Roman"/>
                          <a:ea typeface="Calibri"/>
                          <a:cs typeface="Mangal"/>
                        </a:rPr>
                        <a:t>Co</a:t>
                      </a:r>
                      <a:r>
                        <a:rPr lang="en-US" sz="2000" b="1" spc="-5" dirty="0">
                          <a:solidFill>
                            <a:srgbClr val="00007F"/>
                          </a:solidFill>
                          <a:latin typeface="Times New Roman"/>
                          <a:ea typeface="Calibri"/>
                          <a:cs typeface="Mangal"/>
                        </a:rPr>
                        <a:t>k</a:t>
                      </a:r>
                      <a:r>
                        <a:rPr lang="en-US" sz="2000" b="1" spc="5" dirty="0">
                          <a:solidFill>
                            <a:srgbClr val="00007F"/>
                          </a:solidFill>
                          <a:latin typeface="Times New Roman"/>
                          <a:ea typeface="Calibri"/>
                          <a:cs typeface="Mangal"/>
                        </a:rPr>
                        <a:t>e</a:t>
                      </a:r>
                      <a:r>
                        <a:rPr lang="en-US" sz="2000" b="1" dirty="0">
                          <a:solidFill>
                            <a:srgbClr val="00007F"/>
                          </a:solidFill>
                          <a:latin typeface="Times New Roman"/>
                          <a:ea typeface="Calibri"/>
                          <a:cs typeface="Mangal"/>
                        </a:rPr>
                        <a:t>,</a:t>
                      </a:r>
                      <a:r>
                        <a:rPr lang="en-US" sz="2000" b="1" spc="100" dirty="0">
                          <a:solidFill>
                            <a:srgbClr val="00007F"/>
                          </a:solidFill>
                          <a:latin typeface="Times New Roman"/>
                          <a:ea typeface="Calibri"/>
                          <a:cs typeface="Mangal"/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00007F"/>
                          </a:solidFill>
                          <a:latin typeface="Times New Roman"/>
                          <a:ea typeface="Calibri"/>
                          <a:cs typeface="Mangal"/>
                        </a:rPr>
                        <a:t>Diaper,</a:t>
                      </a:r>
                      <a:r>
                        <a:rPr lang="en-US" sz="2000" b="1" spc="120" dirty="0">
                          <a:solidFill>
                            <a:srgbClr val="00007F"/>
                          </a:solidFill>
                          <a:latin typeface="Times New Roman"/>
                          <a:ea typeface="Calibri"/>
                          <a:cs typeface="Mangal"/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00007F"/>
                          </a:solidFill>
                          <a:latin typeface="Times New Roman"/>
                          <a:ea typeface="Calibri"/>
                          <a:cs typeface="Mangal"/>
                        </a:rPr>
                        <a:t>Mi</a:t>
                      </a:r>
                      <a:r>
                        <a:rPr lang="en-US" sz="2000" b="1" spc="10" dirty="0">
                          <a:solidFill>
                            <a:srgbClr val="00007F"/>
                          </a:solidFill>
                          <a:latin typeface="Times New Roman"/>
                          <a:ea typeface="Calibri"/>
                          <a:cs typeface="Mangal"/>
                        </a:rPr>
                        <a:t>l</a:t>
                      </a:r>
                      <a:r>
                        <a:rPr lang="en-US" sz="2000" b="1" dirty="0">
                          <a:solidFill>
                            <a:srgbClr val="00007F"/>
                          </a:solidFill>
                          <a:latin typeface="Times New Roman"/>
                          <a:ea typeface="Calibri"/>
                          <a:cs typeface="Mangal"/>
                        </a:rPr>
                        <a:t>k</a:t>
                      </a:r>
                      <a:endParaRPr lang="en-US" sz="20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rgbClr val="C0C0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C0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C0B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Types of data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Graph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Contains notes and connecting vertices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84C0-18BA-4BFB-B242-B0DCBC2204A3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3200400"/>
            <a:ext cx="32004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Types of data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Ordered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Has Sequences of transactions</a:t>
            </a:r>
          </a:p>
          <a:p>
            <a:pPr marL="285750" lvl="1">
              <a:buFont typeface="Wingdings" pitchFamily="2" charset="2"/>
              <a:buChar char="§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Spatial Data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Spatial data, also known as geospatial data, is information about a physical object that can be represented by numerical values in a geographic coordinate system.  </a:t>
            </a: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Temporal Data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temporal data denotes the evolution of an object characteristic over a period of time.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d=f(t).</a:t>
            </a: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Sequential Data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arranged in sequence.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84C0-18BA-4BFB-B242-B0DCBC2204A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Important Characteristics of Structured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 algn="just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Dimensionality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Data Dimension is a set of data attributes pertaining to something of interest to a business.  Dimensions are things like "customers", "products", "stores" and "time".</a:t>
            </a:r>
          </a:p>
          <a:p>
            <a:pPr lvl="1" algn="just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Curse of Dimensionality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lvl="2" algn="just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When dimensionality increases, data becomes increasingly sparse in the space that it occupies.</a:t>
            </a:r>
          </a:p>
          <a:p>
            <a:pPr lvl="2" algn="just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Definitions of density and distance between points, which is critical for clustering and outlier detection, become less meaningful       </a:t>
            </a:r>
          </a:p>
          <a:p>
            <a:pPr lvl="1" algn="just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*Purpose: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lvl="2" algn="just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Avoid curse of dimensionality</a:t>
            </a:r>
          </a:p>
          <a:p>
            <a:pPr lvl="2" algn="just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Reduce amount of time and memory required by data mining algorithms</a:t>
            </a:r>
          </a:p>
          <a:p>
            <a:pPr lvl="2" algn="just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Allow data to be more easily visualized</a:t>
            </a:r>
          </a:p>
          <a:p>
            <a:pPr lvl="2" algn="just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May help to eliminate irrelevant features or reduce noise</a:t>
            </a:r>
          </a:p>
          <a:p>
            <a:pPr lvl="1" algn="just"/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*Techniques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lvl="2" algn="just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Principle Component Analysis</a:t>
            </a:r>
          </a:p>
          <a:p>
            <a:pPr lvl="2" algn="just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Singular Value Decomposition</a:t>
            </a:r>
          </a:p>
          <a:p>
            <a:pPr lvl="2" algn="just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Others: supervised and non-linear techniques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84C0-18BA-4BFB-B242-B0DCBC2204A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Dimensionality Reduction: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PCA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Goal is to find a projection that captures the largest amount of variation in data.</a:t>
            </a: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Find the eigenvectors of the covariance matrix.</a:t>
            </a: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 eigenvectors define the new space.</a:t>
            </a: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Construct a neighborhoods graph</a:t>
            </a: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For each pair of points in the graph, compute the shortest path distances – geodesic distances</a:t>
            </a:r>
          </a:p>
          <a:p>
            <a:pPr lvl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Feature Subset Selection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Another way to reduce dimensionality of data.</a:t>
            </a: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Redundant features.</a:t>
            </a: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Duplicate much or all of the information contained in one or more other attributes.</a:t>
            </a: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Example: purchase price of a product and the amount of sales tax paid.</a:t>
            </a:r>
          </a:p>
          <a:p>
            <a:pPr marL="285750" lvl="1">
              <a:buNone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Irrelevant features</a:t>
            </a: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Contain no information that is useful for the data mining task at hand</a:t>
            </a: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Example: students' ID is often irrelevant to the task of predicting students' GPA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84C0-18BA-4BFB-B242-B0DCBC2204A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Dimensionality Reduction: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Techniques: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Brute-force approach:</a:t>
            </a:r>
          </a:p>
          <a:p>
            <a:pPr lvl="2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Try all possible feature subsets as input to data mining algorithm</a:t>
            </a: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Embedded approaches:</a:t>
            </a:r>
          </a:p>
          <a:p>
            <a:pPr lvl="2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Feature selection occurs naturally as part of the data mining algorithm</a:t>
            </a: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Filter approaches:</a:t>
            </a:r>
          </a:p>
          <a:p>
            <a:pPr lvl="2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Features are selected before data mining algorithm is run</a:t>
            </a:r>
          </a:p>
          <a:p>
            <a:pPr lvl="0"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Wrapper approaches:</a:t>
            </a: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Use the data mining algorithm as a black box to find best subset of attributes.</a:t>
            </a:r>
          </a:p>
          <a:p>
            <a:pPr>
              <a:buNone/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Feature Creation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Create new attributes that can capture the important information in a data set much more efficiently than the original attributes.</a:t>
            </a:r>
          </a:p>
          <a:p>
            <a:pPr lvl="1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Three general methodologies:</a:t>
            </a:r>
          </a:p>
          <a:p>
            <a:pPr lvl="2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Feature Extraction:  domain-specific</a:t>
            </a:r>
          </a:p>
          <a:p>
            <a:pPr lvl="2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Mapping Data to New Space</a:t>
            </a:r>
          </a:p>
          <a:p>
            <a:pPr lvl="2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Feature Construction:  combining features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84C0-18BA-4BFB-B242-B0DCBC2204A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err="1" smtClean="0">
                <a:latin typeface="Times New Roman" pitchFamily="18" charset="0"/>
                <a:cs typeface="Times New Roman" pitchFamily="18" charset="0"/>
              </a:rPr>
              <a:t>Sparsity</a:t>
            </a:r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 and Density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 algn="just"/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Sparsity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and density are terms used to describe the percentage of cells in a database table that are not populated and populated, respectively. The sum of the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sparsity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and density should equal 100.</a:t>
            </a:r>
          </a:p>
          <a:p>
            <a:pPr lvl="0"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Many of the cell combinations might not make sense or the data for them might be missing.</a:t>
            </a:r>
          </a:p>
          <a:p>
            <a:pPr lvl="0"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the relational world storage of such data is not a problem: we only keep whatever there is. If we want to keep closer to our multidimensional view of the world, we face a dilemma: either store empty space or create an index to keep track of the nonempty cells or search for an alternative solution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84C0-18BA-4BFB-B242-B0DCBC2204A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Data 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Real world database are highly unprotected from noise, missing and inconsistent data due to their typically huge size and their possible origin from multiple, heterogeneous sources.</a:t>
            </a:r>
          </a:p>
          <a:p>
            <a:pPr lvl="0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Low quality data will lead to low quality mining results.</a:t>
            </a:r>
          </a:p>
          <a:p>
            <a:pPr lvl="0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 pre-processing is required to handle these above mentioned facts.</a:t>
            </a:r>
          </a:p>
          <a:p>
            <a:pPr lvl="0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methods for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data preprocessing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are organized into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Cleaning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Integration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Transformation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Reduction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Discretization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84C0-18BA-4BFB-B242-B0DCBC2204A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1. 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Mostly concern with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Fill-in missing values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Identify outliers and smooth out noisy data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Correct inconsistent data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Eliminate duplicate data</a:t>
            </a:r>
          </a:p>
          <a:p>
            <a:pPr lv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Missing Data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is not always available because many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may not have recorded values for several attributes such as age, income.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Missing data may be due to: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Equipment Malfunction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Inconsistent with other recorded data and thus deleted.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not entered due to misunderstanding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Certain data may not be considered important at the time of entry.</a:t>
            </a:r>
          </a:p>
          <a:p>
            <a:pPr lvl="2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 change in recorded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84C0-18BA-4BFB-B242-B0DCBC2204A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How to Handle Missing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Ignore the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usually done when class label is missing. Not effective when the percentage of missing values per attribute varies considerably.</a:t>
            </a:r>
          </a:p>
          <a:p>
            <a:pPr lvl="0"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Fill-in missing values manually: Tedious and infeasible task.</a:t>
            </a:r>
          </a:p>
          <a:p>
            <a:pPr lvl="0"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Use a global constant to fill-in missing values.</a:t>
            </a:r>
          </a:p>
          <a:p>
            <a:pPr lvl="0"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Use an attribute mean fill-in missing values belonging to the same class.</a:t>
            </a:r>
          </a:p>
          <a:p>
            <a:pPr lvl="0"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Use the most probable value to fill-in missing value.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84C0-18BA-4BFB-B242-B0DCBC2204A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is an attribute?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 attribute is a property or characteristic of an object. Examples: eye color of a person, temperature, etc.</a:t>
            </a:r>
          </a:p>
          <a:p>
            <a:pPr lvl="0"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Attribute is also known as variable, field, characteristic, or feature</a:t>
            </a:r>
          </a:p>
          <a:p>
            <a:pPr lvl="0"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collection of attributes describe an object. Object is also known as record, point, case, sample, entity, or instance.</a:t>
            </a:r>
          </a:p>
          <a:p>
            <a:pPr lvl="0"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Attribute values are numbers or symbols assigned to an attribute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84C0-18BA-4BFB-B242-B0DCBC2204A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Noisy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Noisy data is a form of error because of random error in a measured variable.</a:t>
            </a:r>
          </a:p>
          <a:p>
            <a:pPr lvl="0"/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Incorrect attribute values may be due to:</a:t>
            </a:r>
          </a:p>
          <a:p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Faulty data collection instruments</a:t>
            </a:r>
          </a:p>
          <a:p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Data entry problem</a:t>
            </a:r>
          </a:p>
          <a:p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Data transmission problem</a:t>
            </a:r>
          </a:p>
          <a:p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Technology limitation</a:t>
            </a:r>
          </a:p>
          <a:p>
            <a:r>
              <a:rPr lang="en-US" sz="3500" dirty="0" smtClean="0">
                <a:latin typeface="Times New Roman" pitchFamily="18" charset="0"/>
                <a:cs typeface="Times New Roman" pitchFamily="18" charset="0"/>
              </a:rPr>
              <a:t>Inconsistency in naming convention</a:t>
            </a:r>
          </a:p>
          <a:p>
            <a:pPr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84C0-18BA-4BFB-B242-B0DCBC2204A3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How to Handle Noisy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-274320">
              <a:lnSpc>
                <a:spcPct val="90000"/>
              </a:lnSpc>
              <a:buClr>
                <a:schemeClr val="accent3"/>
              </a:buClr>
              <a:buSzPct val="95000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Clustering: Detect and remove outliers</a:t>
            </a:r>
          </a:p>
          <a:p>
            <a:pPr marL="274320" lvl="1" indent="-274320">
              <a:lnSpc>
                <a:spcPct val="90000"/>
              </a:lnSpc>
              <a:buClr>
                <a:schemeClr val="accent3"/>
              </a:buClr>
              <a:buSzPct val="95000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Regression: Smooth by fitting the data </a:t>
            </a:r>
            <a:r>
              <a:rPr lang="en-US" sz="3200" smtClean="0">
                <a:latin typeface="Times New Roman" pitchFamily="18" charset="0"/>
                <a:cs typeface="Times New Roman" pitchFamily="18" charset="0"/>
              </a:rPr>
              <a:t>into regression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function</a:t>
            </a:r>
          </a:p>
          <a:p>
            <a:pPr marL="274320" lvl="1" indent="-274320">
              <a:lnSpc>
                <a:spcPct val="90000"/>
              </a:lnSpc>
              <a:buClr>
                <a:schemeClr val="accent3"/>
              </a:buClr>
              <a:buSzPct val="95000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Binning Method: First sort the data and partition into different boundaries with mean, median values.</a:t>
            </a:r>
          </a:p>
          <a:p>
            <a:pPr marL="274320" lvl="1" indent="-274320">
              <a:lnSpc>
                <a:spcPct val="90000"/>
              </a:lnSpc>
              <a:buClr>
                <a:schemeClr val="accent3"/>
              </a:buClr>
              <a:buSzPct val="95000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Combined computer and human inspection, doing so suspicious values are detected by human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84C0-18BA-4BFB-B242-B0DCBC2204A3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Outliers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Outliers are a set of data points that are considerably dissimilar or inconsistent with the   remaining data.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most of the cases they are inference of noise while in some cases they may actually carry valuable information.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Outliers can occur because of:</a:t>
            </a:r>
          </a:p>
          <a:p>
            <a:pPr lvl="1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Transient malfunction of data measurement</a:t>
            </a:r>
          </a:p>
          <a:p>
            <a:pPr lvl="1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Error in data transmission or transcription</a:t>
            </a:r>
          </a:p>
          <a:p>
            <a:pPr lvl="1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Changes in system behavior</a:t>
            </a:r>
          </a:p>
          <a:p>
            <a:pPr lvl="1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Data contamination from outside the population examined.</a:t>
            </a:r>
          </a:p>
          <a:p>
            <a:pPr lvl="1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Flaw in assumed theory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84C0-18BA-4BFB-B242-B0DCBC2204A3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How to Handle Outliers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There are three fundamental approaches to the problem of outlier’s detection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Type 1: 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Determine the outliers with no prior knowledge of data. This is a learning approach analogous to unsupervised learning.</a:t>
            </a: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Type 2: 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Model with normality and abnormality. Analogous to supervised learning.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Type 3: </a:t>
            </a:r>
          </a:p>
          <a:p>
            <a:pPr lvl="1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Model with normality. Semi- supervised learning approach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84C0-18BA-4BFB-B242-B0DCBC2204A3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2. Data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Combines data from multiple sources into a coherent store.</a:t>
            </a:r>
          </a:p>
          <a:p>
            <a:pPr lvl="0"/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Integrate meta data from different sources (Schema Integration)</a:t>
            </a:r>
          </a:p>
          <a:p>
            <a:pPr lvl="1"/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Problem: - Entity Identification Problem.</a:t>
            </a:r>
          </a:p>
          <a:p>
            <a:pPr lvl="1"/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Different sources have different values for same attributes.</a:t>
            </a:r>
          </a:p>
          <a:p>
            <a:pPr lvl="1"/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Data Redundancy</a:t>
            </a:r>
          </a:p>
          <a:p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These problems are mainly because of different representation, different scales etc.</a:t>
            </a:r>
          </a:p>
          <a:p>
            <a:pPr>
              <a:buNone/>
            </a:pPr>
            <a:r>
              <a:rPr lang="en-US" sz="3100" b="1" dirty="0" smtClean="0">
                <a:latin typeface="Times New Roman" pitchFamily="18" charset="0"/>
                <a:cs typeface="Times New Roman" pitchFamily="18" charset="0"/>
              </a:rPr>
              <a:t>How to handle redundant data in data integration?</a:t>
            </a:r>
            <a:endParaRPr lang="en-US" sz="31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Redundant data may be able to be detected by correlation analysis.</a:t>
            </a:r>
          </a:p>
          <a:p>
            <a:pPr lvl="0"/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Step-wise and careful integration of data from multiple sources may help to improve mining speed and quality.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84C0-18BA-4BFB-B242-B0DCBC2204A3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3. Data Transformation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Changing data from one form to another form.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Approaches: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Smoothing: Remove noise from data.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Aggregation: Summarizations of data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Generalization: Hierarchy climbing of data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Normalization: Scaled to fall within a small specified range.</a:t>
            </a:r>
          </a:p>
          <a:p>
            <a:pPr marL="454025" lvl="1" indent="-454025">
              <a:buNone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Types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Min-Max Normalization:  </a:t>
            </a:r>
          </a:p>
          <a:p>
            <a:pPr lvl="2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1800" baseline="30000" dirty="0" smtClean="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= ((V-min)/(max-min)* (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new_max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new_min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)) +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new_min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Z-Score Normalization:</a:t>
            </a:r>
          </a:p>
          <a:p>
            <a:pPr lvl="2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V’ = (V-min)/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stand_dev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Normalization by decimal scaling: </a:t>
            </a:r>
          </a:p>
          <a:p>
            <a:pPr lvl="2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V’= V/ 10</a:t>
            </a:r>
            <a:r>
              <a:rPr lang="en-US" sz="1800" baseline="30000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where j is the smallest integer such that max (|V’|) &lt;1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84C0-18BA-4BFB-B242-B0DCBC2204A3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4. Data Reduction: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Warehouse may store terabytes of data hence complex data mining may take a very long time to run on complete data set.</a:t>
            </a:r>
          </a:p>
          <a:p>
            <a:pPr lvl="0"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Data reduction is the process of obtaining a reduced representation of data set that is much smaller in volume but yet produces the same or almost same analytical results.</a:t>
            </a:r>
          </a:p>
          <a:p>
            <a:pPr lvl="0"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Different methods such as data sampling, dimensionality reduction, data cube, aggregation,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discretization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and hierarchy are used for data reduction.</a:t>
            </a:r>
          </a:p>
          <a:p>
            <a:pPr lvl="0" algn="just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Data compression can also be used mostly in media files or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84C0-18BA-4BFB-B242-B0DCBC2204A3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Data Sampling: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is one of main method for data selection</a:t>
            </a:r>
          </a:p>
          <a:p>
            <a:pPr lvl="0"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is often used for both the preliminary investigation of the data and the final data analysis.</a:t>
            </a:r>
          </a:p>
          <a:p>
            <a:pPr lvl="0"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Statisticians sample because obtaining the entire set of data of interest is too expensive or time consuming.</a:t>
            </a:r>
          </a:p>
          <a:p>
            <a:pPr lvl="0"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Sampling is used in data mining because processing the entire set of data of interest is too expensive or time consuming.</a:t>
            </a:r>
          </a:p>
          <a:p>
            <a:pPr lvl="0"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Often used for both preliminary investigation of data and the final data analysis.</a:t>
            </a:r>
          </a:p>
          <a:p>
            <a:pPr lvl="0"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Important since obtaining entire set of data of interest is too expensive or time consuming.</a:t>
            </a:r>
          </a:p>
          <a:p>
            <a:pPr lvl="0"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Sampling should be representative since it must represent approximately the same property as the original set of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84C0-18BA-4BFB-B242-B0DCBC2204A3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Sampling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Simple Random Sampling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Equal probability of selecting any particular item.</a:t>
            </a:r>
          </a:p>
          <a:p>
            <a:pPr lvl="0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Sampling without replacement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As each item is selected, it is removed from population.</a:t>
            </a:r>
          </a:p>
          <a:p>
            <a:pPr lvl="0"/>
            <a:endParaRPr lang="en-US" sz="2800" b="1" i="1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Sampling with replaceme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nt: Objects are not removed from the population as they are selected from the sample. The same objects can be picked-up more than once.</a:t>
            </a:r>
          </a:p>
          <a:p>
            <a:pPr lvl="0"/>
            <a:endParaRPr lang="en-US" sz="2800" b="1" i="1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Stratified Sampling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Split the data into several partitions, then draw random samples from each partition.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84C0-18BA-4BFB-B242-B0DCBC2204A3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5. Data Discretization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Convert continuous data into discrete data.</a:t>
            </a:r>
          </a:p>
          <a:p>
            <a:r>
              <a:rPr lang="en-US" dirty="0" smtClean="0"/>
              <a:t>Dividing </a:t>
            </a:r>
            <a:r>
              <a:rPr lang="en-US" dirty="0"/>
              <a:t>the range of a continuous attribute into intervals.</a:t>
            </a:r>
          </a:p>
          <a:p>
            <a:r>
              <a:rPr lang="en-US" dirty="0"/>
              <a:t>Interval labels can then be used to replace actual data values.</a:t>
            </a:r>
          </a:p>
          <a:p>
            <a:r>
              <a:rPr lang="en-US" dirty="0"/>
              <a:t>Reduce the number of values for a given continuous attribute.</a:t>
            </a:r>
          </a:p>
          <a:p>
            <a:r>
              <a:rPr lang="en-US" dirty="0"/>
              <a:t>Some classification algorithms only accept categorically attributes.</a:t>
            </a:r>
          </a:p>
          <a:p>
            <a:r>
              <a:rPr lang="en-US" dirty="0"/>
              <a:t>This leads to a concise, easy-to-use, knowledge-level representation of mining results.</a:t>
            </a:r>
          </a:p>
          <a:p>
            <a:pPr lvl="0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Partition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into different classes.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84C0-18BA-4BFB-B242-B0DCBC2204A3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What is an attribute?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Same attribute can be mapped to different attribute values. Example: height can be measured in feet or meters.</a:t>
            </a:r>
          </a:p>
          <a:p>
            <a:pPr lvl="0"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Different attributes can be mapped to the same set of values. Example: Attribute values for ID and age are integers but properties of attribute values can be different. ID has no limit but age has a maximum and minimum value.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84C0-18BA-4BFB-B242-B0DCBC2204A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Data Discretization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>
              <a:buNone/>
            </a:pP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Two approaches are:</a:t>
            </a:r>
          </a:p>
          <a:p>
            <a:pPr lvl="0"/>
            <a:r>
              <a:rPr lang="en-US" b="1" dirty="0">
                <a:latin typeface="Times New Roman" pitchFamily="18" charset="0"/>
                <a:cs typeface="Times New Roman" pitchFamily="18" charset="0"/>
              </a:rPr>
              <a:t>Equal width (distance) partitioning: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It divides the range into N intervals of equal size.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If A and B are the lowest and the highest values of the attribute, the width of interval will be </a:t>
            </a:r>
          </a:p>
          <a:p>
            <a:pPr lvl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	W = (A – B)/N.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The most straight forward approach for data discretization.</a:t>
            </a:r>
          </a:p>
          <a:p>
            <a:pPr lvl="0"/>
            <a:r>
              <a:rPr lang="en-US" b="1" dirty="0">
                <a:latin typeface="Times New Roman" pitchFamily="18" charset="0"/>
                <a:cs typeface="Times New Roman" pitchFamily="18" charset="0"/>
              </a:rPr>
              <a:t>Equal depth (frequency) partitioning: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It divides the range into N intervals, each containing approximately same number of samples.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Good data scaling</a:t>
            </a: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Managing categorical attributes can be tricky.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84C0-18BA-4BFB-B242-B0DCBC2204A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53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Concept </a:t>
            </a:r>
            <a:r>
              <a:rPr lang="en-US" b="1" dirty="0" smtClean="0"/>
              <a:t>Hierarchy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Discretization can be performed rapidly on an attribute to provide a hierarchical partitioning of the attribute values, known as a </a:t>
            </a:r>
            <a:r>
              <a:rPr lang="en-US" b="1" i="1" dirty="0"/>
              <a:t>Concept Hierarchy.</a:t>
            </a:r>
            <a:endParaRPr lang="en-US" dirty="0"/>
          </a:p>
          <a:p>
            <a:r>
              <a:rPr lang="en-US" dirty="0"/>
              <a:t>Concept hierarchies can be used to reduce the data by collecting and replacing low-level concepts with higher-level concepts.</a:t>
            </a:r>
          </a:p>
          <a:p>
            <a:r>
              <a:rPr lang="en-US" dirty="0"/>
              <a:t>In the multidimensional model, data are organized into multiple dimensions, and each dimension contains multiple levels of abstraction defined by concept hierarchies.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84C0-18BA-4BFB-B242-B0DCBC2204A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82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Concept Hierarchy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organization provides users with the flexibility to view data from different perspectives.</a:t>
            </a:r>
          </a:p>
          <a:p>
            <a:r>
              <a:rPr lang="en-US" dirty="0"/>
              <a:t>Data mining on a reduced data set means fewer input and output operations and is more efficient than mining on a larger data set.</a:t>
            </a:r>
          </a:p>
          <a:p>
            <a:r>
              <a:rPr lang="en-US" dirty="0"/>
              <a:t>Because of these benefits, discretization techniques and concept hierarchies are typically applied before data mining, rather than during mining.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84C0-18BA-4BFB-B242-B0DCBC2204A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7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Types of Attributes ( Approach 1)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84C0-18BA-4BFB-B242-B0DCBC2204A3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" y="1828800"/>
          <a:ext cx="8763001" cy="4961631"/>
        </p:xfrm>
        <a:graphic>
          <a:graphicData uri="http://schemas.openxmlformats.org/drawingml/2006/table">
            <a:tbl>
              <a:tblPr/>
              <a:tblGrid>
                <a:gridCol w="1219200"/>
                <a:gridCol w="3962400"/>
                <a:gridCol w="3581401"/>
              </a:tblGrid>
              <a:tr h="609103">
                <a:tc>
                  <a:txBody>
                    <a:bodyPr/>
                    <a:lstStyle/>
                    <a:p>
                      <a:pPr marL="119380" marR="140335" algn="just">
                        <a:lnSpc>
                          <a:spcPct val="115000"/>
                        </a:lnSpc>
                        <a:spcBef>
                          <a:spcPts val="205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Mangal"/>
                        </a:rPr>
                        <a:t>At</a:t>
                      </a:r>
                      <a:r>
                        <a:rPr lang="en-US" sz="1800" b="1" spc="5" dirty="0" smtClean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Mangal"/>
                        </a:rPr>
                        <a:t>t</a:t>
                      </a:r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Mangal"/>
                        </a:rPr>
                        <a:t>rib</a:t>
                      </a:r>
                      <a:r>
                        <a:rPr lang="en-US" sz="1800" b="1" spc="5" dirty="0" smtClean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Mangal"/>
                        </a:rPr>
                        <a:t>u</a:t>
                      </a:r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Mangal"/>
                        </a:rPr>
                        <a:t>te</a:t>
                      </a:r>
                      <a:r>
                        <a:rPr lang="en-US" sz="1800" b="0" baseline="0" dirty="0" smtClean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Mangal"/>
                        </a:rPr>
                        <a:t>  </a:t>
                      </a:r>
                      <a:r>
                        <a:rPr lang="en-US" sz="1800" b="1" dirty="0" smtClean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Mangal"/>
                        </a:rPr>
                        <a:t>Type</a:t>
                      </a:r>
                      <a:endParaRPr lang="en-US" sz="18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>
                    <a:lnL w="38100" cap="flat" cmpd="sng" algn="ctr">
                      <a:solidFill>
                        <a:srgbClr val="CCFEF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497205" marR="0" algn="just">
                        <a:lnSpc>
                          <a:spcPct val="115000"/>
                        </a:lnSpc>
                        <a:spcBef>
                          <a:spcPts val="205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Mangal"/>
                        </a:rPr>
                        <a:t>Desc</a:t>
                      </a:r>
                      <a:r>
                        <a:rPr lang="en-US" sz="1800" b="1" spc="5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Mangal"/>
                        </a:rPr>
                        <a:t>r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Mangal"/>
                        </a:rPr>
                        <a:t>ip</a:t>
                      </a:r>
                      <a:r>
                        <a:rPr lang="en-US" sz="1800" b="1" spc="5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Mangal"/>
                        </a:rPr>
                        <a:t>t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Mangal"/>
                        </a:rPr>
                        <a:t>ion</a:t>
                      </a:r>
                      <a:endParaRPr lang="en-US" sz="18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295275" marR="0" algn="just">
                        <a:lnSpc>
                          <a:spcPct val="115000"/>
                        </a:lnSpc>
                        <a:spcBef>
                          <a:spcPts val="205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Mangal"/>
                        </a:rPr>
                        <a:t>Exa</a:t>
                      </a:r>
                      <a:r>
                        <a:rPr lang="en-US" sz="1800" b="1" spc="-10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Mangal"/>
                        </a:rPr>
                        <a:t>m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Times New Roman"/>
                          <a:ea typeface="Calibri"/>
                          <a:cs typeface="Mangal"/>
                        </a:rPr>
                        <a:t>ples</a:t>
                      </a:r>
                      <a:endParaRPr lang="en-US" sz="18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</a:tr>
              <a:tr h="1365241">
                <a:tc>
                  <a:txBody>
                    <a:bodyPr/>
                    <a:lstStyle/>
                    <a:p>
                      <a:pPr marL="210185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800" spc="-5" dirty="0">
                          <a:latin typeface="Times New Roman"/>
                          <a:ea typeface="Calibri"/>
                          <a:cs typeface="Mangal"/>
                        </a:rPr>
                        <a:t>N</a:t>
                      </a:r>
                      <a:r>
                        <a:rPr lang="en-US" sz="1800" spc="5" dirty="0">
                          <a:latin typeface="Times New Roman"/>
                          <a:ea typeface="Calibri"/>
                          <a:cs typeface="Mangal"/>
                        </a:rPr>
                        <a:t>o</a:t>
                      </a:r>
                      <a:r>
                        <a:rPr lang="en-US" sz="1800" spc="-10" dirty="0">
                          <a:latin typeface="Times New Roman"/>
                          <a:ea typeface="Calibri"/>
                          <a:cs typeface="Mangal"/>
                        </a:rPr>
                        <a:t>m</a:t>
                      </a:r>
                      <a:r>
                        <a:rPr lang="en-US" sz="1800" spc="5" dirty="0">
                          <a:latin typeface="Times New Roman"/>
                          <a:ea typeface="Calibri"/>
                          <a:cs typeface="Mangal"/>
                        </a:rPr>
                        <a:t>in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al</a:t>
                      </a:r>
                      <a:endParaRPr lang="en-US" sz="18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075" marR="74930" algn="just">
                        <a:lnSpc>
                          <a:spcPct val="102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The v</a:t>
                      </a:r>
                      <a:r>
                        <a:rPr lang="en-US" sz="1800" spc="-5" dirty="0">
                          <a:latin typeface="Times New Roman"/>
                          <a:ea typeface="Calibri"/>
                          <a:cs typeface="Mangal"/>
                        </a:rPr>
                        <a:t>a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lues of a n</a:t>
                      </a:r>
                      <a:r>
                        <a:rPr lang="en-US" sz="1800" spc="5" dirty="0">
                          <a:latin typeface="Times New Roman"/>
                          <a:ea typeface="Calibri"/>
                          <a:cs typeface="Mangal"/>
                        </a:rPr>
                        <a:t>o</a:t>
                      </a:r>
                      <a:r>
                        <a:rPr lang="en-US" sz="1800" spc="-10" dirty="0">
                          <a:latin typeface="Times New Roman"/>
                          <a:ea typeface="Calibri"/>
                          <a:cs typeface="Mangal"/>
                        </a:rPr>
                        <a:t>m</a:t>
                      </a:r>
                      <a:r>
                        <a:rPr lang="en-US" sz="1800" spc="5" dirty="0">
                          <a:latin typeface="Times New Roman"/>
                          <a:ea typeface="Calibri"/>
                          <a:cs typeface="Mangal"/>
                        </a:rPr>
                        <a:t>i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nal </a:t>
                      </a:r>
                      <a:r>
                        <a:rPr lang="en-US" sz="1800" spc="-5" dirty="0">
                          <a:latin typeface="Times New Roman"/>
                          <a:ea typeface="Calibri"/>
                          <a:cs typeface="Mangal"/>
                        </a:rPr>
                        <a:t>a</a:t>
                      </a:r>
                      <a:r>
                        <a:rPr lang="en-US" sz="1800" spc="5" dirty="0">
                          <a:latin typeface="Times New Roman"/>
                          <a:ea typeface="Calibri"/>
                          <a:cs typeface="Mangal"/>
                        </a:rPr>
                        <a:t>t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t</a:t>
                      </a:r>
                      <a:r>
                        <a:rPr lang="en-US" sz="1800" spc="-5" dirty="0">
                          <a:latin typeface="Times New Roman"/>
                          <a:ea typeface="Calibri"/>
                          <a:cs typeface="Mangal"/>
                        </a:rPr>
                        <a:t>r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ibute are </a:t>
                      </a:r>
                      <a:r>
                        <a:rPr lang="en-US" sz="1800" spc="-5" dirty="0">
                          <a:latin typeface="Times New Roman"/>
                          <a:ea typeface="Calibri"/>
                          <a:cs typeface="Mangal"/>
                        </a:rPr>
                        <a:t>j</a:t>
                      </a:r>
                      <a:r>
                        <a:rPr lang="en-US" sz="1800" spc="5" dirty="0">
                          <a:latin typeface="Times New Roman"/>
                          <a:ea typeface="Calibri"/>
                          <a:cs typeface="Mangal"/>
                        </a:rPr>
                        <a:t>u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st</a:t>
                      </a:r>
                      <a:r>
                        <a:rPr lang="en-US" sz="1800" spc="-5" dirty="0">
                          <a:latin typeface="Times New Roman"/>
                          <a:ea typeface="Calibri"/>
                          <a:cs typeface="Mangal"/>
                        </a:rPr>
                        <a:t> 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d</a:t>
                      </a:r>
                      <a:r>
                        <a:rPr lang="en-US" sz="1800" spc="-5" dirty="0">
                          <a:latin typeface="Times New Roman"/>
                          <a:ea typeface="Calibri"/>
                          <a:cs typeface="Mangal"/>
                        </a:rPr>
                        <a:t>i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ff</a:t>
                      </a:r>
                      <a:r>
                        <a:rPr lang="en-US" sz="1800" spc="-5" dirty="0">
                          <a:latin typeface="Times New Roman"/>
                          <a:ea typeface="Calibri"/>
                          <a:cs typeface="Mangal"/>
                        </a:rPr>
                        <a:t>e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re</a:t>
                      </a:r>
                      <a:r>
                        <a:rPr lang="en-US" sz="1800" spc="-5" dirty="0">
                          <a:latin typeface="Times New Roman"/>
                          <a:ea typeface="Calibri"/>
                          <a:cs typeface="Mangal"/>
                        </a:rPr>
                        <a:t>n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t</a:t>
                      </a:r>
                      <a:r>
                        <a:rPr lang="en-US" sz="1800" spc="-5" dirty="0">
                          <a:latin typeface="Times New Roman"/>
                          <a:ea typeface="Calibri"/>
                          <a:cs typeface="Mangal"/>
                        </a:rPr>
                        <a:t> 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na</a:t>
                      </a:r>
                      <a:r>
                        <a:rPr lang="en-US" sz="1800" spc="-10" dirty="0">
                          <a:latin typeface="Times New Roman"/>
                          <a:ea typeface="Calibri"/>
                          <a:cs typeface="Mangal"/>
                        </a:rPr>
                        <a:t>m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es,</a:t>
                      </a:r>
                      <a:r>
                        <a:rPr lang="en-US" sz="1800" spc="-5" dirty="0">
                          <a:latin typeface="Times New Roman"/>
                          <a:ea typeface="Calibri"/>
                          <a:cs typeface="Mangal"/>
                        </a:rPr>
                        <a:t> </a:t>
                      </a:r>
                      <a:r>
                        <a:rPr lang="en-US" sz="1800" spc="10" dirty="0">
                          <a:latin typeface="Times New Roman"/>
                          <a:ea typeface="Calibri"/>
                          <a:cs typeface="Mangal"/>
                        </a:rPr>
                        <a:t>i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.e., no</a:t>
                      </a:r>
                      <a:r>
                        <a:rPr lang="en-US" sz="1800" spc="-10" dirty="0">
                          <a:latin typeface="Times New Roman"/>
                          <a:ea typeface="Calibri"/>
                          <a:cs typeface="Mangal"/>
                        </a:rPr>
                        <a:t>m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inal a</a:t>
                      </a:r>
                      <a:r>
                        <a:rPr lang="en-US" sz="1800" spc="5" dirty="0">
                          <a:latin typeface="Times New Roman"/>
                          <a:ea typeface="Calibri"/>
                          <a:cs typeface="Mangal"/>
                        </a:rPr>
                        <a:t>t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tr</a:t>
                      </a:r>
                      <a:r>
                        <a:rPr lang="en-US" sz="1800" spc="5" dirty="0">
                          <a:latin typeface="Times New Roman"/>
                          <a:ea typeface="Calibri"/>
                          <a:cs typeface="Mangal"/>
                        </a:rPr>
                        <a:t>i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bu</a:t>
                      </a:r>
                      <a:r>
                        <a:rPr lang="en-US" sz="1800" spc="5" dirty="0">
                          <a:latin typeface="Times New Roman"/>
                          <a:ea typeface="Calibri"/>
                          <a:cs typeface="Mangal"/>
                        </a:rPr>
                        <a:t>t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es prov</a:t>
                      </a:r>
                      <a:r>
                        <a:rPr lang="en-US" sz="1800" spc="5" dirty="0">
                          <a:latin typeface="Times New Roman"/>
                          <a:ea typeface="Calibri"/>
                          <a:cs typeface="Mangal"/>
                        </a:rPr>
                        <a:t>id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e</a:t>
                      </a:r>
                      <a:r>
                        <a:rPr lang="en-US" sz="1800" spc="-5" dirty="0">
                          <a:latin typeface="Times New Roman"/>
                          <a:ea typeface="Calibri"/>
                          <a:cs typeface="Mangal"/>
                        </a:rPr>
                        <a:t> </a:t>
                      </a:r>
                      <a:r>
                        <a:rPr lang="en-US" sz="1800" spc="5" dirty="0">
                          <a:latin typeface="Times New Roman"/>
                          <a:ea typeface="Calibri"/>
                          <a:cs typeface="Mangal"/>
                        </a:rPr>
                        <a:t>o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nly</a:t>
                      </a:r>
                      <a:r>
                        <a:rPr lang="en-US" sz="1800" spc="-5" dirty="0">
                          <a:latin typeface="Times New Roman"/>
                          <a:ea typeface="Calibri"/>
                          <a:cs typeface="Mangal"/>
                        </a:rPr>
                        <a:t> 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e</a:t>
                      </a:r>
                      <a:r>
                        <a:rPr lang="en-US" sz="1800" spc="5" dirty="0">
                          <a:latin typeface="Times New Roman"/>
                          <a:ea typeface="Calibri"/>
                          <a:cs typeface="Mangal"/>
                        </a:rPr>
                        <a:t>no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ugh i</a:t>
                      </a:r>
                      <a:r>
                        <a:rPr lang="en-US" sz="1800" spc="-5" dirty="0">
                          <a:latin typeface="Times New Roman"/>
                          <a:ea typeface="Calibri"/>
                          <a:cs typeface="Mangal"/>
                        </a:rPr>
                        <a:t>nf</a:t>
                      </a:r>
                      <a:r>
                        <a:rPr lang="en-US" sz="1800" spc="5" dirty="0">
                          <a:latin typeface="Times New Roman"/>
                          <a:ea typeface="Calibri"/>
                          <a:cs typeface="Mangal"/>
                        </a:rPr>
                        <a:t>o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r</a:t>
                      </a:r>
                      <a:r>
                        <a:rPr lang="en-US" sz="1800" spc="-10" dirty="0">
                          <a:latin typeface="Times New Roman"/>
                          <a:ea typeface="Calibri"/>
                          <a:cs typeface="Mangal"/>
                        </a:rPr>
                        <a:t>m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ati</a:t>
                      </a:r>
                      <a:r>
                        <a:rPr lang="en-US" sz="1800" spc="-5" dirty="0">
                          <a:latin typeface="Times New Roman"/>
                          <a:ea typeface="Calibri"/>
                          <a:cs typeface="Mangal"/>
                        </a:rPr>
                        <a:t>o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n</a:t>
                      </a:r>
                      <a:r>
                        <a:rPr lang="en-US" sz="1800" spc="-5" dirty="0">
                          <a:latin typeface="Times New Roman"/>
                          <a:ea typeface="Calibri"/>
                          <a:cs typeface="Mangal"/>
                        </a:rPr>
                        <a:t> 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to</a:t>
                      </a:r>
                      <a:r>
                        <a:rPr lang="en-US" sz="1800" spc="-5" dirty="0">
                          <a:latin typeface="Times New Roman"/>
                          <a:ea typeface="Calibri"/>
                          <a:cs typeface="Mangal"/>
                        </a:rPr>
                        <a:t> 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d</a:t>
                      </a:r>
                      <a:r>
                        <a:rPr lang="en-US" sz="1800" spc="-5" dirty="0">
                          <a:latin typeface="Times New Roman"/>
                          <a:ea typeface="Calibri"/>
                          <a:cs typeface="Mangal"/>
                        </a:rPr>
                        <a:t>i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s</a:t>
                      </a:r>
                      <a:r>
                        <a:rPr lang="en-US" sz="1800" spc="-5" dirty="0">
                          <a:latin typeface="Times New Roman"/>
                          <a:ea typeface="Calibri"/>
                          <a:cs typeface="Mangal"/>
                        </a:rPr>
                        <a:t>ti</a:t>
                      </a:r>
                      <a:r>
                        <a:rPr lang="en-US" sz="1800" spc="5" dirty="0">
                          <a:latin typeface="Times New Roman"/>
                          <a:ea typeface="Calibri"/>
                          <a:cs typeface="Mangal"/>
                        </a:rPr>
                        <a:t>n</a:t>
                      </a:r>
                      <a:r>
                        <a:rPr lang="en-US" sz="1800" spc="-5" dirty="0">
                          <a:latin typeface="Times New Roman"/>
                          <a:ea typeface="Calibri"/>
                          <a:cs typeface="Mangal"/>
                        </a:rPr>
                        <a:t>g</a:t>
                      </a:r>
                      <a:r>
                        <a:rPr lang="en-US" sz="1800" spc="5" dirty="0">
                          <a:latin typeface="Times New Roman"/>
                          <a:ea typeface="Calibri"/>
                          <a:cs typeface="Mangal"/>
                        </a:rPr>
                        <a:t>u</a:t>
                      </a:r>
                      <a:r>
                        <a:rPr lang="en-US" sz="1800" spc="-5" dirty="0">
                          <a:latin typeface="Times New Roman"/>
                          <a:ea typeface="Calibri"/>
                          <a:cs typeface="Mangal"/>
                        </a:rPr>
                        <a:t>i</a:t>
                      </a:r>
                      <a:r>
                        <a:rPr lang="en-US" sz="1800" spc="5" dirty="0">
                          <a:latin typeface="Times New Roman"/>
                          <a:ea typeface="Calibri"/>
                          <a:cs typeface="Mangal"/>
                        </a:rPr>
                        <a:t>s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h</a:t>
                      </a:r>
                      <a:r>
                        <a:rPr lang="en-US" sz="1800" spc="-5" dirty="0">
                          <a:latin typeface="Times New Roman"/>
                          <a:ea typeface="Calibri"/>
                          <a:cs typeface="Mangal"/>
                        </a:rPr>
                        <a:t> 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one</a:t>
                      </a:r>
                      <a:r>
                        <a:rPr lang="en-US" sz="1800" spc="-5" dirty="0">
                          <a:latin typeface="Times New Roman"/>
                          <a:ea typeface="Calibri"/>
                          <a:cs typeface="Mangal"/>
                        </a:rPr>
                        <a:t> 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ob</a:t>
                      </a:r>
                      <a:r>
                        <a:rPr lang="en-US" sz="1800" spc="-5" dirty="0">
                          <a:latin typeface="Times New Roman"/>
                          <a:ea typeface="Calibri"/>
                          <a:cs typeface="Mangal"/>
                        </a:rPr>
                        <a:t>j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e</a:t>
                      </a:r>
                      <a:r>
                        <a:rPr lang="en-US" sz="1800" spc="-5" dirty="0">
                          <a:latin typeface="Times New Roman"/>
                          <a:ea typeface="Calibri"/>
                          <a:cs typeface="Mangal"/>
                        </a:rPr>
                        <a:t>c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t f</a:t>
                      </a:r>
                      <a:r>
                        <a:rPr lang="en-US" sz="1800" spc="-5" dirty="0">
                          <a:latin typeface="Times New Roman"/>
                          <a:ea typeface="Calibri"/>
                          <a:cs typeface="Mangal"/>
                        </a:rPr>
                        <a:t>r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om</a:t>
                      </a:r>
                      <a:r>
                        <a:rPr lang="en-US" sz="1800" spc="-15" dirty="0">
                          <a:latin typeface="Times New Roman"/>
                          <a:ea typeface="Calibri"/>
                          <a:cs typeface="Mangal"/>
                        </a:rPr>
                        <a:t> 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anoth</a:t>
                      </a:r>
                      <a:r>
                        <a:rPr lang="en-US" sz="1800" spc="-5" dirty="0">
                          <a:latin typeface="Times New Roman"/>
                          <a:ea typeface="Calibri"/>
                          <a:cs typeface="Mangal"/>
                        </a:rPr>
                        <a:t>e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r. (=,</a:t>
                      </a:r>
                      <a:r>
                        <a:rPr lang="en-US" sz="1800" spc="-10" dirty="0">
                          <a:latin typeface="Times New Roman"/>
                          <a:ea typeface="Calibri"/>
                          <a:cs typeface="Mangal"/>
                        </a:rPr>
                        <a:t> </a:t>
                      </a:r>
                      <a:r>
                        <a:rPr lang="en-US" sz="1800" dirty="0">
                          <a:latin typeface="Symbol"/>
                          <a:ea typeface="Calibri"/>
                          <a:cs typeface="Symbol"/>
                        </a:rPr>
                        <a:t>≠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)</a:t>
                      </a:r>
                      <a:endParaRPr lang="en-US" sz="18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075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zip </a:t>
                      </a:r>
                      <a:r>
                        <a:rPr lang="en-US" sz="1800" spc="-5" dirty="0">
                          <a:latin typeface="Times New Roman"/>
                          <a:ea typeface="Calibri"/>
                          <a:cs typeface="Mangal"/>
                        </a:rPr>
                        <a:t>c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odes, </a:t>
                      </a:r>
                      <a:r>
                        <a:rPr lang="en-US" sz="1800" dirty="0" smtClean="0">
                          <a:latin typeface="Times New Roman"/>
                          <a:ea typeface="Calibri"/>
                          <a:cs typeface="Mangal"/>
                        </a:rPr>
                        <a:t>e</a:t>
                      </a:r>
                      <a:r>
                        <a:rPr lang="en-US" sz="1800" spc="-10" dirty="0" smtClean="0">
                          <a:latin typeface="Times New Roman"/>
                          <a:ea typeface="Calibri"/>
                          <a:cs typeface="Mangal"/>
                        </a:rPr>
                        <a:t>m</a:t>
                      </a:r>
                      <a:r>
                        <a:rPr lang="en-US" sz="1800" dirty="0" smtClean="0">
                          <a:latin typeface="Times New Roman"/>
                          <a:ea typeface="Calibri"/>
                          <a:cs typeface="Mangal"/>
                        </a:rPr>
                        <a:t>plo</a:t>
                      </a:r>
                      <a:r>
                        <a:rPr lang="en-US" sz="1800" spc="-10" dirty="0" smtClean="0">
                          <a:latin typeface="Times New Roman"/>
                          <a:ea typeface="Calibri"/>
                          <a:cs typeface="Mangal"/>
                        </a:rPr>
                        <a:t>y</a:t>
                      </a:r>
                      <a:r>
                        <a:rPr lang="en-US" sz="1800" dirty="0" smtClean="0">
                          <a:latin typeface="Times New Roman"/>
                          <a:ea typeface="Calibri"/>
                          <a:cs typeface="Mangal"/>
                        </a:rPr>
                        <a:t>ee</a:t>
                      </a:r>
                      <a:r>
                        <a:rPr lang="en-US" sz="1800" baseline="0" dirty="0" smtClean="0">
                          <a:latin typeface="Calibri"/>
                          <a:ea typeface="Calibri"/>
                          <a:cs typeface="Mangal"/>
                        </a:rPr>
                        <a:t> </a:t>
                      </a:r>
                      <a:r>
                        <a:rPr lang="en-US" sz="1800" dirty="0" smtClean="0">
                          <a:latin typeface="Times New Roman"/>
                          <a:ea typeface="Calibri"/>
                          <a:cs typeface="Mangal"/>
                        </a:rPr>
                        <a:t>ID 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nu</a:t>
                      </a:r>
                      <a:r>
                        <a:rPr lang="en-US" sz="1800" spc="-10" dirty="0">
                          <a:latin typeface="Times New Roman"/>
                          <a:ea typeface="Calibri"/>
                          <a:cs typeface="Mangal"/>
                        </a:rPr>
                        <a:t>m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bers, e</a:t>
                      </a:r>
                      <a:r>
                        <a:rPr lang="en-US" sz="1800" spc="-10" dirty="0">
                          <a:latin typeface="Times New Roman"/>
                          <a:ea typeface="Calibri"/>
                          <a:cs typeface="Mangal"/>
                        </a:rPr>
                        <a:t>y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e color.</a:t>
                      </a:r>
                      <a:endParaRPr lang="en-US" sz="18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6213">
                <a:tc>
                  <a:txBody>
                    <a:bodyPr/>
                    <a:lstStyle/>
                    <a:p>
                      <a:pPr marL="229870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800" spc="-5" dirty="0">
                          <a:latin typeface="Times New Roman"/>
                          <a:ea typeface="Calibri"/>
                          <a:cs typeface="Mangal"/>
                        </a:rPr>
                        <a:t>O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r</a:t>
                      </a:r>
                      <a:r>
                        <a:rPr lang="en-US" sz="1800" spc="5" dirty="0">
                          <a:latin typeface="Times New Roman"/>
                          <a:ea typeface="Calibri"/>
                          <a:cs typeface="Mangal"/>
                        </a:rPr>
                        <a:t>d</a:t>
                      </a:r>
                      <a:r>
                        <a:rPr lang="en-US" sz="1800" spc="-5" dirty="0">
                          <a:latin typeface="Times New Roman"/>
                          <a:ea typeface="Calibri"/>
                          <a:cs typeface="Mangal"/>
                        </a:rPr>
                        <a:t>i</a:t>
                      </a:r>
                      <a:r>
                        <a:rPr lang="en-US" sz="1800" spc="5" dirty="0">
                          <a:latin typeface="Times New Roman"/>
                          <a:ea typeface="Calibri"/>
                          <a:cs typeface="Mangal"/>
                        </a:rPr>
                        <a:t>n</a:t>
                      </a:r>
                      <a:r>
                        <a:rPr lang="en-US" sz="1800" spc="-5" dirty="0">
                          <a:latin typeface="Times New Roman"/>
                          <a:ea typeface="Calibri"/>
                          <a:cs typeface="Mangal"/>
                        </a:rPr>
                        <a:t>a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l</a:t>
                      </a:r>
                      <a:endParaRPr lang="en-US" sz="18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075" marR="90805" algn="just">
                        <a:lnSpc>
                          <a:spcPct val="103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T</a:t>
                      </a:r>
                      <a:r>
                        <a:rPr lang="en-US" sz="1800" spc="5" dirty="0">
                          <a:latin typeface="Times New Roman"/>
                          <a:ea typeface="Calibri"/>
                          <a:cs typeface="Mangal"/>
                        </a:rPr>
                        <a:t>h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e</a:t>
                      </a:r>
                      <a:r>
                        <a:rPr lang="en-US" sz="1800" spc="-5" dirty="0">
                          <a:latin typeface="Times New Roman"/>
                          <a:ea typeface="Calibri"/>
                          <a:cs typeface="Mangal"/>
                        </a:rPr>
                        <a:t> </a:t>
                      </a:r>
                      <a:r>
                        <a:rPr lang="en-US" sz="1800" spc="5" dirty="0">
                          <a:latin typeface="Times New Roman"/>
                          <a:ea typeface="Calibri"/>
                          <a:cs typeface="Mangal"/>
                        </a:rPr>
                        <a:t>v</a:t>
                      </a:r>
                      <a:r>
                        <a:rPr lang="en-US" sz="1800" spc="-5" dirty="0">
                          <a:latin typeface="Times New Roman"/>
                          <a:ea typeface="Calibri"/>
                          <a:cs typeface="Mangal"/>
                        </a:rPr>
                        <a:t>a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l</a:t>
                      </a:r>
                      <a:r>
                        <a:rPr lang="en-US" sz="1800" spc="5" dirty="0">
                          <a:latin typeface="Times New Roman"/>
                          <a:ea typeface="Calibri"/>
                          <a:cs typeface="Mangal"/>
                        </a:rPr>
                        <a:t>u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es of</a:t>
                      </a:r>
                      <a:r>
                        <a:rPr lang="en-US" sz="1800" spc="-5" dirty="0">
                          <a:latin typeface="Times New Roman"/>
                          <a:ea typeface="Calibri"/>
                          <a:cs typeface="Mangal"/>
                        </a:rPr>
                        <a:t> 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an</a:t>
                      </a:r>
                      <a:r>
                        <a:rPr lang="en-US" sz="1800" spc="-5" dirty="0">
                          <a:latin typeface="Times New Roman"/>
                          <a:ea typeface="Calibri"/>
                          <a:cs typeface="Mangal"/>
                        </a:rPr>
                        <a:t> </a:t>
                      </a:r>
                      <a:r>
                        <a:rPr lang="en-US" sz="1800" spc="5" dirty="0">
                          <a:latin typeface="Times New Roman"/>
                          <a:ea typeface="Calibri"/>
                          <a:cs typeface="Mangal"/>
                        </a:rPr>
                        <a:t>o</a:t>
                      </a:r>
                      <a:r>
                        <a:rPr lang="en-US" sz="1800" spc="-5" dirty="0">
                          <a:latin typeface="Times New Roman"/>
                          <a:ea typeface="Calibri"/>
                          <a:cs typeface="Mangal"/>
                        </a:rPr>
                        <a:t>r</a:t>
                      </a:r>
                      <a:r>
                        <a:rPr lang="en-US" sz="1800" spc="5" dirty="0">
                          <a:latin typeface="Times New Roman"/>
                          <a:ea typeface="Calibri"/>
                          <a:cs typeface="Mangal"/>
                        </a:rPr>
                        <a:t>d</a:t>
                      </a:r>
                      <a:r>
                        <a:rPr lang="en-US" sz="1800" spc="-5" dirty="0">
                          <a:latin typeface="Times New Roman"/>
                          <a:ea typeface="Calibri"/>
                          <a:cs typeface="Mangal"/>
                        </a:rPr>
                        <a:t>i</a:t>
                      </a:r>
                      <a:r>
                        <a:rPr lang="en-US" sz="1800" spc="5" dirty="0">
                          <a:latin typeface="Times New Roman"/>
                          <a:ea typeface="Calibri"/>
                          <a:cs typeface="Mangal"/>
                        </a:rPr>
                        <a:t>n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al a</a:t>
                      </a:r>
                      <a:r>
                        <a:rPr lang="en-US" sz="1800" spc="5" dirty="0">
                          <a:latin typeface="Times New Roman"/>
                          <a:ea typeface="Calibri"/>
                          <a:cs typeface="Mangal"/>
                        </a:rPr>
                        <a:t>t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tr</a:t>
                      </a:r>
                      <a:r>
                        <a:rPr lang="en-US" sz="1800" spc="5" dirty="0">
                          <a:latin typeface="Times New Roman"/>
                          <a:ea typeface="Calibri"/>
                          <a:cs typeface="Mangal"/>
                        </a:rPr>
                        <a:t>i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bu</a:t>
                      </a:r>
                      <a:r>
                        <a:rPr lang="en-US" sz="1800" spc="5" dirty="0">
                          <a:latin typeface="Times New Roman"/>
                          <a:ea typeface="Calibri"/>
                          <a:cs typeface="Mangal"/>
                        </a:rPr>
                        <a:t>t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e </a:t>
                      </a:r>
                      <a:r>
                        <a:rPr lang="en-US" sz="1800" spc="5" dirty="0">
                          <a:latin typeface="Times New Roman"/>
                          <a:ea typeface="Calibri"/>
                          <a:cs typeface="Mangal"/>
                        </a:rPr>
                        <a:t>p</a:t>
                      </a:r>
                      <a:r>
                        <a:rPr lang="en-US" sz="1800" spc="-5" dirty="0">
                          <a:latin typeface="Times New Roman"/>
                          <a:ea typeface="Calibri"/>
                          <a:cs typeface="Mangal"/>
                        </a:rPr>
                        <a:t>r</a:t>
                      </a:r>
                      <a:r>
                        <a:rPr lang="en-US" sz="1800" spc="5" dirty="0">
                          <a:latin typeface="Times New Roman"/>
                          <a:ea typeface="Calibri"/>
                          <a:cs typeface="Mangal"/>
                        </a:rPr>
                        <a:t>o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vi</a:t>
                      </a:r>
                      <a:r>
                        <a:rPr lang="en-US" sz="1800" spc="5" dirty="0">
                          <a:latin typeface="Times New Roman"/>
                          <a:ea typeface="Calibri"/>
                          <a:cs typeface="Mangal"/>
                        </a:rPr>
                        <a:t>d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e</a:t>
                      </a:r>
                      <a:r>
                        <a:rPr lang="en-US" sz="1800" spc="-5" dirty="0">
                          <a:latin typeface="Times New Roman"/>
                          <a:ea typeface="Calibri"/>
                          <a:cs typeface="Mangal"/>
                        </a:rPr>
                        <a:t> 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eno</a:t>
                      </a:r>
                      <a:r>
                        <a:rPr lang="en-US" sz="1800" spc="5" dirty="0">
                          <a:latin typeface="Times New Roman"/>
                          <a:ea typeface="Calibri"/>
                          <a:cs typeface="Mangal"/>
                        </a:rPr>
                        <a:t>u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gh informa</a:t>
                      </a:r>
                      <a:r>
                        <a:rPr lang="en-US" sz="1800" spc="5" dirty="0">
                          <a:latin typeface="Times New Roman"/>
                          <a:ea typeface="Calibri"/>
                          <a:cs typeface="Mangal"/>
                        </a:rPr>
                        <a:t>ti</a:t>
                      </a:r>
                      <a:r>
                        <a:rPr lang="en-US" sz="1800" spc="-5" dirty="0">
                          <a:latin typeface="Times New Roman"/>
                          <a:ea typeface="Calibri"/>
                          <a:cs typeface="Mangal"/>
                        </a:rPr>
                        <a:t>o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n</a:t>
                      </a:r>
                      <a:r>
                        <a:rPr lang="en-US" sz="1800" spc="-5" dirty="0">
                          <a:latin typeface="Times New Roman"/>
                          <a:ea typeface="Calibri"/>
                          <a:cs typeface="Mangal"/>
                        </a:rPr>
                        <a:t> </a:t>
                      </a:r>
                      <a:r>
                        <a:rPr lang="en-US" sz="1800" spc="5" dirty="0">
                          <a:latin typeface="Times New Roman"/>
                          <a:ea typeface="Calibri"/>
                          <a:cs typeface="Mangal"/>
                        </a:rPr>
                        <a:t>t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o</a:t>
                      </a:r>
                      <a:r>
                        <a:rPr lang="en-US" sz="1800" spc="-5" dirty="0">
                          <a:latin typeface="Times New Roman"/>
                          <a:ea typeface="Calibri"/>
                          <a:cs typeface="Mangal"/>
                        </a:rPr>
                        <a:t> </a:t>
                      </a:r>
                      <a:r>
                        <a:rPr lang="en-US" sz="1800" spc="5" dirty="0">
                          <a:latin typeface="Times New Roman"/>
                          <a:ea typeface="Calibri"/>
                          <a:cs typeface="Mangal"/>
                        </a:rPr>
                        <a:t>o</a:t>
                      </a:r>
                      <a:r>
                        <a:rPr lang="en-US" sz="1800" spc="-5" dirty="0">
                          <a:latin typeface="Times New Roman"/>
                          <a:ea typeface="Calibri"/>
                          <a:cs typeface="Mangal"/>
                        </a:rPr>
                        <a:t>r</a:t>
                      </a:r>
                      <a:r>
                        <a:rPr lang="en-US" sz="1800" spc="5" dirty="0">
                          <a:latin typeface="Times New Roman"/>
                          <a:ea typeface="Calibri"/>
                          <a:cs typeface="Mangal"/>
                        </a:rPr>
                        <a:t>d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er </a:t>
                      </a:r>
                      <a:r>
                        <a:rPr lang="en-US" sz="1800" spc="5" dirty="0">
                          <a:latin typeface="Times New Roman"/>
                          <a:ea typeface="Calibri"/>
                          <a:cs typeface="Mangal"/>
                        </a:rPr>
                        <a:t>ob</a:t>
                      </a:r>
                      <a:r>
                        <a:rPr lang="en-US" sz="1800" spc="-5" dirty="0">
                          <a:latin typeface="Times New Roman"/>
                          <a:ea typeface="Calibri"/>
                          <a:cs typeface="Mangal"/>
                        </a:rPr>
                        <a:t>j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e</a:t>
                      </a:r>
                      <a:r>
                        <a:rPr lang="en-US" sz="1800" spc="-5" dirty="0">
                          <a:latin typeface="Times New Roman"/>
                          <a:ea typeface="Calibri"/>
                          <a:cs typeface="Mangal"/>
                        </a:rPr>
                        <a:t>c</a:t>
                      </a:r>
                      <a:r>
                        <a:rPr lang="en-US" sz="1800" spc="5" dirty="0">
                          <a:latin typeface="Times New Roman"/>
                          <a:ea typeface="Calibri"/>
                          <a:cs typeface="Mangal"/>
                        </a:rPr>
                        <a:t>ts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. (&lt;, </a:t>
                      </a:r>
                      <a:r>
                        <a:rPr lang="en-US" sz="1800" spc="-5" dirty="0">
                          <a:latin typeface="Times New Roman"/>
                          <a:ea typeface="Calibri"/>
                          <a:cs typeface="Mangal"/>
                        </a:rPr>
                        <a:t>&gt;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)</a:t>
                      </a:r>
                      <a:endParaRPr lang="en-US" sz="18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075" marR="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ha</a:t>
                      </a:r>
                      <a:r>
                        <a:rPr lang="en-US" sz="1800" spc="-5" dirty="0">
                          <a:latin typeface="Times New Roman"/>
                          <a:ea typeface="Calibri"/>
                          <a:cs typeface="Mangal"/>
                        </a:rPr>
                        <a:t>r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dne</a:t>
                      </a:r>
                      <a:r>
                        <a:rPr lang="en-US" sz="1800" spc="-5" dirty="0">
                          <a:latin typeface="Times New Roman"/>
                          <a:ea typeface="Calibri"/>
                          <a:cs typeface="Mangal"/>
                        </a:rPr>
                        <a:t>s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s </a:t>
                      </a:r>
                      <a:r>
                        <a:rPr lang="en-US" sz="1800" spc="-5" dirty="0">
                          <a:latin typeface="Times New Roman"/>
                          <a:ea typeface="Calibri"/>
                          <a:cs typeface="Mangal"/>
                        </a:rPr>
                        <a:t>o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f </a:t>
                      </a:r>
                      <a:r>
                        <a:rPr lang="en-US" sz="1800" spc="-10" dirty="0">
                          <a:latin typeface="Times New Roman"/>
                          <a:ea typeface="Calibri"/>
                          <a:cs typeface="Mangal"/>
                        </a:rPr>
                        <a:t>m</a:t>
                      </a:r>
                      <a:r>
                        <a:rPr lang="en-US" sz="1800" spc="5" dirty="0">
                          <a:latin typeface="Times New Roman"/>
                          <a:ea typeface="Calibri"/>
                          <a:cs typeface="Mangal"/>
                        </a:rPr>
                        <a:t>i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nerals,</a:t>
                      </a:r>
                      <a:endParaRPr lang="en-US" sz="1800" dirty="0">
                        <a:latin typeface="Calibri"/>
                        <a:ea typeface="Calibri"/>
                        <a:cs typeface="Mangal"/>
                      </a:endParaRPr>
                    </a:p>
                    <a:p>
                      <a:pPr marL="92075" marR="107315" algn="just">
                        <a:lnSpc>
                          <a:spcPct val="104000"/>
                        </a:lnSpc>
                        <a:spcBef>
                          <a:spcPts val="3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{</a:t>
                      </a:r>
                      <a:r>
                        <a:rPr lang="en-US" sz="1800" i="1" dirty="0">
                          <a:latin typeface="Times New Roman"/>
                          <a:ea typeface="Calibri"/>
                          <a:cs typeface="Mangal"/>
                        </a:rPr>
                        <a:t>g</a:t>
                      </a:r>
                      <a:r>
                        <a:rPr lang="en-US" sz="1800" i="1" spc="-5" dirty="0">
                          <a:latin typeface="Times New Roman"/>
                          <a:ea typeface="Calibri"/>
                          <a:cs typeface="Mangal"/>
                        </a:rPr>
                        <a:t>o</a:t>
                      </a:r>
                      <a:r>
                        <a:rPr lang="en-US" sz="1800" i="1" dirty="0">
                          <a:latin typeface="Times New Roman"/>
                          <a:ea typeface="Calibri"/>
                          <a:cs typeface="Mangal"/>
                        </a:rPr>
                        <a:t>od,</a:t>
                      </a:r>
                      <a:r>
                        <a:rPr lang="en-US" sz="1800" i="1" spc="-10" dirty="0">
                          <a:latin typeface="Times New Roman"/>
                          <a:ea typeface="Calibri"/>
                          <a:cs typeface="Mangal"/>
                        </a:rPr>
                        <a:t> </a:t>
                      </a:r>
                      <a:r>
                        <a:rPr lang="en-US" sz="1800" i="1" dirty="0">
                          <a:latin typeface="Times New Roman"/>
                          <a:ea typeface="Calibri"/>
                          <a:cs typeface="Mangal"/>
                        </a:rPr>
                        <a:t>be</a:t>
                      </a:r>
                      <a:r>
                        <a:rPr lang="en-US" sz="1800" i="1" spc="-5" dirty="0">
                          <a:latin typeface="Times New Roman"/>
                          <a:ea typeface="Calibri"/>
                          <a:cs typeface="Mangal"/>
                        </a:rPr>
                        <a:t>t</a:t>
                      </a:r>
                      <a:r>
                        <a:rPr lang="en-US" sz="1800" i="1" spc="5" dirty="0">
                          <a:latin typeface="Times New Roman"/>
                          <a:ea typeface="Calibri"/>
                          <a:cs typeface="Mangal"/>
                        </a:rPr>
                        <a:t>t</a:t>
                      </a:r>
                      <a:r>
                        <a:rPr lang="en-US" sz="1800" i="1" dirty="0">
                          <a:latin typeface="Times New Roman"/>
                          <a:ea typeface="Calibri"/>
                          <a:cs typeface="Mangal"/>
                        </a:rPr>
                        <a:t>er,</a:t>
                      </a:r>
                      <a:r>
                        <a:rPr lang="en-US" sz="1800" i="1" spc="-10" dirty="0">
                          <a:latin typeface="Times New Roman"/>
                          <a:ea typeface="Calibri"/>
                          <a:cs typeface="Mangal"/>
                        </a:rPr>
                        <a:t> </a:t>
                      </a:r>
                      <a:r>
                        <a:rPr lang="en-US" sz="1800" i="1" dirty="0">
                          <a:latin typeface="Times New Roman"/>
                          <a:ea typeface="Calibri"/>
                          <a:cs typeface="Mangal"/>
                        </a:rPr>
                        <a:t>best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}, gr</a:t>
                      </a:r>
                      <a:r>
                        <a:rPr lang="en-US" sz="1800" spc="-5" dirty="0">
                          <a:latin typeface="Times New Roman"/>
                          <a:ea typeface="Calibri"/>
                          <a:cs typeface="Mangal"/>
                        </a:rPr>
                        <a:t>a</a:t>
                      </a:r>
                      <a:r>
                        <a:rPr lang="en-US" sz="1800" spc="5" dirty="0">
                          <a:latin typeface="Times New Roman"/>
                          <a:ea typeface="Calibri"/>
                          <a:cs typeface="Mangal"/>
                        </a:rPr>
                        <a:t>d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es, street</a:t>
                      </a:r>
                      <a:r>
                        <a:rPr lang="en-US" sz="1800" spc="-5" dirty="0">
                          <a:latin typeface="Times New Roman"/>
                          <a:ea typeface="Calibri"/>
                          <a:cs typeface="Mangal"/>
                        </a:rPr>
                        <a:t> 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nu</a:t>
                      </a:r>
                      <a:r>
                        <a:rPr lang="en-US" sz="1800" spc="-10" dirty="0">
                          <a:latin typeface="Times New Roman"/>
                          <a:ea typeface="Calibri"/>
                          <a:cs typeface="Mangal"/>
                        </a:rPr>
                        <a:t>m</a:t>
                      </a:r>
                      <a:r>
                        <a:rPr lang="en-US" sz="1800" spc="5" dirty="0">
                          <a:latin typeface="Times New Roman"/>
                          <a:ea typeface="Calibri"/>
                          <a:cs typeface="Mangal"/>
                        </a:rPr>
                        <a:t>b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ers</a:t>
                      </a:r>
                      <a:endParaRPr lang="en-US" sz="18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7852">
                <a:tc>
                  <a:txBody>
                    <a:bodyPr/>
                    <a:lstStyle/>
                    <a:p>
                      <a:pPr marL="227965" marR="0" algn="just">
                        <a:lnSpc>
                          <a:spcPct val="115000"/>
                        </a:lnSpc>
                        <a:spcBef>
                          <a:spcPts val="19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Inte</a:t>
                      </a:r>
                      <a:r>
                        <a:rPr lang="en-US" sz="1800" spc="-5" dirty="0">
                          <a:latin typeface="Times New Roman"/>
                          <a:ea typeface="Calibri"/>
                          <a:cs typeface="Mangal"/>
                        </a:rPr>
                        <a:t>r</a:t>
                      </a:r>
                      <a:r>
                        <a:rPr lang="en-US" sz="1800" spc="5" dirty="0">
                          <a:latin typeface="Times New Roman"/>
                          <a:ea typeface="Calibri"/>
                          <a:cs typeface="Mangal"/>
                        </a:rPr>
                        <a:t>v</a:t>
                      </a:r>
                      <a:r>
                        <a:rPr lang="en-US" sz="1800" spc="-5" dirty="0">
                          <a:latin typeface="Times New Roman"/>
                          <a:ea typeface="Calibri"/>
                          <a:cs typeface="Mangal"/>
                        </a:rPr>
                        <a:t>a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l</a:t>
                      </a:r>
                      <a:endParaRPr lang="en-US" sz="18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075" marR="293370" algn="just">
                        <a:lnSpc>
                          <a:spcPct val="103000"/>
                        </a:lnSpc>
                        <a:spcBef>
                          <a:spcPts val="19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For</a:t>
                      </a:r>
                      <a:r>
                        <a:rPr lang="en-US" sz="1800" spc="-5" dirty="0">
                          <a:latin typeface="Times New Roman"/>
                          <a:ea typeface="Calibri"/>
                          <a:cs typeface="Mangal"/>
                        </a:rPr>
                        <a:t> 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i</a:t>
                      </a:r>
                      <a:r>
                        <a:rPr lang="en-US" sz="1800" spc="5" dirty="0">
                          <a:latin typeface="Times New Roman"/>
                          <a:ea typeface="Calibri"/>
                          <a:cs typeface="Mangal"/>
                        </a:rPr>
                        <a:t>nt</a:t>
                      </a:r>
                      <a:r>
                        <a:rPr lang="en-US" sz="1800" spc="-5" dirty="0">
                          <a:latin typeface="Times New Roman"/>
                          <a:ea typeface="Calibri"/>
                          <a:cs typeface="Mangal"/>
                        </a:rPr>
                        <a:t>e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r</a:t>
                      </a:r>
                      <a:r>
                        <a:rPr lang="en-US" sz="1800" spc="5" dirty="0">
                          <a:latin typeface="Times New Roman"/>
                          <a:ea typeface="Calibri"/>
                          <a:cs typeface="Mangal"/>
                        </a:rPr>
                        <a:t>v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al a</a:t>
                      </a:r>
                      <a:r>
                        <a:rPr lang="en-US" sz="1800" spc="5" dirty="0">
                          <a:latin typeface="Times New Roman"/>
                          <a:ea typeface="Calibri"/>
                          <a:cs typeface="Mangal"/>
                        </a:rPr>
                        <a:t>t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tribu</a:t>
                      </a:r>
                      <a:r>
                        <a:rPr lang="en-US" sz="1800" spc="5" dirty="0">
                          <a:latin typeface="Times New Roman"/>
                          <a:ea typeface="Calibri"/>
                          <a:cs typeface="Mangal"/>
                        </a:rPr>
                        <a:t>t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es,</a:t>
                      </a:r>
                      <a:r>
                        <a:rPr lang="en-US" sz="1800" spc="-5" dirty="0">
                          <a:latin typeface="Times New Roman"/>
                          <a:ea typeface="Calibri"/>
                          <a:cs typeface="Mangal"/>
                        </a:rPr>
                        <a:t> </a:t>
                      </a:r>
                      <a:r>
                        <a:rPr lang="en-US" sz="1800" spc="5" dirty="0">
                          <a:latin typeface="Times New Roman"/>
                          <a:ea typeface="Calibri"/>
                          <a:cs typeface="Mangal"/>
                        </a:rPr>
                        <a:t>th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e diff</a:t>
                      </a:r>
                      <a:r>
                        <a:rPr lang="en-US" sz="1800" spc="-5" dirty="0">
                          <a:latin typeface="Times New Roman"/>
                          <a:ea typeface="Calibri"/>
                          <a:cs typeface="Mangal"/>
                        </a:rPr>
                        <a:t>e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rences</a:t>
                      </a:r>
                      <a:r>
                        <a:rPr lang="en-US" sz="1800" spc="-5" dirty="0">
                          <a:latin typeface="Times New Roman"/>
                          <a:ea typeface="Calibri"/>
                          <a:cs typeface="Mangal"/>
                        </a:rPr>
                        <a:t> 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betwe</a:t>
                      </a:r>
                      <a:r>
                        <a:rPr lang="en-US" sz="1800" spc="-5" dirty="0">
                          <a:latin typeface="Times New Roman"/>
                          <a:ea typeface="Calibri"/>
                          <a:cs typeface="Mangal"/>
                        </a:rPr>
                        <a:t>e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n values are mea</a:t>
                      </a:r>
                      <a:r>
                        <a:rPr lang="en-US" sz="1800" spc="5" dirty="0">
                          <a:latin typeface="Times New Roman"/>
                          <a:ea typeface="Calibri"/>
                          <a:cs typeface="Mangal"/>
                        </a:rPr>
                        <a:t>ni</a:t>
                      </a:r>
                      <a:r>
                        <a:rPr lang="en-US" sz="1800" spc="-5" dirty="0">
                          <a:latin typeface="Times New Roman"/>
                          <a:ea typeface="Calibri"/>
                          <a:cs typeface="Mangal"/>
                        </a:rPr>
                        <a:t>n</a:t>
                      </a:r>
                      <a:r>
                        <a:rPr lang="en-US" sz="1800" spc="5" dirty="0">
                          <a:latin typeface="Times New Roman"/>
                          <a:ea typeface="Calibri"/>
                          <a:cs typeface="Mangal"/>
                        </a:rPr>
                        <a:t>g</a:t>
                      </a:r>
                      <a:r>
                        <a:rPr lang="en-US" sz="1800" spc="-5" dirty="0">
                          <a:latin typeface="Times New Roman"/>
                          <a:ea typeface="Calibri"/>
                          <a:cs typeface="Mangal"/>
                        </a:rPr>
                        <a:t>f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u</a:t>
                      </a:r>
                      <a:r>
                        <a:rPr lang="en-US" sz="1800" spc="5" dirty="0">
                          <a:latin typeface="Times New Roman"/>
                          <a:ea typeface="Calibri"/>
                          <a:cs typeface="Mangal"/>
                        </a:rPr>
                        <a:t>l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,</a:t>
                      </a:r>
                      <a:r>
                        <a:rPr lang="en-US" sz="1800" spc="-5" dirty="0">
                          <a:latin typeface="Times New Roman"/>
                          <a:ea typeface="Calibri"/>
                          <a:cs typeface="Mangal"/>
                        </a:rPr>
                        <a:t> </a:t>
                      </a:r>
                      <a:r>
                        <a:rPr lang="en-US" sz="1800" spc="5" dirty="0">
                          <a:latin typeface="Times New Roman"/>
                          <a:ea typeface="Calibri"/>
                          <a:cs typeface="Mangal"/>
                        </a:rPr>
                        <a:t>i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.e., a </a:t>
                      </a:r>
                      <a:r>
                        <a:rPr lang="en-US" sz="1800" spc="5" dirty="0">
                          <a:latin typeface="Times New Roman"/>
                          <a:ea typeface="Calibri"/>
                          <a:cs typeface="Mangal"/>
                        </a:rPr>
                        <a:t>u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nit of </a:t>
                      </a:r>
                      <a:r>
                        <a:rPr lang="en-US" sz="1800" spc="-5" dirty="0">
                          <a:latin typeface="Times New Roman"/>
                          <a:ea typeface="Calibri"/>
                          <a:cs typeface="Mangal"/>
                        </a:rPr>
                        <a:t>m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easure</a:t>
                      </a:r>
                      <a:r>
                        <a:rPr lang="en-US" sz="1800" spc="-10" dirty="0">
                          <a:latin typeface="Times New Roman"/>
                          <a:ea typeface="Calibri"/>
                          <a:cs typeface="Mangal"/>
                        </a:rPr>
                        <a:t>m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ent exi</a:t>
                      </a:r>
                      <a:r>
                        <a:rPr lang="en-US" sz="1800" spc="-5" dirty="0">
                          <a:latin typeface="Times New Roman"/>
                          <a:ea typeface="Calibri"/>
                          <a:cs typeface="Mangal"/>
                        </a:rPr>
                        <a:t>s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ts.</a:t>
                      </a:r>
                      <a:endParaRPr lang="en-US" sz="1800" dirty="0">
                        <a:latin typeface="Calibri"/>
                        <a:ea typeface="Calibri"/>
                        <a:cs typeface="Mangal"/>
                      </a:endParaRPr>
                    </a:p>
                    <a:p>
                      <a:pPr marL="92075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(+, - )</a:t>
                      </a:r>
                      <a:endParaRPr lang="en-US" sz="18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075" marR="105410" algn="just">
                        <a:lnSpc>
                          <a:spcPct val="104000"/>
                        </a:lnSpc>
                        <a:spcBef>
                          <a:spcPts val="19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calendar</a:t>
                      </a:r>
                      <a:r>
                        <a:rPr lang="en-US" sz="1800" spc="-5" dirty="0">
                          <a:latin typeface="Times New Roman"/>
                          <a:ea typeface="Calibri"/>
                          <a:cs typeface="Mangal"/>
                        </a:rPr>
                        <a:t> 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dates, </a:t>
                      </a:r>
                      <a:r>
                        <a:rPr lang="en-US" sz="1800" spc="5" dirty="0">
                          <a:latin typeface="Times New Roman"/>
                          <a:ea typeface="Calibri"/>
                          <a:cs typeface="Mangal"/>
                        </a:rPr>
                        <a:t>t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e</a:t>
                      </a:r>
                      <a:r>
                        <a:rPr lang="en-US" sz="1800" spc="-10" dirty="0">
                          <a:latin typeface="Times New Roman"/>
                          <a:ea typeface="Calibri"/>
                          <a:cs typeface="Mangal"/>
                        </a:rPr>
                        <a:t>m</a:t>
                      </a:r>
                      <a:r>
                        <a:rPr lang="en-US" sz="1800" spc="5" dirty="0">
                          <a:latin typeface="Times New Roman"/>
                          <a:ea typeface="Calibri"/>
                          <a:cs typeface="Mangal"/>
                        </a:rPr>
                        <a:t>p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era</a:t>
                      </a:r>
                      <a:r>
                        <a:rPr lang="en-US" sz="1800" spc="5" dirty="0">
                          <a:latin typeface="Times New Roman"/>
                          <a:ea typeface="Calibri"/>
                          <a:cs typeface="Mangal"/>
                        </a:rPr>
                        <a:t>t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ure </a:t>
                      </a:r>
                      <a:r>
                        <a:rPr lang="en-US" sz="1800" dirty="0" smtClean="0">
                          <a:latin typeface="Times New Roman"/>
                          <a:ea typeface="Calibri"/>
                          <a:cs typeface="Mangal"/>
                        </a:rPr>
                        <a:t>in</a:t>
                      </a:r>
                      <a:r>
                        <a:rPr lang="en-US" sz="1800" baseline="0" dirty="0" smtClean="0">
                          <a:latin typeface="Times New Roman"/>
                          <a:ea typeface="Calibri"/>
                          <a:cs typeface="Mangal"/>
                        </a:rPr>
                        <a:t> </a:t>
                      </a:r>
                      <a:r>
                        <a:rPr lang="en-US" sz="1800" dirty="0" smtClean="0">
                          <a:latin typeface="Times New Roman"/>
                          <a:ea typeface="Calibri"/>
                          <a:cs typeface="Mangal"/>
                        </a:rPr>
                        <a:t>Ce</a:t>
                      </a:r>
                      <a:r>
                        <a:rPr lang="en-US" sz="1800" spc="5" dirty="0" smtClean="0">
                          <a:latin typeface="Times New Roman"/>
                          <a:ea typeface="Calibri"/>
                          <a:cs typeface="Mangal"/>
                        </a:rPr>
                        <a:t>l</a:t>
                      </a:r>
                      <a:r>
                        <a:rPr lang="en-US" sz="1800" spc="-5" dirty="0" smtClean="0">
                          <a:latin typeface="Times New Roman"/>
                          <a:ea typeface="Calibri"/>
                          <a:cs typeface="Mangal"/>
                        </a:rPr>
                        <a:t>s</a:t>
                      </a:r>
                      <a:r>
                        <a:rPr lang="en-US" sz="1800" dirty="0" smtClean="0">
                          <a:latin typeface="Times New Roman"/>
                          <a:ea typeface="Calibri"/>
                          <a:cs typeface="Mangal"/>
                        </a:rPr>
                        <a:t>ius 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or F</a:t>
                      </a:r>
                      <a:r>
                        <a:rPr lang="en-US" sz="1800" spc="-5" dirty="0">
                          <a:latin typeface="Times New Roman"/>
                          <a:ea typeface="Calibri"/>
                          <a:cs typeface="Mangal"/>
                        </a:rPr>
                        <a:t>a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hr</a:t>
                      </a:r>
                      <a:r>
                        <a:rPr lang="en-US" sz="1800" spc="-5" dirty="0">
                          <a:latin typeface="Times New Roman"/>
                          <a:ea typeface="Calibri"/>
                          <a:cs typeface="Mangal"/>
                        </a:rPr>
                        <a:t>en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he</a:t>
                      </a:r>
                      <a:r>
                        <a:rPr lang="en-US" sz="1800" spc="-5" dirty="0">
                          <a:latin typeface="Times New Roman"/>
                          <a:ea typeface="Calibri"/>
                          <a:cs typeface="Mangal"/>
                        </a:rPr>
                        <a:t>i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t</a:t>
                      </a:r>
                      <a:endParaRPr lang="en-US" sz="18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8390">
                <a:tc>
                  <a:txBody>
                    <a:bodyPr/>
                    <a:lstStyle/>
                    <a:p>
                      <a:pPr marL="249555" marR="248920" algn="just">
                        <a:lnSpc>
                          <a:spcPct val="115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Ratio</a:t>
                      </a:r>
                      <a:endParaRPr lang="en-US" sz="18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075" marR="118110" algn="just">
                        <a:lnSpc>
                          <a:spcPct val="103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For ratio v</a:t>
                      </a:r>
                      <a:r>
                        <a:rPr lang="en-US" sz="1800" spc="-5" dirty="0">
                          <a:latin typeface="Times New Roman"/>
                          <a:ea typeface="Calibri"/>
                          <a:cs typeface="Mangal"/>
                        </a:rPr>
                        <a:t>a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ri</a:t>
                      </a:r>
                      <a:r>
                        <a:rPr lang="en-US" sz="1800" spc="-5" dirty="0">
                          <a:latin typeface="Times New Roman"/>
                          <a:ea typeface="Calibri"/>
                          <a:cs typeface="Mangal"/>
                        </a:rPr>
                        <a:t>ab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les,</a:t>
                      </a:r>
                      <a:r>
                        <a:rPr lang="en-US" sz="1800" spc="-5" dirty="0">
                          <a:latin typeface="Times New Roman"/>
                          <a:ea typeface="Calibri"/>
                          <a:cs typeface="Mangal"/>
                        </a:rPr>
                        <a:t> 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both</a:t>
                      </a:r>
                      <a:r>
                        <a:rPr lang="en-US" sz="1800" spc="-5" dirty="0">
                          <a:latin typeface="Times New Roman"/>
                          <a:ea typeface="Calibri"/>
                          <a:cs typeface="Mangal"/>
                        </a:rPr>
                        <a:t> 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diff</a:t>
                      </a:r>
                      <a:r>
                        <a:rPr lang="en-US" sz="1800" spc="-5" dirty="0">
                          <a:latin typeface="Times New Roman"/>
                          <a:ea typeface="Calibri"/>
                          <a:cs typeface="Mangal"/>
                        </a:rPr>
                        <a:t>e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rences and</a:t>
                      </a:r>
                      <a:r>
                        <a:rPr lang="en-US" sz="1800" spc="-5" dirty="0">
                          <a:latin typeface="Times New Roman"/>
                          <a:ea typeface="Calibri"/>
                          <a:cs typeface="Mangal"/>
                        </a:rPr>
                        <a:t> 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ratios are </a:t>
                      </a:r>
                      <a:r>
                        <a:rPr lang="en-US" sz="1800" spc="-10" dirty="0">
                          <a:latin typeface="Times New Roman"/>
                          <a:ea typeface="Calibri"/>
                          <a:cs typeface="Mangal"/>
                        </a:rPr>
                        <a:t>m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eaning</a:t>
                      </a:r>
                      <a:r>
                        <a:rPr lang="en-US" sz="1800" spc="-5" dirty="0">
                          <a:latin typeface="Times New Roman"/>
                          <a:ea typeface="Calibri"/>
                          <a:cs typeface="Mangal"/>
                        </a:rPr>
                        <a:t>f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ul. (*,</a:t>
                      </a:r>
                      <a:r>
                        <a:rPr lang="en-US" sz="1800" spc="-5" dirty="0">
                          <a:latin typeface="Times New Roman"/>
                          <a:ea typeface="Calibri"/>
                          <a:cs typeface="Mangal"/>
                        </a:rPr>
                        <a:t> 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/)</a:t>
                      </a:r>
                      <a:endParaRPr lang="en-US" sz="18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075" marR="102235" algn="just">
                        <a:lnSpc>
                          <a:spcPct val="103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800" spc="5" dirty="0">
                          <a:latin typeface="Times New Roman"/>
                          <a:ea typeface="Calibri"/>
                          <a:cs typeface="Mangal"/>
                        </a:rPr>
                        <a:t>t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e</a:t>
                      </a:r>
                      <a:r>
                        <a:rPr lang="en-US" sz="1800" spc="-10" dirty="0">
                          <a:latin typeface="Times New Roman"/>
                          <a:ea typeface="Calibri"/>
                          <a:cs typeface="Mangal"/>
                        </a:rPr>
                        <a:t>m</a:t>
                      </a:r>
                      <a:r>
                        <a:rPr lang="en-US" sz="1800" spc="5" dirty="0">
                          <a:latin typeface="Times New Roman"/>
                          <a:ea typeface="Calibri"/>
                          <a:cs typeface="Mangal"/>
                        </a:rPr>
                        <a:t>p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era</a:t>
                      </a:r>
                      <a:r>
                        <a:rPr lang="en-US" sz="1800" spc="5" dirty="0">
                          <a:latin typeface="Times New Roman"/>
                          <a:ea typeface="Calibri"/>
                          <a:cs typeface="Mangal"/>
                        </a:rPr>
                        <a:t>t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ure in Kel</a:t>
                      </a:r>
                      <a:r>
                        <a:rPr lang="en-US" sz="1800" spc="5" dirty="0">
                          <a:latin typeface="Times New Roman"/>
                          <a:ea typeface="Calibri"/>
                          <a:cs typeface="Mangal"/>
                        </a:rPr>
                        <a:t>v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i</a:t>
                      </a:r>
                      <a:r>
                        <a:rPr lang="en-US" sz="1800" spc="5" dirty="0">
                          <a:latin typeface="Times New Roman"/>
                          <a:ea typeface="Calibri"/>
                          <a:cs typeface="Mangal"/>
                        </a:rPr>
                        <a:t>n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, </a:t>
                      </a:r>
                      <a:r>
                        <a:rPr lang="en-US" sz="1800" spc="-10" dirty="0">
                          <a:latin typeface="Times New Roman"/>
                          <a:ea typeface="Calibri"/>
                          <a:cs typeface="Mangal"/>
                        </a:rPr>
                        <a:t>m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onetary</a:t>
                      </a:r>
                      <a:r>
                        <a:rPr lang="en-US" sz="1800" spc="-10" dirty="0">
                          <a:latin typeface="Times New Roman"/>
                          <a:ea typeface="Calibri"/>
                          <a:cs typeface="Mangal"/>
                        </a:rPr>
                        <a:t> 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qua</a:t>
                      </a:r>
                      <a:r>
                        <a:rPr lang="en-US" sz="1800" spc="-5" dirty="0">
                          <a:latin typeface="Times New Roman"/>
                          <a:ea typeface="Calibri"/>
                          <a:cs typeface="Mangal"/>
                        </a:rPr>
                        <a:t>nt</a:t>
                      </a:r>
                      <a:r>
                        <a:rPr lang="en-US" sz="1800" spc="5" dirty="0">
                          <a:latin typeface="Times New Roman"/>
                          <a:ea typeface="Calibri"/>
                          <a:cs typeface="Mangal"/>
                        </a:rPr>
                        <a:t>i</a:t>
                      </a:r>
                      <a:r>
                        <a:rPr lang="en-US" sz="1800" spc="-5" dirty="0">
                          <a:latin typeface="Times New Roman"/>
                          <a:ea typeface="Calibri"/>
                          <a:cs typeface="Mangal"/>
                        </a:rPr>
                        <a:t>t</a:t>
                      </a:r>
                      <a:r>
                        <a:rPr lang="en-US" sz="1800" spc="5" dirty="0">
                          <a:latin typeface="Times New Roman"/>
                          <a:ea typeface="Calibri"/>
                          <a:cs typeface="Mangal"/>
                        </a:rPr>
                        <a:t>i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es, counts, age, </a:t>
                      </a:r>
                      <a:r>
                        <a:rPr lang="en-US" sz="1800" spc="-10" dirty="0">
                          <a:latin typeface="Times New Roman"/>
                          <a:ea typeface="Calibri"/>
                          <a:cs typeface="Mangal"/>
                        </a:rPr>
                        <a:t>m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ass, length, </a:t>
                      </a:r>
                      <a:r>
                        <a:rPr lang="en-US" sz="1800" spc="-5" dirty="0">
                          <a:latin typeface="Times New Roman"/>
                          <a:ea typeface="Calibri"/>
                          <a:cs typeface="Mangal"/>
                        </a:rPr>
                        <a:t>e</a:t>
                      </a:r>
                      <a:r>
                        <a:rPr lang="en-US" sz="1800" spc="5" dirty="0">
                          <a:latin typeface="Times New Roman"/>
                          <a:ea typeface="Calibri"/>
                          <a:cs typeface="Mangal"/>
                        </a:rPr>
                        <a:t>l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ectric</a:t>
                      </a:r>
                      <a:r>
                        <a:rPr lang="en-US" sz="1800" spc="-5" dirty="0">
                          <a:latin typeface="Times New Roman"/>
                          <a:ea typeface="Calibri"/>
                          <a:cs typeface="Mangal"/>
                        </a:rPr>
                        <a:t>a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l cu</a:t>
                      </a:r>
                      <a:r>
                        <a:rPr lang="en-US" sz="1800" spc="-5" dirty="0">
                          <a:latin typeface="Times New Roman"/>
                          <a:ea typeface="Calibri"/>
                          <a:cs typeface="Mangal"/>
                        </a:rPr>
                        <a:t>r</a:t>
                      </a:r>
                      <a:r>
                        <a:rPr lang="en-US" sz="1800" dirty="0">
                          <a:latin typeface="Times New Roman"/>
                          <a:ea typeface="Calibri"/>
                          <a:cs typeface="Mangal"/>
                        </a:rPr>
                        <a:t>rent</a:t>
                      </a:r>
                      <a:endParaRPr lang="en-US" sz="1800" dirty="0"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96200" y="5638800"/>
            <a:ext cx="990600" cy="685800"/>
          </a:xfrm>
        </p:spPr>
        <p:txBody>
          <a:bodyPr/>
          <a:lstStyle/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Types of Attribute (Approach 2)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Discrete Attribute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Has only a finite or countable infinite set of values</a:t>
            </a:r>
          </a:p>
          <a:p>
            <a:pPr lvl="1"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Examples: zip codes, counts, or the set of words in a collection of documents</a:t>
            </a:r>
          </a:p>
          <a:p>
            <a:pPr lvl="1"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Often represented as integer variables.</a:t>
            </a:r>
          </a:p>
          <a:p>
            <a:pPr lvl="1"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Note: binary attributes are a special case of discrete attributes</a:t>
            </a:r>
          </a:p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Continuous Attribute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Has real numbers as attribute values</a:t>
            </a:r>
          </a:p>
          <a:p>
            <a:pPr lvl="1"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Examples: temperature, height, or weight.</a:t>
            </a:r>
          </a:p>
          <a:p>
            <a:pPr lvl="1"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Practically, real values can only be measured and represented using a finite number of digits.</a:t>
            </a:r>
          </a:p>
          <a:p>
            <a:pPr lvl="1"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Continuous attributes are typically represented as floating-point variables.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84C0-18BA-4BFB-B242-B0DCBC2204A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>
                <a:latin typeface="Times New Roman" pitchFamily="18" charset="0"/>
                <a:cs typeface="Times New Roman" pitchFamily="18" charset="0"/>
              </a:rPr>
              <a:t>Types of Attribute (Approach 3)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Character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values are represented in forms of character or set of characters (string).</a:t>
            </a:r>
          </a:p>
          <a:p>
            <a:pPr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Number</a:t>
            </a:r>
          </a:p>
          <a:p>
            <a:pPr lvl="1"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values are represented in forms of number. Number may be in form of whole number, decimal number.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84C0-18BA-4BFB-B242-B0DCBC2204A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Types of data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Record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Data that consists of a collection of records, each of which consists of a fixed set of attributes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84C0-18BA-4BFB-B242-B0DCBC2204A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Types of data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Data Matrix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If data objects have the same fixed set of numeric attributes, then the data objects can be thought of as points in a multi-dimensional space, where each dimension represents a distinct attribute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Such data set can be represented by an m by n matrix, where there are m rows, one for each object, and n columns, one for each attribute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84C0-18BA-4BFB-B242-B0DCBC2204A3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14601" y="4876800"/>
          <a:ext cx="6400799" cy="1459188"/>
        </p:xfrm>
        <a:graphic>
          <a:graphicData uri="http://schemas.openxmlformats.org/drawingml/2006/table">
            <a:tbl>
              <a:tblPr/>
              <a:tblGrid>
                <a:gridCol w="1849118"/>
                <a:gridCol w="1564638"/>
                <a:gridCol w="995679"/>
                <a:gridCol w="711199"/>
                <a:gridCol w="1280165"/>
              </a:tblGrid>
              <a:tr h="586655">
                <a:tc>
                  <a:txBody>
                    <a:bodyPr/>
                    <a:lstStyle/>
                    <a:p>
                      <a:pPr marL="132715" marR="104140" indent="-21590" algn="just">
                        <a:lnSpc>
                          <a:spcPct val="109000"/>
                        </a:lnSpc>
                        <a:spcBef>
                          <a:spcPts val="225"/>
                        </a:spcBef>
                        <a:spcAft>
                          <a:spcPts val="0"/>
                        </a:spcAft>
                      </a:pPr>
                      <a:r>
                        <a:rPr lang="en-US" sz="1800" spc="3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</a:t>
                      </a:r>
                      <a:r>
                        <a:rPr lang="en-US" sz="1800" spc="25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ro</a:t>
                      </a:r>
                      <a:r>
                        <a:rPr lang="en-US" sz="1800" spc="-5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j</a:t>
                      </a:r>
                      <a:r>
                        <a:rPr lang="en-US" sz="1800" spc="25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ect</a:t>
                      </a:r>
                      <a:r>
                        <a:rPr lang="en-US" sz="1800" spc="4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i</a:t>
                      </a:r>
                      <a:r>
                        <a:rPr lang="en-US" sz="1800" spc="2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o</a:t>
                      </a:r>
                      <a:r>
                        <a:rPr lang="en-US" sz="18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 </a:t>
                      </a:r>
                      <a:r>
                        <a:rPr lang="en-US" sz="1800" spc="25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o</a:t>
                      </a:r>
                      <a:r>
                        <a:rPr lang="en-US" sz="18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</a:t>
                      </a:r>
                      <a:r>
                        <a:rPr lang="en-US" sz="1800" spc="115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x</a:t>
                      </a:r>
                      <a:r>
                        <a:rPr lang="en-US" sz="1800" spc="75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1800" spc="3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L</a:t>
                      </a:r>
                      <a:r>
                        <a:rPr lang="en-US" sz="1800" spc="25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o</a:t>
                      </a:r>
                      <a:r>
                        <a:rPr lang="en-US" sz="1800" spc="2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ad</a:t>
                      </a:r>
                      <a:endParaRPr lang="en-US" sz="1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0020" marR="111760" indent="-43180" algn="just">
                        <a:lnSpc>
                          <a:spcPct val="109000"/>
                        </a:lnSpc>
                        <a:spcBef>
                          <a:spcPts val="225"/>
                        </a:spcBef>
                        <a:spcAft>
                          <a:spcPts val="0"/>
                        </a:spcAft>
                      </a:pPr>
                      <a:r>
                        <a:rPr lang="en-US" sz="1800" spc="3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P</a:t>
                      </a:r>
                      <a:r>
                        <a:rPr lang="en-US" sz="1800" spc="25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ro</a:t>
                      </a:r>
                      <a:r>
                        <a:rPr lang="en-US" sz="1800" spc="-5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j</a:t>
                      </a:r>
                      <a:r>
                        <a:rPr lang="en-US" sz="1800" spc="25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e</a:t>
                      </a:r>
                      <a:r>
                        <a:rPr lang="en-US" sz="1800" spc="3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</a:t>
                      </a:r>
                      <a:r>
                        <a:rPr lang="en-US" sz="1800" spc="25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</a:t>
                      </a:r>
                      <a:r>
                        <a:rPr lang="en-US" sz="1800" spc="35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i</a:t>
                      </a:r>
                      <a:r>
                        <a:rPr lang="en-US" sz="1800" spc="25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on </a:t>
                      </a:r>
                      <a:r>
                        <a:rPr lang="en-US" sz="1800" spc="2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o</a:t>
                      </a:r>
                      <a:r>
                        <a:rPr lang="en-US" sz="18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f</a:t>
                      </a:r>
                      <a:r>
                        <a:rPr lang="en-US" sz="1800" spc="11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18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y</a:t>
                      </a:r>
                      <a:r>
                        <a:rPr lang="en-US" sz="1800" spc="85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1800" spc="-5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l</a:t>
                      </a:r>
                      <a:r>
                        <a:rPr lang="en-US" sz="1800" spc="25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o</a:t>
                      </a:r>
                      <a:r>
                        <a:rPr lang="en-US" sz="1800" spc="2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ad</a:t>
                      </a:r>
                      <a:endParaRPr lang="en-US" sz="1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0330" marR="0" algn="just">
                        <a:lnSpc>
                          <a:spcPct val="115000"/>
                        </a:lnSpc>
                        <a:spcBef>
                          <a:spcPts val="225"/>
                        </a:spcBef>
                        <a:spcAft>
                          <a:spcPts val="0"/>
                        </a:spcAft>
                      </a:pPr>
                      <a:r>
                        <a:rPr lang="en-US" sz="1800" spc="2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</a:t>
                      </a:r>
                      <a:r>
                        <a:rPr lang="en-US" sz="1800" spc="-5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i</a:t>
                      </a:r>
                      <a:r>
                        <a:rPr lang="en-US" sz="1800" spc="25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</a:t>
                      </a:r>
                      <a:r>
                        <a:rPr lang="en-US" sz="1800" spc="35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</a:t>
                      </a:r>
                      <a:r>
                        <a:rPr lang="en-US" sz="1800" spc="2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</a:t>
                      </a:r>
                      <a:r>
                        <a:rPr lang="en-US" sz="1800" spc="3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n</a:t>
                      </a:r>
                      <a:r>
                        <a:rPr lang="en-US" sz="1800" spc="2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ce</a:t>
                      </a:r>
                      <a:endParaRPr lang="en-US" sz="1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1600" marR="0" algn="just">
                        <a:lnSpc>
                          <a:spcPct val="115000"/>
                        </a:lnSpc>
                        <a:spcBef>
                          <a:spcPts val="225"/>
                        </a:spcBef>
                        <a:spcAft>
                          <a:spcPts val="0"/>
                        </a:spcAft>
                      </a:pPr>
                      <a:r>
                        <a:rPr lang="en-US" sz="1800" spc="25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L</a:t>
                      </a:r>
                      <a:r>
                        <a:rPr lang="en-US" sz="1800" spc="2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o</a:t>
                      </a:r>
                      <a:r>
                        <a:rPr lang="en-US" sz="1800" spc="35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a</a:t>
                      </a:r>
                      <a:r>
                        <a:rPr lang="en-US" sz="18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d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9690" marR="0" algn="just">
                        <a:lnSpc>
                          <a:spcPct val="115000"/>
                        </a:lnSpc>
                        <a:spcBef>
                          <a:spcPts val="225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T</a:t>
                      </a:r>
                      <a:r>
                        <a:rPr lang="en-US" sz="1800" spc="-14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 </a:t>
                      </a:r>
                      <a:r>
                        <a:rPr lang="en-US" sz="1800" spc="20" dirty="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h</a:t>
                      </a:r>
                      <a:r>
                        <a:rPr lang="en-US" sz="1800" dirty="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i</a:t>
                      </a:r>
                      <a:r>
                        <a:rPr lang="en-US" sz="1800" spc="20" dirty="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c</a:t>
                      </a:r>
                      <a:r>
                        <a:rPr lang="en-US" sz="1800" spc="25" dirty="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kne</a:t>
                      </a:r>
                      <a:r>
                        <a:rPr lang="en-US" sz="1800" spc="20" dirty="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</a:t>
                      </a:r>
                      <a:r>
                        <a:rPr lang="en-US" sz="1800" dirty="0" err="1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s</a:t>
                      </a:r>
                      <a:endParaRPr lang="en-US" sz="1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477">
                <a:tc>
                  <a:txBody>
                    <a:bodyPr/>
                    <a:lstStyle/>
                    <a:p>
                      <a:pPr marL="52705" marR="0" algn="just">
                        <a:lnSpc>
                          <a:spcPct val="115000"/>
                        </a:lnSpc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en-US" sz="1800" spc="3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10.</a:t>
                      </a:r>
                      <a:r>
                        <a:rPr lang="en-US" sz="1800" spc="35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</a:t>
                      </a:r>
                      <a:r>
                        <a:rPr lang="en-US" sz="1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8420" marR="0" algn="just">
                        <a:lnSpc>
                          <a:spcPct val="115000"/>
                        </a:lnSpc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en-US" sz="1800" spc="2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</a:t>
                      </a:r>
                      <a:r>
                        <a:rPr lang="en-US" sz="1800" spc="4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.</a:t>
                      </a:r>
                      <a:r>
                        <a:rPr lang="en-US" sz="1800" spc="2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27</a:t>
                      </a:r>
                      <a:endParaRPr lang="en-US" sz="1800" dirty="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785" marR="0" algn="just">
                        <a:lnSpc>
                          <a:spcPct val="115000"/>
                        </a:lnSpc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en-US" sz="1800" spc="25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15</a:t>
                      </a:r>
                      <a:r>
                        <a:rPr lang="en-US" sz="1800" spc="35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.</a:t>
                      </a:r>
                      <a:r>
                        <a:rPr lang="en-US" sz="1800" spc="2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</a:t>
                      </a:r>
                      <a:r>
                        <a:rPr lang="en-US" sz="1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8420" marR="0" algn="just">
                        <a:lnSpc>
                          <a:spcPct val="115000"/>
                        </a:lnSpc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en-US" sz="1800" spc="3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2.7</a:t>
                      </a:r>
                      <a:endParaRPr lang="en-US" sz="18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9690" marR="0" algn="just">
                        <a:lnSpc>
                          <a:spcPct val="115000"/>
                        </a:lnSpc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en-US" sz="1800" spc="25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  <a:r>
                        <a:rPr lang="en-US" sz="1800" spc="35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.</a:t>
                      </a:r>
                      <a:r>
                        <a:rPr lang="en-US" sz="1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668">
                <a:tc>
                  <a:txBody>
                    <a:bodyPr/>
                    <a:lstStyle/>
                    <a:p>
                      <a:pPr marL="52705" marR="0" algn="just">
                        <a:lnSpc>
                          <a:spcPct val="115000"/>
                        </a:lnSpc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en-US" sz="1800" spc="3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12.</a:t>
                      </a:r>
                      <a:r>
                        <a:rPr lang="en-US" sz="1800" spc="35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6</a:t>
                      </a:r>
                      <a:r>
                        <a:rPr lang="en-US" sz="1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5</a:t>
                      </a:r>
                    </a:p>
                  </a:txBody>
                  <a:tcPr marL="0" marR="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8420" marR="0" algn="just">
                        <a:lnSpc>
                          <a:spcPct val="115000"/>
                        </a:lnSpc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en-US" sz="1800" spc="2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6</a:t>
                      </a:r>
                      <a:r>
                        <a:rPr lang="en-US" sz="1800" spc="4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.</a:t>
                      </a:r>
                      <a:r>
                        <a:rPr lang="en-US" sz="1800" spc="2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25</a:t>
                      </a:r>
                      <a:endParaRPr lang="en-US" sz="18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785" marR="0" algn="just">
                        <a:lnSpc>
                          <a:spcPct val="115000"/>
                        </a:lnSpc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en-US" sz="1800" spc="25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16</a:t>
                      </a:r>
                      <a:r>
                        <a:rPr lang="en-US" sz="1800" spc="35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.</a:t>
                      </a:r>
                      <a:r>
                        <a:rPr lang="en-US" sz="1800" spc="2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</a:t>
                      </a:r>
                      <a:r>
                        <a:rPr lang="en-US" sz="180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8420" marR="0" algn="just">
                        <a:lnSpc>
                          <a:spcPct val="115000"/>
                        </a:lnSpc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en-US" sz="1800" spc="3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2.2</a:t>
                      </a:r>
                      <a:endParaRPr lang="en-US" sz="1800"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9690" marR="0" algn="just">
                        <a:lnSpc>
                          <a:spcPct val="115000"/>
                        </a:lnSpc>
                        <a:spcBef>
                          <a:spcPts val="275"/>
                        </a:spcBef>
                        <a:spcAft>
                          <a:spcPts val="0"/>
                        </a:spcAft>
                      </a:pPr>
                      <a:r>
                        <a:rPr lang="en-US" sz="1800" spc="25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  <a:r>
                        <a:rPr lang="en-US" sz="1800" spc="35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.</a:t>
                      </a:r>
                      <a:r>
                        <a:rPr lang="en-US" sz="1800" dirty="0"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Types of data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Document Data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Each document becomes a `term' vector, each term is a component (attribute) of the vector, the value of each component is the number of times the corresponding term occurs in the document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C84C0-18BA-4BFB-B242-B0DCBC2204A3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4114800"/>
          <a:ext cx="7848601" cy="2514600"/>
        </p:xfrm>
        <a:graphic>
          <a:graphicData uri="http://schemas.openxmlformats.org/drawingml/2006/table">
            <a:tbl>
              <a:tblPr/>
              <a:tblGrid>
                <a:gridCol w="1941053"/>
                <a:gridCol w="649748"/>
                <a:gridCol w="533400"/>
                <a:gridCol w="533400"/>
                <a:gridCol w="793884"/>
                <a:gridCol w="565584"/>
                <a:gridCol w="566487"/>
                <a:gridCol w="566487"/>
                <a:gridCol w="566487"/>
                <a:gridCol w="566487"/>
                <a:gridCol w="565584"/>
              </a:tblGrid>
              <a:tr h="11466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rgbClr val="002060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500"/>
                        </a:lnSpc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rgbClr val="002060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  <a:p>
                      <a:pPr marL="269875" marR="27178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pc="20" dirty="0">
                          <a:solidFill>
                            <a:srgbClr val="002060"/>
                          </a:solidFill>
                          <a:latin typeface="Arial"/>
                          <a:ea typeface="Calibri"/>
                          <a:cs typeface="Mangal"/>
                        </a:rPr>
                        <a:t>t</a:t>
                      </a:r>
                      <a:r>
                        <a:rPr lang="en-US" sz="1800" spc="5" dirty="0">
                          <a:solidFill>
                            <a:srgbClr val="002060"/>
                          </a:solidFill>
                          <a:latin typeface="Arial"/>
                          <a:ea typeface="Calibri"/>
                          <a:cs typeface="Mangal"/>
                        </a:rPr>
                        <a:t>e</a:t>
                      </a:r>
                      <a:r>
                        <a:rPr lang="en-US" sz="1800" spc="-30" dirty="0">
                          <a:solidFill>
                            <a:srgbClr val="002060"/>
                          </a:solidFill>
                          <a:latin typeface="Arial"/>
                          <a:ea typeface="Calibri"/>
                          <a:cs typeface="Mangal"/>
                        </a:rPr>
                        <a:t>a</a:t>
                      </a:r>
                      <a:r>
                        <a:rPr lang="en-US" sz="1800" dirty="0">
                          <a:solidFill>
                            <a:srgbClr val="002060"/>
                          </a:solidFill>
                          <a:latin typeface="Arial"/>
                          <a:ea typeface="Calibri"/>
                          <a:cs typeface="Mangal"/>
                        </a:rPr>
                        <a:t>m</a:t>
                      </a:r>
                      <a:endParaRPr lang="en-US" sz="1800" dirty="0">
                        <a:solidFill>
                          <a:srgbClr val="00206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 vert="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50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rgbClr val="002060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  <a:p>
                      <a:pPr marL="252095" marR="25209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pc="5" dirty="0">
                          <a:solidFill>
                            <a:srgbClr val="002060"/>
                          </a:solidFill>
                          <a:latin typeface="Arial"/>
                          <a:ea typeface="Calibri"/>
                          <a:cs typeface="Mangal"/>
                        </a:rPr>
                        <a:t>co</a:t>
                      </a:r>
                      <a:r>
                        <a:rPr lang="en-US" sz="1800" spc="-30" dirty="0">
                          <a:solidFill>
                            <a:srgbClr val="002060"/>
                          </a:solidFill>
                          <a:latin typeface="Arial"/>
                          <a:ea typeface="Calibri"/>
                          <a:cs typeface="Mangal"/>
                        </a:rPr>
                        <a:t>a</a:t>
                      </a:r>
                      <a:r>
                        <a:rPr lang="en-US" sz="1800" spc="5" dirty="0">
                          <a:solidFill>
                            <a:srgbClr val="002060"/>
                          </a:solidFill>
                          <a:latin typeface="Arial"/>
                          <a:ea typeface="Calibri"/>
                          <a:cs typeface="Mangal"/>
                        </a:rPr>
                        <a:t>c</a:t>
                      </a:r>
                      <a:r>
                        <a:rPr lang="en-US" sz="1800" dirty="0">
                          <a:solidFill>
                            <a:srgbClr val="002060"/>
                          </a:solidFill>
                          <a:latin typeface="Arial"/>
                          <a:ea typeface="Calibri"/>
                          <a:cs typeface="Mangal"/>
                        </a:rPr>
                        <a:t>h</a:t>
                      </a:r>
                      <a:endParaRPr lang="en-US" sz="1800" dirty="0">
                        <a:solidFill>
                          <a:srgbClr val="00206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 vert="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5E5"/>
                    </a:solidFill>
                  </a:tcPr>
                </a:tc>
                <a:tc>
                  <a:txBody>
                    <a:bodyPr/>
                    <a:lstStyle/>
                    <a:p>
                      <a:pPr marL="241300" marR="321310" indent="0" algn="just">
                        <a:lnSpc>
                          <a:spcPct val="150000"/>
                        </a:lnSpc>
                        <a:spcBef>
                          <a:spcPts val="175"/>
                        </a:spcBef>
                        <a:spcAft>
                          <a:spcPts val="0"/>
                        </a:spcAft>
                      </a:pPr>
                      <a:r>
                        <a:rPr lang="en-US" sz="1800" spc="5" dirty="0" smtClean="0">
                          <a:solidFill>
                            <a:srgbClr val="002060"/>
                          </a:solidFill>
                          <a:latin typeface="Arial"/>
                          <a:ea typeface="Calibri"/>
                          <a:cs typeface="Mangal"/>
                        </a:rPr>
                        <a:t>Play</a:t>
                      </a:r>
                      <a:endParaRPr lang="en-US" sz="1800" dirty="0">
                        <a:solidFill>
                          <a:srgbClr val="00206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 vert="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500"/>
                        </a:lnSpc>
                        <a:spcBef>
                          <a:spcPts val="3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rgbClr val="002060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  <a:p>
                      <a:pPr marL="300990" marR="29845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latin typeface="Arial"/>
                          <a:ea typeface="Calibri"/>
                          <a:cs typeface="Mangal"/>
                        </a:rPr>
                        <a:t>b</a:t>
                      </a:r>
                      <a:r>
                        <a:rPr lang="en-US" sz="1800" spc="-30" dirty="0">
                          <a:solidFill>
                            <a:srgbClr val="002060"/>
                          </a:solidFill>
                          <a:latin typeface="Arial"/>
                          <a:ea typeface="Calibri"/>
                          <a:cs typeface="Mangal"/>
                        </a:rPr>
                        <a:t>a</a:t>
                      </a:r>
                      <a:r>
                        <a:rPr lang="en-US" sz="1800" spc="25" dirty="0">
                          <a:solidFill>
                            <a:srgbClr val="002060"/>
                          </a:solidFill>
                          <a:latin typeface="Arial"/>
                          <a:ea typeface="Calibri"/>
                          <a:cs typeface="Mangal"/>
                        </a:rPr>
                        <a:t>l</a:t>
                      </a:r>
                      <a:r>
                        <a:rPr lang="en-US" sz="1800" dirty="0">
                          <a:solidFill>
                            <a:srgbClr val="002060"/>
                          </a:solidFill>
                          <a:latin typeface="Arial"/>
                          <a:ea typeface="Calibri"/>
                          <a:cs typeface="Mangal"/>
                        </a:rPr>
                        <a:t>l</a:t>
                      </a:r>
                      <a:endParaRPr lang="en-US" sz="1800" dirty="0">
                        <a:solidFill>
                          <a:srgbClr val="00206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 vert="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500"/>
                        </a:lnSpc>
                        <a:spcBef>
                          <a:spcPts val="35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rgbClr val="002060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  <a:p>
                      <a:pPr marL="261620" marR="26098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pc="10" dirty="0">
                          <a:solidFill>
                            <a:srgbClr val="002060"/>
                          </a:solidFill>
                          <a:latin typeface="Arial"/>
                          <a:ea typeface="Calibri"/>
                          <a:cs typeface="Mangal"/>
                        </a:rPr>
                        <a:t>s</a:t>
                      </a:r>
                      <a:r>
                        <a:rPr lang="en-US" sz="1800" spc="-25" dirty="0">
                          <a:solidFill>
                            <a:srgbClr val="002060"/>
                          </a:solidFill>
                          <a:latin typeface="Arial"/>
                          <a:ea typeface="Calibri"/>
                          <a:cs typeface="Mangal"/>
                        </a:rPr>
                        <a:t>c</a:t>
                      </a:r>
                      <a:r>
                        <a:rPr lang="en-US" sz="1800" dirty="0">
                          <a:solidFill>
                            <a:srgbClr val="002060"/>
                          </a:solidFill>
                          <a:latin typeface="Arial"/>
                          <a:ea typeface="Calibri"/>
                          <a:cs typeface="Mangal"/>
                        </a:rPr>
                        <a:t>o</a:t>
                      </a:r>
                      <a:r>
                        <a:rPr lang="en-US" sz="1800" spc="20" dirty="0">
                          <a:solidFill>
                            <a:srgbClr val="002060"/>
                          </a:solidFill>
                          <a:latin typeface="Arial"/>
                          <a:ea typeface="Calibri"/>
                          <a:cs typeface="Mangal"/>
                        </a:rPr>
                        <a:t>r</a:t>
                      </a:r>
                      <a:r>
                        <a:rPr lang="en-US" sz="1800" dirty="0">
                          <a:solidFill>
                            <a:srgbClr val="002060"/>
                          </a:solidFill>
                          <a:latin typeface="Arial"/>
                          <a:ea typeface="Calibri"/>
                          <a:cs typeface="Mangal"/>
                        </a:rPr>
                        <a:t>e</a:t>
                      </a:r>
                      <a:endParaRPr lang="en-US" sz="1800" dirty="0">
                        <a:solidFill>
                          <a:srgbClr val="00206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 vert="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5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rgbClr val="002060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  <a:p>
                      <a:pPr marL="261620" marR="26098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pc="-30" dirty="0">
                          <a:solidFill>
                            <a:srgbClr val="002060"/>
                          </a:solidFill>
                          <a:latin typeface="Arial"/>
                          <a:ea typeface="Calibri"/>
                          <a:cs typeface="Mangal"/>
                        </a:rPr>
                        <a:t>g</a:t>
                      </a:r>
                      <a:r>
                        <a:rPr lang="en-US" sz="1800" dirty="0">
                          <a:solidFill>
                            <a:srgbClr val="002060"/>
                          </a:solidFill>
                          <a:latin typeface="Arial"/>
                          <a:ea typeface="Calibri"/>
                          <a:cs typeface="Mangal"/>
                        </a:rPr>
                        <a:t>a</a:t>
                      </a:r>
                      <a:r>
                        <a:rPr lang="en-US" sz="1800" spc="-10" dirty="0">
                          <a:solidFill>
                            <a:srgbClr val="002060"/>
                          </a:solidFill>
                          <a:latin typeface="Arial"/>
                          <a:ea typeface="Calibri"/>
                          <a:cs typeface="Mangal"/>
                        </a:rPr>
                        <a:t>m</a:t>
                      </a:r>
                      <a:r>
                        <a:rPr lang="en-US" sz="1800" dirty="0">
                          <a:solidFill>
                            <a:srgbClr val="002060"/>
                          </a:solidFill>
                          <a:latin typeface="Arial"/>
                          <a:ea typeface="Calibri"/>
                          <a:cs typeface="Mangal"/>
                        </a:rPr>
                        <a:t>e</a:t>
                      </a:r>
                      <a:endParaRPr lang="en-US" sz="1800" dirty="0">
                        <a:solidFill>
                          <a:srgbClr val="00206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 vert="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5E5"/>
                    </a:solidFill>
                  </a:tcPr>
                </a:tc>
                <a:tc>
                  <a:txBody>
                    <a:bodyPr/>
                    <a:lstStyle/>
                    <a:p>
                      <a:pPr marL="339090" marR="336550" algn="just">
                        <a:lnSpc>
                          <a:spcPct val="101000"/>
                        </a:lnSpc>
                        <a:spcBef>
                          <a:spcPts val="120"/>
                        </a:spcBef>
                        <a:spcAft>
                          <a:spcPts val="0"/>
                        </a:spcAft>
                      </a:pPr>
                      <a:r>
                        <a:rPr lang="en-US" sz="1800" spc="-5" dirty="0" err="1">
                          <a:solidFill>
                            <a:srgbClr val="002060"/>
                          </a:solidFill>
                          <a:latin typeface="Arial"/>
                          <a:ea typeface="Calibri"/>
                          <a:cs typeface="Mangal"/>
                        </a:rPr>
                        <a:t>wi</a:t>
                      </a:r>
                      <a:r>
                        <a:rPr lang="en-US" sz="1800" spc="-5" dirty="0">
                          <a:solidFill>
                            <a:srgbClr val="002060"/>
                          </a:solidFill>
                          <a:latin typeface="Arial"/>
                          <a:ea typeface="Calibri"/>
                          <a:cs typeface="Mangal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002060"/>
                          </a:solidFill>
                          <a:latin typeface="Arial"/>
                          <a:ea typeface="Calibri"/>
                          <a:cs typeface="Mangal"/>
                        </a:rPr>
                        <a:t>n</a:t>
                      </a:r>
                      <a:endParaRPr lang="en-US" sz="1800" dirty="0">
                        <a:solidFill>
                          <a:srgbClr val="00206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 vert="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500"/>
                        </a:lnSpc>
                        <a:spcBef>
                          <a:spcPts val="4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rgbClr val="002060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  <a:p>
                      <a:pPr marL="300990" marR="29845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pc="-15" dirty="0">
                          <a:solidFill>
                            <a:srgbClr val="002060"/>
                          </a:solidFill>
                          <a:latin typeface="Arial"/>
                          <a:ea typeface="Calibri"/>
                          <a:cs typeface="Mangal"/>
                        </a:rPr>
                        <a:t>l</a:t>
                      </a:r>
                      <a:r>
                        <a:rPr lang="en-US" sz="1800" spc="5" dirty="0">
                          <a:solidFill>
                            <a:srgbClr val="002060"/>
                          </a:solidFill>
                          <a:latin typeface="Arial"/>
                          <a:ea typeface="Calibri"/>
                          <a:cs typeface="Mangal"/>
                        </a:rPr>
                        <a:t>os</a:t>
                      </a:r>
                      <a:r>
                        <a:rPr lang="en-US" sz="1800" dirty="0">
                          <a:solidFill>
                            <a:srgbClr val="002060"/>
                          </a:solidFill>
                          <a:latin typeface="Arial"/>
                          <a:ea typeface="Calibri"/>
                          <a:cs typeface="Mangal"/>
                        </a:rPr>
                        <a:t>t</a:t>
                      </a:r>
                      <a:endParaRPr lang="en-US" sz="1800" dirty="0">
                        <a:solidFill>
                          <a:srgbClr val="00206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 vert="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50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rgbClr val="002060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  <a:p>
                      <a:pPr marL="245745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pc="15" dirty="0">
                          <a:solidFill>
                            <a:srgbClr val="002060"/>
                          </a:solidFill>
                          <a:latin typeface="Arial"/>
                          <a:ea typeface="Calibri"/>
                          <a:cs typeface="Mangal"/>
                        </a:rPr>
                        <a:t>t</a:t>
                      </a:r>
                      <a:r>
                        <a:rPr lang="en-US" sz="1800" spc="-15" dirty="0">
                          <a:solidFill>
                            <a:srgbClr val="002060"/>
                          </a:solidFill>
                          <a:latin typeface="Arial"/>
                          <a:ea typeface="Calibri"/>
                          <a:cs typeface="Mangal"/>
                        </a:rPr>
                        <a:t>i</a:t>
                      </a:r>
                      <a:r>
                        <a:rPr lang="en-US" sz="1800" spc="-10" dirty="0">
                          <a:solidFill>
                            <a:srgbClr val="002060"/>
                          </a:solidFill>
                          <a:latin typeface="Arial"/>
                          <a:ea typeface="Calibri"/>
                          <a:cs typeface="Mangal"/>
                        </a:rPr>
                        <a:t>m</a:t>
                      </a:r>
                      <a:r>
                        <a:rPr lang="en-US" sz="1800" spc="5" dirty="0">
                          <a:solidFill>
                            <a:srgbClr val="002060"/>
                          </a:solidFill>
                          <a:latin typeface="Arial"/>
                          <a:ea typeface="Calibri"/>
                          <a:cs typeface="Mangal"/>
                        </a:rPr>
                        <a:t>e</a:t>
                      </a:r>
                      <a:r>
                        <a:rPr lang="en-US" sz="1800" spc="-35" dirty="0">
                          <a:solidFill>
                            <a:srgbClr val="002060"/>
                          </a:solidFill>
                          <a:latin typeface="Arial"/>
                          <a:ea typeface="Calibri"/>
                          <a:cs typeface="Mangal"/>
                        </a:rPr>
                        <a:t>o</a:t>
                      </a:r>
                      <a:r>
                        <a:rPr lang="en-US" sz="1800" spc="5" dirty="0">
                          <a:solidFill>
                            <a:srgbClr val="002060"/>
                          </a:solidFill>
                          <a:latin typeface="Arial"/>
                          <a:ea typeface="Calibri"/>
                          <a:cs typeface="Mangal"/>
                        </a:rPr>
                        <a:t>u</a:t>
                      </a:r>
                      <a:r>
                        <a:rPr lang="en-US" sz="1800" dirty="0">
                          <a:solidFill>
                            <a:srgbClr val="002060"/>
                          </a:solidFill>
                          <a:latin typeface="Arial"/>
                          <a:ea typeface="Calibri"/>
                          <a:cs typeface="Mangal"/>
                        </a:rPr>
                        <a:t>t</a:t>
                      </a:r>
                      <a:endParaRPr lang="en-US" sz="1800" dirty="0">
                        <a:solidFill>
                          <a:srgbClr val="00206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 vert="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500"/>
                        </a:lnSpc>
                        <a:spcBef>
                          <a:spcPts val="3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rgbClr val="002060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  <a:p>
                      <a:pPr marL="249555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pc="-25" dirty="0">
                          <a:solidFill>
                            <a:srgbClr val="002060"/>
                          </a:solidFill>
                          <a:latin typeface="Arial"/>
                          <a:ea typeface="Calibri"/>
                          <a:cs typeface="Mangal"/>
                        </a:rPr>
                        <a:t>s</a:t>
                      </a:r>
                      <a:r>
                        <a:rPr lang="en-US" sz="1800" spc="5" dirty="0">
                          <a:solidFill>
                            <a:srgbClr val="002060"/>
                          </a:solidFill>
                          <a:latin typeface="Arial"/>
                          <a:ea typeface="Calibri"/>
                          <a:cs typeface="Mangal"/>
                        </a:rPr>
                        <a:t>ea</a:t>
                      </a:r>
                      <a:r>
                        <a:rPr lang="en-US" sz="1800" dirty="0">
                          <a:solidFill>
                            <a:srgbClr val="002060"/>
                          </a:solidFill>
                          <a:latin typeface="Arial"/>
                          <a:ea typeface="Calibri"/>
                          <a:cs typeface="Mangal"/>
                        </a:rPr>
                        <a:t>s</a:t>
                      </a:r>
                      <a:r>
                        <a:rPr lang="en-US" sz="1800" spc="-30" dirty="0">
                          <a:solidFill>
                            <a:srgbClr val="002060"/>
                          </a:solidFill>
                          <a:latin typeface="Arial"/>
                          <a:ea typeface="Calibri"/>
                          <a:cs typeface="Mangal"/>
                        </a:rPr>
                        <a:t>o</a:t>
                      </a:r>
                      <a:r>
                        <a:rPr lang="en-US" sz="1800" dirty="0">
                          <a:solidFill>
                            <a:srgbClr val="002060"/>
                          </a:solidFill>
                          <a:latin typeface="Arial"/>
                          <a:ea typeface="Calibri"/>
                          <a:cs typeface="Mangal"/>
                        </a:rPr>
                        <a:t>n</a:t>
                      </a:r>
                      <a:endParaRPr lang="en-US" sz="1800" dirty="0">
                        <a:solidFill>
                          <a:srgbClr val="00206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 vert="vert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5E5"/>
                    </a:solidFill>
                  </a:tcPr>
                </a:tc>
              </a:tr>
              <a:tr h="456000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550"/>
                        </a:lnSpc>
                        <a:spcBef>
                          <a:spcPts val="4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rgbClr val="002060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  <a:p>
                      <a:pPr marL="153035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pc="10">
                          <a:solidFill>
                            <a:srgbClr val="002060"/>
                          </a:solidFill>
                          <a:latin typeface="Arial"/>
                          <a:ea typeface="Calibri"/>
                          <a:cs typeface="Mangal"/>
                        </a:rPr>
                        <a:t>D</a:t>
                      </a:r>
                      <a:r>
                        <a:rPr lang="en-US" sz="1800" spc="15">
                          <a:solidFill>
                            <a:srgbClr val="002060"/>
                          </a:solidFill>
                          <a:latin typeface="Arial"/>
                          <a:ea typeface="Calibri"/>
                          <a:cs typeface="Mangal"/>
                        </a:rPr>
                        <a:t>o</a:t>
                      </a:r>
                      <a:r>
                        <a:rPr lang="en-US" sz="1800" spc="20">
                          <a:solidFill>
                            <a:srgbClr val="002060"/>
                          </a:solidFill>
                          <a:latin typeface="Arial"/>
                          <a:ea typeface="Calibri"/>
                          <a:cs typeface="Mangal"/>
                        </a:rPr>
                        <a:t>c</a:t>
                      </a:r>
                      <a:r>
                        <a:rPr lang="en-US" sz="1800" spc="15">
                          <a:solidFill>
                            <a:srgbClr val="002060"/>
                          </a:solidFill>
                          <a:latin typeface="Arial"/>
                          <a:ea typeface="Calibri"/>
                          <a:cs typeface="Mangal"/>
                        </a:rPr>
                        <a:t>u</a:t>
                      </a:r>
                      <a:r>
                        <a:rPr lang="en-US" sz="1800" spc="10">
                          <a:solidFill>
                            <a:srgbClr val="002060"/>
                          </a:solidFill>
                          <a:latin typeface="Arial"/>
                          <a:ea typeface="Calibri"/>
                          <a:cs typeface="Mangal"/>
                        </a:rPr>
                        <a:t>m</a:t>
                      </a:r>
                      <a:r>
                        <a:rPr lang="en-US" sz="1800" spc="15">
                          <a:solidFill>
                            <a:srgbClr val="002060"/>
                          </a:solidFill>
                          <a:latin typeface="Arial"/>
                          <a:ea typeface="Calibri"/>
                          <a:cs typeface="Mangal"/>
                        </a:rPr>
                        <a:t>en</a:t>
                      </a:r>
                      <a:r>
                        <a:rPr lang="en-US" sz="1800">
                          <a:solidFill>
                            <a:srgbClr val="002060"/>
                          </a:solidFill>
                          <a:latin typeface="Arial"/>
                          <a:ea typeface="Calibri"/>
                          <a:cs typeface="Mangal"/>
                        </a:rPr>
                        <a:t>t</a:t>
                      </a:r>
                      <a:r>
                        <a:rPr lang="en-US" sz="1800" spc="-45">
                          <a:solidFill>
                            <a:srgbClr val="002060"/>
                          </a:solidFill>
                          <a:latin typeface="Arial"/>
                          <a:ea typeface="Calibri"/>
                          <a:cs typeface="Mangal"/>
                        </a:rPr>
                        <a:t> </a:t>
                      </a:r>
                      <a:r>
                        <a:rPr lang="en-US" sz="1800">
                          <a:solidFill>
                            <a:srgbClr val="002060"/>
                          </a:solidFill>
                          <a:latin typeface="Arial"/>
                          <a:ea typeface="Calibri"/>
                          <a:cs typeface="Mangal"/>
                        </a:rPr>
                        <a:t>1</a:t>
                      </a:r>
                      <a:endParaRPr lang="en-US" sz="1800">
                        <a:solidFill>
                          <a:srgbClr val="00206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550"/>
                        </a:lnSpc>
                        <a:spcBef>
                          <a:spcPts val="4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rgbClr val="002060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  <a:p>
                      <a:pPr marL="81915" marR="8509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latin typeface="Arial"/>
                          <a:ea typeface="Calibri"/>
                          <a:cs typeface="Mangal"/>
                        </a:rPr>
                        <a:t>3</a:t>
                      </a:r>
                      <a:endParaRPr lang="en-US" sz="1800" dirty="0">
                        <a:solidFill>
                          <a:srgbClr val="00206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550"/>
                        </a:lnSpc>
                        <a:spcBef>
                          <a:spcPts val="4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rgbClr val="002060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  <a:p>
                      <a:pPr marL="84455" marR="8318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latin typeface="Arial"/>
                          <a:ea typeface="Calibri"/>
                          <a:cs typeface="Mangal"/>
                        </a:rPr>
                        <a:t>0</a:t>
                      </a:r>
                      <a:endParaRPr lang="en-US" sz="1800" dirty="0">
                        <a:solidFill>
                          <a:srgbClr val="00206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550"/>
                        </a:lnSpc>
                        <a:spcBef>
                          <a:spcPts val="4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rgbClr val="002060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  <a:p>
                      <a:pPr marL="82550" marR="8445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latin typeface="Arial"/>
                          <a:ea typeface="Calibri"/>
                          <a:cs typeface="Mangal"/>
                        </a:rPr>
                        <a:t>5</a:t>
                      </a:r>
                      <a:endParaRPr lang="en-US" sz="1800" dirty="0">
                        <a:solidFill>
                          <a:srgbClr val="00206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550"/>
                        </a:lnSpc>
                        <a:spcBef>
                          <a:spcPts val="4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rgbClr val="002060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  <a:p>
                      <a:pPr marL="81280" marR="8636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2060"/>
                          </a:solidFill>
                          <a:latin typeface="Arial"/>
                          <a:ea typeface="Calibri"/>
                          <a:cs typeface="Mangal"/>
                        </a:rPr>
                        <a:t>0</a:t>
                      </a:r>
                      <a:endParaRPr lang="en-US" sz="1800">
                        <a:solidFill>
                          <a:srgbClr val="00206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550"/>
                        </a:lnSpc>
                        <a:spcBef>
                          <a:spcPts val="4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rgbClr val="002060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  <a:p>
                      <a:pPr marL="84455" marR="8255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2060"/>
                          </a:solidFill>
                          <a:latin typeface="Arial"/>
                          <a:ea typeface="Calibri"/>
                          <a:cs typeface="Mangal"/>
                        </a:rPr>
                        <a:t>2</a:t>
                      </a:r>
                      <a:endParaRPr lang="en-US" sz="1800">
                        <a:solidFill>
                          <a:srgbClr val="00206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550"/>
                        </a:lnSpc>
                        <a:spcBef>
                          <a:spcPts val="4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rgbClr val="002060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  <a:p>
                      <a:pPr marL="82550" marR="8445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2060"/>
                          </a:solidFill>
                          <a:latin typeface="Arial"/>
                          <a:ea typeface="Calibri"/>
                          <a:cs typeface="Mangal"/>
                        </a:rPr>
                        <a:t>6</a:t>
                      </a:r>
                      <a:endParaRPr lang="en-US" sz="1800">
                        <a:solidFill>
                          <a:srgbClr val="00206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550"/>
                        </a:lnSpc>
                        <a:spcBef>
                          <a:spcPts val="4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rgbClr val="002060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  <a:p>
                      <a:pPr marL="81280" marR="8636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2060"/>
                          </a:solidFill>
                          <a:latin typeface="Arial"/>
                          <a:ea typeface="Calibri"/>
                          <a:cs typeface="Mangal"/>
                        </a:rPr>
                        <a:t>0</a:t>
                      </a:r>
                      <a:endParaRPr lang="en-US" sz="1800">
                        <a:solidFill>
                          <a:srgbClr val="00206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550"/>
                        </a:lnSpc>
                        <a:spcBef>
                          <a:spcPts val="4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rgbClr val="002060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  <a:p>
                      <a:pPr marL="84455" marR="8318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2060"/>
                          </a:solidFill>
                          <a:latin typeface="Arial"/>
                          <a:ea typeface="Calibri"/>
                          <a:cs typeface="Mangal"/>
                        </a:rPr>
                        <a:t>2</a:t>
                      </a:r>
                      <a:endParaRPr lang="en-US" sz="1800">
                        <a:solidFill>
                          <a:srgbClr val="00206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550"/>
                        </a:lnSpc>
                        <a:spcBef>
                          <a:spcPts val="40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rgbClr val="002060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  <a:p>
                      <a:pPr marL="82550" marR="8445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2060"/>
                          </a:solidFill>
                          <a:latin typeface="Arial"/>
                          <a:ea typeface="Calibri"/>
                          <a:cs typeface="Mangal"/>
                        </a:rPr>
                        <a:t>0</a:t>
                      </a:r>
                      <a:endParaRPr lang="en-US" sz="1800">
                        <a:solidFill>
                          <a:srgbClr val="00206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550"/>
                        </a:lnSpc>
                        <a:spcBef>
                          <a:spcPts val="4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rgbClr val="002060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  <a:p>
                      <a:pPr marL="80645" marR="8636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latin typeface="Arial"/>
                          <a:ea typeface="Calibri"/>
                          <a:cs typeface="Mangal"/>
                        </a:rPr>
                        <a:t>2</a:t>
                      </a:r>
                      <a:endParaRPr lang="en-US" sz="1800" dirty="0">
                        <a:solidFill>
                          <a:srgbClr val="00206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5E5"/>
                    </a:solidFill>
                  </a:tcPr>
                </a:tc>
              </a:tr>
              <a:tr h="456000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55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rgbClr val="002060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  <a:p>
                      <a:pPr marL="153035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pc="10">
                          <a:solidFill>
                            <a:srgbClr val="002060"/>
                          </a:solidFill>
                          <a:latin typeface="Arial"/>
                          <a:ea typeface="Calibri"/>
                          <a:cs typeface="Mangal"/>
                        </a:rPr>
                        <a:t>D</a:t>
                      </a:r>
                      <a:r>
                        <a:rPr lang="en-US" sz="1800" spc="15">
                          <a:solidFill>
                            <a:srgbClr val="002060"/>
                          </a:solidFill>
                          <a:latin typeface="Arial"/>
                          <a:ea typeface="Calibri"/>
                          <a:cs typeface="Mangal"/>
                        </a:rPr>
                        <a:t>o</a:t>
                      </a:r>
                      <a:r>
                        <a:rPr lang="en-US" sz="1800" spc="20">
                          <a:solidFill>
                            <a:srgbClr val="002060"/>
                          </a:solidFill>
                          <a:latin typeface="Arial"/>
                          <a:ea typeface="Calibri"/>
                          <a:cs typeface="Mangal"/>
                        </a:rPr>
                        <a:t>c</a:t>
                      </a:r>
                      <a:r>
                        <a:rPr lang="en-US" sz="1800" spc="15">
                          <a:solidFill>
                            <a:srgbClr val="002060"/>
                          </a:solidFill>
                          <a:latin typeface="Arial"/>
                          <a:ea typeface="Calibri"/>
                          <a:cs typeface="Mangal"/>
                        </a:rPr>
                        <a:t>u</a:t>
                      </a:r>
                      <a:r>
                        <a:rPr lang="en-US" sz="1800" spc="10">
                          <a:solidFill>
                            <a:srgbClr val="002060"/>
                          </a:solidFill>
                          <a:latin typeface="Arial"/>
                          <a:ea typeface="Calibri"/>
                          <a:cs typeface="Mangal"/>
                        </a:rPr>
                        <a:t>m</a:t>
                      </a:r>
                      <a:r>
                        <a:rPr lang="en-US" sz="1800" spc="15">
                          <a:solidFill>
                            <a:srgbClr val="002060"/>
                          </a:solidFill>
                          <a:latin typeface="Arial"/>
                          <a:ea typeface="Calibri"/>
                          <a:cs typeface="Mangal"/>
                        </a:rPr>
                        <a:t>en</a:t>
                      </a:r>
                      <a:r>
                        <a:rPr lang="en-US" sz="1800">
                          <a:solidFill>
                            <a:srgbClr val="002060"/>
                          </a:solidFill>
                          <a:latin typeface="Arial"/>
                          <a:ea typeface="Calibri"/>
                          <a:cs typeface="Mangal"/>
                        </a:rPr>
                        <a:t>t</a:t>
                      </a:r>
                      <a:r>
                        <a:rPr lang="en-US" sz="1800" spc="-45">
                          <a:solidFill>
                            <a:srgbClr val="002060"/>
                          </a:solidFill>
                          <a:latin typeface="Arial"/>
                          <a:ea typeface="Calibri"/>
                          <a:cs typeface="Mangal"/>
                        </a:rPr>
                        <a:t> </a:t>
                      </a:r>
                      <a:r>
                        <a:rPr lang="en-US" sz="1800">
                          <a:solidFill>
                            <a:srgbClr val="002060"/>
                          </a:solidFill>
                          <a:latin typeface="Arial"/>
                          <a:ea typeface="Calibri"/>
                          <a:cs typeface="Mangal"/>
                        </a:rPr>
                        <a:t>2</a:t>
                      </a:r>
                      <a:endParaRPr lang="en-US" sz="1800">
                        <a:solidFill>
                          <a:srgbClr val="00206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55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rgbClr val="002060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  <a:p>
                      <a:pPr marL="81915" marR="8509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2060"/>
                          </a:solidFill>
                          <a:latin typeface="Arial"/>
                          <a:ea typeface="Calibri"/>
                          <a:cs typeface="Mangal"/>
                        </a:rPr>
                        <a:t>0</a:t>
                      </a:r>
                      <a:endParaRPr lang="en-US" sz="1800">
                        <a:solidFill>
                          <a:srgbClr val="00206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55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rgbClr val="002060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  <a:p>
                      <a:pPr marL="84455" marR="8318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2060"/>
                          </a:solidFill>
                          <a:latin typeface="Arial"/>
                          <a:ea typeface="Calibri"/>
                          <a:cs typeface="Mangal"/>
                        </a:rPr>
                        <a:t>7</a:t>
                      </a:r>
                      <a:endParaRPr lang="en-US" sz="1800">
                        <a:solidFill>
                          <a:srgbClr val="00206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55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rgbClr val="002060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  <a:p>
                      <a:pPr marL="82550" marR="8445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2060"/>
                          </a:solidFill>
                          <a:latin typeface="Arial"/>
                          <a:ea typeface="Calibri"/>
                          <a:cs typeface="Mangal"/>
                        </a:rPr>
                        <a:t>0</a:t>
                      </a:r>
                      <a:endParaRPr lang="en-US" sz="1800">
                        <a:solidFill>
                          <a:srgbClr val="00206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55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rgbClr val="002060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  <a:p>
                      <a:pPr marL="81280" marR="8636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2060"/>
                          </a:solidFill>
                          <a:latin typeface="Arial"/>
                          <a:ea typeface="Calibri"/>
                          <a:cs typeface="Mangal"/>
                        </a:rPr>
                        <a:t>2</a:t>
                      </a:r>
                      <a:endParaRPr lang="en-US" sz="1800">
                        <a:solidFill>
                          <a:srgbClr val="00206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55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rgbClr val="002060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  <a:p>
                      <a:pPr marL="84455" marR="8255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2060"/>
                          </a:solidFill>
                          <a:latin typeface="Arial"/>
                          <a:ea typeface="Calibri"/>
                          <a:cs typeface="Mangal"/>
                        </a:rPr>
                        <a:t>1</a:t>
                      </a:r>
                      <a:endParaRPr lang="en-US" sz="1800">
                        <a:solidFill>
                          <a:srgbClr val="00206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55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rgbClr val="002060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  <a:p>
                      <a:pPr marL="82550" marR="8445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2060"/>
                          </a:solidFill>
                          <a:latin typeface="Arial"/>
                          <a:ea typeface="Calibri"/>
                          <a:cs typeface="Mangal"/>
                        </a:rPr>
                        <a:t>0</a:t>
                      </a:r>
                      <a:endParaRPr lang="en-US" sz="1800">
                        <a:solidFill>
                          <a:srgbClr val="00206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55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rgbClr val="002060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  <a:p>
                      <a:pPr marL="81280" marR="8636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2060"/>
                          </a:solidFill>
                          <a:latin typeface="Arial"/>
                          <a:ea typeface="Calibri"/>
                          <a:cs typeface="Mangal"/>
                        </a:rPr>
                        <a:t>0</a:t>
                      </a:r>
                      <a:endParaRPr lang="en-US" sz="1800">
                        <a:solidFill>
                          <a:srgbClr val="00206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55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rgbClr val="002060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  <a:p>
                      <a:pPr marL="84455" marR="8318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2060"/>
                          </a:solidFill>
                          <a:latin typeface="Arial"/>
                          <a:ea typeface="Calibri"/>
                          <a:cs typeface="Mangal"/>
                        </a:rPr>
                        <a:t>3</a:t>
                      </a:r>
                      <a:endParaRPr lang="en-US" sz="1800">
                        <a:solidFill>
                          <a:srgbClr val="00206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55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rgbClr val="002060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  <a:p>
                      <a:pPr marL="82550" marR="8445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2060"/>
                          </a:solidFill>
                          <a:latin typeface="Arial"/>
                          <a:ea typeface="Calibri"/>
                          <a:cs typeface="Mangal"/>
                        </a:rPr>
                        <a:t>0</a:t>
                      </a:r>
                      <a:endParaRPr lang="en-US" sz="1800">
                        <a:solidFill>
                          <a:srgbClr val="00206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55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rgbClr val="002060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  <a:p>
                      <a:pPr marL="80645" marR="8636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latin typeface="Arial"/>
                          <a:ea typeface="Calibri"/>
                          <a:cs typeface="Mangal"/>
                        </a:rPr>
                        <a:t>0</a:t>
                      </a:r>
                      <a:endParaRPr lang="en-US" sz="1800" dirty="0">
                        <a:solidFill>
                          <a:srgbClr val="00206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5E5"/>
                    </a:solidFill>
                  </a:tcPr>
                </a:tc>
              </a:tr>
              <a:tr h="456000"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55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rgbClr val="002060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  <a:p>
                      <a:pPr marL="153035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pc="10">
                          <a:solidFill>
                            <a:srgbClr val="002060"/>
                          </a:solidFill>
                          <a:latin typeface="Arial"/>
                          <a:ea typeface="Calibri"/>
                          <a:cs typeface="Mangal"/>
                        </a:rPr>
                        <a:t>D</a:t>
                      </a:r>
                      <a:r>
                        <a:rPr lang="en-US" sz="1800" spc="15">
                          <a:solidFill>
                            <a:srgbClr val="002060"/>
                          </a:solidFill>
                          <a:latin typeface="Arial"/>
                          <a:ea typeface="Calibri"/>
                          <a:cs typeface="Mangal"/>
                        </a:rPr>
                        <a:t>o</a:t>
                      </a:r>
                      <a:r>
                        <a:rPr lang="en-US" sz="1800" spc="20">
                          <a:solidFill>
                            <a:srgbClr val="002060"/>
                          </a:solidFill>
                          <a:latin typeface="Arial"/>
                          <a:ea typeface="Calibri"/>
                          <a:cs typeface="Mangal"/>
                        </a:rPr>
                        <a:t>c</a:t>
                      </a:r>
                      <a:r>
                        <a:rPr lang="en-US" sz="1800" spc="15">
                          <a:solidFill>
                            <a:srgbClr val="002060"/>
                          </a:solidFill>
                          <a:latin typeface="Arial"/>
                          <a:ea typeface="Calibri"/>
                          <a:cs typeface="Mangal"/>
                        </a:rPr>
                        <a:t>u</a:t>
                      </a:r>
                      <a:r>
                        <a:rPr lang="en-US" sz="1800" spc="10">
                          <a:solidFill>
                            <a:srgbClr val="002060"/>
                          </a:solidFill>
                          <a:latin typeface="Arial"/>
                          <a:ea typeface="Calibri"/>
                          <a:cs typeface="Mangal"/>
                        </a:rPr>
                        <a:t>m</a:t>
                      </a:r>
                      <a:r>
                        <a:rPr lang="en-US" sz="1800" spc="15">
                          <a:solidFill>
                            <a:srgbClr val="002060"/>
                          </a:solidFill>
                          <a:latin typeface="Arial"/>
                          <a:ea typeface="Calibri"/>
                          <a:cs typeface="Mangal"/>
                        </a:rPr>
                        <a:t>en</a:t>
                      </a:r>
                      <a:r>
                        <a:rPr lang="en-US" sz="1800">
                          <a:solidFill>
                            <a:srgbClr val="002060"/>
                          </a:solidFill>
                          <a:latin typeface="Arial"/>
                          <a:ea typeface="Calibri"/>
                          <a:cs typeface="Mangal"/>
                        </a:rPr>
                        <a:t>t</a:t>
                      </a:r>
                      <a:r>
                        <a:rPr lang="en-US" sz="1800" spc="-45">
                          <a:solidFill>
                            <a:srgbClr val="002060"/>
                          </a:solidFill>
                          <a:latin typeface="Arial"/>
                          <a:ea typeface="Calibri"/>
                          <a:cs typeface="Mangal"/>
                        </a:rPr>
                        <a:t> </a:t>
                      </a:r>
                      <a:r>
                        <a:rPr lang="en-US" sz="1800">
                          <a:solidFill>
                            <a:srgbClr val="002060"/>
                          </a:solidFill>
                          <a:latin typeface="Arial"/>
                          <a:ea typeface="Calibri"/>
                          <a:cs typeface="Mangal"/>
                        </a:rPr>
                        <a:t>3</a:t>
                      </a:r>
                      <a:endParaRPr lang="en-US" sz="1800">
                        <a:solidFill>
                          <a:srgbClr val="00206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55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rgbClr val="002060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  <a:p>
                      <a:pPr marL="81915" marR="8509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2060"/>
                          </a:solidFill>
                          <a:latin typeface="Arial"/>
                          <a:ea typeface="Calibri"/>
                          <a:cs typeface="Mangal"/>
                        </a:rPr>
                        <a:t>0</a:t>
                      </a:r>
                      <a:endParaRPr lang="en-US" sz="1800">
                        <a:solidFill>
                          <a:srgbClr val="00206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55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rgbClr val="002060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  <a:p>
                      <a:pPr marL="84455" marR="8318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2060"/>
                          </a:solidFill>
                          <a:latin typeface="Arial"/>
                          <a:ea typeface="Calibri"/>
                          <a:cs typeface="Mangal"/>
                        </a:rPr>
                        <a:t>1</a:t>
                      </a:r>
                      <a:endParaRPr lang="en-US" sz="1800">
                        <a:solidFill>
                          <a:srgbClr val="00206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55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rgbClr val="002060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  <a:p>
                      <a:pPr marL="82550" marR="8445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2060"/>
                          </a:solidFill>
                          <a:latin typeface="Arial"/>
                          <a:ea typeface="Calibri"/>
                          <a:cs typeface="Mangal"/>
                        </a:rPr>
                        <a:t>0</a:t>
                      </a:r>
                      <a:endParaRPr lang="en-US" sz="1800">
                        <a:solidFill>
                          <a:srgbClr val="00206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55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rgbClr val="002060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  <a:p>
                      <a:pPr marL="81280" marR="8636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2060"/>
                          </a:solidFill>
                          <a:latin typeface="Arial"/>
                          <a:ea typeface="Calibri"/>
                          <a:cs typeface="Mangal"/>
                        </a:rPr>
                        <a:t>0</a:t>
                      </a:r>
                      <a:endParaRPr lang="en-US" sz="1800">
                        <a:solidFill>
                          <a:srgbClr val="00206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55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rgbClr val="002060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  <a:p>
                      <a:pPr marL="84455" marR="8255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2060"/>
                          </a:solidFill>
                          <a:latin typeface="Arial"/>
                          <a:ea typeface="Calibri"/>
                          <a:cs typeface="Mangal"/>
                        </a:rPr>
                        <a:t>1</a:t>
                      </a:r>
                      <a:endParaRPr lang="en-US" sz="1800">
                        <a:solidFill>
                          <a:srgbClr val="00206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55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rgbClr val="002060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  <a:p>
                      <a:pPr marL="82550" marR="8445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latin typeface="Arial"/>
                          <a:ea typeface="Calibri"/>
                          <a:cs typeface="Mangal"/>
                        </a:rPr>
                        <a:t>2</a:t>
                      </a:r>
                      <a:endParaRPr lang="en-US" sz="1800" dirty="0">
                        <a:solidFill>
                          <a:srgbClr val="00206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55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endParaRPr lang="en-US" sz="1800">
                        <a:solidFill>
                          <a:srgbClr val="002060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  <a:p>
                      <a:pPr marL="81280" marR="8636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2060"/>
                          </a:solidFill>
                          <a:latin typeface="Arial"/>
                          <a:ea typeface="Calibri"/>
                          <a:cs typeface="Mangal"/>
                        </a:rPr>
                        <a:t>2</a:t>
                      </a:r>
                      <a:endParaRPr lang="en-US" sz="1800">
                        <a:solidFill>
                          <a:srgbClr val="00206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55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rgbClr val="002060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  <a:p>
                      <a:pPr marL="84455" marR="8318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latin typeface="Arial"/>
                          <a:ea typeface="Calibri"/>
                          <a:cs typeface="Mangal"/>
                        </a:rPr>
                        <a:t>0</a:t>
                      </a:r>
                      <a:endParaRPr lang="en-US" sz="1800" dirty="0">
                        <a:solidFill>
                          <a:srgbClr val="00206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55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rgbClr val="002060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  <a:p>
                      <a:pPr marL="82550" marR="84455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latin typeface="Arial"/>
                          <a:ea typeface="Calibri"/>
                          <a:cs typeface="Mangal"/>
                        </a:rPr>
                        <a:t>3</a:t>
                      </a:r>
                      <a:endParaRPr lang="en-US" sz="1800" dirty="0">
                        <a:solidFill>
                          <a:srgbClr val="00206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ts val="550"/>
                        </a:lnSpc>
                        <a:spcBef>
                          <a:spcPts val="15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rgbClr val="002060"/>
                        </a:solidFill>
                        <a:latin typeface="Times New Roman"/>
                        <a:ea typeface="Calibri"/>
                        <a:cs typeface="Mangal"/>
                      </a:endParaRPr>
                    </a:p>
                    <a:p>
                      <a:pPr marL="80645" marR="8636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latin typeface="Arial"/>
                          <a:ea typeface="Calibri"/>
                          <a:cs typeface="Mangal"/>
                        </a:rPr>
                        <a:t>0</a:t>
                      </a:r>
                      <a:endParaRPr lang="en-US" sz="1800" dirty="0">
                        <a:solidFill>
                          <a:srgbClr val="002060"/>
                        </a:solidFill>
                        <a:latin typeface="Calibri"/>
                        <a:ea typeface="Calibri"/>
                        <a:cs typeface="Mang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5E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1606</TotalTime>
  <Words>2298</Words>
  <Application>Microsoft Office PowerPoint</Application>
  <PresentationFormat>On-screen Show (4:3)</PresentationFormat>
  <Paragraphs>405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Constantia</vt:lpstr>
      <vt:lpstr>Mangal</vt:lpstr>
      <vt:lpstr>Symbol</vt:lpstr>
      <vt:lpstr>Times New Roman</vt:lpstr>
      <vt:lpstr>Wingdings</vt:lpstr>
      <vt:lpstr>Wingdings 2</vt:lpstr>
      <vt:lpstr>Flow</vt:lpstr>
      <vt:lpstr>Data Preprocessing</vt:lpstr>
      <vt:lpstr>What is an attribute?</vt:lpstr>
      <vt:lpstr>What is an attribute?</vt:lpstr>
      <vt:lpstr>Types of Attributes ( Approach 1)</vt:lpstr>
      <vt:lpstr>Types of Attribute (Approach 2)</vt:lpstr>
      <vt:lpstr>Types of Attribute (Approach 3)</vt:lpstr>
      <vt:lpstr>Types of data sets</vt:lpstr>
      <vt:lpstr>Types of data sets</vt:lpstr>
      <vt:lpstr>Types of data sets</vt:lpstr>
      <vt:lpstr>Types of data sets</vt:lpstr>
      <vt:lpstr>Types of data sets</vt:lpstr>
      <vt:lpstr>Types of data sets</vt:lpstr>
      <vt:lpstr>Important Characteristics of Structured Data</vt:lpstr>
      <vt:lpstr>Dimensionality Reduction: </vt:lpstr>
      <vt:lpstr>Dimensionality Reduction: </vt:lpstr>
      <vt:lpstr>Sparsity and Density</vt:lpstr>
      <vt:lpstr>Data Quality</vt:lpstr>
      <vt:lpstr>1. Data Cleaning</vt:lpstr>
      <vt:lpstr>How to Handle Missing Data?</vt:lpstr>
      <vt:lpstr>Noisy Data</vt:lpstr>
      <vt:lpstr>How to Handle Noisy Data</vt:lpstr>
      <vt:lpstr>Outliers</vt:lpstr>
      <vt:lpstr>How to Handle Outliers</vt:lpstr>
      <vt:lpstr>2. Data Integration</vt:lpstr>
      <vt:lpstr>3. Data Transformation</vt:lpstr>
      <vt:lpstr>4. Data Reduction:</vt:lpstr>
      <vt:lpstr>Data Sampling:</vt:lpstr>
      <vt:lpstr>Sampling types</vt:lpstr>
      <vt:lpstr>5. Data Discretization</vt:lpstr>
      <vt:lpstr>Data Discretization</vt:lpstr>
      <vt:lpstr>Concept Hierarchy Generation</vt:lpstr>
      <vt:lpstr>Concept Hierarchy Generation</vt:lpstr>
    </vt:vector>
  </TitlesOfParts>
  <Company>Deftones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Association Analysis</dc:title>
  <dc:creator>ntc</dc:creator>
  <cp:lastModifiedBy>Microsoft account</cp:lastModifiedBy>
  <cp:revision>21</cp:revision>
  <dcterms:created xsi:type="dcterms:W3CDTF">2017-02-26T00:25:10Z</dcterms:created>
  <dcterms:modified xsi:type="dcterms:W3CDTF">2023-12-26T12:28:06Z</dcterms:modified>
</cp:coreProperties>
</file>