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76" r:id="rId4"/>
    <p:sldId id="259"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1" r:id="rId19"/>
    <p:sldId id="292" r:id="rId20"/>
    <p:sldId id="258" r:id="rId21"/>
    <p:sldId id="262" r:id="rId22"/>
    <p:sldId id="260" r:id="rId23"/>
    <p:sldId id="261"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F2FDD6-5548-44EF-B88F-74279649FBFD}" type="datetimeFigureOut">
              <a:rPr lang="en-US" smtClean="0"/>
              <a:pPr/>
              <a:t>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3C4A3-24E4-4A3E-9ABD-0D1E0B1B3EE0}" type="slidenum">
              <a:rPr lang="en-US" smtClean="0"/>
              <a:pPr/>
              <a:t>‹#›</a:t>
            </a:fld>
            <a:endParaRPr lang="en-US"/>
          </a:p>
        </p:txBody>
      </p:sp>
    </p:spTree>
    <p:extLst>
      <p:ext uri="{BB962C8B-B14F-4D97-AF65-F5344CB8AC3E}">
        <p14:creationId xmlns:p14="http://schemas.microsoft.com/office/powerpoint/2010/main" val="309806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C23C4A3-24E4-4A3E-9ABD-0D1E0B1B3EE0}" type="slidenum">
              <a:rPr lang="en-US" smtClean="0"/>
              <a:pPr/>
              <a:t>18</a:t>
            </a:fld>
            <a:endParaRPr lang="en-US"/>
          </a:p>
        </p:txBody>
      </p:sp>
    </p:spTree>
    <p:extLst>
      <p:ext uri="{BB962C8B-B14F-4D97-AF65-F5344CB8AC3E}">
        <p14:creationId xmlns:p14="http://schemas.microsoft.com/office/powerpoint/2010/main" val="214085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6A8DD8-FBB2-4B84-8E60-35AA1A759777}" type="datetime1">
              <a:rPr lang="en-US" smtClean="0"/>
              <a:pPr/>
              <a:t>1/9/2024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92C84C0-18BA-4BFB-B242-B0DCBC2204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0D4897-468E-4579-955A-B7EAB3FF0F50}" type="datetime1">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A40A9A-1D57-4C09-9C67-08B16C8059B5}" type="datetime1">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9B576-13E7-4D72-9C30-A533CD0EA277}" type="datetime1">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5E19DE-CC05-4ABA-B5D4-21618F26879F}" type="datetime1">
              <a:rPr lang="en-US" smtClean="0"/>
              <a:pPr/>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E3ACDD-94A6-4C6F-AF13-98A759CE8C86}" type="datetime1">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F976DB-506E-4472-8E76-CAF9713E1423}" type="datetime1">
              <a:rPr lang="en-US" smtClean="0"/>
              <a:pPr/>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1D5D6B-154E-464E-AF8F-FD71E9EBDEDB}" type="datetime1">
              <a:rPr lang="en-US" smtClean="0"/>
              <a:pPr/>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260B-7326-4782-A5AB-89A7E736A70E}" type="datetime1">
              <a:rPr lang="en-US" smtClean="0"/>
              <a:pPr/>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E1C5FB-2514-4B06-A537-8C2FE41EF9E5}" type="datetime1">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487BAF-EB08-407B-B9F4-66BA9E5732AD}" type="datetime1">
              <a:rPr lang="en-US" smtClean="0"/>
              <a:pPr/>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92C84C0-18BA-4BFB-B242-B0DCBC2204A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E1218A3-644D-4B0A-9DB0-D81C44F13E5B}" type="datetime1">
              <a:rPr lang="en-US" smtClean="0"/>
              <a:pPr/>
              <a:t>1/9/2024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2C84C0-18BA-4BFB-B242-B0DCBC2204A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Mining Association Rules in Large Databases</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Terminologies used in association analysis</a:t>
            </a:r>
            <a:endParaRPr lang="en-US" dirty="0"/>
          </a:p>
        </p:txBody>
      </p:sp>
      <p:sp>
        <p:nvSpPr>
          <p:cNvPr id="3" name="Content Placeholder 2"/>
          <p:cNvSpPr>
            <a:spLocks noGrp="1"/>
          </p:cNvSpPr>
          <p:nvPr>
            <p:ph idx="1"/>
          </p:nvPr>
        </p:nvSpPr>
        <p:spPr/>
        <p:txBody>
          <a:bodyPr>
            <a:normAutofit/>
          </a:bodyPr>
          <a:lstStyle/>
          <a:p>
            <a:r>
              <a:rPr lang="en-US" b="1" dirty="0" smtClean="0"/>
              <a:t>Lift</a:t>
            </a:r>
            <a:endParaRPr lang="en-US" dirty="0" smtClean="0"/>
          </a:p>
          <a:p>
            <a:pPr lvl="1"/>
            <a:r>
              <a:rPr lang="en-US" dirty="0" smtClean="0"/>
              <a:t>Lift is a measure of the performance of a targeting model (association rule) at predicting or classifying cases.</a:t>
            </a:r>
          </a:p>
          <a:p>
            <a:pPr lvl="1"/>
            <a:r>
              <a:rPr lang="en-US" dirty="0" smtClean="0"/>
              <a:t>Lift can be found by dividing the confidence by the unconditional probability of the consequent, or by dividing the support by the probability of the antecedent times the probability of the consequent.</a:t>
            </a:r>
          </a:p>
          <a:p>
            <a:pPr lvl="1"/>
            <a:r>
              <a:rPr lang="en-US" dirty="0" smtClean="0"/>
              <a:t>Lift = P(Y | X ) /P(Y )</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Association Rules Mining</a:t>
            </a:r>
            <a:endParaRPr lang="en-US" dirty="0"/>
          </a:p>
        </p:txBody>
      </p:sp>
      <p:sp>
        <p:nvSpPr>
          <p:cNvPr id="3" name="Content Placeholder 2"/>
          <p:cNvSpPr>
            <a:spLocks noGrp="1"/>
          </p:cNvSpPr>
          <p:nvPr>
            <p:ph idx="1"/>
          </p:nvPr>
        </p:nvSpPr>
        <p:spPr/>
        <p:txBody>
          <a:bodyPr/>
          <a:lstStyle/>
          <a:p>
            <a:pPr lvl="0"/>
            <a:r>
              <a:rPr lang="en-US" dirty="0" smtClean="0"/>
              <a:t>Given a set of transactions T, the goal of association rule mining is to find all rules having support ≥ </a:t>
            </a:r>
            <a:r>
              <a:rPr lang="en-US" dirty="0" err="1" smtClean="0"/>
              <a:t>minsup</a:t>
            </a:r>
            <a:r>
              <a:rPr lang="en-US" dirty="0" smtClean="0"/>
              <a:t> threshold and confidence ≥ </a:t>
            </a:r>
            <a:r>
              <a:rPr lang="en-US" dirty="0" err="1" smtClean="0"/>
              <a:t>minconf</a:t>
            </a:r>
            <a:r>
              <a:rPr lang="en-US" dirty="0" smtClean="0"/>
              <a:t> threshold.</a:t>
            </a:r>
          </a:p>
          <a:p>
            <a:pPr lvl="0"/>
            <a:r>
              <a:rPr lang="en-US" dirty="0" smtClean="0"/>
              <a:t>Some of approaches for association rules mining are:</a:t>
            </a:r>
          </a:p>
          <a:p>
            <a:pPr lvl="1"/>
            <a:r>
              <a:rPr lang="en-US" dirty="0" smtClean="0"/>
              <a:t>Brute- Force Approach</a:t>
            </a:r>
          </a:p>
          <a:p>
            <a:pPr lvl="1"/>
            <a:r>
              <a:rPr lang="en-US" dirty="0" err="1" smtClean="0"/>
              <a:t>Apriori</a:t>
            </a:r>
            <a:r>
              <a:rPr lang="en-US" dirty="0" smtClean="0"/>
              <a:t> Approach</a:t>
            </a:r>
          </a:p>
          <a:p>
            <a:pPr lvl="1"/>
            <a:r>
              <a:rPr lang="en-US" dirty="0" smtClean="0"/>
              <a:t>Frequent Pattern (FP) Growth Method</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Brute- Force Approach</a:t>
            </a:r>
            <a:endParaRPr lang="en-US" dirty="0"/>
          </a:p>
        </p:txBody>
      </p:sp>
      <p:sp>
        <p:nvSpPr>
          <p:cNvPr id="3" name="Content Placeholder 2"/>
          <p:cNvSpPr>
            <a:spLocks noGrp="1"/>
          </p:cNvSpPr>
          <p:nvPr>
            <p:ph idx="1"/>
          </p:nvPr>
        </p:nvSpPr>
        <p:spPr/>
        <p:txBody>
          <a:bodyPr/>
          <a:lstStyle/>
          <a:p>
            <a:pPr lvl="0"/>
            <a:r>
              <a:rPr lang="en-US" dirty="0" smtClean="0"/>
              <a:t>List all possible association rules.</a:t>
            </a:r>
          </a:p>
          <a:p>
            <a:pPr lvl="0"/>
            <a:r>
              <a:rPr lang="en-US" dirty="0" smtClean="0"/>
              <a:t>Compute the support and confidence for each rule.</a:t>
            </a:r>
          </a:p>
          <a:p>
            <a:pPr lvl="0"/>
            <a:r>
              <a:rPr lang="en-US" dirty="0" smtClean="0"/>
              <a:t>Prune rules that fail to minimum support and minimum confidence level.</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Apriori</a:t>
            </a:r>
            <a:r>
              <a:rPr lang="en-US" b="1" dirty="0" smtClean="0"/>
              <a:t> Approach</a:t>
            </a:r>
            <a:endParaRPr lang="en-US" dirty="0"/>
          </a:p>
        </p:txBody>
      </p:sp>
      <p:sp>
        <p:nvSpPr>
          <p:cNvPr id="3" name="Content Placeholder 2"/>
          <p:cNvSpPr>
            <a:spLocks noGrp="1"/>
          </p:cNvSpPr>
          <p:nvPr>
            <p:ph idx="1"/>
          </p:nvPr>
        </p:nvSpPr>
        <p:spPr/>
        <p:txBody>
          <a:bodyPr/>
          <a:lstStyle/>
          <a:p>
            <a:pPr lvl="0"/>
            <a:r>
              <a:rPr lang="en-US" dirty="0" err="1" smtClean="0"/>
              <a:t>Apriori</a:t>
            </a:r>
            <a:r>
              <a:rPr lang="en-US" dirty="0" smtClean="0"/>
              <a:t> approach is two step approach: </a:t>
            </a:r>
          </a:p>
          <a:p>
            <a:pPr lvl="1"/>
            <a:r>
              <a:rPr lang="en-US" dirty="0" smtClean="0"/>
              <a:t>Frequent item generation and </a:t>
            </a:r>
          </a:p>
          <a:p>
            <a:pPr lvl="1"/>
            <a:r>
              <a:rPr lang="en-US" dirty="0" smtClean="0"/>
              <a:t>Rules generation</a:t>
            </a:r>
          </a:p>
          <a:p>
            <a:r>
              <a:rPr lang="en-US" dirty="0" smtClean="0"/>
              <a:t>Based on </a:t>
            </a:r>
            <a:r>
              <a:rPr lang="en-US" dirty="0" err="1" smtClean="0"/>
              <a:t>apriori</a:t>
            </a:r>
            <a:r>
              <a:rPr lang="en-US" dirty="0" smtClean="0"/>
              <a:t> principal</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Apriori</a:t>
            </a:r>
            <a:r>
              <a:rPr lang="en-US" b="1" dirty="0" smtClean="0"/>
              <a:t> Principle:</a:t>
            </a:r>
            <a:endParaRPr lang="en-US" dirty="0"/>
          </a:p>
        </p:txBody>
      </p:sp>
      <p:sp>
        <p:nvSpPr>
          <p:cNvPr id="3" name="Content Placeholder 2"/>
          <p:cNvSpPr>
            <a:spLocks noGrp="1"/>
          </p:cNvSpPr>
          <p:nvPr>
            <p:ph idx="1"/>
          </p:nvPr>
        </p:nvSpPr>
        <p:spPr/>
        <p:txBody>
          <a:bodyPr/>
          <a:lstStyle/>
          <a:p>
            <a:pPr lvl="0"/>
            <a:r>
              <a:rPr lang="en-US" dirty="0" smtClean="0"/>
              <a:t>Supersets of non-frequent item are also non-frequent. Or, If an </a:t>
            </a:r>
            <a:r>
              <a:rPr lang="en-US" dirty="0" err="1" smtClean="0"/>
              <a:t>itemset</a:t>
            </a:r>
            <a:r>
              <a:rPr lang="en-US" dirty="0" smtClean="0"/>
              <a:t> is frequent, then all of its subset also be frequent.</a:t>
            </a:r>
          </a:p>
          <a:p>
            <a:pPr lvl="0"/>
            <a:r>
              <a:rPr lang="en-US" dirty="0" err="1" smtClean="0"/>
              <a:t>Apriori</a:t>
            </a:r>
            <a:r>
              <a:rPr lang="en-US" dirty="0" smtClean="0"/>
              <a:t> algorithm is an influential algorithm for mining frequent </a:t>
            </a:r>
            <a:r>
              <a:rPr lang="en-US" dirty="0" err="1" smtClean="0"/>
              <a:t>itemset</a:t>
            </a:r>
            <a:r>
              <a:rPr lang="en-US" dirty="0" smtClean="0"/>
              <a:t>.</a:t>
            </a:r>
          </a:p>
          <a:p>
            <a:pPr lvl="0"/>
            <a:r>
              <a:rPr lang="en-US" dirty="0" smtClean="0"/>
              <a:t>It use a level-wise search, k-</a:t>
            </a:r>
            <a:r>
              <a:rPr lang="en-US" dirty="0" err="1" smtClean="0"/>
              <a:t>itemsets</a:t>
            </a:r>
            <a:r>
              <a:rPr lang="en-US" dirty="0" smtClean="0"/>
              <a:t> are used to explore k+1 </a:t>
            </a:r>
            <a:r>
              <a:rPr lang="en-US" dirty="0" err="1" smtClean="0"/>
              <a:t>itemsets</a:t>
            </a:r>
            <a:r>
              <a:rPr lang="en-US" dirty="0" smtClean="0"/>
              <a:t>.</a:t>
            </a:r>
          </a:p>
          <a:p>
            <a:pPr lvl="0"/>
            <a:r>
              <a:rPr lang="en-US" dirty="0" smtClean="0"/>
              <a:t>At first, the set of frequent </a:t>
            </a:r>
            <a:r>
              <a:rPr lang="en-US" dirty="0" err="1" smtClean="0"/>
              <a:t>itemset</a:t>
            </a:r>
            <a:r>
              <a:rPr lang="en-US" dirty="0" smtClean="0"/>
              <a:t> is found and used to generate to frequent </a:t>
            </a:r>
            <a:r>
              <a:rPr lang="en-US" dirty="0" err="1" smtClean="0"/>
              <a:t>itemset</a:t>
            </a:r>
            <a:r>
              <a:rPr lang="en-US" dirty="0" smtClean="0"/>
              <a:t> at next level and so on.</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Apriori</a:t>
            </a:r>
            <a:r>
              <a:rPr lang="en-US" b="1" dirty="0" smtClean="0"/>
              <a:t> Algorithm:</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Read the transaction database and get support for each </a:t>
            </a:r>
            <a:r>
              <a:rPr lang="en-US" dirty="0" err="1" smtClean="0"/>
              <a:t>itemset</a:t>
            </a:r>
            <a:r>
              <a:rPr lang="en-US" dirty="0" smtClean="0"/>
              <a:t>, compare the support with minimum support to generate frequent </a:t>
            </a:r>
            <a:r>
              <a:rPr lang="en-US" dirty="0" err="1" smtClean="0"/>
              <a:t>itemset</a:t>
            </a:r>
            <a:r>
              <a:rPr lang="en-US" dirty="0" smtClean="0"/>
              <a:t> at level 1.</a:t>
            </a:r>
          </a:p>
          <a:p>
            <a:pPr lvl="0"/>
            <a:r>
              <a:rPr lang="en-US" dirty="0" smtClean="0"/>
              <a:t>Use join to generate a set of candidate k-</a:t>
            </a:r>
            <a:r>
              <a:rPr lang="en-US" dirty="0" err="1" smtClean="0"/>
              <a:t>itmesets</a:t>
            </a:r>
            <a:r>
              <a:rPr lang="en-US" dirty="0" smtClean="0"/>
              <a:t> at next level.</a:t>
            </a:r>
          </a:p>
          <a:p>
            <a:pPr lvl="0"/>
            <a:r>
              <a:rPr lang="en-US" dirty="0" smtClean="0"/>
              <a:t>Generate frequent </a:t>
            </a:r>
            <a:r>
              <a:rPr lang="en-US" dirty="0" err="1" smtClean="0"/>
              <a:t>itemsets</a:t>
            </a:r>
            <a:r>
              <a:rPr lang="en-US" dirty="0" smtClean="0"/>
              <a:t> at next level using minimum support.</a:t>
            </a:r>
          </a:p>
          <a:p>
            <a:pPr lvl="0"/>
            <a:r>
              <a:rPr lang="en-US" dirty="0" smtClean="0"/>
              <a:t>Repeat step 2 and 3 until no frequent </a:t>
            </a:r>
            <a:r>
              <a:rPr lang="en-US" dirty="0" err="1" smtClean="0"/>
              <a:t>itme</a:t>
            </a:r>
            <a:r>
              <a:rPr lang="en-US" dirty="0" smtClean="0"/>
              <a:t> sets can be generated.</a:t>
            </a:r>
          </a:p>
          <a:p>
            <a:pPr lvl="0"/>
            <a:r>
              <a:rPr lang="en-US" dirty="0" smtClean="0"/>
              <a:t>Generate rules form frequent </a:t>
            </a:r>
            <a:r>
              <a:rPr lang="en-US" dirty="0" err="1" smtClean="0"/>
              <a:t>itemsets</a:t>
            </a:r>
            <a:r>
              <a:rPr lang="en-US" dirty="0" smtClean="0"/>
              <a:t> from level 2 onwards using minimum confidence.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Reducing Number of Comparison</a:t>
            </a:r>
            <a:endParaRPr lang="en-US" dirty="0"/>
          </a:p>
        </p:txBody>
      </p:sp>
      <p:sp>
        <p:nvSpPr>
          <p:cNvPr id="3" name="Content Placeholder 2"/>
          <p:cNvSpPr>
            <a:spLocks noGrp="1"/>
          </p:cNvSpPr>
          <p:nvPr>
            <p:ph idx="1"/>
          </p:nvPr>
        </p:nvSpPr>
        <p:spPr/>
        <p:txBody>
          <a:bodyPr/>
          <a:lstStyle/>
          <a:p>
            <a:r>
              <a:rPr lang="en-US" b="1" i="1" dirty="0" smtClean="0"/>
              <a:t>Candidate counting:</a:t>
            </a:r>
            <a:endParaRPr lang="en-US" dirty="0" smtClean="0"/>
          </a:p>
          <a:p>
            <a:pPr lvl="1"/>
            <a:r>
              <a:rPr lang="en-US" dirty="0" smtClean="0"/>
              <a:t>Scan the database of transactions to determine the support of each candidate </a:t>
            </a:r>
            <a:r>
              <a:rPr lang="en-US" dirty="0" err="1" smtClean="0"/>
              <a:t>itemset</a:t>
            </a:r>
            <a:r>
              <a:rPr lang="en-US" dirty="0" smtClean="0"/>
              <a:t>.</a:t>
            </a:r>
          </a:p>
          <a:p>
            <a:pPr lvl="1"/>
            <a:r>
              <a:rPr lang="en-US" dirty="0" smtClean="0"/>
              <a:t>To reduce the number of comparisons, store the candidates in a hash structure</a:t>
            </a:r>
          </a:p>
          <a:p>
            <a:pPr lvl="1"/>
            <a:r>
              <a:rPr lang="en-US" dirty="0" smtClean="0"/>
              <a:t>Instead of matching each transaction against every candidate, match it against candidates contained in the hashed buckets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Reducing Number of Comparison</a:t>
            </a:r>
            <a:endParaRPr lang="en-US" dirty="0"/>
          </a:p>
        </p:txBody>
      </p:sp>
      <p:sp>
        <p:nvSpPr>
          <p:cNvPr id="3" name="Content Placeholder 2"/>
          <p:cNvSpPr>
            <a:spLocks noGrp="1"/>
          </p:cNvSpPr>
          <p:nvPr>
            <p:ph idx="1"/>
          </p:nvPr>
        </p:nvSpPr>
        <p:spPr/>
        <p:txBody>
          <a:bodyPr/>
          <a:lstStyle/>
          <a:p>
            <a:r>
              <a:rPr lang="en-US" b="1" dirty="0" smtClean="0"/>
              <a:t>Hash Table</a:t>
            </a:r>
            <a:endParaRPr lang="en-US" dirty="0" smtClean="0"/>
          </a:p>
          <a:p>
            <a:pPr lvl="1"/>
            <a:r>
              <a:rPr lang="en-US" dirty="0" smtClean="0"/>
              <a:t>A hash table (hash map) is a data structure used to implement an associative array, a structure that can map keys to values.</a:t>
            </a:r>
          </a:p>
          <a:p>
            <a:pPr lvl="1"/>
            <a:r>
              <a:rPr lang="en-US" dirty="0" smtClean="0"/>
              <a:t>A hash table uses a hash function to compute an index into an array of buckets or slots, from which the correct value can be found.</a:t>
            </a:r>
          </a:p>
          <a:p>
            <a:pPr lvl="1"/>
            <a:r>
              <a:rPr lang="en-US" dirty="0" smtClean="0"/>
              <a:t>Max leaf size: max number of </a:t>
            </a:r>
            <a:r>
              <a:rPr lang="en-US" dirty="0" err="1" smtClean="0"/>
              <a:t>itemsets</a:t>
            </a:r>
            <a:r>
              <a:rPr lang="en-US" dirty="0" smtClean="0"/>
              <a:t> stored in a leaf node, if number of candidate </a:t>
            </a:r>
            <a:r>
              <a:rPr lang="en-US" dirty="0" err="1" smtClean="0"/>
              <a:t>itemsets</a:t>
            </a:r>
            <a:r>
              <a:rPr lang="en-US" dirty="0" smtClean="0"/>
              <a:t> exceeds max leaf size, split the node.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Affecting Complexity</a:t>
            </a:r>
            <a:endParaRPr lang="en-US" dirty="0"/>
          </a:p>
        </p:txBody>
      </p:sp>
      <p:sp>
        <p:nvSpPr>
          <p:cNvPr id="3" name="Content Placeholder 2"/>
          <p:cNvSpPr>
            <a:spLocks noGrp="1"/>
          </p:cNvSpPr>
          <p:nvPr>
            <p:ph idx="1"/>
          </p:nvPr>
        </p:nvSpPr>
        <p:spPr/>
        <p:txBody>
          <a:bodyPr>
            <a:normAutofit/>
          </a:bodyPr>
          <a:lstStyle/>
          <a:p>
            <a:pPr lvl="0"/>
            <a:r>
              <a:rPr lang="en-US" b="1" i="1" dirty="0" smtClean="0"/>
              <a:t>Choice of minimum support threshold:</a:t>
            </a:r>
            <a:r>
              <a:rPr lang="en-US" dirty="0" smtClean="0"/>
              <a:t> Lowering support threshold results in more frequent </a:t>
            </a:r>
            <a:r>
              <a:rPr lang="en-US" dirty="0" err="1" smtClean="0"/>
              <a:t>itemsets.This</a:t>
            </a:r>
            <a:r>
              <a:rPr lang="en-US" dirty="0" smtClean="0"/>
              <a:t> may increase number of candidates and max length of frequent </a:t>
            </a:r>
            <a:r>
              <a:rPr lang="en-US" dirty="0" err="1" smtClean="0"/>
              <a:t>itemsets</a:t>
            </a:r>
            <a:r>
              <a:rPr lang="en-US" dirty="0" smtClean="0"/>
              <a:t>.</a:t>
            </a:r>
          </a:p>
          <a:p>
            <a:pPr lvl="0"/>
            <a:r>
              <a:rPr lang="en-US" b="1" i="1" dirty="0" smtClean="0"/>
              <a:t>Dimensionality (number of items) of the data set:</a:t>
            </a:r>
            <a:r>
              <a:rPr lang="en-US" dirty="0" smtClean="0"/>
              <a:t> More space is needed to store support count of each item. If number of frequent items increases, both computation and I/O costs may also increase.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Affecting Complexity</a:t>
            </a:r>
            <a:endParaRPr lang="en-US" dirty="0"/>
          </a:p>
        </p:txBody>
      </p:sp>
      <p:sp>
        <p:nvSpPr>
          <p:cNvPr id="3" name="Content Placeholder 2"/>
          <p:cNvSpPr>
            <a:spLocks noGrp="1"/>
          </p:cNvSpPr>
          <p:nvPr>
            <p:ph idx="1"/>
          </p:nvPr>
        </p:nvSpPr>
        <p:spPr/>
        <p:txBody>
          <a:bodyPr/>
          <a:lstStyle/>
          <a:p>
            <a:pPr lvl="0"/>
            <a:r>
              <a:rPr lang="en-US" b="1" i="1" dirty="0" smtClean="0"/>
              <a:t>Size of database:</a:t>
            </a:r>
            <a:r>
              <a:rPr lang="en-US" dirty="0" smtClean="0"/>
              <a:t> Since </a:t>
            </a:r>
            <a:r>
              <a:rPr lang="en-US" dirty="0" err="1" smtClean="0"/>
              <a:t>Apriori</a:t>
            </a:r>
            <a:r>
              <a:rPr lang="en-US" dirty="0" smtClean="0"/>
              <a:t> makes multiple passes, run time of algorithm may increase with number of transactions.</a:t>
            </a:r>
          </a:p>
          <a:p>
            <a:pPr lvl="0"/>
            <a:r>
              <a:rPr lang="en-US" b="1" i="1" dirty="0" smtClean="0"/>
              <a:t>Average transaction width:</a:t>
            </a:r>
            <a:r>
              <a:rPr lang="en-US" dirty="0" smtClean="0"/>
              <a:t> Transaction width increases with denser data sets. This may increase max length of frequent </a:t>
            </a:r>
            <a:r>
              <a:rPr lang="en-US" dirty="0" err="1" smtClean="0"/>
              <a:t>itemsets</a:t>
            </a:r>
            <a:r>
              <a:rPr lang="en-US" dirty="0" smtClean="0"/>
              <a:t> and traversals of hash tree (number of subsets in a transaction increases with its width)</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Association Analysis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Mining for associations among items in a large database of transactions is an important data mining function.</a:t>
            </a:r>
          </a:p>
          <a:p>
            <a:pPr lvl="0"/>
            <a:r>
              <a:rPr lang="en-US" dirty="0" smtClean="0"/>
              <a:t>Association rule learning is a popular and well researched method for discovering interesting relations between variables in large databases.</a:t>
            </a:r>
          </a:p>
          <a:p>
            <a:pPr lvl="0"/>
            <a:r>
              <a:rPr lang="en-US" dirty="0" smtClean="0"/>
              <a:t>Association rules are statements of the form {X1, X</a:t>
            </a:r>
            <a:r>
              <a:rPr lang="en-US" baseline="-25000" dirty="0" smtClean="0"/>
              <a:t>2</a:t>
            </a:r>
            <a:r>
              <a:rPr lang="en-US" dirty="0" smtClean="0"/>
              <a:t>, …, </a:t>
            </a:r>
            <a:r>
              <a:rPr lang="en-US" dirty="0" err="1" smtClean="0"/>
              <a:t>Xn</a:t>
            </a:r>
            <a:r>
              <a:rPr lang="en-US" dirty="0" smtClean="0"/>
              <a:t>} =&gt; Y, meaning that if we find all of X</a:t>
            </a:r>
            <a:r>
              <a:rPr lang="en-US" baseline="-25000" dirty="0" smtClean="0"/>
              <a:t>1</a:t>
            </a:r>
            <a:r>
              <a:rPr lang="en-US" dirty="0" smtClean="0"/>
              <a:t>, X</a:t>
            </a:r>
            <a:r>
              <a:rPr lang="en-US" baseline="-25000" dirty="0" smtClean="0"/>
              <a:t>2</a:t>
            </a:r>
            <a:r>
              <a:rPr lang="en-US" dirty="0" smtClean="0"/>
              <a:t>, ……… , </a:t>
            </a:r>
            <a:r>
              <a:rPr lang="en-US" dirty="0" err="1" smtClean="0"/>
              <a:t>Xn</a:t>
            </a:r>
            <a:r>
              <a:rPr lang="en-US" dirty="0" smtClean="0"/>
              <a:t> in the transaction then we have good chance of finding Y.</a:t>
            </a:r>
          </a:p>
          <a:p>
            <a:r>
              <a:rPr lang="en-US" dirty="0" err="1" smtClean="0"/>
              <a:t>Eg</a:t>
            </a:r>
            <a:r>
              <a:rPr lang="en-US" dirty="0" smtClean="0"/>
              <a:t>: The information that a customer who buys computer also tends to buy antivirus or pen drive.</a:t>
            </a:r>
          </a:p>
          <a:p>
            <a:pPr lvl="0"/>
            <a:r>
              <a:rPr lang="en-US" dirty="0" smtClean="0"/>
              <a:t>Association analysis mostly applied in the field of market basket analysis, web-based mining, intruder detection etc.</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Frequent Pattern (FP) Growth Method</a:t>
            </a:r>
            <a:endParaRPr lang="en-US" dirty="0"/>
          </a:p>
        </p:txBody>
      </p:sp>
      <p:sp>
        <p:nvSpPr>
          <p:cNvPr id="3" name="Content Placeholder 2"/>
          <p:cNvSpPr>
            <a:spLocks noGrp="1"/>
          </p:cNvSpPr>
          <p:nvPr>
            <p:ph idx="1"/>
          </p:nvPr>
        </p:nvSpPr>
        <p:spPr/>
        <p:txBody>
          <a:bodyPr>
            <a:normAutofit/>
          </a:bodyPr>
          <a:lstStyle/>
          <a:p>
            <a:pPr lvl="0"/>
            <a:r>
              <a:rPr lang="en-US" dirty="0" smtClean="0"/>
              <a:t>Mining frequent </a:t>
            </a:r>
            <a:r>
              <a:rPr lang="en-US" dirty="0" err="1" smtClean="0"/>
              <a:t>itmesets</a:t>
            </a:r>
            <a:r>
              <a:rPr lang="en-US" dirty="0" smtClean="0"/>
              <a:t> without candidate generation.</a:t>
            </a:r>
          </a:p>
          <a:p>
            <a:pPr lvl="0"/>
            <a:r>
              <a:rPr lang="en-US" dirty="0" smtClean="0"/>
              <a:t>It is a divide and conquers strategy.</a:t>
            </a:r>
          </a:p>
          <a:p>
            <a:pPr lvl="0"/>
            <a:r>
              <a:rPr lang="en-US" dirty="0" smtClean="0"/>
              <a:t>It compress the database representing frequent items into a frequent –pattern tree (FP-Tree), which retains the </a:t>
            </a:r>
            <a:r>
              <a:rPr lang="en-US" dirty="0" err="1" smtClean="0"/>
              <a:t>itemset</a:t>
            </a:r>
            <a:r>
              <a:rPr lang="en-US" dirty="0" smtClean="0"/>
              <a:t> association information.</a:t>
            </a:r>
          </a:p>
          <a:p>
            <a:pPr lvl="0"/>
            <a:r>
              <a:rPr lang="en-US" dirty="0" smtClean="0"/>
              <a:t>Divides the compressed database into a set of conditional databases, each associated with one frequent item or pattern fragment and then mines each such database separately.</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Frequent Pattern (FP) Growth Method</a:t>
            </a:r>
            <a:endParaRPr lang="en-US" dirty="0"/>
          </a:p>
        </p:txBody>
      </p:sp>
      <p:sp>
        <p:nvSpPr>
          <p:cNvPr id="3" name="Content Placeholder 2"/>
          <p:cNvSpPr>
            <a:spLocks noGrp="1"/>
          </p:cNvSpPr>
          <p:nvPr>
            <p:ph idx="1"/>
          </p:nvPr>
        </p:nvSpPr>
        <p:spPr/>
        <p:txBody>
          <a:bodyPr/>
          <a:lstStyle/>
          <a:p>
            <a:pPr lvl="0"/>
            <a:r>
              <a:rPr lang="en-US" dirty="0" smtClean="0"/>
              <a:t>FP-Growth method transforms the problem of finding long frequent patterns to searching for shorter ones recursively and then concatenating the suffix.</a:t>
            </a:r>
          </a:p>
          <a:p>
            <a:pPr lvl="0"/>
            <a:r>
              <a:rPr lang="en-US" dirty="0" smtClean="0"/>
              <a:t>It uses least frequent items as suffix .</a:t>
            </a:r>
          </a:p>
          <a:p>
            <a:pPr lvl="0"/>
            <a:r>
              <a:rPr lang="en-US" dirty="0" smtClean="0"/>
              <a:t>Adv: Reduce search cost, has good selectivity, faster than </a:t>
            </a:r>
            <a:r>
              <a:rPr lang="en-US" dirty="0" err="1" smtClean="0"/>
              <a:t>apriori</a:t>
            </a:r>
            <a:r>
              <a:rPr lang="en-US" dirty="0" smtClean="0"/>
              <a:t>.</a:t>
            </a:r>
          </a:p>
          <a:p>
            <a:pPr lvl="0"/>
            <a:r>
              <a:rPr lang="en-US" dirty="0" err="1" smtClean="0"/>
              <a:t>Disadv</a:t>
            </a:r>
            <a:r>
              <a:rPr lang="en-US" dirty="0" smtClean="0"/>
              <a:t>: When the database is large, it is sometimes unrealistic to construct a main memory based FP-tree.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FP-Tree algorithm</a:t>
            </a:r>
            <a:endParaRPr lang="en-US" dirty="0"/>
          </a:p>
        </p:txBody>
      </p:sp>
      <p:sp>
        <p:nvSpPr>
          <p:cNvPr id="3" name="Content Placeholder 2"/>
          <p:cNvSpPr>
            <a:spLocks noGrp="1"/>
          </p:cNvSpPr>
          <p:nvPr>
            <p:ph idx="1"/>
          </p:nvPr>
        </p:nvSpPr>
        <p:spPr/>
        <p:txBody>
          <a:bodyPr/>
          <a:lstStyle/>
          <a:p>
            <a:pPr lvl="0"/>
            <a:r>
              <a:rPr lang="en-US" dirty="0" smtClean="0"/>
              <a:t>Create root node of tree, labeled with null.</a:t>
            </a:r>
          </a:p>
          <a:p>
            <a:pPr lvl="0"/>
            <a:r>
              <a:rPr lang="en-US" dirty="0" smtClean="0"/>
              <a:t>Scan the transactional database.</a:t>
            </a:r>
          </a:p>
          <a:p>
            <a:pPr lvl="0"/>
            <a:r>
              <a:rPr lang="en-US" dirty="0" smtClean="0"/>
              <a:t>The items in each transaction are processed in sorted order (Descending) and branch is created for each transaction.</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Categorical data</a:t>
            </a:r>
            <a:endParaRPr lang="en-US" dirty="0"/>
          </a:p>
        </p:txBody>
      </p:sp>
      <p:sp>
        <p:nvSpPr>
          <p:cNvPr id="3" name="Content Placeholder 2"/>
          <p:cNvSpPr>
            <a:spLocks noGrp="1"/>
          </p:cNvSpPr>
          <p:nvPr>
            <p:ph idx="1"/>
          </p:nvPr>
        </p:nvSpPr>
        <p:spPr/>
        <p:txBody>
          <a:bodyPr>
            <a:normAutofit/>
          </a:bodyPr>
          <a:lstStyle/>
          <a:p>
            <a:r>
              <a:rPr lang="en-US" dirty="0" smtClean="0"/>
              <a:t>Categorical data is a statistical data type consisting of categorical variables, used for observed data whose value is one of a fixed number of nominal categories. </a:t>
            </a:r>
          </a:p>
          <a:p>
            <a:r>
              <a:rPr lang="en-US" dirty="0" smtClean="0"/>
              <a:t>More specifically, categorical data may derive from either or both of observations made of qualitative data, where the observations are summarized as counts or cross tabulations, or of quantitative data.</a:t>
            </a:r>
          </a:p>
          <a:p>
            <a:r>
              <a:rPr lang="en-US" dirty="0" smtClean="0"/>
              <a:t>Observations might be directly observed counts of events happening or they might counts of values that occur within given intervals. </a:t>
            </a:r>
          </a:p>
        </p:txBody>
      </p:sp>
      <p:sp>
        <p:nvSpPr>
          <p:cNvPr id="4" name="Slide Number Placeholder 3"/>
          <p:cNvSpPr>
            <a:spLocks noGrp="1"/>
          </p:cNvSpPr>
          <p:nvPr>
            <p:ph type="sldNum" sz="quarter" idx="12"/>
          </p:nvPr>
        </p:nvSpPr>
        <p:spPr/>
        <p:txBody>
          <a:bodyPr/>
          <a:lstStyle/>
          <a:p>
            <a:fld id="{292C84C0-18BA-4BFB-B242-B0DCBC2204A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Categorical data</a:t>
            </a:r>
            <a:endParaRPr lang="en-US" dirty="0"/>
          </a:p>
        </p:txBody>
      </p:sp>
      <p:sp>
        <p:nvSpPr>
          <p:cNvPr id="3" name="Content Placeholder 2"/>
          <p:cNvSpPr>
            <a:spLocks noGrp="1"/>
          </p:cNvSpPr>
          <p:nvPr>
            <p:ph idx="1"/>
          </p:nvPr>
        </p:nvSpPr>
        <p:spPr/>
        <p:txBody>
          <a:bodyPr/>
          <a:lstStyle/>
          <a:p>
            <a:r>
              <a:rPr lang="en-US" dirty="0" smtClean="0"/>
              <a:t>Often, purely categorical data are summarized in the form of a contingency table.</a:t>
            </a:r>
          </a:p>
          <a:p>
            <a:r>
              <a:rPr lang="en-US" dirty="0" smtClean="0"/>
              <a:t>However, particularly when considering data analysis, it is common to use the term "categorical data" to apply to data sets that, while containing some categorical variables, may also contain non-categorical variables.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Potential Issues</a:t>
            </a:r>
            <a:endParaRPr lang="en-US" dirty="0"/>
          </a:p>
        </p:txBody>
      </p:sp>
      <p:sp>
        <p:nvSpPr>
          <p:cNvPr id="3" name="Content Placeholder 2"/>
          <p:cNvSpPr>
            <a:spLocks noGrp="1"/>
          </p:cNvSpPr>
          <p:nvPr>
            <p:ph idx="1"/>
          </p:nvPr>
        </p:nvSpPr>
        <p:spPr/>
        <p:txBody>
          <a:bodyPr>
            <a:normAutofit fontScale="92500"/>
          </a:bodyPr>
          <a:lstStyle/>
          <a:p>
            <a:pPr lvl="0"/>
            <a:r>
              <a:rPr lang="en-US" b="1" i="1" dirty="0" smtClean="0"/>
              <a:t>What if attribute has many possible values:</a:t>
            </a:r>
            <a:r>
              <a:rPr lang="en-US" dirty="0" smtClean="0"/>
              <a:t> Example: attribute country has more than 200 possible values. Many of the attribute values may have very low support.</a:t>
            </a:r>
          </a:p>
          <a:p>
            <a:r>
              <a:rPr lang="en-US" i="1" dirty="0" smtClean="0"/>
              <a:t>Potential solution</a:t>
            </a:r>
            <a:r>
              <a:rPr lang="en-US" dirty="0" smtClean="0"/>
              <a:t>: Aggregate the low-support attributes values.</a:t>
            </a:r>
          </a:p>
          <a:p>
            <a:endParaRPr lang="en-US" dirty="0" smtClean="0"/>
          </a:p>
          <a:p>
            <a:pPr lvl="0"/>
            <a:r>
              <a:rPr lang="en-US" b="1" i="1" dirty="0" smtClean="0"/>
              <a:t>What if distribution of attribute values is highly skewed: </a:t>
            </a:r>
            <a:r>
              <a:rPr lang="en-US" dirty="0" smtClean="0"/>
              <a:t> Example: 95% of the visitors have Buy = No. Most of the items will be associated with (Buy=No) item</a:t>
            </a:r>
          </a:p>
          <a:p>
            <a:r>
              <a:rPr lang="en-US" dirty="0" smtClean="0"/>
              <a:t> </a:t>
            </a:r>
            <a:r>
              <a:rPr lang="en-US" i="1" dirty="0" smtClean="0"/>
              <a:t>Potential solution</a:t>
            </a:r>
            <a:r>
              <a:rPr lang="en-US" dirty="0" smtClean="0"/>
              <a:t>: drop the highly frequent items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Handling Categorical Attributes</a:t>
            </a:r>
            <a:endParaRPr lang="en-US" dirty="0"/>
          </a:p>
        </p:txBody>
      </p:sp>
      <p:sp>
        <p:nvSpPr>
          <p:cNvPr id="3" name="Content Placeholder 2"/>
          <p:cNvSpPr>
            <a:spLocks noGrp="1"/>
          </p:cNvSpPr>
          <p:nvPr>
            <p:ph idx="1"/>
          </p:nvPr>
        </p:nvSpPr>
        <p:spPr/>
        <p:txBody>
          <a:bodyPr/>
          <a:lstStyle/>
          <a:p>
            <a:pPr lvl="0"/>
            <a:r>
              <a:rPr lang="en-US" dirty="0" smtClean="0"/>
              <a:t>Transform categorical attribute into asymmetric binary variables.  </a:t>
            </a:r>
            <a:r>
              <a:rPr lang="en-US" dirty="0" err="1" smtClean="0"/>
              <a:t>i.e</a:t>
            </a:r>
            <a:r>
              <a:rPr lang="en-US" dirty="0" smtClean="0"/>
              <a:t> If the outcomes of a binary variable are not equally important.</a:t>
            </a:r>
          </a:p>
          <a:p>
            <a:pPr lvl="0"/>
            <a:r>
              <a:rPr lang="en-US" dirty="0" smtClean="0"/>
              <a:t>Introduce a new “item” for each distinct attribute- value pair.</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Sequential Pattern</a:t>
            </a:r>
            <a:endParaRPr lang="en-US" dirty="0"/>
          </a:p>
        </p:txBody>
      </p:sp>
      <p:sp>
        <p:nvSpPr>
          <p:cNvPr id="3" name="Content Placeholder 2"/>
          <p:cNvSpPr>
            <a:spLocks noGrp="1"/>
          </p:cNvSpPr>
          <p:nvPr>
            <p:ph idx="1"/>
          </p:nvPr>
        </p:nvSpPr>
        <p:spPr/>
        <p:txBody>
          <a:bodyPr>
            <a:normAutofit fontScale="85000" lnSpcReduction="10000"/>
          </a:bodyPr>
          <a:lstStyle/>
          <a:p>
            <a:pPr lvl="0"/>
            <a:r>
              <a:rPr lang="en-US" sz="2800" dirty="0" smtClean="0"/>
              <a:t>Mining of frequently occurring ordered events or subsequences as patterns. </a:t>
            </a:r>
            <a:r>
              <a:rPr lang="en-US" sz="2800" dirty="0" err="1" smtClean="0"/>
              <a:t>Eg</a:t>
            </a:r>
            <a:r>
              <a:rPr lang="en-US" sz="2800" dirty="0" smtClean="0"/>
              <a:t>: web sequence, book issued in library etc.</a:t>
            </a:r>
          </a:p>
          <a:p>
            <a:pPr lvl="0"/>
            <a:r>
              <a:rPr lang="en-US" sz="2800" dirty="0" smtClean="0"/>
              <a:t>Used mostly in marketing, customer analysis, prediction modeling.</a:t>
            </a:r>
          </a:p>
          <a:p>
            <a:pPr lvl="0"/>
            <a:r>
              <a:rPr lang="en-US" sz="2800" dirty="0" smtClean="0"/>
              <a:t>A sequence is an ordered list of events where an item can occur at most in an event of a sequence but can occur multiple times in different events of a sequence.</a:t>
            </a:r>
          </a:p>
          <a:p>
            <a:pPr lvl="0"/>
            <a:r>
              <a:rPr lang="en-US" sz="2800" dirty="0" smtClean="0"/>
              <a:t>Given a set of sequences, where each sequence consists of a list of events or elements and each event consists of set of items, given a minimum support threshold, sequential pattern mining finds all frequent subsequences.</a:t>
            </a:r>
          </a:p>
          <a:p>
            <a:pPr lvl="0"/>
            <a:endParaRPr lang="en-US" dirty="0" smtClean="0"/>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Sequential Pattern</a:t>
            </a:r>
            <a:endParaRPr lang="en-US" dirty="0"/>
          </a:p>
        </p:txBody>
      </p:sp>
      <p:sp>
        <p:nvSpPr>
          <p:cNvPr id="3" name="Content Placeholder 2"/>
          <p:cNvSpPr>
            <a:spLocks noGrp="1"/>
          </p:cNvSpPr>
          <p:nvPr>
            <p:ph idx="1"/>
          </p:nvPr>
        </p:nvSpPr>
        <p:spPr/>
        <p:txBody>
          <a:bodyPr>
            <a:normAutofit fontScale="92500" lnSpcReduction="10000"/>
          </a:bodyPr>
          <a:lstStyle/>
          <a:p>
            <a:pPr lvl="0"/>
            <a:r>
              <a:rPr lang="en-US" sz="2800" dirty="0" smtClean="0"/>
              <a:t>Sequence with minimum support is called frequent sequence or sequential pattern.</a:t>
            </a:r>
          </a:p>
          <a:p>
            <a:pPr lvl="0"/>
            <a:r>
              <a:rPr lang="en-US" sz="2800" dirty="0" smtClean="0"/>
              <a:t>A sequential pattern with length ‘l’ is called an l-pattern sequential pattern.</a:t>
            </a:r>
          </a:p>
          <a:p>
            <a:pPr lvl="0"/>
            <a:r>
              <a:rPr lang="en-US" sz="2800" dirty="0" smtClean="0"/>
              <a:t>Sequential pattern is computationally challenging because such mining may generate </a:t>
            </a:r>
            <a:r>
              <a:rPr lang="en-US" sz="2800" dirty="0" err="1" smtClean="0"/>
              <a:t>combinationally</a:t>
            </a:r>
            <a:r>
              <a:rPr lang="en-US" sz="2800" dirty="0" smtClean="0"/>
              <a:t> explosive number of intermediate subsequences.</a:t>
            </a:r>
          </a:p>
          <a:p>
            <a:pPr lvl="0"/>
            <a:r>
              <a:rPr lang="en-US" sz="2800" dirty="0" smtClean="0"/>
              <a:t>For efficient and scalable sequential pattern mining two common approaches are:</a:t>
            </a:r>
          </a:p>
          <a:p>
            <a:pPr lvl="1"/>
            <a:r>
              <a:rPr lang="en-US" dirty="0" smtClean="0"/>
              <a:t>Mining the full set of sequential patterns</a:t>
            </a:r>
          </a:p>
          <a:p>
            <a:pPr lvl="1"/>
            <a:r>
              <a:rPr lang="en-US" dirty="0" smtClean="0"/>
              <a:t>Mining  only the set of closed sequential pattern</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Sequential Pattern (Example)</a:t>
            </a:r>
            <a:endParaRPr lang="en-US" dirty="0"/>
          </a:p>
        </p:txBody>
      </p:sp>
      <p:graphicFrame>
        <p:nvGraphicFramePr>
          <p:cNvPr id="5" name="Content Placeholder 4"/>
          <p:cNvGraphicFramePr>
            <a:graphicFrameLocks noGrp="1"/>
          </p:cNvGraphicFramePr>
          <p:nvPr>
            <p:ph idx="1"/>
          </p:nvPr>
        </p:nvGraphicFramePr>
        <p:xfrm>
          <a:off x="457200" y="1935163"/>
          <a:ext cx="8229600" cy="2278380"/>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marL="0" marR="0" algn="just">
                        <a:lnSpc>
                          <a:spcPct val="115000"/>
                        </a:lnSpc>
                        <a:spcAft>
                          <a:spcPts val="0"/>
                        </a:spcAft>
                      </a:pPr>
                      <a:r>
                        <a:rPr lang="en-US" sz="2600" dirty="0" err="1">
                          <a:latin typeface="Times New Roman"/>
                          <a:ea typeface="Times New Roman"/>
                        </a:rPr>
                        <a:t>Sequence_ID</a:t>
                      </a:r>
                      <a:endParaRPr lang="en-US" sz="2600" dirty="0">
                        <a:latin typeface="Times New Roman"/>
                        <a:ea typeface="Times New Roman"/>
                      </a:endParaRPr>
                    </a:p>
                  </a:txBody>
                  <a:tcPr marL="68580" marR="68580" marT="0" marB="0"/>
                </a:tc>
                <a:tc>
                  <a:txBody>
                    <a:bodyPr/>
                    <a:lstStyle/>
                    <a:p>
                      <a:pPr marL="0" marR="0" algn="just">
                        <a:lnSpc>
                          <a:spcPct val="115000"/>
                        </a:lnSpc>
                        <a:spcAft>
                          <a:spcPts val="0"/>
                        </a:spcAft>
                      </a:pPr>
                      <a:r>
                        <a:rPr lang="en-US" sz="2600">
                          <a:latin typeface="Times New Roman"/>
                          <a:ea typeface="Times New Roman"/>
                        </a:rPr>
                        <a:t>Sequence</a:t>
                      </a:r>
                    </a:p>
                  </a:txBody>
                  <a:tcPr marL="68580" marR="68580" marT="0" marB="0"/>
                </a:tc>
              </a:tr>
              <a:tr h="370840">
                <a:tc>
                  <a:txBody>
                    <a:bodyPr/>
                    <a:lstStyle/>
                    <a:p>
                      <a:pPr marL="0" marR="0" algn="just">
                        <a:lnSpc>
                          <a:spcPct val="115000"/>
                        </a:lnSpc>
                        <a:spcAft>
                          <a:spcPts val="0"/>
                        </a:spcAft>
                      </a:pPr>
                      <a:r>
                        <a:rPr lang="en-US" sz="2600">
                          <a:latin typeface="Times New Roman"/>
                          <a:ea typeface="Times New Roman"/>
                        </a:rPr>
                        <a:t>1</a:t>
                      </a:r>
                    </a:p>
                  </a:txBody>
                  <a:tcPr marL="68580" marR="68580" marT="0" marB="0"/>
                </a:tc>
                <a:tc>
                  <a:txBody>
                    <a:bodyPr/>
                    <a:lstStyle/>
                    <a:p>
                      <a:pPr marL="0" marR="0" algn="just">
                        <a:lnSpc>
                          <a:spcPct val="115000"/>
                        </a:lnSpc>
                        <a:spcAft>
                          <a:spcPts val="0"/>
                        </a:spcAft>
                      </a:pPr>
                      <a:r>
                        <a:rPr lang="en-US" sz="2600">
                          <a:latin typeface="Times New Roman"/>
                          <a:ea typeface="Times New Roman"/>
                        </a:rPr>
                        <a:t>{(a, (a,b,c), (a,c), (b,c)}</a:t>
                      </a:r>
                    </a:p>
                  </a:txBody>
                  <a:tcPr marL="68580" marR="68580" marT="0" marB="0"/>
                </a:tc>
              </a:tr>
              <a:tr h="370840">
                <a:tc>
                  <a:txBody>
                    <a:bodyPr/>
                    <a:lstStyle/>
                    <a:p>
                      <a:pPr marL="0" marR="0" algn="just">
                        <a:lnSpc>
                          <a:spcPct val="115000"/>
                        </a:lnSpc>
                        <a:spcAft>
                          <a:spcPts val="0"/>
                        </a:spcAft>
                      </a:pPr>
                      <a:r>
                        <a:rPr lang="en-US" sz="2600">
                          <a:latin typeface="Times New Roman"/>
                          <a:ea typeface="Times New Roman"/>
                        </a:rPr>
                        <a:t>2</a:t>
                      </a:r>
                    </a:p>
                  </a:txBody>
                  <a:tcPr marL="68580" marR="68580" marT="0" marB="0"/>
                </a:tc>
                <a:tc>
                  <a:txBody>
                    <a:bodyPr/>
                    <a:lstStyle/>
                    <a:p>
                      <a:pPr marL="0" marR="0" algn="just">
                        <a:lnSpc>
                          <a:spcPct val="115000"/>
                        </a:lnSpc>
                        <a:spcAft>
                          <a:spcPts val="0"/>
                        </a:spcAft>
                      </a:pPr>
                      <a:r>
                        <a:rPr lang="en-US" sz="2600">
                          <a:latin typeface="Times New Roman"/>
                          <a:ea typeface="Times New Roman"/>
                        </a:rPr>
                        <a:t>{(a,b,c), (a,d),e,(d,e)}</a:t>
                      </a:r>
                    </a:p>
                  </a:txBody>
                  <a:tcPr marL="68580" marR="68580" marT="0" marB="0"/>
                </a:tc>
              </a:tr>
              <a:tr h="370840">
                <a:tc>
                  <a:txBody>
                    <a:bodyPr/>
                    <a:lstStyle/>
                    <a:p>
                      <a:pPr marL="0" marR="0" algn="just">
                        <a:lnSpc>
                          <a:spcPct val="115000"/>
                        </a:lnSpc>
                        <a:spcAft>
                          <a:spcPts val="0"/>
                        </a:spcAft>
                      </a:pPr>
                      <a:r>
                        <a:rPr lang="en-US" sz="2600">
                          <a:latin typeface="Times New Roman"/>
                          <a:ea typeface="Times New Roman"/>
                        </a:rPr>
                        <a:t>3</a:t>
                      </a:r>
                    </a:p>
                  </a:txBody>
                  <a:tcPr marL="68580" marR="68580" marT="0" marB="0"/>
                </a:tc>
                <a:tc>
                  <a:txBody>
                    <a:bodyPr/>
                    <a:lstStyle/>
                    <a:p>
                      <a:pPr marL="0" marR="0" algn="just">
                        <a:lnSpc>
                          <a:spcPct val="115000"/>
                        </a:lnSpc>
                        <a:spcAft>
                          <a:spcPts val="0"/>
                        </a:spcAft>
                      </a:pPr>
                      <a:r>
                        <a:rPr lang="en-US" sz="2600">
                          <a:latin typeface="Times New Roman"/>
                          <a:ea typeface="Times New Roman"/>
                        </a:rPr>
                        <a:t>{( c,d), (a,d,e),e}</a:t>
                      </a:r>
                    </a:p>
                  </a:txBody>
                  <a:tcPr marL="68580" marR="68580" marT="0" marB="0"/>
                </a:tc>
              </a:tr>
              <a:tr h="370840">
                <a:tc>
                  <a:txBody>
                    <a:bodyPr/>
                    <a:lstStyle/>
                    <a:p>
                      <a:pPr marL="0" marR="0" algn="just">
                        <a:lnSpc>
                          <a:spcPct val="115000"/>
                        </a:lnSpc>
                        <a:spcAft>
                          <a:spcPts val="0"/>
                        </a:spcAft>
                      </a:pPr>
                      <a:r>
                        <a:rPr lang="en-US" sz="2600">
                          <a:latin typeface="Times New Roman"/>
                          <a:ea typeface="Times New Roman"/>
                        </a:rPr>
                        <a:t>4</a:t>
                      </a:r>
                    </a:p>
                  </a:txBody>
                  <a:tcPr marL="68580" marR="68580" marT="0" marB="0"/>
                </a:tc>
                <a:tc>
                  <a:txBody>
                    <a:bodyPr/>
                    <a:lstStyle/>
                    <a:p>
                      <a:pPr marL="0" marR="0" algn="just">
                        <a:lnSpc>
                          <a:spcPct val="115000"/>
                        </a:lnSpc>
                        <a:spcAft>
                          <a:spcPts val="0"/>
                        </a:spcAft>
                      </a:pPr>
                      <a:r>
                        <a:rPr lang="en-US" sz="2600" dirty="0">
                          <a:latin typeface="Times New Roman"/>
                          <a:ea typeface="Times New Roman"/>
                        </a:rPr>
                        <a:t>{ (</a:t>
                      </a:r>
                      <a:r>
                        <a:rPr lang="en-US" sz="2600" dirty="0" err="1">
                          <a:latin typeface="Times New Roman"/>
                          <a:ea typeface="Times New Roman"/>
                        </a:rPr>
                        <a:t>e,f</a:t>
                      </a:r>
                      <a:r>
                        <a:rPr lang="en-US" sz="2600" dirty="0">
                          <a:latin typeface="Times New Roman"/>
                          <a:ea typeface="Times New Roman"/>
                        </a:rPr>
                        <a:t>,),d,(</a:t>
                      </a:r>
                      <a:r>
                        <a:rPr lang="en-US" sz="2600" dirty="0" err="1">
                          <a:latin typeface="Times New Roman"/>
                          <a:ea typeface="Times New Roman"/>
                        </a:rPr>
                        <a:t>a,b,c</a:t>
                      </a:r>
                      <a:r>
                        <a:rPr lang="en-US" sz="2600" dirty="0">
                          <a:latin typeface="Times New Roman"/>
                          <a:ea typeface="Times New Roman"/>
                        </a:rPr>
                        <a:t>),f]</a:t>
                      </a:r>
                    </a:p>
                  </a:txBody>
                  <a:tcPr marL="68580" marR="68580" marT="0" marB="0"/>
                </a:tc>
              </a:tr>
            </a:tbl>
          </a:graphicData>
        </a:graphic>
      </p:graphicFrame>
      <p:sp>
        <p:nvSpPr>
          <p:cNvPr id="4" name="Slide Number Placeholder 3"/>
          <p:cNvSpPr>
            <a:spLocks noGrp="1"/>
          </p:cNvSpPr>
          <p:nvPr>
            <p:ph type="sldNum" sz="quarter" idx="12"/>
          </p:nvPr>
        </p:nvSpPr>
        <p:spPr/>
        <p:txBody>
          <a:bodyPr/>
          <a:lstStyle/>
          <a:p>
            <a:fld id="{292C84C0-18BA-4BFB-B242-B0DCBC2204A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Market Basket Analysis</a:t>
            </a:r>
            <a:endParaRPr lang="en-US" dirty="0"/>
          </a:p>
        </p:txBody>
      </p:sp>
      <p:sp>
        <p:nvSpPr>
          <p:cNvPr id="3" name="Content Placeholder 2"/>
          <p:cNvSpPr>
            <a:spLocks noGrp="1"/>
          </p:cNvSpPr>
          <p:nvPr>
            <p:ph idx="1"/>
          </p:nvPr>
        </p:nvSpPr>
        <p:spPr/>
        <p:txBody>
          <a:bodyPr>
            <a:normAutofit fontScale="92500"/>
          </a:bodyPr>
          <a:lstStyle/>
          <a:p>
            <a:pPr lvl="0"/>
            <a:r>
              <a:rPr lang="en-US" dirty="0" smtClean="0"/>
              <a:t>Market basket analysis (also known as Affinity Analysis) is the study of items that are purchased or grouped together in a single transaction or multiple, sequential transactions. </a:t>
            </a:r>
          </a:p>
          <a:p>
            <a:pPr lvl="0"/>
            <a:r>
              <a:rPr lang="en-US" dirty="0" smtClean="0"/>
              <a:t>Understanding the relationships and the strength of those relationships is valuable information that can be used to make recommendations, cross-sell, up-sell, offer coupons, etc.</a:t>
            </a:r>
          </a:p>
          <a:p>
            <a:pPr lvl="0"/>
            <a:r>
              <a:rPr lang="en-US" dirty="0" smtClean="0"/>
              <a:t>A predictive market basket analysis can be used to identify sets of products/services purchased/events) that generally occur in sequence or something of interest to direct marketers.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Sub-graph Patterns</a:t>
            </a:r>
            <a:endParaRPr lang="en-US" dirty="0"/>
          </a:p>
        </p:txBody>
      </p:sp>
      <p:sp>
        <p:nvSpPr>
          <p:cNvPr id="3" name="Content Placeholder 2"/>
          <p:cNvSpPr>
            <a:spLocks noGrp="1"/>
          </p:cNvSpPr>
          <p:nvPr>
            <p:ph idx="1"/>
          </p:nvPr>
        </p:nvSpPr>
        <p:spPr/>
        <p:txBody>
          <a:bodyPr>
            <a:normAutofit/>
          </a:bodyPr>
          <a:lstStyle/>
          <a:p>
            <a:pPr lvl="0"/>
            <a:r>
              <a:rPr lang="en-US" dirty="0" smtClean="0"/>
              <a:t>It finds characteristics sub-graphs within the network.</a:t>
            </a:r>
          </a:p>
          <a:p>
            <a:pPr lvl="0"/>
            <a:r>
              <a:rPr lang="en-US" dirty="0" smtClean="0"/>
              <a:t>It is a form of graph search.</a:t>
            </a:r>
          </a:p>
          <a:p>
            <a:pPr lvl="0"/>
            <a:r>
              <a:rPr lang="en-US" dirty="0" smtClean="0"/>
              <a:t>Given a labeled graph data set, D = {G1, G2, …….,</a:t>
            </a:r>
            <a:r>
              <a:rPr lang="en-US" dirty="0" err="1" smtClean="0"/>
              <a:t>Gn</a:t>
            </a:r>
            <a:r>
              <a:rPr lang="en-US" dirty="0" smtClean="0"/>
              <a:t>}, a frequent graph has minimum support not less than minimum threshold support.</a:t>
            </a:r>
          </a:p>
          <a:p>
            <a:pPr lvl="0"/>
            <a:r>
              <a:rPr lang="en-US" dirty="0" smtClean="0"/>
              <a:t>Frequent sub-graph pattern can be discovered by generating frequent substructures candidate and hence check the frequency of each candidate.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Sub-graph Patterns</a:t>
            </a:r>
            <a:endParaRPr lang="en-US" dirty="0"/>
          </a:p>
        </p:txBody>
      </p:sp>
      <p:sp>
        <p:nvSpPr>
          <p:cNvPr id="3" name="Content Placeholder 2"/>
          <p:cNvSpPr>
            <a:spLocks noGrp="1"/>
          </p:cNvSpPr>
          <p:nvPr>
            <p:ph idx="1"/>
          </p:nvPr>
        </p:nvSpPr>
        <p:spPr/>
        <p:txBody>
          <a:bodyPr/>
          <a:lstStyle/>
          <a:p>
            <a:pPr lvl="0"/>
            <a:r>
              <a:rPr lang="en-US" dirty="0" err="1" smtClean="0"/>
              <a:t>Apriori</a:t>
            </a:r>
            <a:r>
              <a:rPr lang="en-US" dirty="0" smtClean="0"/>
              <a:t> </a:t>
            </a:r>
            <a:r>
              <a:rPr lang="en-US" dirty="0" err="1" smtClean="0"/>
              <a:t>methos</a:t>
            </a:r>
            <a:r>
              <a:rPr lang="en-US" dirty="0" smtClean="0"/>
              <a:t> and frequent –growth are tow common basic methods for finding frequent sub-graph</a:t>
            </a:r>
          </a:p>
          <a:p>
            <a:pPr lvl="0"/>
            <a:r>
              <a:rPr lang="en-US" dirty="0" smtClean="0"/>
              <a:t>Extend association rule mining to finding frequent </a:t>
            </a:r>
            <a:r>
              <a:rPr lang="en-US" dirty="0" err="1" smtClean="0"/>
              <a:t>subgraphs</a:t>
            </a:r>
            <a:endParaRPr lang="en-US" dirty="0" smtClean="0"/>
          </a:p>
          <a:p>
            <a:pPr lvl="0"/>
            <a:r>
              <a:rPr lang="en-US" dirty="0" smtClean="0"/>
              <a:t>Useful for Web Mining, computational chemistry, bioinformatics, spatial data sets, etc</a:t>
            </a:r>
          </a:p>
          <a:p>
            <a:r>
              <a:rPr lang="en-US" dirty="0" err="1" smtClean="0"/>
              <a:t>Eg</a:t>
            </a:r>
            <a:r>
              <a:rPr lang="en-US" dirty="0" smtClean="0"/>
              <a:t>::</a:t>
            </a:r>
          </a:p>
          <a:p>
            <a:r>
              <a:rPr lang="en-US" dirty="0" smtClean="0"/>
              <a:t>Chemical Structure, Geographical Nodes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Sub-graph Patterns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066800" y="2286000"/>
            <a:ext cx="6629400" cy="3200399"/>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92C84C0-18BA-4BFB-B242-B0DCBC2204A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Sub-graph Patterns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990600" y="2209800"/>
            <a:ext cx="7010400" cy="3962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92C84C0-18BA-4BFB-B242-B0DCBC2204A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Sub-graph Patterns</a:t>
            </a:r>
            <a:endParaRPr lang="en-US" dirty="0"/>
          </a:p>
        </p:txBody>
      </p:sp>
      <p:sp>
        <p:nvSpPr>
          <p:cNvPr id="3" name="Content Placeholder 2"/>
          <p:cNvSpPr>
            <a:spLocks noGrp="1"/>
          </p:cNvSpPr>
          <p:nvPr>
            <p:ph idx="1"/>
          </p:nvPr>
        </p:nvSpPr>
        <p:spPr/>
        <p:txBody>
          <a:bodyPr/>
          <a:lstStyle/>
          <a:p>
            <a:r>
              <a:rPr lang="en-US" b="1" i="1" dirty="0" smtClean="0"/>
              <a:t>Challenges</a:t>
            </a:r>
            <a:endParaRPr lang="en-US" dirty="0" smtClean="0"/>
          </a:p>
          <a:p>
            <a:pPr lvl="1"/>
            <a:r>
              <a:rPr lang="en-US" dirty="0" smtClean="0"/>
              <a:t>Node may contain duplicate labels.</a:t>
            </a:r>
          </a:p>
          <a:p>
            <a:pPr lvl="1"/>
            <a:r>
              <a:rPr lang="en-US" dirty="0" smtClean="0"/>
              <a:t>How to define support and confidence?</a:t>
            </a:r>
          </a:p>
          <a:p>
            <a:pPr lvl="1"/>
            <a:r>
              <a:rPr lang="en-US" dirty="0" smtClean="0"/>
              <a:t>Additional constraints imposed by pattern structure</a:t>
            </a:r>
          </a:p>
          <a:p>
            <a:pPr lvl="1"/>
            <a:r>
              <a:rPr lang="en-US" dirty="0" smtClean="0"/>
              <a:t>Support and confidence are not the only constraints</a:t>
            </a:r>
          </a:p>
          <a:p>
            <a:pPr lvl="1"/>
            <a:r>
              <a:rPr lang="en-US" dirty="0" smtClean="0"/>
              <a:t>Assumption: frequent </a:t>
            </a:r>
            <a:r>
              <a:rPr lang="en-US" dirty="0" err="1" smtClean="0"/>
              <a:t>subgraphs</a:t>
            </a:r>
            <a:r>
              <a:rPr lang="en-US" dirty="0" smtClean="0"/>
              <a:t> must be connected</a:t>
            </a:r>
          </a:p>
          <a:p>
            <a:r>
              <a:rPr lang="en-US" dirty="0" smtClean="0"/>
              <a:t>*</a:t>
            </a:r>
            <a:r>
              <a:rPr lang="en-US" b="1" i="1" dirty="0" err="1" smtClean="0"/>
              <a:t>Apriori</a:t>
            </a:r>
            <a:r>
              <a:rPr lang="en-US" b="1" i="1" dirty="0" smtClean="0"/>
              <a:t>-like</a:t>
            </a:r>
            <a:r>
              <a:rPr lang="en-US" b="1" dirty="0" smtClean="0"/>
              <a:t> approach</a:t>
            </a:r>
            <a:r>
              <a:rPr lang="en-US" dirty="0" smtClean="0"/>
              <a:t>:</a:t>
            </a:r>
          </a:p>
          <a:p>
            <a:pPr lvl="1"/>
            <a:r>
              <a:rPr lang="en-US" dirty="0" smtClean="0"/>
              <a:t>Use frequent k-</a:t>
            </a:r>
            <a:r>
              <a:rPr lang="en-US" dirty="0" err="1" smtClean="0"/>
              <a:t>subgraphs</a:t>
            </a:r>
            <a:r>
              <a:rPr lang="en-US" dirty="0" smtClean="0"/>
              <a:t> to generate frequent (k+1) </a:t>
            </a:r>
            <a:r>
              <a:rPr lang="en-US" dirty="0" err="1" smtClean="0"/>
              <a:t>subgraphs</a:t>
            </a:r>
            <a:endParaRPr lang="en-US" dirty="0" smtClean="0"/>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Frequent-Pattern Mining </a:t>
            </a:r>
            <a:endParaRPr lang="en-US" dirty="0"/>
          </a:p>
        </p:txBody>
      </p:sp>
      <p:sp>
        <p:nvSpPr>
          <p:cNvPr id="3" name="Content Placeholder 2"/>
          <p:cNvSpPr>
            <a:spLocks noGrp="1"/>
          </p:cNvSpPr>
          <p:nvPr>
            <p:ph idx="1"/>
          </p:nvPr>
        </p:nvSpPr>
        <p:spPr/>
        <p:txBody>
          <a:bodyPr>
            <a:normAutofit/>
          </a:bodyPr>
          <a:lstStyle/>
          <a:p>
            <a:pPr lvl="0"/>
            <a:r>
              <a:rPr lang="en-US" dirty="0" smtClean="0"/>
              <a:t>Frequent-pattern mining finds a set of patterns that occur frequently in a data set, where a pattern can be a set of items (called an </a:t>
            </a:r>
            <a:r>
              <a:rPr lang="en-US" dirty="0" err="1" smtClean="0"/>
              <a:t>itemset</a:t>
            </a:r>
            <a:r>
              <a:rPr lang="en-US" dirty="0" smtClean="0"/>
              <a:t>), a subsequence, or a substructure.</a:t>
            </a:r>
          </a:p>
          <a:p>
            <a:pPr lvl="0"/>
            <a:r>
              <a:rPr lang="en-US" dirty="0" smtClean="0"/>
              <a:t>A pattern is considered frequent if its count satisfies a minimum support. Scalable methods for mining frequent patterns have been extensively studied for static data sets.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Frequent-Pattern Mining </a:t>
            </a:r>
            <a:endParaRPr lang="en-US" dirty="0"/>
          </a:p>
        </p:txBody>
      </p:sp>
      <p:sp>
        <p:nvSpPr>
          <p:cNvPr id="3" name="Content Placeholder 2"/>
          <p:cNvSpPr>
            <a:spLocks noGrp="1"/>
          </p:cNvSpPr>
          <p:nvPr>
            <p:ph idx="1"/>
          </p:nvPr>
        </p:nvSpPr>
        <p:spPr/>
        <p:txBody>
          <a:bodyPr/>
          <a:lstStyle/>
          <a:p>
            <a:pPr lvl="0"/>
            <a:r>
              <a:rPr lang="en-US" dirty="0" smtClean="0"/>
              <a:t>Challenges in mining data streams:</a:t>
            </a:r>
          </a:p>
          <a:p>
            <a:pPr lvl="1"/>
            <a:r>
              <a:rPr lang="en-US" dirty="0" smtClean="0"/>
              <a:t>Many existing frequent-pattern mining algorithms require the system to scan the whole data set more than once, but this is unrealistic for infinite data streams.</a:t>
            </a:r>
          </a:p>
          <a:p>
            <a:pPr lvl="1"/>
            <a:r>
              <a:rPr lang="en-US" dirty="0" smtClean="0"/>
              <a:t>A frequent </a:t>
            </a:r>
            <a:r>
              <a:rPr lang="en-US" dirty="0" err="1" smtClean="0"/>
              <a:t>itemset</a:t>
            </a:r>
            <a:r>
              <a:rPr lang="en-US" dirty="0" smtClean="0"/>
              <a:t> can become infrequent as well. The number of infrequent </a:t>
            </a:r>
            <a:r>
              <a:rPr lang="en-US" dirty="0" err="1" smtClean="0"/>
              <a:t>itemsets</a:t>
            </a:r>
            <a:r>
              <a:rPr lang="en-US" dirty="0" smtClean="0"/>
              <a:t> is exponential and so it is impossible to keep track of all of them.</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Multilevel Association Rule :</a:t>
            </a:r>
            <a:endParaRPr lang="en-US" dirty="0"/>
          </a:p>
        </p:txBody>
      </p:sp>
      <p:sp>
        <p:nvSpPr>
          <p:cNvPr id="3" name="Content Placeholder 2"/>
          <p:cNvSpPr>
            <a:spLocks noGrp="1"/>
          </p:cNvSpPr>
          <p:nvPr>
            <p:ph idx="1"/>
          </p:nvPr>
        </p:nvSpPr>
        <p:spPr/>
        <p:txBody>
          <a:bodyPr>
            <a:normAutofit/>
          </a:bodyPr>
          <a:lstStyle/>
          <a:p>
            <a:r>
              <a:rPr lang="en-US" dirty="0"/>
              <a:t>Association rules created from mining information at different degrees of reflection are called various level or staggered association rules</a:t>
            </a:r>
            <a:r>
              <a:rPr lang="en-US" dirty="0" smtClean="0"/>
              <a:t>.</a:t>
            </a:r>
          </a:p>
          <a:p>
            <a:r>
              <a:rPr lang="en-US" dirty="0" smtClean="0"/>
              <a:t>Multilevel </a:t>
            </a:r>
            <a:r>
              <a:rPr lang="en-US" dirty="0"/>
              <a:t>association rules can be mined effectively utilizing idea progressions under a help certainty system</a:t>
            </a:r>
            <a:r>
              <a:rPr lang="en-US" dirty="0" smtClean="0"/>
              <a:t>.</a:t>
            </a:r>
          </a:p>
          <a:p>
            <a:r>
              <a:rPr lang="en-US" dirty="0" smtClean="0"/>
              <a:t>Rules </a:t>
            </a:r>
            <a:r>
              <a:rPr lang="en-US" dirty="0"/>
              <a:t>at a high idea level may add to good judgment while rules at a low idea level may not be valuable consistently.</a:t>
            </a:r>
          </a:p>
        </p:txBody>
      </p:sp>
      <p:sp>
        <p:nvSpPr>
          <p:cNvPr id="4" name="Slide Number Placeholder 3"/>
          <p:cNvSpPr>
            <a:spLocks noGrp="1"/>
          </p:cNvSpPr>
          <p:nvPr>
            <p:ph type="sldNum" sz="quarter" idx="12"/>
          </p:nvPr>
        </p:nvSpPr>
        <p:spPr/>
        <p:txBody>
          <a:bodyPr/>
          <a:lstStyle/>
          <a:p>
            <a:fld id="{292C84C0-18BA-4BFB-B242-B0DCBC2204A3}" type="slidenum">
              <a:rPr lang="en-US" smtClean="0"/>
              <a:pPr/>
              <a:t>37</a:t>
            </a:fld>
            <a:endParaRPr lang="en-US"/>
          </a:p>
        </p:txBody>
      </p:sp>
    </p:spTree>
    <p:extLst>
      <p:ext uri="{BB962C8B-B14F-4D97-AF65-F5344CB8AC3E}">
        <p14:creationId xmlns:p14="http://schemas.microsoft.com/office/powerpoint/2010/main" val="23720248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Need </a:t>
            </a:r>
            <a:r>
              <a:rPr lang="en-US" b="1" dirty="0"/>
              <a:t>of Multidimensional Rule :</a:t>
            </a:r>
            <a:endParaRPr lang="en-US" dirty="0"/>
          </a:p>
        </p:txBody>
      </p:sp>
      <p:sp>
        <p:nvSpPr>
          <p:cNvPr id="3" name="Content Placeholder 2"/>
          <p:cNvSpPr>
            <a:spLocks noGrp="1"/>
          </p:cNvSpPr>
          <p:nvPr>
            <p:ph idx="1"/>
          </p:nvPr>
        </p:nvSpPr>
        <p:spPr/>
        <p:txBody>
          <a:bodyPr/>
          <a:lstStyle/>
          <a:p>
            <a:pPr fontAlgn="base"/>
            <a:r>
              <a:rPr lang="en-US" dirty="0"/>
              <a:t>Sometimes at the low data level, data does not show any significant pattern but there is useful information hiding behind it.</a:t>
            </a:r>
          </a:p>
          <a:p>
            <a:pPr fontAlgn="base"/>
            <a:r>
              <a:rPr lang="en-US" dirty="0"/>
              <a:t>The aim is to find the hidden information in or between levels of abstraction.</a:t>
            </a:r>
          </a:p>
        </p:txBody>
      </p:sp>
      <p:sp>
        <p:nvSpPr>
          <p:cNvPr id="4" name="Slide Number Placeholder 3"/>
          <p:cNvSpPr>
            <a:spLocks noGrp="1"/>
          </p:cNvSpPr>
          <p:nvPr>
            <p:ph type="sldNum" sz="quarter" idx="12"/>
          </p:nvPr>
        </p:nvSpPr>
        <p:spPr/>
        <p:txBody>
          <a:bodyPr/>
          <a:lstStyle/>
          <a:p>
            <a:fld id="{292C84C0-18BA-4BFB-B242-B0DCBC2204A3}" type="slidenum">
              <a:rPr lang="en-US" smtClean="0"/>
              <a:pPr/>
              <a:t>38</a:t>
            </a:fld>
            <a:endParaRPr lang="en-US"/>
          </a:p>
        </p:txBody>
      </p:sp>
    </p:spTree>
    <p:extLst>
      <p:ext uri="{BB962C8B-B14F-4D97-AF65-F5344CB8AC3E}">
        <p14:creationId xmlns:p14="http://schemas.microsoft.com/office/powerpoint/2010/main" val="16066038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Approaches to multilevel association rule </a:t>
            </a:r>
            <a:r>
              <a:rPr lang="en-US" b="1" dirty="0" smtClean="0"/>
              <a:t>mining:</a:t>
            </a:r>
            <a:endParaRPr lang="en-US" dirty="0"/>
          </a:p>
        </p:txBody>
      </p:sp>
      <p:sp>
        <p:nvSpPr>
          <p:cNvPr id="3" name="Content Placeholder 2"/>
          <p:cNvSpPr>
            <a:spLocks noGrp="1"/>
          </p:cNvSpPr>
          <p:nvPr>
            <p:ph idx="1"/>
          </p:nvPr>
        </p:nvSpPr>
        <p:spPr/>
        <p:txBody>
          <a:bodyPr/>
          <a:lstStyle/>
          <a:p>
            <a:pPr fontAlgn="base"/>
            <a:r>
              <a:rPr lang="en-US" dirty="0"/>
              <a:t>Uniform Support(Using uniform minimum support for all level)</a:t>
            </a:r>
          </a:p>
          <a:p>
            <a:pPr fontAlgn="base"/>
            <a:r>
              <a:rPr lang="en-US" dirty="0"/>
              <a:t>Reduced Support (Using reduced minimum support at lower levels)</a:t>
            </a:r>
          </a:p>
          <a:p>
            <a:pPr fontAlgn="base"/>
            <a:r>
              <a:rPr lang="en-US" dirty="0"/>
              <a:t>Group-based Support(Using item or group based support)</a:t>
            </a:r>
          </a:p>
        </p:txBody>
      </p:sp>
      <p:sp>
        <p:nvSpPr>
          <p:cNvPr id="4" name="Slide Number Placeholder 3"/>
          <p:cNvSpPr>
            <a:spLocks noGrp="1"/>
          </p:cNvSpPr>
          <p:nvPr>
            <p:ph type="sldNum" sz="quarter" idx="12"/>
          </p:nvPr>
        </p:nvSpPr>
        <p:spPr/>
        <p:txBody>
          <a:bodyPr/>
          <a:lstStyle/>
          <a:p>
            <a:fld id="{292C84C0-18BA-4BFB-B242-B0DCBC2204A3}" type="slidenum">
              <a:rPr lang="en-US" smtClean="0"/>
              <a:pPr/>
              <a:t>39</a:t>
            </a:fld>
            <a:endParaRPr lang="en-US"/>
          </a:p>
        </p:txBody>
      </p:sp>
    </p:spTree>
    <p:extLst>
      <p:ext uri="{BB962C8B-B14F-4D97-AF65-F5344CB8AC3E}">
        <p14:creationId xmlns:p14="http://schemas.microsoft.com/office/powerpoint/2010/main" val="3842168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Market Basket Analysis</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Advanced Market Basket Analysis provides an excellent way to get to know the customer and understand the different behaviors that can be used to provide better design a better plan and devise more attractive promotions that can lead to more sales and profits.</a:t>
            </a:r>
          </a:p>
          <a:p>
            <a:pPr lvl="0"/>
            <a:r>
              <a:rPr lang="en-US" dirty="0" smtClean="0"/>
              <a:t>The analysis can be applied in various ways:</a:t>
            </a:r>
          </a:p>
          <a:p>
            <a:pPr lvl="1"/>
            <a:r>
              <a:rPr lang="en-US" dirty="0" smtClean="0"/>
              <a:t>Develop combo offers based on products sold together.</a:t>
            </a:r>
          </a:p>
          <a:p>
            <a:pPr lvl="1"/>
            <a:r>
              <a:rPr lang="en-US" dirty="0" smtClean="0"/>
              <a:t>Organize and place associated products/categories nearby inside a store.</a:t>
            </a:r>
          </a:p>
          <a:p>
            <a:pPr lvl="1"/>
            <a:r>
              <a:rPr lang="en-US" dirty="0" smtClean="0"/>
              <a:t>Determine the layout of the catalog of an ecommerce site.</a:t>
            </a:r>
          </a:p>
          <a:p>
            <a:pPr lvl="1"/>
            <a:r>
              <a:rPr lang="en-US" dirty="0" smtClean="0"/>
              <a:t>Control inventory based on product demands and what products sell together.</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Applications</a:t>
            </a:r>
            <a:endParaRPr lang="en-US" b="1" dirty="0"/>
          </a:p>
        </p:txBody>
      </p:sp>
      <p:sp>
        <p:nvSpPr>
          <p:cNvPr id="3" name="Content Placeholder 2"/>
          <p:cNvSpPr>
            <a:spLocks noGrp="1"/>
          </p:cNvSpPr>
          <p:nvPr>
            <p:ph idx="1"/>
          </p:nvPr>
        </p:nvSpPr>
        <p:spPr/>
        <p:txBody>
          <a:bodyPr>
            <a:normAutofit/>
          </a:bodyPr>
          <a:lstStyle/>
          <a:p>
            <a:r>
              <a:rPr lang="en-US" dirty="0"/>
              <a:t>Retail Sales Analysis</a:t>
            </a:r>
          </a:p>
          <a:p>
            <a:r>
              <a:rPr lang="en-US" dirty="0" smtClean="0"/>
              <a:t>Healthcare </a:t>
            </a:r>
            <a:r>
              <a:rPr lang="en-US" dirty="0"/>
              <a:t>Management</a:t>
            </a:r>
          </a:p>
          <a:p>
            <a:r>
              <a:rPr lang="en-US" dirty="0" smtClean="0"/>
              <a:t>Fraud </a:t>
            </a:r>
            <a:r>
              <a:rPr lang="en-US" dirty="0"/>
              <a:t>Detection</a:t>
            </a:r>
          </a:p>
          <a:p>
            <a:r>
              <a:rPr lang="en-US" dirty="0" smtClean="0"/>
              <a:t>Web </a:t>
            </a:r>
            <a:r>
              <a:rPr lang="en-US" dirty="0"/>
              <a:t>Usage Mining</a:t>
            </a:r>
          </a:p>
          <a:p>
            <a:r>
              <a:rPr lang="en-US" dirty="0" smtClean="0"/>
              <a:t>Social </a:t>
            </a:r>
            <a:r>
              <a:rPr lang="en-US" dirty="0"/>
              <a:t>Network Analysis</a:t>
            </a:r>
          </a:p>
        </p:txBody>
      </p:sp>
      <p:sp>
        <p:nvSpPr>
          <p:cNvPr id="4" name="Slide Number Placeholder 3"/>
          <p:cNvSpPr>
            <a:spLocks noGrp="1"/>
          </p:cNvSpPr>
          <p:nvPr>
            <p:ph type="sldNum" sz="quarter" idx="12"/>
          </p:nvPr>
        </p:nvSpPr>
        <p:spPr/>
        <p:txBody>
          <a:bodyPr/>
          <a:lstStyle/>
          <a:p>
            <a:fld id="{292C84C0-18BA-4BFB-B242-B0DCBC2204A3}" type="slidenum">
              <a:rPr lang="en-US" smtClean="0"/>
              <a:pPr/>
              <a:t>40</a:t>
            </a:fld>
            <a:endParaRPr lang="en-US"/>
          </a:p>
        </p:txBody>
      </p:sp>
    </p:spTree>
    <p:extLst>
      <p:ext uri="{BB962C8B-B14F-4D97-AF65-F5344CB8AC3E}">
        <p14:creationId xmlns:p14="http://schemas.microsoft.com/office/powerpoint/2010/main" val="15480246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Challenges</a:t>
            </a:r>
          </a:p>
        </p:txBody>
      </p:sp>
      <p:sp>
        <p:nvSpPr>
          <p:cNvPr id="3" name="Content Placeholder 2"/>
          <p:cNvSpPr>
            <a:spLocks noGrp="1"/>
          </p:cNvSpPr>
          <p:nvPr>
            <p:ph idx="1"/>
          </p:nvPr>
        </p:nvSpPr>
        <p:spPr/>
        <p:txBody>
          <a:bodyPr/>
          <a:lstStyle/>
          <a:p>
            <a:r>
              <a:rPr lang="en-US" dirty="0"/>
              <a:t>High dimensionality</a:t>
            </a:r>
          </a:p>
          <a:p>
            <a:pPr lvl="1"/>
            <a:r>
              <a:rPr lang="en-US" dirty="0"/>
              <a:t>It is the problem of dealing with data sets that have a large number of attributes.</a:t>
            </a:r>
          </a:p>
          <a:p>
            <a:r>
              <a:rPr lang="en-US" dirty="0"/>
              <a:t>Large data set size</a:t>
            </a:r>
          </a:p>
          <a:p>
            <a:pPr lvl="1"/>
            <a:r>
              <a:rPr lang="en-US" dirty="0"/>
              <a:t>It is the problem of dealing with data sets that have a large number of records.</a:t>
            </a:r>
          </a:p>
          <a:p>
            <a:r>
              <a:rPr lang="en-US" dirty="0"/>
              <a:t>Scalability</a:t>
            </a:r>
          </a:p>
          <a:p>
            <a:pPr lvl="1"/>
            <a:r>
              <a:rPr lang="en-US" dirty="0"/>
              <a:t>It is the problem of dealing with data sets that are too large to fit into memory.</a:t>
            </a:r>
          </a:p>
        </p:txBody>
      </p:sp>
      <p:sp>
        <p:nvSpPr>
          <p:cNvPr id="4" name="Slide Number Placeholder 3"/>
          <p:cNvSpPr>
            <a:spLocks noGrp="1"/>
          </p:cNvSpPr>
          <p:nvPr>
            <p:ph type="sldNum" sz="quarter" idx="12"/>
          </p:nvPr>
        </p:nvSpPr>
        <p:spPr/>
        <p:txBody>
          <a:bodyPr/>
          <a:lstStyle/>
          <a:p>
            <a:fld id="{292C84C0-18BA-4BFB-B242-B0DCBC2204A3}" type="slidenum">
              <a:rPr lang="en-US" smtClean="0"/>
              <a:pPr/>
              <a:t>41</a:t>
            </a:fld>
            <a:endParaRPr lang="en-US"/>
          </a:p>
        </p:txBody>
      </p:sp>
    </p:spTree>
    <p:extLst>
      <p:ext uri="{BB962C8B-B14F-4D97-AF65-F5344CB8AC3E}">
        <p14:creationId xmlns:p14="http://schemas.microsoft.com/office/powerpoint/2010/main" val="40123338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Correlation Analysis in </a:t>
            </a:r>
            <a:r>
              <a:rPr lang="en-US" b="1" dirty="0" smtClean="0"/>
              <a:t>Association Analysis:</a:t>
            </a:r>
            <a:endParaRPr lang="en-US" dirty="0"/>
          </a:p>
        </p:txBody>
      </p:sp>
      <p:sp>
        <p:nvSpPr>
          <p:cNvPr id="3" name="Content Placeholder 2"/>
          <p:cNvSpPr>
            <a:spLocks noGrp="1"/>
          </p:cNvSpPr>
          <p:nvPr>
            <p:ph idx="1"/>
          </p:nvPr>
        </p:nvSpPr>
        <p:spPr/>
        <p:txBody>
          <a:bodyPr>
            <a:normAutofit lnSpcReduction="10000"/>
          </a:bodyPr>
          <a:lstStyle/>
          <a:p>
            <a:r>
              <a:rPr lang="en-US" dirty="0"/>
              <a:t>Correlation Analysis is a data mining technique used to identify the degree to which two or more variables are related or associated with each </a:t>
            </a:r>
            <a:r>
              <a:rPr lang="en-US" dirty="0" smtClean="0"/>
              <a:t>other.</a:t>
            </a:r>
          </a:p>
          <a:p>
            <a:r>
              <a:rPr lang="en-US" dirty="0" smtClean="0"/>
              <a:t>Correlation </a:t>
            </a:r>
            <a:r>
              <a:rPr lang="en-US" dirty="0"/>
              <a:t>refers to the statistical relationship between two or more variables, where the variation in one variable is associated with the variation in another variable. In other words, it measures how changes in one variable are related to changes in another variable. </a:t>
            </a:r>
            <a:endParaRPr lang="en-US" dirty="0" smtClean="0"/>
          </a:p>
          <a:p>
            <a:r>
              <a:rPr lang="en-US" dirty="0" smtClean="0"/>
              <a:t>Correlation </a:t>
            </a:r>
            <a:r>
              <a:rPr lang="en-US" dirty="0"/>
              <a:t>can be positive, negative, or zero, depending on the direction and strength of the relationship between the variables.</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42</a:t>
            </a:fld>
            <a:endParaRPr lang="en-US"/>
          </a:p>
        </p:txBody>
      </p:sp>
    </p:spTree>
    <p:extLst>
      <p:ext uri="{BB962C8B-B14F-4D97-AF65-F5344CB8AC3E}">
        <p14:creationId xmlns:p14="http://schemas.microsoft.com/office/powerpoint/2010/main" val="21902597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 Analysis</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43</a:t>
            </a:fld>
            <a:endParaRPr lang="en-US"/>
          </a:p>
        </p:txBody>
      </p:sp>
      <p:pic>
        <p:nvPicPr>
          <p:cNvPr id="7" name="Content Placeholder 6"/>
          <p:cNvPicPr>
            <a:picLocks noGrp="1" noChangeAspect="1"/>
          </p:cNvPicPr>
          <p:nvPr>
            <p:ph idx="1"/>
          </p:nvPr>
        </p:nvPicPr>
        <p:blipFill>
          <a:blip r:embed="rId2"/>
          <a:stretch>
            <a:fillRect/>
          </a:stretch>
        </p:blipFill>
        <p:spPr>
          <a:xfrm>
            <a:off x="381000" y="2438400"/>
            <a:ext cx="8197014" cy="3276698"/>
          </a:xfrm>
          <a:prstGeom prst="rect">
            <a:avLst/>
          </a:prstGeom>
        </p:spPr>
      </p:pic>
    </p:spTree>
    <p:extLst>
      <p:ext uri="{BB962C8B-B14F-4D97-AF65-F5344CB8AC3E}">
        <p14:creationId xmlns:p14="http://schemas.microsoft.com/office/powerpoint/2010/main" val="7214489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Benefits of Correlation Analysis</a:t>
            </a:r>
          </a:p>
        </p:txBody>
      </p:sp>
      <p:sp>
        <p:nvSpPr>
          <p:cNvPr id="3" name="Content Placeholder 2"/>
          <p:cNvSpPr>
            <a:spLocks noGrp="1"/>
          </p:cNvSpPr>
          <p:nvPr>
            <p:ph idx="1"/>
          </p:nvPr>
        </p:nvSpPr>
        <p:spPr/>
        <p:txBody>
          <a:bodyPr>
            <a:normAutofit/>
          </a:bodyPr>
          <a:lstStyle/>
          <a:p>
            <a:r>
              <a:rPr lang="en-US" dirty="0"/>
              <a:t>Identifying </a:t>
            </a:r>
            <a:r>
              <a:rPr lang="en-US" dirty="0" smtClean="0"/>
              <a:t>Relationships</a:t>
            </a:r>
          </a:p>
          <a:p>
            <a:r>
              <a:rPr lang="en-US" dirty="0" smtClean="0"/>
              <a:t>Prediction</a:t>
            </a:r>
            <a:r>
              <a:rPr lang="en-US" dirty="0"/>
              <a:t> </a:t>
            </a:r>
            <a:endParaRPr lang="en-US" dirty="0" smtClean="0"/>
          </a:p>
          <a:p>
            <a:r>
              <a:rPr lang="en-US" dirty="0" smtClean="0"/>
              <a:t>Feature Selection</a:t>
            </a:r>
            <a:endParaRPr lang="en-US" dirty="0"/>
          </a:p>
          <a:p>
            <a:r>
              <a:rPr lang="en-US" dirty="0"/>
              <a:t>Quality Control </a:t>
            </a:r>
          </a:p>
        </p:txBody>
      </p:sp>
      <p:sp>
        <p:nvSpPr>
          <p:cNvPr id="4" name="Slide Number Placeholder 3"/>
          <p:cNvSpPr>
            <a:spLocks noGrp="1"/>
          </p:cNvSpPr>
          <p:nvPr>
            <p:ph type="sldNum" sz="quarter" idx="12"/>
          </p:nvPr>
        </p:nvSpPr>
        <p:spPr/>
        <p:txBody>
          <a:bodyPr/>
          <a:lstStyle/>
          <a:p>
            <a:fld id="{292C84C0-18BA-4BFB-B242-B0DCBC2204A3}" type="slidenum">
              <a:rPr lang="en-US" smtClean="0"/>
              <a:pPr/>
              <a:t>44</a:t>
            </a:fld>
            <a:endParaRPr lang="en-US"/>
          </a:p>
        </p:txBody>
      </p:sp>
    </p:spTree>
    <p:extLst>
      <p:ext uri="{BB962C8B-B14F-4D97-AF65-F5344CB8AC3E}">
        <p14:creationId xmlns:p14="http://schemas.microsoft.com/office/powerpoint/2010/main" val="39378538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Constraint Based Mining</a:t>
            </a:r>
            <a:endParaRPr lang="en-US" b="1" dirty="0"/>
          </a:p>
        </p:txBody>
      </p:sp>
      <p:sp>
        <p:nvSpPr>
          <p:cNvPr id="3" name="Content Placeholder 2"/>
          <p:cNvSpPr>
            <a:spLocks noGrp="1"/>
          </p:cNvSpPr>
          <p:nvPr>
            <p:ph idx="1"/>
          </p:nvPr>
        </p:nvSpPr>
        <p:spPr/>
        <p:txBody>
          <a:bodyPr/>
          <a:lstStyle/>
          <a:p>
            <a:r>
              <a:rPr lang="en-US" dirty="0"/>
              <a:t>Constraint-based algorithms need constraints to decrease the search area in the frequent </a:t>
            </a:r>
            <a:r>
              <a:rPr lang="en-US" dirty="0" smtClean="0"/>
              <a:t>item set </a:t>
            </a:r>
            <a:r>
              <a:rPr lang="en-US" dirty="0"/>
              <a:t>generation </a:t>
            </a:r>
            <a:r>
              <a:rPr lang="en-US" dirty="0" smtClean="0"/>
              <a:t>step.</a:t>
            </a:r>
          </a:p>
          <a:p>
            <a:r>
              <a:rPr lang="en-US" dirty="0"/>
              <a:t>The general constraint </a:t>
            </a:r>
            <a:r>
              <a:rPr lang="en-US" dirty="0" smtClean="0"/>
              <a:t>is based on </a:t>
            </a:r>
            <a:r>
              <a:rPr lang="en-US" dirty="0"/>
              <a:t>the </a:t>
            </a:r>
            <a:r>
              <a:rPr lang="en-US" dirty="0" smtClean="0"/>
              <a:t>minimum </a:t>
            </a:r>
            <a:r>
              <a:rPr lang="en-US" dirty="0"/>
              <a:t>support</a:t>
            </a:r>
            <a:r>
              <a:rPr lang="en-US" dirty="0" smtClean="0"/>
              <a:t> </a:t>
            </a:r>
            <a:r>
              <a:rPr lang="en-US" dirty="0"/>
              <a:t>threshold.</a:t>
            </a:r>
            <a:endParaRPr lang="en-US" dirty="0" smtClean="0"/>
          </a:p>
          <a:p>
            <a:r>
              <a:rPr lang="en-US" dirty="0" smtClean="0"/>
              <a:t>Constraint-based </a:t>
            </a:r>
            <a:r>
              <a:rPr lang="en-US" dirty="0"/>
              <a:t>clustering discover clusters that satisfy user-defined preferences or constraints. It depends on the characteristics of the constraints, constraint-based clustering can adopt rather than different approaches.</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45</a:t>
            </a:fld>
            <a:endParaRPr lang="en-US"/>
          </a:p>
        </p:txBody>
      </p:sp>
    </p:spTree>
    <p:extLst>
      <p:ext uri="{BB962C8B-B14F-4D97-AF65-F5344CB8AC3E}">
        <p14:creationId xmlns:p14="http://schemas.microsoft.com/office/powerpoint/2010/main" val="33579801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Constraint Types:</a:t>
            </a:r>
            <a:endParaRPr lang="en-US" b="1" dirty="0"/>
          </a:p>
        </p:txBody>
      </p:sp>
      <p:sp>
        <p:nvSpPr>
          <p:cNvPr id="3" name="Content Placeholder 2"/>
          <p:cNvSpPr>
            <a:spLocks noGrp="1"/>
          </p:cNvSpPr>
          <p:nvPr>
            <p:ph idx="1"/>
          </p:nvPr>
        </p:nvSpPr>
        <p:spPr/>
        <p:txBody>
          <a:bodyPr>
            <a:normAutofit/>
          </a:bodyPr>
          <a:lstStyle/>
          <a:p>
            <a:r>
              <a:rPr lang="en-US" dirty="0"/>
              <a:t>Knowledge type </a:t>
            </a:r>
            <a:r>
              <a:rPr lang="en-US" dirty="0" smtClean="0"/>
              <a:t>constraints</a:t>
            </a:r>
          </a:p>
          <a:p>
            <a:r>
              <a:rPr lang="en-US" dirty="0" smtClean="0"/>
              <a:t>Data </a:t>
            </a:r>
            <a:r>
              <a:rPr lang="en-US" dirty="0"/>
              <a:t>constraints </a:t>
            </a:r>
            <a:endParaRPr lang="en-US" dirty="0" smtClean="0"/>
          </a:p>
          <a:p>
            <a:r>
              <a:rPr lang="en-US" dirty="0" smtClean="0"/>
              <a:t>Interestingness constraints</a:t>
            </a:r>
            <a:endParaRPr lang="en-US" dirty="0"/>
          </a:p>
          <a:p>
            <a:r>
              <a:rPr lang="en-US" dirty="0"/>
              <a:t>Rule constraints</a:t>
            </a:r>
          </a:p>
        </p:txBody>
      </p:sp>
      <p:sp>
        <p:nvSpPr>
          <p:cNvPr id="4" name="Slide Number Placeholder 3"/>
          <p:cNvSpPr>
            <a:spLocks noGrp="1"/>
          </p:cNvSpPr>
          <p:nvPr>
            <p:ph type="sldNum" sz="quarter" idx="12"/>
          </p:nvPr>
        </p:nvSpPr>
        <p:spPr/>
        <p:txBody>
          <a:bodyPr/>
          <a:lstStyle/>
          <a:p>
            <a:fld id="{292C84C0-18BA-4BFB-B242-B0DCBC2204A3}" type="slidenum">
              <a:rPr lang="en-US" smtClean="0"/>
              <a:pPr/>
              <a:t>46</a:t>
            </a:fld>
            <a:endParaRPr lang="en-US"/>
          </a:p>
        </p:txBody>
      </p:sp>
    </p:spTree>
    <p:extLst>
      <p:ext uri="{BB962C8B-B14F-4D97-AF65-F5344CB8AC3E}">
        <p14:creationId xmlns:p14="http://schemas.microsoft.com/office/powerpoint/2010/main" val="4143047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Market Basket Analysis</a:t>
            </a:r>
            <a:endParaRPr lang="en-US" dirty="0"/>
          </a:p>
        </p:txBody>
      </p:sp>
      <p:sp>
        <p:nvSpPr>
          <p:cNvPr id="3" name="Content Placeholder 2"/>
          <p:cNvSpPr>
            <a:spLocks noGrp="1"/>
          </p:cNvSpPr>
          <p:nvPr>
            <p:ph idx="1"/>
          </p:nvPr>
        </p:nvSpPr>
        <p:spPr/>
        <p:txBody>
          <a:bodyPr/>
          <a:lstStyle/>
          <a:p>
            <a:pPr lvl="0"/>
            <a:r>
              <a:rPr lang="en-US" dirty="0" smtClean="0"/>
              <a:t>In order to gain better insights, Market Basket Analysis  can based on</a:t>
            </a:r>
          </a:p>
          <a:p>
            <a:pPr lvl="1"/>
            <a:r>
              <a:rPr lang="en-US" dirty="0" smtClean="0"/>
              <a:t>Weekend </a:t>
            </a:r>
            <a:r>
              <a:rPr lang="en-US" dirty="0" err="1" smtClean="0"/>
              <a:t>vs</a:t>
            </a:r>
            <a:r>
              <a:rPr lang="en-US" dirty="0" smtClean="0"/>
              <a:t> weekday sales</a:t>
            </a:r>
          </a:p>
          <a:p>
            <a:pPr lvl="1"/>
            <a:r>
              <a:rPr lang="en-US" dirty="0" smtClean="0"/>
              <a:t>Month beginning </a:t>
            </a:r>
            <a:r>
              <a:rPr lang="en-US" dirty="0" err="1" smtClean="0"/>
              <a:t>vs</a:t>
            </a:r>
            <a:r>
              <a:rPr lang="en-US" dirty="0" smtClean="0"/>
              <a:t> month-end sales</a:t>
            </a:r>
          </a:p>
          <a:p>
            <a:pPr lvl="1"/>
            <a:r>
              <a:rPr lang="en-US" dirty="0" smtClean="0"/>
              <a:t>Different seasons of the year</a:t>
            </a:r>
          </a:p>
          <a:p>
            <a:pPr lvl="1"/>
            <a:r>
              <a:rPr lang="en-US" dirty="0" smtClean="0"/>
              <a:t>Different stores</a:t>
            </a:r>
          </a:p>
          <a:p>
            <a:pPr lvl="1"/>
            <a:r>
              <a:rPr lang="en-US" dirty="0" smtClean="0"/>
              <a:t>Different customer profiles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Market Basket Analysis</a:t>
            </a:r>
            <a:endParaRPr lang="en-US" dirty="0"/>
          </a:p>
        </p:txBody>
      </p:sp>
      <p:sp>
        <p:nvSpPr>
          <p:cNvPr id="3" name="Content Placeholder 2"/>
          <p:cNvSpPr>
            <a:spLocks noGrp="1"/>
          </p:cNvSpPr>
          <p:nvPr>
            <p:ph idx="1"/>
          </p:nvPr>
        </p:nvSpPr>
        <p:spPr/>
        <p:txBody>
          <a:bodyPr/>
          <a:lstStyle/>
          <a:p>
            <a:r>
              <a:rPr lang="en-US" b="1" i="1" dirty="0" smtClean="0"/>
              <a:t>For a financial services company</a:t>
            </a:r>
            <a:endParaRPr lang="en-US" dirty="0" smtClean="0"/>
          </a:p>
          <a:p>
            <a:pPr lvl="1"/>
            <a:r>
              <a:rPr lang="en-US" dirty="0" smtClean="0"/>
              <a:t>Analysis of credit and debit card purchases.</a:t>
            </a:r>
          </a:p>
          <a:p>
            <a:pPr lvl="1"/>
            <a:r>
              <a:rPr lang="en-US" dirty="0" smtClean="0"/>
              <a:t>Analysis of </a:t>
            </a:r>
            <a:r>
              <a:rPr lang="en-US" dirty="0" err="1" smtClean="0"/>
              <a:t>cheque</a:t>
            </a:r>
            <a:r>
              <a:rPr lang="en-US" dirty="0" smtClean="0"/>
              <a:t> payments made.</a:t>
            </a:r>
          </a:p>
          <a:p>
            <a:pPr lvl="1"/>
            <a:r>
              <a:rPr lang="en-US" dirty="0" smtClean="0"/>
              <a:t>Analysis of services/products taken e.g. a customer who has taken executive credit card is also likely to take personal loan.                             </a:t>
            </a:r>
          </a:p>
          <a:p>
            <a:r>
              <a:rPr lang="en-US" b="1" i="1" dirty="0" smtClean="0"/>
              <a:t>For a telecom operator</a:t>
            </a:r>
            <a:endParaRPr lang="en-US" dirty="0" smtClean="0"/>
          </a:p>
          <a:p>
            <a:pPr lvl="1"/>
            <a:r>
              <a:rPr lang="en-US" dirty="0" smtClean="0"/>
              <a:t>Analysis of telephone calling patterns.</a:t>
            </a:r>
          </a:p>
          <a:p>
            <a:pPr lvl="1"/>
            <a:r>
              <a:rPr lang="en-US" dirty="0" smtClean="0"/>
              <a:t>Analysis of value-add services taken together. </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Terminologies used in association analysis</a:t>
            </a:r>
            <a:endParaRPr lang="en-US" dirty="0"/>
          </a:p>
        </p:txBody>
      </p:sp>
      <p:sp>
        <p:nvSpPr>
          <p:cNvPr id="3" name="Content Placeholder 2"/>
          <p:cNvSpPr>
            <a:spLocks noGrp="1"/>
          </p:cNvSpPr>
          <p:nvPr>
            <p:ph idx="1"/>
          </p:nvPr>
        </p:nvSpPr>
        <p:spPr/>
        <p:txBody>
          <a:bodyPr>
            <a:normAutofit fontScale="92500"/>
          </a:bodyPr>
          <a:lstStyle/>
          <a:p>
            <a:r>
              <a:rPr lang="en-US" b="1" dirty="0" smtClean="0"/>
              <a:t>Support: </a:t>
            </a:r>
            <a:r>
              <a:rPr lang="en-US" dirty="0" smtClean="0"/>
              <a:t>The support of an association pattern is the percentage of task-relevant data transaction for which the pattern is true.</a:t>
            </a:r>
          </a:p>
          <a:p>
            <a:pPr lvl="1"/>
            <a:r>
              <a:rPr lang="en-US" dirty="0" smtClean="0"/>
              <a:t>Support (A): Number of </a:t>
            </a:r>
            <a:r>
              <a:rPr lang="en-US" dirty="0" err="1" smtClean="0"/>
              <a:t>tuples</a:t>
            </a:r>
            <a:r>
              <a:rPr lang="en-US" dirty="0" smtClean="0"/>
              <a:t> containing A / Total number of </a:t>
            </a:r>
            <a:r>
              <a:rPr lang="en-US" dirty="0" err="1" smtClean="0"/>
              <a:t>tuples</a:t>
            </a:r>
            <a:endParaRPr lang="en-US" dirty="0" smtClean="0"/>
          </a:p>
          <a:p>
            <a:pPr lvl="1"/>
            <a:r>
              <a:rPr lang="en-US" dirty="0" smtClean="0"/>
              <a:t>Support (A = &gt; B): Number of </a:t>
            </a:r>
            <a:r>
              <a:rPr lang="en-US" dirty="0" err="1" smtClean="0"/>
              <a:t>tuples</a:t>
            </a:r>
            <a:r>
              <a:rPr lang="en-US" dirty="0" smtClean="0"/>
              <a:t> containing A and B / Total number of </a:t>
            </a:r>
            <a:r>
              <a:rPr lang="en-US" dirty="0" err="1" smtClean="0"/>
              <a:t>tuples</a:t>
            </a:r>
            <a:endParaRPr lang="en-US" dirty="0" smtClean="0"/>
          </a:p>
          <a:p>
            <a:pPr lvl="1"/>
            <a:r>
              <a:rPr lang="en-US" dirty="0" smtClean="0"/>
              <a:t>If </a:t>
            </a:r>
            <a:r>
              <a:rPr lang="en-US" dirty="0" err="1" smtClean="0"/>
              <a:t>minsup</a:t>
            </a:r>
            <a:r>
              <a:rPr lang="en-US" dirty="0" smtClean="0"/>
              <a:t> is set too high, we could miss </a:t>
            </a:r>
            <a:r>
              <a:rPr lang="en-US" dirty="0" err="1" smtClean="0"/>
              <a:t>itemsets</a:t>
            </a:r>
            <a:r>
              <a:rPr lang="en-US" dirty="0" smtClean="0"/>
              <a:t> involving interesting rare items (e.g., expensive products)</a:t>
            </a:r>
          </a:p>
          <a:p>
            <a:pPr lvl="1"/>
            <a:r>
              <a:rPr lang="en-US" dirty="0" smtClean="0"/>
              <a:t>If </a:t>
            </a:r>
            <a:r>
              <a:rPr lang="en-US" dirty="0" err="1" smtClean="0"/>
              <a:t>minsup</a:t>
            </a:r>
            <a:r>
              <a:rPr lang="en-US" dirty="0" smtClean="0"/>
              <a:t> is set too low, it is computationally expensive and the number of </a:t>
            </a:r>
            <a:r>
              <a:rPr lang="en-US" dirty="0" err="1" smtClean="0"/>
              <a:t>itemsets</a:t>
            </a:r>
            <a:r>
              <a:rPr lang="en-US" dirty="0" smtClean="0"/>
              <a:t> is very large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Terminologies used in association analysis</a:t>
            </a:r>
            <a:endParaRPr lang="en-US" dirty="0"/>
          </a:p>
        </p:txBody>
      </p:sp>
      <p:sp>
        <p:nvSpPr>
          <p:cNvPr id="3" name="Content Placeholder 2"/>
          <p:cNvSpPr>
            <a:spLocks noGrp="1"/>
          </p:cNvSpPr>
          <p:nvPr>
            <p:ph idx="1"/>
          </p:nvPr>
        </p:nvSpPr>
        <p:spPr/>
        <p:txBody>
          <a:bodyPr>
            <a:normAutofit/>
          </a:bodyPr>
          <a:lstStyle/>
          <a:p>
            <a:r>
              <a:rPr lang="en-US" b="1" dirty="0" smtClean="0"/>
              <a:t>Confidence: </a:t>
            </a:r>
            <a:r>
              <a:rPr lang="en-US" dirty="0" smtClean="0"/>
              <a:t>Confidence is defined as the measure of certainty or trustworthiness associated with each discovered pattern.</a:t>
            </a:r>
          </a:p>
          <a:p>
            <a:pPr lvl="1"/>
            <a:r>
              <a:rPr lang="en-US" dirty="0" smtClean="0"/>
              <a:t>Confidence (A = &gt; B): Number of </a:t>
            </a:r>
            <a:r>
              <a:rPr lang="en-US" dirty="0" err="1" smtClean="0"/>
              <a:t>tuples</a:t>
            </a:r>
            <a:r>
              <a:rPr lang="en-US" dirty="0" smtClean="0"/>
              <a:t> containing A and B / Total count of A</a:t>
            </a:r>
          </a:p>
          <a:p>
            <a:r>
              <a:rPr lang="en-US" b="1" dirty="0" err="1" smtClean="0"/>
              <a:t>Itemset</a:t>
            </a:r>
            <a:endParaRPr lang="en-US" dirty="0" smtClean="0"/>
          </a:p>
          <a:p>
            <a:pPr lvl="1"/>
            <a:r>
              <a:rPr lang="en-US" dirty="0" smtClean="0"/>
              <a:t>A collection of one or more items. Example: {Milk, Bread, Diaper}</a:t>
            </a:r>
          </a:p>
          <a:p>
            <a:pPr lvl="1"/>
            <a:r>
              <a:rPr lang="en-US" dirty="0" smtClean="0"/>
              <a:t>An </a:t>
            </a:r>
            <a:r>
              <a:rPr lang="en-US" dirty="0" err="1" smtClean="0"/>
              <a:t>itemset</a:t>
            </a:r>
            <a:r>
              <a:rPr lang="en-US" dirty="0" smtClean="0"/>
              <a:t> that contains k items is called k-</a:t>
            </a:r>
            <a:r>
              <a:rPr lang="en-US" dirty="0" err="1" smtClean="0"/>
              <a:t>itemset</a:t>
            </a:r>
            <a:r>
              <a:rPr lang="en-US" dirty="0" smtClean="0"/>
              <a:t>.</a:t>
            </a:r>
          </a:p>
          <a:p>
            <a:pPr lvl="1">
              <a:buNone/>
            </a:pP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Terminologies used in association analysis</a:t>
            </a:r>
            <a:endParaRPr lang="en-US" dirty="0"/>
          </a:p>
        </p:txBody>
      </p:sp>
      <p:sp>
        <p:nvSpPr>
          <p:cNvPr id="3" name="Content Placeholder 2"/>
          <p:cNvSpPr>
            <a:spLocks noGrp="1"/>
          </p:cNvSpPr>
          <p:nvPr>
            <p:ph idx="1"/>
          </p:nvPr>
        </p:nvSpPr>
        <p:spPr/>
        <p:txBody>
          <a:bodyPr/>
          <a:lstStyle/>
          <a:p>
            <a:r>
              <a:rPr lang="en-US" b="1" dirty="0" smtClean="0"/>
              <a:t>Frequent </a:t>
            </a:r>
            <a:r>
              <a:rPr lang="en-US" b="1" dirty="0" err="1" smtClean="0"/>
              <a:t>Itemset</a:t>
            </a:r>
            <a:endParaRPr lang="en-US" dirty="0" smtClean="0"/>
          </a:p>
          <a:p>
            <a:pPr lvl="1"/>
            <a:r>
              <a:rPr lang="en-US" dirty="0" smtClean="0"/>
              <a:t>An </a:t>
            </a:r>
            <a:r>
              <a:rPr lang="en-US" dirty="0" err="1" smtClean="0"/>
              <a:t>itemset</a:t>
            </a:r>
            <a:r>
              <a:rPr lang="en-US" dirty="0" smtClean="0"/>
              <a:t> whose support is greater than or equal to a minimum support threshold.</a:t>
            </a:r>
          </a:p>
          <a:p>
            <a:r>
              <a:rPr lang="en-US" b="1" dirty="0" smtClean="0"/>
              <a:t>Maximal Frequent </a:t>
            </a:r>
            <a:r>
              <a:rPr lang="en-US" b="1" dirty="0" err="1" smtClean="0"/>
              <a:t>Itemset</a:t>
            </a:r>
            <a:r>
              <a:rPr lang="en-US" b="1" dirty="0" smtClean="0"/>
              <a:t>:</a:t>
            </a:r>
            <a:r>
              <a:rPr lang="en-US" dirty="0" smtClean="0"/>
              <a:t> </a:t>
            </a:r>
          </a:p>
          <a:p>
            <a:pPr lvl="1"/>
            <a:r>
              <a:rPr lang="en-US" dirty="0" smtClean="0"/>
              <a:t>An </a:t>
            </a:r>
            <a:r>
              <a:rPr lang="en-US" dirty="0" err="1" smtClean="0"/>
              <a:t>itemset</a:t>
            </a:r>
            <a:r>
              <a:rPr lang="en-US" dirty="0" smtClean="0"/>
              <a:t> is maximal if none of its immediate supersets is frequent.</a:t>
            </a:r>
          </a:p>
          <a:p>
            <a:r>
              <a:rPr lang="en-US" b="1" dirty="0" smtClean="0"/>
              <a:t>Closed</a:t>
            </a:r>
            <a:r>
              <a:rPr lang="en-US" dirty="0" smtClean="0"/>
              <a:t> </a:t>
            </a:r>
            <a:r>
              <a:rPr lang="en-US" b="1" dirty="0" err="1" smtClean="0"/>
              <a:t>Itemset</a:t>
            </a:r>
            <a:r>
              <a:rPr lang="en-US" b="1" dirty="0" smtClean="0"/>
              <a:t>:</a:t>
            </a:r>
            <a:r>
              <a:rPr lang="en-US" dirty="0" smtClean="0"/>
              <a:t> </a:t>
            </a:r>
          </a:p>
          <a:p>
            <a:pPr lvl="1"/>
            <a:r>
              <a:rPr lang="en-US" dirty="0" smtClean="0"/>
              <a:t>An </a:t>
            </a:r>
            <a:r>
              <a:rPr lang="en-US" dirty="0" err="1" smtClean="0"/>
              <a:t>itemset</a:t>
            </a:r>
            <a:r>
              <a:rPr lang="en-US" dirty="0" smtClean="0"/>
              <a:t> is closed if none of its immediate supersets has same support as of the </a:t>
            </a:r>
            <a:r>
              <a:rPr lang="en-US" dirty="0" err="1" smtClean="0"/>
              <a:t>itmeset</a:t>
            </a:r>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3320</TotalTime>
  <Words>2421</Words>
  <Application>Microsoft Office PowerPoint</Application>
  <PresentationFormat>On-screen Show (4:3)</PresentationFormat>
  <Paragraphs>271</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Constantia</vt:lpstr>
      <vt:lpstr>Times New Roman</vt:lpstr>
      <vt:lpstr>Wingdings 2</vt:lpstr>
      <vt:lpstr>Flow</vt:lpstr>
      <vt:lpstr>Mining Association Rules in Large Databases</vt:lpstr>
      <vt:lpstr>Association Analysis</vt:lpstr>
      <vt:lpstr>Market Basket Analysis</vt:lpstr>
      <vt:lpstr>Market Basket Analysis</vt:lpstr>
      <vt:lpstr>Market Basket Analysis</vt:lpstr>
      <vt:lpstr>Market Basket Analysis</vt:lpstr>
      <vt:lpstr>Terminologies used in association analysis</vt:lpstr>
      <vt:lpstr>Terminologies used in association analysis</vt:lpstr>
      <vt:lpstr>Terminologies used in association analysis</vt:lpstr>
      <vt:lpstr>Terminologies used in association analysis</vt:lpstr>
      <vt:lpstr>Association Rules Mining</vt:lpstr>
      <vt:lpstr>Brute- Force Approach</vt:lpstr>
      <vt:lpstr>Apriori Approach</vt:lpstr>
      <vt:lpstr>Apriori Principle:</vt:lpstr>
      <vt:lpstr>Apriori Algorithm:</vt:lpstr>
      <vt:lpstr>Reducing Number of Comparison</vt:lpstr>
      <vt:lpstr>Reducing Number of Comparison</vt:lpstr>
      <vt:lpstr>Factors Affecting Complexity</vt:lpstr>
      <vt:lpstr>Factors Affecting Complexity</vt:lpstr>
      <vt:lpstr>Frequent Pattern (FP) Growth Method</vt:lpstr>
      <vt:lpstr>Frequent Pattern (FP) Growth Method</vt:lpstr>
      <vt:lpstr>FP-Tree algorithm</vt:lpstr>
      <vt:lpstr>Categorical data</vt:lpstr>
      <vt:lpstr>Categorical data</vt:lpstr>
      <vt:lpstr>Potential Issues</vt:lpstr>
      <vt:lpstr>Handling Categorical Attributes</vt:lpstr>
      <vt:lpstr>Sequential Pattern</vt:lpstr>
      <vt:lpstr>Sequential Pattern</vt:lpstr>
      <vt:lpstr>Sequential Pattern (Example)</vt:lpstr>
      <vt:lpstr>Sub-graph Patterns</vt:lpstr>
      <vt:lpstr>Sub-graph Patterns</vt:lpstr>
      <vt:lpstr>Sub-graph Patterns</vt:lpstr>
      <vt:lpstr>Sub-graph Patterns</vt:lpstr>
      <vt:lpstr>Sub-graph Patterns</vt:lpstr>
      <vt:lpstr>Frequent-Pattern Mining </vt:lpstr>
      <vt:lpstr>Frequent-Pattern Mining </vt:lpstr>
      <vt:lpstr>Multilevel Association Rule :</vt:lpstr>
      <vt:lpstr>Need of Multidimensional Rule :</vt:lpstr>
      <vt:lpstr>Approaches to multilevel association rule mining:</vt:lpstr>
      <vt:lpstr>Applications</vt:lpstr>
      <vt:lpstr>Challenges</vt:lpstr>
      <vt:lpstr>Correlation Analysis in Association Analysis:</vt:lpstr>
      <vt:lpstr>Correlation Analysis</vt:lpstr>
      <vt:lpstr>Benefits of Correlation Analysis</vt:lpstr>
      <vt:lpstr>Constraint Based Mining</vt:lpstr>
      <vt:lpstr>Constraint Types:</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Analysis</dc:title>
  <dc:creator>ntc</dc:creator>
  <cp:lastModifiedBy>Microsoft account</cp:lastModifiedBy>
  <cp:revision>35</cp:revision>
  <dcterms:created xsi:type="dcterms:W3CDTF">2017-02-26T00:25:10Z</dcterms:created>
  <dcterms:modified xsi:type="dcterms:W3CDTF">2024-01-10T01:06:08Z</dcterms:modified>
</cp:coreProperties>
</file>