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257" r:id="rId3"/>
    <p:sldId id="280" r:id="rId4"/>
    <p:sldId id="281" r:id="rId5"/>
    <p:sldId id="283" r:id="rId6"/>
    <p:sldId id="258" r:id="rId7"/>
    <p:sldId id="284"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300" r:id="rId21"/>
    <p:sldId id="301" r:id="rId22"/>
    <p:sldId id="302" r:id="rId23"/>
    <p:sldId id="303" r:id="rId24"/>
    <p:sldId id="305" r:id="rId25"/>
    <p:sldId id="306" r:id="rId26"/>
    <p:sldId id="307" r:id="rId27"/>
    <p:sldId id="308" r:id="rId28"/>
    <p:sldId id="304" r:id="rId29"/>
    <p:sldId id="309" r:id="rId30"/>
    <p:sldId id="310" r:id="rId31"/>
    <p:sldId id="311" r:id="rId32"/>
    <p:sldId id="312"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32" r:id="rId46"/>
    <p:sldId id="333" r:id="rId47"/>
    <p:sldId id="259" r:id="rId48"/>
    <p:sldId id="260" r:id="rId49"/>
    <p:sldId id="261" r:id="rId50"/>
    <p:sldId id="262" r:id="rId51"/>
    <p:sldId id="263" r:id="rId52"/>
    <p:sldId id="264" r:id="rId53"/>
    <p:sldId id="265" r:id="rId54"/>
    <p:sldId id="267" r:id="rId55"/>
    <p:sldId id="268" r:id="rId56"/>
    <p:sldId id="269" r:id="rId57"/>
    <p:sldId id="270" r:id="rId58"/>
    <p:sldId id="271" r:id="rId59"/>
    <p:sldId id="272" r:id="rId60"/>
    <p:sldId id="273" r:id="rId61"/>
    <p:sldId id="278" r:id="rId62"/>
    <p:sldId id="274" r:id="rId63"/>
    <p:sldId id="279"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F2FDD6-5548-44EF-B88F-74279649FBFD}" type="datetimeFigureOut">
              <a:rPr lang="en-US" smtClean="0"/>
              <a:pPr/>
              <a:t>1/2/2025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3C4A3-24E4-4A3E-9ABD-0D1E0B1B3EE0}" type="slidenum">
              <a:rPr lang="en-US" smtClean="0"/>
              <a:pPr/>
              <a:t>‹#›</a:t>
            </a:fld>
            <a:endParaRPr lang="en-US"/>
          </a:p>
        </p:txBody>
      </p:sp>
    </p:spTree>
    <p:extLst>
      <p:ext uri="{BB962C8B-B14F-4D97-AF65-F5344CB8AC3E}">
        <p14:creationId xmlns:p14="http://schemas.microsoft.com/office/powerpoint/2010/main" val="1257220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56A8DD8-FBB2-4B84-8E60-35AA1A759777}" type="datetime1">
              <a:rPr lang="en-US" smtClean="0"/>
              <a:pPr/>
              <a:t>1/2/2025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92C84C0-18BA-4BFB-B242-B0DCBC2204A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0D4897-468E-4579-955A-B7EAB3FF0F50}" type="datetime1">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A40A9A-1D57-4C09-9C67-08B16C8059B5}" type="datetime1">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E9B576-13E7-4D72-9C30-A533CD0EA277}" type="datetime1">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E5E19DE-CC05-4ABA-B5D4-21618F26879F}" type="datetime1">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2C84C0-18BA-4BFB-B242-B0DCBC2204A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E3ACDD-94A6-4C6F-AF13-98A759CE8C86}" type="datetime1">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AF976DB-506E-4472-8E76-CAF9713E1423}" type="datetime1">
              <a:rPr lang="en-US" smtClean="0"/>
              <a:pPr/>
              <a:t>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41D5D6B-154E-464E-AF8F-FD71E9EBDEDB}" type="datetime1">
              <a:rPr lang="en-US" smtClean="0"/>
              <a:pPr/>
              <a:t>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8260B-7326-4782-A5AB-89A7E736A70E}" type="datetime1">
              <a:rPr lang="en-US" smtClean="0"/>
              <a:pPr/>
              <a:t>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E1C5FB-2514-4B06-A537-8C2FE41EF9E5}" type="datetime1">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2C84C0-18BA-4BFB-B242-B0DCBC2204A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2487BAF-EB08-407B-B9F4-66BA9E5732AD}" type="datetime1">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92C84C0-18BA-4BFB-B242-B0DCBC2204A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E1218A3-644D-4B0A-9DB0-D81C44F13E5B}" type="datetime1">
              <a:rPr lang="en-US" smtClean="0"/>
              <a:pPr/>
              <a:t>1/2/2025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92C84C0-18BA-4BFB-B242-B0DCBC2204A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t>Classification and Prediction</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292C84C0-18BA-4BFB-B242-B0DCBC2204A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10</a:t>
            </a:fld>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2438400" y="1822076"/>
            <a:ext cx="3600450" cy="50359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11</a:t>
            </a:fld>
            <a:endParaRPr lang="en-US"/>
          </a:p>
        </p:txBody>
      </p:sp>
      <p:pic>
        <p:nvPicPr>
          <p:cNvPr id="6" name="Picture 2"/>
          <p:cNvPicPr>
            <a:picLocks noGrp="1" noChangeAspect="1" noChangeArrowheads="1"/>
          </p:cNvPicPr>
          <p:nvPr>
            <p:ph idx="1"/>
          </p:nvPr>
        </p:nvPicPr>
        <p:blipFill>
          <a:blip r:embed="rId2" cstate="print"/>
          <a:srcRect/>
          <a:stretch>
            <a:fillRect/>
          </a:stretch>
        </p:blipFill>
        <p:spPr bwMode="auto">
          <a:xfrm>
            <a:off x="2362200" y="1915370"/>
            <a:ext cx="4419600" cy="49426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Gini</a:t>
            </a:r>
            <a:r>
              <a:rPr lang="en-US" b="1" dirty="0" smtClean="0"/>
              <a:t>-Index</a:t>
            </a:r>
            <a:endParaRPr lang="en-US" dirty="0"/>
          </a:p>
        </p:txBody>
      </p:sp>
      <p:sp>
        <p:nvSpPr>
          <p:cNvPr id="3" name="Content Placeholder 2"/>
          <p:cNvSpPr>
            <a:spLocks noGrp="1"/>
          </p:cNvSpPr>
          <p:nvPr>
            <p:ph idx="1"/>
          </p:nvPr>
        </p:nvSpPr>
        <p:spPr/>
        <p:txBody>
          <a:bodyPr>
            <a:normAutofit fontScale="92500"/>
          </a:bodyPr>
          <a:lstStyle/>
          <a:p>
            <a:pPr lvl="0"/>
            <a:r>
              <a:rPr lang="en-US" dirty="0" smtClean="0"/>
              <a:t>The </a:t>
            </a:r>
            <a:r>
              <a:rPr lang="en-US" dirty="0" err="1" smtClean="0"/>
              <a:t>Gini</a:t>
            </a:r>
            <a:r>
              <a:rPr lang="en-US" dirty="0" smtClean="0"/>
              <a:t> Index measures the impurity of data set (D) as:</a:t>
            </a:r>
          </a:p>
          <a:p>
            <a:pPr lvl="0"/>
            <a:r>
              <a:rPr lang="en-US" dirty="0" err="1" smtClean="0"/>
              <a:t>Gini</a:t>
            </a:r>
            <a:r>
              <a:rPr lang="en-US" dirty="0" smtClean="0"/>
              <a:t>(D) = 1 - </a:t>
            </a:r>
          </a:p>
          <a:p>
            <a:r>
              <a:rPr lang="en-US" dirty="0" smtClean="0"/>
              <a:t> </a:t>
            </a:r>
          </a:p>
          <a:p>
            <a:pPr lvl="1"/>
            <a:r>
              <a:rPr lang="en-US" dirty="0" smtClean="0"/>
              <a:t>Where,</a:t>
            </a:r>
          </a:p>
          <a:p>
            <a:pPr lvl="1"/>
            <a:r>
              <a:rPr lang="en-US" dirty="0" smtClean="0"/>
              <a:t> n = Number of classes,  Pi= Probability of  </a:t>
            </a:r>
            <a:r>
              <a:rPr lang="en-US" dirty="0" err="1" smtClean="0"/>
              <a:t>i</a:t>
            </a:r>
            <a:r>
              <a:rPr lang="en-US" baseline="30000" dirty="0" err="1" smtClean="0"/>
              <a:t>th</a:t>
            </a:r>
            <a:r>
              <a:rPr lang="en-US" dirty="0" smtClean="0"/>
              <a:t> class.</a:t>
            </a:r>
          </a:p>
          <a:p>
            <a:pPr lvl="0"/>
            <a:r>
              <a:rPr lang="en-US" dirty="0" smtClean="0"/>
              <a:t>It consider binary split for each attribute.</a:t>
            </a:r>
          </a:p>
          <a:p>
            <a:pPr lvl="0"/>
            <a:r>
              <a:rPr lang="en-US" dirty="0" smtClean="0"/>
              <a:t>When D is partition into D</a:t>
            </a:r>
            <a:r>
              <a:rPr lang="en-US" baseline="-25000" dirty="0" smtClean="0"/>
              <a:t>1 </a:t>
            </a:r>
            <a:r>
              <a:rPr lang="en-US" dirty="0" smtClean="0"/>
              <a:t>and D</a:t>
            </a:r>
            <a:r>
              <a:rPr lang="en-US" baseline="-25000" dirty="0" smtClean="0"/>
              <a:t>2</a:t>
            </a:r>
            <a:r>
              <a:rPr lang="en-US" dirty="0" smtClean="0"/>
              <a:t> then</a:t>
            </a:r>
          </a:p>
          <a:p>
            <a:r>
              <a:rPr lang="en-US" dirty="0" err="1" smtClean="0"/>
              <a:t>Gini</a:t>
            </a:r>
            <a:r>
              <a:rPr lang="en-US" dirty="0" smtClean="0"/>
              <a:t>(D) = D</a:t>
            </a:r>
            <a:r>
              <a:rPr lang="en-US" baseline="-25000" dirty="0" smtClean="0"/>
              <a:t>1</a:t>
            </a:r>
            <a:r>
              <a:rPr lang="en-US" dirty="0" smtClean="0"/>
              <a:t>/D </a:t>
            </a:r>
            <a:r>
              <a:rPr lang="en-US" dirty="0" err="1" smtClean="0"/>
              <a:t>Gini</a:t>
            </a:r>
            <a:r>
              <a:rPr lang="en-US" dirty="0" smtClean="0"/>
              <a:t>(D</a:t>
            </a:r>
            <a:r>
              <a:rPr lang="en-US" baseline="-25000" dirty="0" smtClean="0"/>
              <a:t>1</a:t>
            </a:r>
            <a:r>
              <a:rPr lang="en-US" dirty="0" smtClean="0"/>
              <a:t>) + D</a:t>
            </a:r>
            <a:r>
              <a:rPr lang="en-US" baseline="-25000" dirty="0" smtClean="0"/>
              <a:t>2</a:t>
            </a:r>
            <a:r>
              <a:rPr lang="en-US" dirty="0" smtClean="0"/>
              <a:t>/D </a:t>
            </a:r>
            <a:r>
              <a:rPr lang="en-US" dirty="0" err="1" smtClean="0"/>
              <a:t>Gini</a:t>
            </a:r>
            <a:r>
              <a:rPr lang="en-US" dirty="0" smtClean="0"/>
              <a:t>(D</a:t>
            </a:r>
            <a:r>
              <a:rPr lang="en-US" baseline="-25000" dirty="0" smtClean="0"/>
              <a:t>2</a:t>
            </a:r>
            <a:r>
              <a:rPr lang="en-US" dirty="0" smtClean="0"/>
              <a:t>)</a:t>
            </a:r>
          </a:p>
          <a:p>
            <a:pPr lvl="0"/>
            <a:r>
              <a:rPr lang="en-US" dirty="0" smtClean="0"/>
              <a:t>The attribute that maximize the reduction in impurity is selected as splitting attribute.</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12</a:t>
            </a:fld>
            <a:endParaRPr lang="en-US"/>
          </a:p>
        </p:txBody>
      </p:sp>
      <p:pic>
        <p:nvPicPr>
          <p:cNvPr id="6149" name="Picture 5"/>
          <p:cNvPicPr>
            <a:picLocks noChangeAspect="1" noChangeArrowheads="1"/>
          </p:cNvPicPr>
          <p:nvPr/>
        </p:nvPicPr>
        <p:blipFill>
          <a:blip r:embed="rId2" cstate="print"/>
          <a:srcRect/>
          <a:stretch>
            <a:fillRect/>
          </a:stretch>
        </p:blipFill>
        <p:spPr bwMode="auto">
          <a:xfrm>
            <a:off x="2514600" y="2409825"/>
            <a:ext cx="847725" cy="409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ID3 Algorithm</a:t>
            </a:r>
            <a:endParaRPr lang="en-US" dirty="0"/>
          </a:p>
        </p:txBody>
      </p:sp>
      <p:sp>
        <p:nvSpPr>
          <p:cNvPr id="3" name="Content Placeholder 2"/>
          <p:cNvSpPr>
            <a:spLocks noGrp="1"/>
          </p:cNvSpPr>
          <p:nvPr>
            <p:ph idx="1"/>
          </p:nvPr>
        </p:nvSpPr>
        <p:spPr/>
        <p:txBody>
          <a:bodyPr>
            <a:normAutofit/>
          </a:bodyPr>
          <a:lstStyle/>
          <a:p>
            <a:pPr lvl="0"/>
            <a:r>
              <a:rPr lang="en-US" dirty="0" smtClean="0"/>
              <a:t>The ID3 algorithm begins with the original dataset as the root node.</a:t>
            </a:r>
          </a:p>
          <a:p>
            <a:pPr lvl="0"/>
            <a:r>
              <a:rPr lang="en-US" dirty="0" smtClean="0"/>
              <a:t>On each iteration of the algorithm, it iterates through every unused attribute of the dataset and calculates the entropy (or information gain ) of that attribute. </a:t>
            </a:r>
          </a:p>
          <a:p>
            <a:pPr lvl="0"/>
            <a:r>
              <a:rPr lang="en-US" dirty="0" smtClean="0"/>
              <a:t>It then selects the attribute which has the smallest entropy (or largest information gain) value. </a:t>
            </a:r>
          </a:p>
          <a:p>
            <a:pPr lvl="0"/>
            <a:r>
              <a:rPr lang="en-US" dirty="0" smtClean="0"/>
              <a:t>The dataset  is then split by the selected attribute to produce subsets of the data. </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ID3 Algorithm</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The algorithm continues to recur on each subset, considering only attributes never selected before. Recursion on a subset may stop in one of these cases:</a:t>
            </a:r>
          </a:p>
          <a:p>
            <a:pPr lvl="1"/>
            <a:r>
              <a:rPr lang="en-US" dirty="0" smtClean="0"/>
              <a:t>Every element in the subset belongs to the same class , then the node is turned into a leaf and labeled with the class of the examples</a:t>
            </a:r>
          </a:p>
          <a:p>
            <a:pPr lvl="1"/>
            <a:r>
              <a:rPr lang="en-US" dirty="0" smtClean="0"/>
              <a:t>If the examples do not belong to the same class ,</a:t>
            </a:r>
          </a:p>
          <a:p>
            <a:pPr lvl="1"/>
            <a:r>
              <a:rPr lang="en-US" dirty="0" smtClean="0"/>
              <a:t>Calculate entropy and hence information gain to select the best node to split data.</a:t>
            </a:r>
          </a:p>
          <a:p>
            <a:pPr lvl="1"/>
            <a:r>
              <a:rPr lang="en-US" dirty="0" smtClean="0"/>
              <a:t>Partition the data into subset.</a:t>
            </a:r>
          </a:p>
          <a:p>
            <a:pPr lvl="1"/>
            <a:r>
              <a:rPr lang="en-US" dirty="0" smtClean="0"/>
              <a:t>Recursively repeat until all data are correctly classified</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ID3 Algorithm</a:t>
            </a:r>
            <a:endParaRPr lang="en-US" dirty="0"/>
          </a:p>
        </p:txBody>
      </p:sp>
      <p:sp>
        <p:nvSpPr>
          <p:cNvPr id="3" name="Content Placeholder 2"/>
          <p:cNvSpPr>
            <a:spLocks noGrp="1"/>
          </p:cNvSpPr>
          <p:nvPr>
            <p:ph idx="1"/>
          </p:nvPr>
        </p:nvSpPr>
        <p:spPr/>
        <p:txBody>
          <a:bodyPr/>
          <a:lstStyle/>
          <a:p>
            <a:r>
              <a:rPr lang="en-US" dirty="0" smtClean="0"/>
              <a:t>Throughout the algorithm, the decision tree is constructed with each non-terminal node representing the selected attribute on which the data was split, and terminal nodes representing the class label of the final subset of this branch.</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Entropy</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Entropy H(S) is a measure of the amount of uncertainty in the dataset (S) (i.e. entropy characterizes the dataset (S)).</a:t>
            </a:r>
          </a:p>
          <a:p>
            <a:endParaRPr lang="en-US" dirty="0" smtClean="0"/>
          </a:p>
          <a:p>
            <a:endParaRPr lang="en-US" dirty="0" smtClean="0"/>
          </a:p>
          <a:p>
            <a:endParaRPr lang="en-US" dirty="0" smtClean="0"/>
          </a:p>
          <a:p>
            <a:pPr lvl="1"/>
            <a:r>
              <a:rPr lang="en-US" dirty="0" smtClean="0"/>
              <a:t>Where,</a:t>
            </a:r>
          </a:p>
          <a:p>
            <a:pPr lvl="1"/>
            <a:r>
              <a:rPr lang="en-US" dirty="0" smtClean="0"/>
              <a:t>S The current dataset for which entropy is being calculated (changes every iteration of the ID3 algorithm)</a:t>
            </a:r>
          </a:p>
          <a:p>
            <a:pPr lvl="1"/>
            <a:r>
              <a:rPr lang="en-US" dirty="0"/>
              <a:t>X</a:t>
            </a:r>
            <a:r>
              <a:rPr lang="en-US" smtClean="0"/>
              <a:t> </a:t>
            </a:r>
            <a:r>
              <a:rPr lang="en-US" dirty="0" smtClean="0"/>
              <a:t>- Set of classes  </a:t>
            </a:r>
          </a:p>
          <a:p>
            <a:pPr lvl="1"/>
            <a:r>
              <a:rPr lang="en-US" dirty="0" smtClean="0"/>
              <a:t>P(x) - The probability of each set S</a:t>
            </a:r>
          </a:p>
          <a:p>
            <a:pPr lvl="0"/>
            <a:r>
              <a:rPr lang="en-US" dirty="0" smtClean="0"/>
              <a:t>When H(S) = 0, the set S is perfectly classified (i.e. all elements in S are of the same class).</a:t>
            </a:r>
          </a:p>
          <a:p>
            <a:pPr lvl="0"/>
            <a:r>
              <a:rPr lang="en-US" dirty="0" smtClean="0"/>
              <a:t>In ID3, entropy is calculated for each remaining attribute. The attribute with the smallest entropy is used to split the set S on this iteration. </a:t>
            </a:r>
          </a:p>
          <a:p>
            <a:pPr lvl="0"/>
            <a:r>
              <a:rPr lang="en-US" dirty="0" smtClean="0"/>
              <a:t>The lower the entropy, the higher the potential to improve the classification here.</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16</a:t>
            </a:fld>
            <a:endParaRPr lang="en-US"/>
          </a:p>
        </p:txBody>
      </p:sp>
      <p:pic>
        <p:nvPicPr>
          <p:cNvPr id="5" name="Picture 4" descr=" H(S) = - \sum_{x \in X} p(x) \log_{2} p(x) "/>
          <p:cNvPicPr/>
          <p:nvPr/>
        </p:nvPicPr>
        <p:blipFill>
          <a:blip r:embed="rId2" cstate="print"/>
          <a:srcRect/>
          <a:stretch>
            <a:fillRect/>
          </a:stretch>
        </p:blipFill>
        <p:spPr bwMode="auto">
          <a:xfrm>
            <a:off x="2590800" y="2590800"/>
            <a:ext cx="2514600" cy="53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Tree Pruning</a:t>
            </a:r>
            <a:endParaRPr lang="en-US" dirty="0"/>
          </a:p>
        </p:txBody>
      </p:sp>
      <p:sp>
        <p:nvSpPr>
          <p:cNvPr id="3" name="Content Placeholder 2"/>
          <p:cNvSpPr>
            <a:spLocks noGrp="1"/>
          </p:cNvSpPr>
          <p:nvPr>
            <p:ph idx="1"/>
          </p:nvPr>
        </p:nvSpPr>
        <p:spPr/>
        <p:txBody>
          <a:bodyPr>
            <a:normAutofit fontScale="92500"/>
          </a:bodyPr>
          <a:lstStyle/>
          <a:p>
            <a:pPr lvl="0"/>
            <a:r>
              <a:rPr lang="en-US" dirty="0" smtClean="0"/>
              <a:t>Tree Pruning is performed in order to remove anomalies in training data due to noise or outliers. </a:t>
            </a:r>
          </a:p>
          <a:p>
            <a:pPr lvl="0"/>
            <a:r>
              <a:rPr lang="en-US" dirty="0" smtClean="0"/>
              <a:t>The pruned trees are smaller and less complex. </a:t>
            </a:r>
          </a:p>
          <a:p>
            <a:pPr lvl="0"/>
            <a:r>
              <a:rPr lang="en-US" dirty="0" smtClean="0"/>
              <a:t>Pruning is a technique in machine learning that reduces the size of decision trees by removing sections of the tree that provide little power to classify instances. </a:t>
            </a:r>
          </a:p>
          <a:p>
            <a:pPr lvl="0"/>
            <a:r>
              <a:rPr lang="en-US" dirty="0" smtClean="0"/>
              <a:t>The dual goal of pruning is reduced complexity of the final classifier as well as better predictive accuracy by the reduction of </a:t>
            </a:r>
            <a:r>
              <a:rPr lang="en-US" dirty="0" err="1" smtClean="0"/>
              <a:t>overfitting</a:t>
            </a:r>
            <a:r>
              <a:rPr lang="en-US" dirty="0" smtClean="0"/>
              <a:t> and removal of sections of a classifier that may be based on noisy or erroneous data.</a:t>
            </a:r>
          </a:p>
        </p:txBody>
      </p:sp>
      <p:sp>
        <p:nvSpPr>
          <p:cNvPr id="4" name="Slide Number Placeholder 3"/>
          <p:cNvSpPr>
            <a:spLocks noGrp="1"/>
          </p:cNvSpPr>
          <p:nvPr>
            <p:ph type="sldNum" sz="quarter" idx="12"/>
          </p:nvPr>
        </p:nvSpPr>
        <p:spPr/>
        <p:txBody>
          <a:bodyPr/>
          <a:lstStyle/>
          <a:p>
            <a:fld id="{292C84C0-18BA-4BFB-B242-B0DCBC2204A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Tree Pruning</a:t>
            </a:r>
            <a:endParaRPr lang="en-US" dirty="0"/>
          </a:p>
        </p:txBody>
      </p:sp>
      <p:sp>
        <p:nvSpPr>
          <p:cNvPr id="3" name="Content Placeholder 2"/>
          <p:cNvSpPr>
            <a:spLocks noGrp="1"/>
          </p:cNvSpPr>
          <p:nvPr>
            <p:ph idx="1"/>
          </p:nvPr>
        </p:nvSpPr>
        <p:spPr/>
        <p:txBody>
          <a:bodyPr>
            <a:normAutofit/>
          </a:bodyPr>
          <a:lstStyle/>
          <a:p>
            <a:r>
              <a:rPr lang="en-US" dirty="0" smtClean="0"/>
              <a:t>One of the questions that arise in a decision tree algorithm is the optimal size of the final tree. </a:t>
            </a:r>
          </a:p>
          <a:p>
            <a:pPr lvl="0"/>
            <a:r>
              <a:rPr lang="en-US" dirty="0" smtClean="0"/>
              <a:t>A tree that is too large risks </a:t>
            </a:r>
            <a:r>
              <a:rPr lang="en-US" dirty="0" err="1" smtClean="0"/>
              <a:t>overfitting</a:t>
            </a:r>
            <a:r>
              <a:rPr lang="en-US" dirty="0" smtClean="0"/>
              <a:t> the training data and poorly generalizing to new samples. </a:t>
            </a:r>
          </a:p>
          <a:p>
            <a:pPr lvl="0"/>
            <a:r>
              <a:rPr lang="en-US" dirty="0" smtClean="0"/>
              <a:t>A small tree might not capture important structural information about the sample space.</a:t>
            </a:r>
          </a:p>
          <a:p>
            <a:pPr lvl="0"/>
            <a:r>
              <a:rPr lang="en-US" dirty="0" smtClean="0"/>
              <a:t>It is hard to tell when a tree algorithm should stop because it is impossible to tell if the addition of a single extra node will dramatically decrease error. </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Tree Pruning</a:t>
            </a:r>
            <a:endParaRPr lang="en-US" dirty="0"/>
          </a:p>
        </p:txBody>
      </p:sp>
      <p:sp>
        <p:nvSpPr>
          <p:cNvPr id="3" name="Content Placeholder 2"/>
          <p:cNvSpPr>
            <a:spLocks noGrp="1"/>
          </p:cNvSpPr>
          <p:nvPr>
            <p:ph idx="1"/>
          </p:nvPr>
        </p:nvSpPr>
        <p:spPr/>
        <p:txBody>
          <a:bodyPr/>
          <a:lstStyle/>
          <a:p>
            <a:pPr lvl="0"/>
            <a:r>
              <a:rPr lang="en-US" dirty="0" smtClean="0"/>
              <a:t>A common strategy is to grow the tree until each node contains a small number of instances then use pruning to remove nodes that do not provide additional information.</a:t>
            </a:r>
          </a:p>
          <a:p>
            <a:pPr lvl="0"/>
            <a:r>
              <a:rPr lang="en-US" dirty="0" smtClean="0"/>
              <a:t>Pruning should reduce the size of a learning tree without reducing predictive accuracy as measured by a test set or using cross-validation.</a:t>
            </a:r>
          </a:p>
          <a:p>
            <a:pPr lvl="0"/>
            <a:r>
              <a:rPr lang="en-US" dirty="0" smtClean="0"/>
              <a:t>There are many techniques for tree pruning that differ in the measurement that is used to optimize performance.</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Classification</a:t>
            </a:r>
            <a:endParaRPr lang="en-US" dirty="0"/>
          </a:p>
        </p:txBody>
      </p:sp>
      <p:sp>
        <p:nvSpPr>
          <p:cNvPr id="3" name="Content Placeholder 2"/>
          <p:cNvSpPr>
            <a:spLocks noGrp="1"/>
          </p:cNvSpPr>
          <p:nvPr>
            <p:ph idx="1"/>
          </p:nvPr>
        </p:nvSpPr>
        <p:spPr>
          <a:xfrm>
            <a:off x="457200" y="1935480"/>
            <a:ext cx="8229600" cy="2712720"/>
          </a:xfrm>
        </p:spPr>
        <p:txBody>
          <a:bodyPr/>
          <a:lstStyle/>
          <a:p>
            <a:pPr lvl="0"/>
            <a:r>
              <a:rPr lang="en-US" dirty="0" smtClean="0"/>
              <a:t>Classification is a data mining technique used to predict group membership of data instances.</a:t>
            </a:r>
          </a:p>
          <a:p>
            <a:pPr lvl="0"/>
            <a:r>
              <a:rPr lang="en-US" dirty="0" smtClean="0"/>
              <a:t>Classification assigns items on a collection to target categories or classes.</a:t>
            </a:r>
          </a:p>
          <a:p>
            <a:pPr lvl="0"/>
            <a:r>
              <a:rPr lang="en-US" dirty="0" smtClean="0"/>
              <a:t>The goal of classification is to accurately predict the target class for each case in the data.</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838200" y="4724400"/>
            <a:ext cx="7096125" cy="126682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Tree pruning approaches</a:t>
            </a:r>
            <a:endParaRPr lang="en-US" dirty="0"/>
          </a:p>
        </p:txBody>
      </p:sp>
      <p:sp>
        <p:nvSpPr>
          <p:cNvPr id="3" name="Content Placeholder 2"/>
          <p:cNvSpPr>
            <a:spLocks noGrp="1"/>
          </p:cNvSpPr>
          <p:nvPr>
            <p:ph idx="1"/>
          </p:nvPr>
        </p:nvSpPr>
        <p:spPr/>
        <p:txBody>
          <a:bodyPr/>
          <a:lstStyle/>
          <a:p>
            <a:pPr lvl="0"/>
            <a:r>
              <a:rPr lang="en-US" b="1" dirty="0" err="1" smtClean="0"/>
              <a:t>Prepruning</a:t>
            </a:r>
            <a:r>
              <a:rPr lang="en-US" dirty="0" smtClean="0"/>
              <a:t> - The tree is pruned by halting its construction early.</a:t>
            </a:r>
          </a:p>
          <a:p>
            <a:pPr lvl="0"/>
            <a:r>
              <a:rPr lang="en-US" b="1" dirty="0" err="1" smtClean="0"/>
              <a:t>Postpruning</a:t>
            </a:r>
            <a:r>
              <a:rPr lang="en-US" dirty="0" smtClean="0"/>
              <a:t> - This approach removes </a:t>
            </a:r>
            <a:r>
              <a:rPr lang="en-US" dirty="0" err="1" smtClean="0"/>
              <a:t>subtree</a:t>
            </a:r>
            <a:r>
              <a:rPr lang="en-US" dirty="0" smtClean="0"/>
              <a:t> form fully grown tree.</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Pre-pruning</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Based on statistical significance test.</a:t>
            </a:r>
          </a:p>
          <a:p>
            <a:pPr lvl="0"/>
            <a:r>
              <a:rPr lang="en-US" dirty="0" smtClean="0"/>
              <a:t>Stop growing the tree when there is no statistically significant association between any attribute and the class at a particular node</a:t>
            </a:r>
          </a:p>
          <a:p>
            <a:pPr lvl="0"/>
            <a:r>
              <a:rPr lang="en-US" dirty="0" smtClean="0"/>
              <a:t>Most popular test: chi-squared test </a:t>
            </a:r>
          </a:p>
          <a:p>
            <a:pPr lvl="0"/>
            <a:r>
              <a:rPr lang="en-US" dirty="0" smtClean="0"/>
              <a:t>ID3 used chi-squared test in addition to information gain.</a:t>
            </a:r>
          </a:p>
          <a:p>
            <a:pPr lvl="0"/>
            <a:r>
              <a:rPr lang="en-US" dirty="0" smtClean="0"/>
              <a:t>Only statistically significant attributes were allowed to be selected by information gain procedure.</a:t>
            </a:r>
          </a:p>
          <a:p>
            <a:pPr lvl="0"/>
            <a:r>
              <a:rPr lang="en-US" dirty="0" smtClean="0"/>
              <a:t>Pre-pruning may stop the growth process prematurely: early stopping</a:t>
            </a:r>
          </a:p>
          <a:p>
            <a:pPr lvl="0"/>
            <a:r>
              <a:rPr lang="en-US" dirty="0" smtClean="0"/>
              <a:t>Pre-pruning faster than post-pruning</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Post-pruning</a:t>
            </a:r>
            <a:endParaRPr lang="en-US" dirty="0"/>
          </a:p>
        </p:txBody>
      </p:sp>
      <p:sp>
        <p:nvSpPr>
          <p:cNvPr id="3" name="Content Placeholder 2"/>
          <p:cNvSpPr>
            <a:spLocks noGrp="1"/>
          </p:cNvSpPr>
          <p:nvPr>
            <p:ph idx="1"/>
          </p:nvPr>
        </p:nvSpPr>
        <p:spPr/>
        <p:txBody>
          <a:bodyPr>
            <a:normAutofit fontScale="92500" lnSpcReduction="10000"/>
          </a:bodyPr>
          <a:lstStyle/>
          <a:p>
            <a:pPr lvl="0"/>
            <a:r>
              <a:rPr lang="en-US" sz="2800" dirty="0" smtClean="0"/>
              <a:t>First, build full tree then, prune it.</a:t>
            </a:r>
            <a:endParaRPr lang="en-US" sz="2400" dirty="0" smtClean="0"/>
          </a:p>
          <a:p>
            <a:pPr lvl="0"/>
            <a:r>
              <a:rPr lang="en-US" sz="2800" dirty="0" smtClean="0"/>
              <a:t>Fully-grown tree shows all attribute interactions </a:t>
            </a:r>
            <a:endParaRPr lang="en-US" sz="2400" dirty="0" smtClean="0"/>
          </a:p>
          <a:p>
            <a:pPr lvl="0"/>
            <a:r>
              <a:rPr lang="en-US" sz="2800" dirty="0" smtClean="0"/>
              <a:t>Problem: some </a:t>
            </a:r>
            <a:r>
              <a:rPr lang="en-US" sz="2800" dirty="0" err="1" smtClean="0"/>
              <a:t>subtrees</a:t>
            </a:r>
            <a:r>
              <a:rPr lang="en-US" sz="2800" dirty="0" smtClean="0"/>
              <a:t> might be due to chance effects</a:t>
            </a:r>
            <a:endParaRPr lang="en-US" sz="2400" dirty="0" smtClean="0"/>
          </a:p>
          <a:p>
            <a:pPr lvl="0"/>
            <a:r>
              <a:rPr lang="en-US" sz="2800" dirty="0" smtClean="0"/>
              <a:t>Two pruning operations: </a:t>
            </a:r>
            <a:endParaRPr lang="en-US" sz="2400" dirty="0" smtClean="0"/>
          </a:p>
          <a:p>
            <a:pPr lvl="1"/>
            <a:r>
              <a:rPr lang="en-US" dirty="0" err="1" smtClean="0"/>
              <a:t>Subtree</a:t>
            </a:r>
            <a:r>
              <a:rPr lang="en-US" dirty="0" smtClean="0"/>
              <a:t> replacement</a:t>
            </a:r>
            <a:endParaRPr lang="en-US" sz="2000" dirty="0" smtClean="0"/>
          </a:p>
          <a:p>
            <a:pPr lvl="1"/>
            <a:r>
              <a:rPr lang="en-US" dirty="0" err="1" smtClean="0"/>
              <a:t>Subtree</a:t>
            </a:r>
            <a:r>
              <a:rPr lang="en-US" dirty="0" smtClean="0"/>
              <a:t> raising</a:t>
            </a:r>
            <a:endParaRPr lang="en-US" sz="2000" dirty="0" smtClean="0"/>
          </a:p>
          <a:p>
            <a:pPr lvl="0"/>
            <a:r>
              <a:rPr lang="en-US" sz="2800" dirty="0" smtClean="0"/>
              <a:t>Possible strategies:</a:t>
            </a:r>
            <a:endParaRPr lang="en-US" sz="2400" dirty="0" smtClean="0"/>
          </a:p>
          <a:p>
            <a:pPr lvl="1"/>
            <a:r>
              <a:rPr lang="en-US" dirty="0" smtClean="0"/>
              <a:t>error estimation</a:t>
            </a:r>
            <a:endParaRPr lang="en-US" sz="2000" dirty="0" smtClean="0"/>
          </a:p>
          <a:p>
            <a:pPr lvl="1"/>
            <a:r>
              <a:rPr lang="en-US" dirty="0" smtClean="0"/>
              <a:t>significance testing</a:t>
            </a:r>
            <a:endParaRPr lang="en-US" sz="2000" dirty="0" smtClean="0"/>
          </a:p>
          <a:p>
            <a:pPr lvl="1"/>
            <a:r>
              <a:rPr lang="en-US" dirty="0" smtClean="0"/>
              <a:t>MDL principle </a:t>
            </a:r>
            <a:endParaRPr lang="en-US" sz="2000" dirty="0" smtClean="0"/>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Advantages of Decision Tree Classifier</a:t>
            </a:r>
            <a:endParaRPr lang="en-US" sz="4000" dirty="0"/>
          </a:p>
        </p:txBody>
      </p:sp>
      <p:sp>
        <p:nvSpPr>
          <p:cNvPr id="3" name="Content Placeholder 2"/>
          <p:cNvSpPr>
            <a:spLocks noGrp="1"/>
          </p:cNvSpPr>
          <p:nvPr>
            <p:ph idx="1"/>
          </p:nvPr>
        </p:nvSpPr>
        <p:spPr/>
        <p:txBody>
          <a:bodyPr/>
          <a:lstStyle/>
          <a:p>
            <a:r>
              <a:rPr lang="en-US" dirty="0" smtClean="0"/>
              <a:t>Inexpensive to construct</a:t>
            </a:r>
          </a:p>
          <a:p>
            <a:r>
              <a:rPr lang="en-US" dirty="0" smtClean="0"/>
              <a:t>Extremely fast at classifying unknown records</a:t>
            </a:r>
          </a:p>
          <a:p>
            <a:r>
              <a:rPr lang="en-US" dirty="0" smtClean="0"/>
              <a:t>Easy to interpret for small-sized trees</a:t>
            </a:r>
          </a:p>
          <a:p>
            <a:r>
              <a:rPr lang="en-US" dirty="0" smtClean="0"/>
              <a:t>Accuracy is comparable to other classification techniques for many simple data sets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Rule-Based Classifier</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It classifies records by using a collection of “If ……. Then…..” rules. A rule base classifier uses a set of “If ……. Then…..” rules for classification.</a:t>
            </a:r>
          </a:p>
          <a:p>
            <a:r>
              <a:rPr lang="en-US" dirty="0" err="1" smtClean="0"/>
              <a:t>eg</a:t>
            </a:r>
            <a:r>
              <a:rPr lang="en-US" dirty="0" smtClean="0"/>
              <a:t>:  If age = youth AND student  = yes THEN </a:t>
            </a:r>
            <a:r>
              <a:rPr lang="en-US" dirty="0" err="1" smtClean="0"/>
              <a:t>buys_computer</a:t>
            </a:r>
            <a:r>
              <a:rPr lang="en-US" dirty="0" smtClean="0"/>
              <a:t> = yes.</a:t>
            </a:r>
          </a:p>
          <a:p>
            <a:pPr lvl="0"/>
            <a:r>
              <a:rPr lang="en-US" dirty="0" smtClean="0"/>
              <a:t>The ‘If’ part or left hand side of a rule is known as the rule antecedent or precondition where as the ‘Then” part or right hand side is the rule consequent.</a:t>
            </a:r>
          </a:p>
          <a:p>
            <a:pPr lvl="0"/>
            <a:r>
              <a:rPr lang="en-US" dirty="0" smtClean="0"/>
              <a:t>In the rule antecedent, the condition consists of one or more attribute tests.</a:t>
            </a:r>
          </a:p>
          <a:p>
            <a:pPr lvl="0"/>
            <a:r>
              <a:rPr lang="en-US" dirty="0" smtClean="0"/>
              <a:t>If the condition in a rule antecedent holds true for a given </a:t>
            </a:r>
            <a:r>
              <a:rPr lang="en-US" dirty="0" err="1" smtClean="0"/>
              <a:t>tuple</a:t>
            </a:r>
            <a:r>
              <a:rPr lang="en-US" dirty="0" smtClean="0"/>
              <a:t>, the rule antecedent is satisfied and that the rule covers the </a:t>
            </a:r>
            <a:r>
              <a:rPr lang="en-US" dirty="0" err="1" smtClean="0"/>
              <a:t>tuple</a:t>
            </a:r>
            <a:r>
              <a:rPr lang="en-US" dirty="0" smtClean="0"/>
              <a:t>.</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Rule-Based Classifier</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Coverage of a rule is the fraction of records that satisfy the antecedent of a rule.</a:t>
            </a:r>
          </a:p>
          <a:p>
            <a:pPr lvl="1"/>
            <a:r>
              <a:rPr lang="en-US" dirty="0" smtClean="0"/>
              <a:t>Coverage = </a:t>
            </a:r>
            <a:r>
              <a:rPr lang="en-US" b="1" dirty="0" err="1" smtClean="0"/>
              <a:t>N</a:t>
            </a:r>
            <a:r>
              <a:rPr lang="en-US" b="1" baseline="-25000" dirty="0" err="1" smtClean="0"/>
              <a:t>covers</a:t>
            </a:r>
            <a:r>
              <a:rPr lang="en-US" baseline="-25000" dirty="0" smtClean="0"/>
              <a:t> </a:t>
            </a:r>
            <a:r>
              <a:rPr lang="en-US" b="1" dirty="0" smtClean="0"/>
              <a:t>/ D</a:t>
            </a:r>
            <a:endParaRPr lang="en-US" dirty="0" smtClean="0"/>
          </a:p>
          <a:p>
            <a:pPr lvl="1"/>
            <a:r>
              <a:rPr lang="en-US" dirty="0" smtClean="0"/>
              <a:t>Where,</a:t>
            </a:r>
          </a:p>
          <a:p>
            <a:pPr lvl="1"/>
            <a:r>
              <a:rPr lang="en-US" b="1" dirty="0" err="1" smtClean="0"/>
              <a:t>N</a:t>
            </a:r>
            <a:r>
              <a:rPr lang="en-US" b="1" baseline="-25000" dirty="0" err="1" smtClean="0"/>
              <a:t>covers</a:t>
            </a:r>
            <a:r>
              <a:rPr lang="en-US" dirty="0" smtClean="0"/>
              <a:t>  = number of record that can be classified by the rule.</a:t>
            </a:r>
          </a:p>
          <a:p>
            <a:pPr lvl="1"/>
            <a:r>
              <a:rPr lang="en-US" b="1" dirty="0" smtClean="0"/>
              <a:t>D = </a:t>
            </a:r>
            <a:r>
              <a:rPr lang="en-US" dirty="0" smtClean="0"/>
              <a:t> total data set.</a:t>
            </a:r>
          </a:p>
          <a:p>
            <a:pPr lvl="0"/>
            <a:r>
              <a:rPr lang="en-US" dirty="0" smtClean="0"/>
              <a:t>Accuracy of a rule is fraction of records that satisfy both the antecedent and consequent of a rule.</a:t>
            </a:r>
          </a:p>
          <a:p>
            <a:pPr lvl="1"/>
            <a:r>
              <a:rPr lang="en-US" dirty="0" smtClean="0"/>
              <a:t>Accuracy = </a:t>
            </a:r>
            <a:r>
              <a:rPr lang="en-US" b="1" dirty="0" err="1" smtClean="0"/>
              <a:t>N</a:t>
            </a:r>
            <a:r>
              <a:rPr lang="en-US" b="1" baseline="-25000" dirty="0" err="1" smtClean="0"/>
              <a:t>correct</a:t>
            </a:r>
            <a:r>
              <a:rPr lang="en-US" baseline="-25000" dirty="0" smtClean="0"/>
              <a:t> </a:t>
            </a:r>
            <a:r>
              <a:rPr lang="en-US" b="1" dirty="0" smtClean="0"/>
              <a:t>/ </a:t>
            </a:r>
            <a:r>
              <a:rPr lang="en-US" b="1" dirty="0" err="1" smtClean="0"/>
              <a:t>N</a:t>
            </a:r>
            <a:r>
              <a:rPr lang="en-US" b="1" baseline="-25000" dirty="0" err="1" smtClean="0"/>
              <a:t>covers</a:t>
            </a:r>
            <a:endParaRPr lang="en-US" dirty="0" smtClean="0"/>
          </a:p>
          <a:p>
            <a:pPr lvl="1"/>
            <a:r>
              <a:rPr lang="en-US" dirty="0" smtClean="0"/>
              <a:t>Where,</a:t>
            </a:r>
          </a:p>
          <a:p>
            <a:pPr lvl="1"/>
            <a:r>
              <a:rPr lang="en-US" b="1" dirty="0" err="1" smtClean="0"/>
              <a:t>N</a:t>
            </a:r>
            <a:r>
              <a:rPr lang="en-US" b="1" baseline="-25000" dirty="0" err="1" smtClean="0"/>
              <a:t>correct</a:t>
            </a:r>
            <a:r>
              <a:rPr lang="en-US" dirty="0" smtClean="0"/>
              <a:t>  = Number of records that are correctly classified by the rule </a:t>
            </a:r>
          </a:p>
          <a:p>
            <a:pPr lvl="1"/>
            <a:r>
              <a:rPr lang="en-US" b="1" dirty="0" err="1" smtClean="0"/>
              <a:t>N</a:t>
            </a:r>
            <a:r>
              <a:rPr lang="en-US" b="1" baseline="-25000" dirty="0" err="1" smtClean="0"/>
              <a:t>covers</a:t>
            </a:r>
            <a:r>
              <a:rPr lang="en-US" b="1" baseline="-25000" dirty="0" smtClean="0"/>
              <a:t> </a:t>
            </a:r>
            <a:r>
              <a:rPr lang="en-US" b="1" dirty="0" smtClean="0"/>
              <a:t> = </a:t>
            </a:r>
            <a:r>
              <a:rPr lang="en-US" dirty="0" smtClean="0"/>
              <a:t> Number of record that can be classified by the rule</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How does Rule-Based Classifier work?</a:t>
            </a:r>
            <a:endParaRPr lang="en-US" sz="4000" dirty="0"/>
          </a:p>
        </p:txBody>
      </p:sp>
      <p:sp>
        <p:nvSpPr>
          <p:cNvPr id="3" name="Content Placeholder 2"/>
          <p:cNvSpPr>
            <a:spLocks noGrp="1"/>
          </p:cNvSpPr>
          <p:nvPr>
            <p:ph idx="1"/>
          </p:nvPr>
        </p:nvSpPr>
        <p:spPr/>
        <p:txBody>
          <a:bodyPr>
            <a:normAutofit/>
          </a:bodyPr>
          <a:lstStyle/>
          <a:p>
            <a:pPr lvl="0"/>
            <a:r>
              <a:rPr lang="en-US" dirty="0" smtClean="0"/>
              <a:t>If a rule is satisfied by a </a:t>
            </a:r>
            <a:r>
              <a:rPr lang="en-US" dirty="0" err="1" smtClean="0"/>
              <a:t>tuple</a:t>
            </a:r>
            <a:r>
              <a:rPr lang="en-US" dirty="0" smtClean="0"/>
              <a:t>, the rule is said to be triggered. Triggering doesn’t always mean firing because there may be more than one rules that can be satisfied.</a:t>
            </a:r>
          </a:p>
          <a:p>
            <a:pPr lvl="0"/>
            <a:r>
              <a:rPr lang="en-US" dirty="0" smtClean="0"/>
              <a:t>Three different cases occur for classification.</a:t>
            </a:r>
          </a:p>
          <a:p>
            <a:r>
              <a:rPr lang="en-US" b="1" dirty="0" smtClean="0"/>
              <a:t> </a:t>
            </a:r>
            <a:endParaRPr lang="en-US" dirty="0" smtClean="0"/>
          </a:p>
          <a:p>
            <a:r>
              <a:rPr lang="en-US" b="1" dirty="0" smtClean="0"/>
              <a:t>Case-I: If only one rule is satisfied</a:t>
            </a:r>
            <a:endParaRPr lang="en-US" dirty="0" smtClean="0"/>
          </a:p>
          <a:p>
            <a:pPr lvl="1"/>
            <a:r>
              <a:rPr lang="en-US" dirty="0" smtClean="0"/>
              <a:t>When any instances is covered by only one rule then the rule fires by returning the class prediction for the </a:t>
            </a:r>
            <a:r>
              <a:rPr lang="en-US" dirty="0" err="1" smtClean="0"/>
              <a:t>tuple</a:t>
            </a:r>
            <a:r>
              <a:rPr lang="en-US" dirty="0" smtClean="0"/>
              <a:t> defined by the rule.</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How does Rule-Based Classifier work?</a:t>
            </a:r>
            <a:endParaRPr lang="en-US" sz="4000" dirty="0"/>
          </a:p>
        </p:txBody>
      </p:sp>
      <p:sp>
        <p:nvSpPr>
          <p:cNvPr id="3" name="Content Placeholder 2"/>
          <p:cNvSpPr>
            <a:spLocks noGrp="1"/>
          </p:cNvSpPr>
          <p:nvPr>
            <p:ph idx="1"/>
          </p:nvPr>
        </p:nvSpPr>
        <p:spPr/>
        <p:txBody>
          <a:bodyPr>
            <a:normAutofit fontScale="85000" lnSpcReduction="10000"/>
          </a:bodyPr>
          <a:lstStyle/>
          <a:p>
            <a:r>
              <a:rPr lang="en-US" b="1" dirty="0" smtClean="0"/>
              <a:t>Case-II: If more than one rules are satisfied</a:t>
            </a:r>
            <a:endParaRPr lang="en-US" dirty="0" smtClean="0"/>
          </a:p>
          <a:p>
            <a:pPr lvl="1"/>
            <a:r>
              <a:rPr lang="en-US" dirty="0" smtClean="0"/>
              <a:t>If more than one rules are triggered, we need a conflict resolution strategy to find which rule is fired.</a:t>
            </a:r>
          </a:p>
          <a:p>
            <a:pPr lvl="1"/>
            <a:r>
              <a:rPr lang="en-US" dirty="0" smtClean="0"/>
              <a:t>Rule ordering or rule ranking or rule priority can be set in case of rules conflict. A rule ordering may be class-based or rule-based.</a:t>
            </a:r>
          </a:p>
          <a:p>
            <a:pPr lvl="2"/>
            <a:r>
              <a:rPr lang="en-US" dirty="0" smtClean="0"/>
              <a:t>Rule-based ordering: Individual rules are ranked based on their quality.</a:t>
            </a:r>
          </a:p>
          <a:p>
            <a:pPr lvl="2"/>
            <a:r>
              <a:rPr lang="en-US" dirty="0" smtClean="0"/>
              <a:t>Class-based ordering: Rules that belong to the same class appear together</a:t>
            </a:r>
          </a:p>
          <a:p>
            <a:pPr lvl="1"/>
            <a:r>
              <a:rPr lang="en-US" dirty="0" smtClean="0"/>
              <a:t>When rule-based ordering is used, the rule set is known as a decision list.</a:t>
            </a:r>
          </a:p>
          <a:p>
            <a:r>
              <a:rPr lang="en-US" b="1" dirty="0" smtClean="0"/>
              <a:t>Case-III: If no rule is satisfied</a:t>
            </a:r>
            <a:endParaRPr lang="en-US" dirty="0" smtClean="0"/>
          </a:p>
          <a:p>
            <a:pPr lvl="1"/>
            <a:r>
              <a:rPr lang="en-US" dirty="0" smtClean="0"/>
              <a:t>If any instance not triggered by any rule, use default class for classification. Mostly most frequent class is assigned as default class.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28</a:t>
            </a:fld>
            <a:endParaRPr lang="en-US"/>
          </a:p>
        </p:txBody>
      </p:sp>
      <p:sp>
        <p:nvSpPr>
          <p:cNvPr id="6" name="Content Placeholder 5"/>
          <p:cNvSpPr>
            <a:spLocks noGrp="1"/>
          </p:cNvSpPr>
          <p:nvPr>
            <p:ph idx="1"/>
          </p:nvPr>
        </p:nvSpPr>
        <p:spPr>
          <a:xfrm>
            <a:off x="457200" y="1935480"/>
            <a:ext cx="8229600" cy="1950720"/>
          </a:xfrm>
        </p:spPr>
        <p:txBody>
          <a:bodyPr>
            <a:normAutofit fontScale="85000" lnSpcReduction="20000"/>
          </a:bodyPr>
          <a:lstStyle/>
          <a:p>
            <a:r>
              <a:rPr lang="en-US" b="1" dirty="0" smtClean="0"/>
              <a:t>Rule base</a:t>
            </a:r>
            <a:endParaRPr lang="en-US" dirty="0" smtClean="0"/>
          </a:p>
          <a:p>
            <a:pPr lvl="1"/>
            <a:r>
              <a:rPr lang="en-US" dirty="0" smtClean="0"/>
              <a:t>R1:  (Give Birth = No) ^ (Can fly = Yes) =&gt; Birds</a:t>
            </a:r>
          </a:p>
          <a:p>
            <a:pPr lvl="1"/>
            <a:r>
              <a:rPr lang="en-US" dirty="0" smtClean="0"/>
              <a:t>R2:  (Give Birth = No) ^ (Live in Water = Yes) =&gt; Fishes</a:t>
            </a:r>
          </a:p>
          <a:p>
            <a:pPr lvl="1"/>
            <a:r>
              <a:rPr lang="en-US" dirty="0" smtClean="0"/>
              <a:t>R3:  (Give Birth = Yes) ^ (Blood Type = Warm) =&gt; Mammals</a:t>
            </a:r>
          </a:p>
          <a:p>
            <a:pPr lvl="1"/>
            <a:r>
              <a:rPr lang="en-US" dirty="0" smtClean="0"/>
              <a:t>R4:  (Give Birth = No) ^ (Can fly = No) =&gt; Reptiles</a:t>
            </a:r>
          </a:p>
          <a:p>
            <a:pPr lvl="1"/>
            <a:r>
              <a:rPr lang="en-US" dirty="0" smtClean="0"/>
              <a:t>R5:  (Live in Water = Sometimes) =&gt; Amphibians</a:t>
            </a:r>
          </a:p>
          <a:p>
            <a:endParaRPr lang="en-US" dirty="0"/>
          </a:p>
        </p:txBody>
      </p:sp>
      <p:graphicFrame>
        <p:nvGraphicFramePr>
          <p:cNvPr id="7" name="Table 6"/>
          <p:cNvGraphicFramePr>
            <a:graphicFrameLocks noGrp="1"/>
          </p:cNvGraphicFramePr>
          <p:nvPr/>
        </p:nvGraphicFramePr>
        <p:xfrm>
          <a:off x="990600" y="4250309"/>
          <a:ext cx="7391400" cy="1769490"/>
        </p:xfrm>
        <a:graphic>
          <a:graphicData uri="http://schemas.openxmlformats.org/drawingml/2006/table">
            <a:tbl>
              <a:tblPr/>
              <a:tblGrid>
                <a:gridCol w="770738"/>
                <a:gridCol w="851914"/>
                <a:gridCol w="1324132"/>
                <a:gridCol w="1242083"/>
                <a:gridCol w="951420"/>
                <a:gridCol w="1480375"/>
                <a:gridCol w="770738"/>
              </a:tblGrid>
              <a:tr h="661356">
                <a:tc>
                  <a:txBody>
                    <a:bodyPr/>
                    <a:lstStyle/>
                    <a:p>
                      <a:pPr marL="0" marR="0" algn="just">
                        <a:lnSpc>
                          <a:spcPct val="115000"/>
                        </a:lnSpc>
                        <a:spcBef>
                          <a:spcPts val="0"/>
                        </a:spcBef>
                        <a:spcAft>
                          <a:spcPts val="0"/>
                        </a:spcAft>
                      </a:pPr>
                      <a:r>
                        <a:rPr lang="en-US" sz="1800" b="1" dirty="0" err="1">
                          <a:latin typeface="Times New Roman"/>
                          <a:ea typeface="Times New Roman"/>
                          <a:cs typeface="Mangal"/>
                        </a:rPr>
                        <a:t>S.No</a:t>
                      </a:r>
                      <a:r>
                        <a:rPr lang="en-US" sz="1800" b="1" dirty="0">
                          <a:latin typeface="Times New Roman"/>
                          <a:ea typeface="Times New Roman"/>
                          <a:cs typeface="Mangal"/>
                        </a:rPr>
                        <a:t>.</a:t>
                      </a:r>
                      <a:endParaRPr lang="en-US" sz="18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dirty="0">
                          <a:latin typeface="Times New Roman"/>
                          <a:ea typeface="Times New Roman"/>
                          <a:cs typeface="Mangal"/>
                        </a:rPr>
                        <a:t>Name</a:t>
                      </a:r>
                      <a:endParaRPr lang="en-US" sz="18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Times New Roman"/>
                          <a:cs typeface="Mangal"/>
                        </a:rPr>
                        <a:t>Blood Type</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Times New Roman"/>
                          <a:cs typeface="Mangal"/>
                        </a:rPr>
                        <a:t>Give Birth</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Times New Roman"/>
                          <a:cs typeface="Mangal"/>
                        </a:rPr>
                        <a:t>Can fly</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Times New Roman"/>
                          <a:cs typeface="Mangal"/>
                        </a:rPr>
                        <a:t>Live in water</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b="1">
                          <a:latin typeface="Times New Roman"/>
                          <a:ea typeface="Times New Roman"/>
                          <a:cs typeface="Mangal"/>
                        </a:rPr>
                        <a:t>Class</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378">
                <a:tc>
                  <a:txBody>
                    <a:bodyPr/>
                    <a:lstStyle/>
                    <a:p>
                      <a:pPr marL="0" marR="0" algn="just">
                        <a:lnSpc>
                          <a:spcPct val="115000"/>
                        </a:lnSpc>
                        <a:spcBef>
                          <a:spcPts val="0"/>
                        </a:spcBef>
                        <a:spcAft>
                          <a:spcPts val="0"/>
                        </a:spcAft>
                      </a:pPr>
                      <a:r>
                        <a:rPr lang="en-US" sz="1800">
                          <a:latin typeface="Times New Roman"/>
                          <a:ea typeface="Times New Roman"/>
                          <a:cs typeface="Mangal"/>
                        </a:rPr>
                        <a:t>1</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Times New Roman"/>
                          <a:cs typeface="Mangal"/>
                        </a:rPr>
                        <a:t>Lemur</a:t>
                      </a:r>
                      <a:endParaRPr lang="en-US" sz="18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Times New Roman"/>
                          <a:cs typeface="Mangal"/>
                        </a:rPr>
                        <a:t>Warm</a:t>
                      </a:r>
                      <a:endParaRPr lang="en-US" sz="18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Times New Roman"/>
                          <a:cs typeface="Mangal"/>
                        </a:rPr>
                        <a:t>Yes</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Times New Roman"/>
                          <a:cs typeface="Mangal"/>
                        </a:rPr>
                        <a:t>No</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Times New Roman"/>
                          <a:cs typeface="Mangal"/>
                        </a:rPr>
                        <a:t>No</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Times New Roman"/>
                          <a:cs typeface="Mangal"/>
                        </a:rPr>
                        <a:t>?</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378">
                <a:tc>
                  <a:txBody>
                    <a:bodyPr/>
                    <a:lstStyle/>
                    <a:p>
                      <a:pPr marL="0" marR="0" algn="just">
                        <a:lnSpc>
                          <a:spcPct val="115000"/>
                        </a:lnSpc>
                        <a:spcBef>
                          <a:spcPts val="0"/>
                        </a:spcBef>
                        <a:spcAft>
                          <a:spcPts val="0"/>
                        </a:spcAft>
                      </a:pPr>
                      <a:r>
                        <a:rPr lang="en-US" sz="1800">
                          <a:latin typeface="Times New Roman"/>
                          <a:ea typeface="Times New Roman"/>
                          <a:cs typeface="Mangal"/>
                        </a:rPr>
                        <a:t>2</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Times New Roman"/>
                          <a:cs typeface="Mangal"/>
                        </a:rPr>
                        <a:t>Turtle</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Times New Roman"/>
                          <a:cs typeface="Mangal"/>
                        </a:rPr>
                        <a:t>Cold</a:t>
                      </a:r>
                      <a:endParaRPr lang="en-US" sz="18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Times New Roman"/>
                          <a:cs typeface="Mangal"/>
                        </a:rPr>
                        <a:t>No</a:t>
                      </a:r>
                      <a:endParaRPr lang="en-US" sz="18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Times New Roman"/>
                          <a:cs typeface="Mangal"/>
                        </a:rPr>
                        <a:t>No</a:t>
                      </a:r>
                      <a:endParaRPr lang="en-US" sz="18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Times New Roman"/>
                          <a:cs typeface="Mangal"/>
                        </a:rPr>
                        <a:t>Sometimes</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Times New Roman"/>
                          <a:cs typeface="Mangal"/>
                        </a:rPr>
                        <a:t>?</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9378">
                <a:tc>
                  <a:txBody>
                    <a:bodyPr/>
                    <a:lstStyle/>
                    <a:p>
                      <a:pPr marL="0" marR="0" algn="just">
                        <a:lnSpc>
                          <a:spcPct val="115000"/>
                        </a:lnSpc>
                        <a:spcBef>
                          <a:spcPts val="0"/>
                        </a:spcBef>
                        <a:spcAft>
                          <a:spcPts val="0"/>
                        </a:spcAft>
                      </a:pPr>
                      <a:r>
                        <a:rPr lang="en-US" sz="1800">
                          <a:latin typeface="Times New Roman"/>
                          <a:ea typeface="Times New Roman"/>
                          <a:cs typeface="Mangal"/>
                        </a:rPr>
                        <a:t>3</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Times New Roman"/>
                          <a:cs typeface="Mangal"/>
                        </a:rPr>
                        <a:t>Shark</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Times New Roman"/>
                          <a:cs typeface="Mangal"/>
                        </a:rPr>
                        <a:t>Cold</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a:latin typeface="Times New Roman"/>
                          <a:ea typeface="Times New Roman"/>
                          <a:cs typeface="Mangal"/>
                        </a:rPr>
                        <a:t>Yes</a:t>
                      </a:r>
                      <a:endParaRPr lang="en-US" sz="180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Times New Roman"/>
                          <a:cs typeface="Mangal"/>
                        </a:rPr>
                        <a:t>No</a:t>
                      </a:r>
                      <a:endParaRPr lang="en-US" sz="18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Times New Roman"/>
                          <a:cs typeface="Mangal"/>
                        </a:rPr>
                        <a:t>Yes</a:t>
                      </a:r>
                      <a:endParaRPr lang="en-US" sz="18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dirty="0">
                          <a:latin typeface="Times New Roman"/>
                          <a:ea typeface="Times New Roman"/>
                          <a:cs typeface="Mangal"/>
                        </a:rPr>
                        <a:t>?</a:t>
                      </a:r>
                      <a:endParaRPr lang="en-US" sz="1800" dirty="0">
                        <a:latin typeface="Calibri"/>
                        <a:ea typeface="Calibri"/>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a:bodyPr>
          <a:lstStyle/>
          <a:p>
            <a:pPr lvl="0"/>
            <a:r>
              <a:rPr lang="en-US" dirty="0" smtClean="0"/>
              <a:t>In above example, R1 and R2 don’t have any coverage. R3, R4 &amp; R5 have coverage. </a:t>
            </a:r>
          </a:p>
          <a:p>
            <a:pPr lvl="0"/>
            <a:r>
              <a:rPr lang="en-US" dirty="0" smtClean="0"/>
              <a:t>Instance 1 is triggered by R3, instance 2 is triggered by R4 &amp; R5 and instance 3 is not triggered by any instances.</a:t>
            </a:r>
          </a:p>
          <a:p>
            <a:pPr lvl="0"/>
            <a:r>
              <a:rPr lang="en-US" dirty="0" smtClean="0"/>
              <a:t>Since instance 1 is triggered by only one rule (R3) so it is fired as a class mammal, instance 2 is triggered by more than two rules (R4 &amp; R5) and hence conflict occurs. To resolve the conflict the class can be identified using priority (rule priority or class priority).  Instance 3 is not triggered by any rules, to resolve this conflict  default class can be used.</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Stages in classification </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152400" y="2286000"/>
            <a:ext cx="8839200" cy="31527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Characteristics of Rule-Based Classifier</a:t>
            </a:r>
            <a:endParaRPr lang="en-US" sz="4000" dirty="0"/>
          </a:p>
        </p:txBody>
      </p:sp>
      <p:sp>
        <p:nvSpPr>
          <p:cNvPr id="3" name="Content Placeholder 2"/>
          <p:cNvSpPr>
            <a:spLocks noGrp="1"/>
          </p:cNvSpPr>
          <p:nvPr>
            <p:ph idx="1"/>
          </p:nvPr>
        </p:nvSpPr>
        <p:spPr/>
        <p:txBody>
          <a:bodyPr>
            <a:normAutofit fontScale="85000" lnSpcReduction="20000"/>
          </a:bodyPr>
          <a:lstStyle/>
          <a:p>
            <a:pPr lvl="0"/>
            <a:r>
              <a:rPr lang="en-US" b="1" dirty="0" smtClean="0"/>
              <a:t>Mutually exclusive Rules</a:t>
            </a:r>
            <a:endParaRPr lang="en-US" dirty="0" smtClean="0"/>
          </a:p>
          <a:p>
            <a:pPr lvl="1"/>
            <a:r>
              <a:rPr lang="en-US" dirty="0" smtClean="0"/>
              <a:t>Classifier contains mutually exclusive rules if all the rules are independent of each other.</a:t>
            </a:r>
          </a:p>
          <a:p>
            <a:pPr lvl="1"/>
            <a:r>
              <a:rPr lang="en-US" dirty="0" smtClean="0"/>
              <a:t>Every record is covered by at most one rule.</a:t>
            </a:r>
          </a:p>
          <a:p>
            <a:pPr lvl="1"/>
            <a:r>
              <a:rPr lang="en-US" dirty="0" smtClean="0"/>
              <a:t>Rules are no longer mutually exclusive if a record may triggered by more than one rule. To make mutually exclusive we apply rule ordering.</a:t>
            </a:r>
          </a:p>
          <a:p>
            <a:r>
              <a:rPr lang="en-US" dirty="0" smtClean="0"/>
              <a:t> </a:t>
            </a:r>
          </a:p>
          <a:p>
            <a:pPr lvl="0"/>
            <a:r>
              <a:rPr lang="en-US" b="1" dirty="0" smtClean="0"/>
              <a:t>Exhaustive Rules</a:t>
            </a:r>
            <a:endParaRPr lang="en-US" dirty="0" smtClean="0"/>
          </a:p>
          <a:p>
            <a:pPr lvl="1"/>
            <a:r>
              <a:rPr lang="en-US" dirty="0" smtClean="0"/>
              <a:t>Classifier has exhaustive coverage if it accounts for every possible combination of attribute values (every possible rule).</a:t>
            </a:r>
          </a:p>
          <a:p>
            <a:pPr lvl="1"/>
            <a:r>
              <a:rPr lang="en-US" dirty="0" smtClean="0"/>
              <a:t>Each record is covered by at least one rule.</a:t>
            </a:r>
          </a:p>
          <a:p>
            <a:pPr lvl="1"/>
            <a:r>
              <a:rPr lang="en-US" dirty="0" smtClean="0"/>
              <a:t>Rules are no longer exhaustive if a record may bit trigger any rules. To make rules exhaustive use default class.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Building Classification Rules</a:t>
            </a:r>
            <a:endParaRPr lang="en-US" dirty="0"/>
          </a:p>
        </p:txBody>
      </p:sp>
      <p:sp>
        <p:nvSpPr>
          <p:cNvPr id="3" name="Content Placeholder 2"/>
          <p:cNvSpPr>
            <a:spLocks noGrp="1"/>
          </p:cNvSpPr>
          <p:nvPr>
            <p:ph idx="1"/>
          </p:nvPr>
        </p:nvSpPr>
        <p:spPr/>
        <p:txBody>
          <a:bodyPr/>
          <a:lstStyle/>
          <a:p>
            <a:pPr marL="274320" lvl="2" indent="-274320">
              <a:buClr>
                <a:schemeClr val="accent3"/>
              </a:buClr>
              <a:buSzPct val="95000"/>
            </a:pPr>
            <a:r>
              <a:rPr lang="en-US" sz="2400" b="1" dirty="0" smtClean="0"/>
              <a:t>Direct Method</a:t>
            </a:r>
            <a:endParaRPr lang="en-US" sz="2000" dirty="0" smtClean="0"/>
          </a:p>
          <a:p>
            <a:pPr marL="274320" lvl="2" indent="-274320">
              <a:buClr>
                <a:schemeClr val="accent3"/>
              </a:buClr>
              <a:buSzPct val="95000"/>
            </a:pPr>
            <a:r>
              <a:rPr lang="en-US" sz="2400" b="1" dirty="0" smtClean="0"/>
              <a:t>Indirect Method:</a:t>
            </a:r>
            <a:endParaRPr lang="en-US" sz="2000" dirty="0" smtClean="0"/>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l" rtl="0">
              <a:spcBef>
                <a:spcPct val="0"/>
              </a:spcBef>
            </a:pPr>
            <a:r>
              <a:rPr lang="en-US" sz="5000" b="1" kern="1200" dirty="0">
                <a:solidFill>
                  <a:schemeClr val="tx2"/>
                </a:solidFill>
                <a:latin typeface="+mj-lt"/>
                <a:ea typeface="+mj-ea"/>
                <a:cs typeface="+mj-cs"/>
              </a:rPr>
              <a:t>Direct </a:t>
            </a:r>
            <a:r>
              <a:rPr lang="en-US" sz="5000" b="1" kern="1200" dirty="0" smtClean="0">
                <a:solidFill>
                  <a:schemeClr val="tx2"/>
                </a:solidFill>
                <a:latin typeface="+mj-lt"/>
                <a:ea typeface="+mj-ea"/>
                <a:cs typeface="+mj-cs"/>
              </a:rPr>
              <a:t>Method</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Extract rules directly from data. It is an inductive and sequential approach.</a:t>
            </a:r>
          </a:p>
          <a:p>
            <a:r>
              <a:rPr lang="en-US" b="1" i="1" dirty="0" smtClean="0"/>
              <a:t>Sequential Covering</a:t>
            </a:r>
            <a:endParaRPr lang="en-US" dirty="0" smtClean="0"/>
          </a:p>
          <a:p>
            <a:pPr lvl="1"/>
            <a:r>
              <a:rPr lang="en-US" dirty="0" smtClean="0"/>
              <a:t>Start from an empty rule</a:t>
            </a:r>
          </a:p>
          <a:p>
            <a:pPr lvl="1"/>
            <a:r>
              <a:rPr lang="en-US" dirty="0" smtClean="0"/>
              <a:t>Grow a rule using the Learn-One-Rule function</a:t>
            </a:r>
          </a:p>
          <a:p>
            <a:pPr lvl="1"/>
            <a:r>
              <a:rPr lang="en-US" dirty="0" smtClean="0"/>
              <a:t>Remove training records covered by the rule</a:t>
            </a:r>
          </a:p>
          <a:p>
            <a:pPr lvl="1"/>
            <a:r>
              <a:rPr lang="en-US" dirty="0" smtClean="0"/>
              <a:t>Repeat Step (2) and (3) until stopping criterion is met</a:t>
            </a:r>
          </a:p>
          <a:p>
            <a:r>
              <a:rPr lang="en-US" dirty="0" smtClean="0"/>
              <a:t> </a:t>
            </a:r>
          </a:p>
          <a:p>
            <a:r>
              <a:rPr lang="en-US" b="1" i="1" dirty="0" smtClean="0"/>
              <a:t>Aspects of Sequential Covering</a:t>
            </a:r>
            <a:endParaRPr lang="en-US" dirty="0" smtClean="0"/>
          </a:p>
          <a:p>
            <a:pPr lvl="1"/>
            <a:r>
              <a:rPr lang="en-US" dirty="0" smtClean="0"/>
              <a:t>Rule Growing</a:t>
            </a:r>
          </a:p>
          <a:p>
            <a:pPr lvl="1"/>
            <a:r>
              <a:rPr lang="en-US" dirty="0" smtClean="0"/>
              <a:t>Instance Elimination</a:t>
            </a:r>
          </a:p>
          <a:p>
            <a:pPr lvl="1"/>
            <a:r>
              <a:rPr lang="en-US" dirty="0" smtClean="0"/>
              <a:t>Rule Evaluation</a:t>
            </a:r>
          </a:p>
          <a:p>
            <a:pPr lvl="1"/>
            <a:r>
              <a:rPr lang="en-US" dirty="0" smtClean="0"/>
              <a:t>Stopping Criterion</a:t>
            </a:r>
          </a:p>
          <a:p>
            <a:pPr lvl="1"/>
            <a:r>
              <a:rPr lang="en-US" dirty="0" smtClean="0"/>
              <a:t>Rule Pruning</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Indirect Method</a:t>
            </a:r>
            <a:endParaRPr lang="en-US" b="1" dirty="0"/>
          </a:p>
        </p:txBody>
      </p:sp>
      <p:sp>
        <p:nvSpPr>
          <p:cNvPr id="3" name="Content Placeholder 2"/>
          <p:cNvSpPr>
            <a:spLocks noGrp="1"/>
          </p:cNvSpPr>
          <p:nvPr>
            <p:ph idx="1"/>
          </p:nvPr>
        </p:nvSpPr>
        <p:spPr>
          <a:xfrm>
            <a:off x="457200" y="1935480"/>
            <a:ext cx="3581400" cy="3855720"/>
          </a:xfrm>
        </p:spPr>
        <p:txBody>
          <a:bodyPr>
            <a:normAutofit/>
          </a:bodyPr>
          <a:lstStyle/>
          <a:p>
            <a:r>
              <a:rPr lang="en-US" dirty="0" smtClean="0"/>
              <a:t>Extract rules from other classification models (e.g. decision trees, neural networks, etc).</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33</a:t>
            </a:fld>
            <a:endParaRPr lang="en-US"/>
          </a:p>
        </p:txBody>
      </p:sp>
      <p:grpSp>
        <p:nvGrpSpPr>
          <p:cNvPr id="70658" name="Group 2"/>
          <p:cNvGrpSpPr>
            <a:grpSpLocks/>
          </p:cNvGrpSpPr>
          <p:nvPr/>
        </p:nvGrpSpPr>
        <p:grpSpPr bwMode="auto">
          <a:xfrm>
            <a:off x="4267200" y="1981200"/>
            <a:ext cx="4876800" cy="3886200"/>
            <a:chOff x="2700" y="4290"/>
            <a:chExt cx="4815" cy="4470"/>
          </a:xfrm>
        </p:grpSpPr>
        <p:sp>
          <p:nvSpPr>
            <p:cNvPr id="70659" name="Text Box 3"/>
            <p:cNvSpPr txBox="1">
              <a:spLocks noChangeArrowheads="1"/>
            </p:cNvSpPr>
            <p:nvPr/>
          </p:nvSpPr>
          <p:spPr bwMode="auto">
            <a:xfrm>
              <a:off x="4050" y="4290"/>
              <a:ext cx="1035" cy="5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Refund</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0660" name="Text Box 4"/>
            <p:cNvSpPr txBox="1">
              <a:spLocks noChangeArrowheads="1"/>
            </p:cNvSpPr>
            <p:nvPr/>
          </p:nvSpPr>
          <p:spPr bwMode="auto">
            <a:xfrm>
              <a:off x="5445" y="4815"/>
              <a:ext cx="570" cy="34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No</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0661" name="Text Box 5"/>
            <p:cNvSpPr txBox="1">
              <a:spLocks noChangeArrowheads="1"/>
            </p:cNvSpPr>
            <p:nvPr/>
          </p:nvSpPr>
          <p:spPr bwMode="auto">
            <a:xfrm>
              <a:off x="5325" y="5340"/>
              <a:ext cx="1035" cy="7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Marital Status</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0662" name="Text Box 6"/>
            <p:cNvSpPr txBox="1">
              <a:spLocks noChangeArrowheads="1"/>
            </p:cNvSpPr>
            <p:nvPr/>
          </p:nvSpPr>
          <p:spPr bwMode="auto">
            <a:xfrm>
              <a:off x="2970" y="4815"/>
              <a:ext cx="705" cy="40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Yes</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0663" name="Text Box 7"/>
            <p:cNvSpPr txBox="1">
              <a:spLocks noChangeArrowheads="1"/>
            </p:cNvSpPr>
            <p:nvPr/>
          </p:nvSpPr>
          <p:spPr bwMode="auto">
            <a:xfrm>
              <a:off x="4290" y="6195"/>
              <a:ext cx="930" cy="4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Arial" pitchFamily="34" charset="0"/>
                  <a:cs typeface="Arial" pitchFamily="34" charset="0"/>
                </a:rPr>
                <a:t>Single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0664" name="Text Box 8"/>
            <p:cNvSpPr txBox="1">
              <a:spLocks noChangeArrowheads="1"/>
            </p:cNvSpPr>
            <p:nvPr/>
          </p:nvSpPr>
          <p:spPr bwMode="auto">
            <a:xfrm>
              <a:off x="6480" y="6120"/>
              <a:ext cx="1035" cy="4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Married</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0665" name="Text Box 9"/>
            <p:cNvSpPr txBox="1">
              <a:spLocks noChangeArrowheads="1"/>
            </p:cNvSpPr>
            <p:nvPr/>
          </p:nvSpPr>
          <p:spPr bwMode="auto">
            <a:xfrm>
              <a:off x="4290" y="6795"/>
              <a:ext cx="1035" cy="52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Tax Inc</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0666" name="Text Box 10"/>
            <p:cNvSpPr txBox="1">
              <a:spLocks noChangeArrowheads="1"/>
            </p:cNvSpPr>
            <p:nvPr/>
          </p:nvSpPr>
          <p:spPr bwMode="auto">
            <a:xfrm>
              <a:off x="5235" y="7470"/>
              <a:ext cx="780" cy="42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&gt;80K</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0667" name="Text Box 11"/>
            <p:cNvSpPr txBox="1">
              <a:spLocks noChangeArrowheads="1"/>
            </p:cNvSpPr>
            <p:nvPr/>
          </p:nvSpPr>
          <p:spPr bwMode="auto">
            <a:xfrm>
              <a:off x="3060" y="7245"/>
              <a:ext cx="990" cy="43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&lt;= 80K</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0668" name="Oval 12"/>
            <p:cNvSpPr>
              <a:spLocks noChangeArrowheads="1"/>
            </p:cNvSpPr>
            <p:nvPr/>
          </p:nvSpPr>
          <p:spPr bwMode="auto">
            <a:xfrm>
              <a:off x="2700" y="5580"/>
              <a:ext cx="975" cy="6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Loan</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0669" name="Oval 13"/>
            <p:cNvSpPr>
              <a:spLocks noChangeArrowheads="1"/>
            </p:cNvSpPr>
            <p:nvPr/>
          </p:nvSpPr>
          <p:spPr bwMode="auto">
            <a:xfrm>
              <a:off x="6270" y="6615"/>
              <a:ext cx="960" cy="6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Arial" pitchFamily="34" charset="0"/>
                  <a:cs typeface="Arial" pitchFamily="34" charset="0"/>
                </a:rPr>
                <a:t>Loan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70670" name="Oval 14"/>
            <p:cNvSpPr>
              <a:spLocks noChangeArrowheads="1"/>
            </p:cNvSpPr>
            <p:nvPr/>
          </p:nvSpPr>
          <p:spPr bwMode="auto">
            <a:xfrm>
              <a:off x="5085" y="7995"/>
              <a:ext cx="930" cy="63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Calibri" pitchFamily="34" charset="0"/>
                  <a:ea typeface="Arial" pitchFamily="34" charset="0"/>
                  <a:cs typeface="Arial" pitchFamily="34" charset="0"/>
                </a:rPr>
                <a:t>Loan</a:t>
              </a:r>
              <a:endParaRPr kumimoji="0" lang="en-US" sz="1600" b="0" i="0" u="none" strike="noStrike" cap="none" normalizeH="0" baseline="0" smtClean="0">
                <a:ln>
                  <a:noFill/>
                </a:ln>
                <a:solidFill>
                  <a:schemeClr val="tx1"/>
                </a:solidFill>
                <a:effectLst/>
                <a:latin typeface="Arial" pitchFamily="34" charset="0"/>
                <a:cs typeface="Arial" pitchFamily="34" charset="0"/>
              </a:endParaRPr>
            </a:p>
          </p:txBody>
        </p:sp>
        <p:sp>
          <p:nvSpPr>
            <p:cNvPr id="70671" name="Oval 15"/>
            <p:cNvSpPr>
              <a:spLocks noChangeArrowheads="1"/>
            </p:cNvSpPr>
            <p:nvPr/>
          </p:nvSpPr>
          <p:spPr bwMode="auto">
            <a:xfrm>
              <a:off x="3060" y="7890"/>
              <a:ext cx="990" cy="870"/>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Calibri" pitchFamily="34" charset="0"/>
                  <a:ea typeface="Arial" pitchFamily="34" charset="0"/>
                  <a:cs typeface="Arial" pitchFamily="34" charset="0"/>
                </a:rPr>
                <a:t>No Loan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70672" name="AutoShape 16"/>
            <p:cNvCxnSpPr>
              <a:cxnSpLocks noChangeShapeType="1"/>
            </p:cNvCxnSpPr>
            <p:nvPr/>
          </p:nvCxnSpPr>
          <p:spPr bwMode="auto">
            <a:xfrm flipH="1">
              <a:off x="3330" y="4815"/>
              <a:ext cx="1035" cy="765"/>
            </a:xfrm>
            <a:prstGeom prst="straightConnector1">
              <a:avLst/>
            </a:prstGeom>
            <a:noFill/>
            <a:ln w="9525">
              <a:solidFill>
                <a:srgbClr val="000000"/>
              </a:solidFill>
              <a:round/>
              <a:headEnd/>
              <a:tailEnd/>
            </a:ln>
          </p:spPr>
        </p:cxnSp>
        <p:cxnSp>
          <p:nvCxnSpPr>
            <p:cNvPr id="70673" name="AutoShape 17"/>
            <p:cNvCxnSpPr>
              <a:cxnSpLocks noChangeShapeType="1"/>
            </p:cNvCxnSpPr>
            <p:nvPr/>
          </p:nvCxnSpPr>
          <p:spPr bwMode="auto">
            <a:xfrm>
              <a:off x="4695" y="4815"/>
              <a:ext cx="870" cy="525"/>
            </a:xfrm>
            <a:prstGeom prst="straightConnector1">
              <a:avLst/>
            </a:prstGeom>
            <a:noFill/>
            <a:ln w="9525">
              <a:solidFill>
                <a:srgbClr val="000000"/>
              </a:solidFill>
              <a:round/>
              <a:headEnd/>
              <a:tailEnd/>
            </a:ln>
          </p:spPr>
        </p:cxnSp>
        <p:cxnSp>
          <p:nvCxnSpPr>
            <p:cNvPr id="70674" name="AutoShape 18"/>
            <p:cNvCxnSpPr>
              <a:cxnSpLocks noChangeShapeType="1"/>
            </p:cNvCxnSpPr>
            <p:nvPr/>
          </p:nvCxnSpPr>
          <p:spPr bwMode="auto">
            <a:xfrm flipH="1">
              <a:off x="4995" y="6120"/>
              <a:ext cx="690" cy="675"/>
            </a:xfrm>
            <a:prstGeom prst="straightConnector1">
              <a:avLst/>
            </a:prstGeom>
            <a:noFill/>
            <a:ln w="9525">
              <a:solidFill>
                <a:srgbClr val="000000"/>
              </a:solidFill>
              <a:round/>
              <a:headEnd/>
              <a:tailEnd/>
            </a:ln>
          </p:spPr>
        </p:cxnSp>
        <p:cxnSp>
          <p:nvCxnSpPr>
            <p:cNvPr id="70675" name="AutoShape 19"/>
            <p:cNvCxnSpPr>
              <a:cxnSpLocks noChangeShapeType="1"/>
            </p:cNvCxnSpPr>
            <p:nvPr/>
          </p:nvCxnSpPr>
          <p:spPr bwMode="auto">
            <a:xfrm>
              <a:off x="6015" y="6120"/>
              <a:ext cx="465" cy="570"/>
            </a:xfrm>
            <a:prstGeom prst="straightConnector1">
              <a:avLst/>
            </a:prstGeom>
            <a:noFill/>
            <a:ln w="9525">
              <a:solidFill>
                <a:srgbClr val="000000"/>
              </a:solidFill>
              <a:round/>
              <a:headEnd/>
              <a:tailEnd/>
            </a:ln>
          </p:spPr>
        </p:cxnSp>
        <p:cxnSp>
          <p:nvCxnSpPr>
            <p:cNvPr id="70676" name="AutoShape 20"/>
            <p:cNvCxnSpPr>
              <a:cxnSpLocks noChangeShapeType="1"/>
            </p:cNvCxnSpPr>
            <p:nvPr/>
          </p:nvCxnSpPr>
          <p:spPr bwMode="auto">
            <a:xfrm flipH="1">
              <a:off x="3765" y="7320"/>
              <a:ext cx="750" cy="675"/>
            </a:xfrm>
            <a:prstGeom prst="straightConnector1">
              <a:avLst/>
            </a:prstGeom>
            <a:noFill/>
            <a:ln w="9525">
              <a:solidFill>
                <a:srgbClr val="000000"/>
              </a:solidFill>
              <a:round/>
              <a:headEnd/>
              <a:tailEnd/>
            </a:ln>
          </p:spPr>
        </p:cxnSp>
        <p:cxnSp>
          <p:nvCxnSpPr>
            <p:cNvPr id="70677" name="AutoShape 21"/>
            <p:cNvCxnSpPr>
              <a:cxnSpLocks noChangeShapeType="1"/>
            </p:cNvCxnSpPr>
            <p:nvPr/>
          </p:nvCxnSpPr>
          <p:spPr bwMode="auto">
            <a:xfrm>
              <a:off x="4920" y="7320"/>
              <a:ext cx="405" cy="675"/>
            </a:xfrm>
            <a:prstGeom prst="straightConnector1">
              <a:avLst/>
            </a:prstGeom>
            <a:noFill/>
            <a:ln w="9525">
              <a:solidFill>
                <a:srgbClr val="000000"/>
              </a:solidFill>
              <a:round/>
              <a:headEnd/>
              <a:tailEnd/>
            </a:ln>
          </p:spPr>
        </p:cxn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Indirect Method</a:t>
            </a:r>
            <a:endParaRPr lang="en-US" dirty="0"/>
          </a:p>
        </p:txBody>
      </p:sp>
      <p:sp>
        <p:nvSpPr>
          <p:cNvPr id="3" name="Content Placeholder 2"/>
          <p:cNvSpPr>
            <a:spLocks noGrp="1"/>
          </p:cNvSpPr>
          <p:nvPr>
            <p:ph idx="1"/>
          </p:nvPr>
        </p:nvSpPr>
        <p:spPr/>
        <p:txBody>
          <a:bodyPr/>
          <a:lstStyle/>
          <a:p>
            <a:r>
              <a:rPr lang="en-US" b="1" dirty="0" smtClean="0"/>
              <a:t>Rules:</a:t>
            </a:r>
            <a:endParaRPr lang="en-US" dirty="0" smtClean="0"/>
          </a:p>
          <a:p>
            <a:pPr lvl="1"/>
            <a:r>
              <a:rPr lang="en-US" dirty="0" smtClean="0"/>
              <a:t>R1: (Refund = Yes) =&gt; Loan</a:t>
            </a:r>
          </a:p>
          <a:p>
            <a:pPr lvl="1"/>
            <a:r>
              <a:rPr lang="en-US" dirty="0" smtClean="0"/>
              <a:t>R2: (Refund = No) ^ (Marital Status = Married) =&gt; Loan</a:t>
            </a:r>
          </a:p>
          <a:p>
            <a:r>
              <a:rPr lang="en-US" dirty="0" smtClean="0"/>
              <a:t> </a:t>
            </a:r>
          </a:p>
          <a:p>
            <a:r>
              <a:rPr lang="en-US" u="sng" dirty="0" smtClean="0"/>
              <a:t>Rule simplification</a:t>
            </a:r>
            <a:endParaRPr lang="en-US" dirty="0" smtClean="0"/>
          </a:p>
          <a:p>
            <a:pPr lvl="1"/>
            <a:r>
              <a:rPr lang="en-US" dirty="0" smtClean="0"/>
              <a:t>Complex rules can be simplified. In above example R2 can be simplified as:</a:t>
            </a:r>
          </a:p>
          <a:p>
            <a:pPr lvl="1"/>
            <a:r>
              <a:rPr lang="en-US" dirty="0" smtClean="0"/>
              <a:t>r2: (Marital Status = Married) =&gt; Loan</a:t>
            </a:r>
            <a:r>
              <a:rPr lang="en-US" b="1" u="sng" dirty="0" smtClean="0"/>
              <a:t> </a:t>
            </a:r>
            <a:endParaRPr lang="en-US" dirty="0" smtClean="0"/>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Advantages of Rule-Based Classifiers</a:t>
            </a:r>
            <a:endParaRPr lang="en-US" sz="4000" dirty="0"/>
          </a:p>
        </p:txBody>
      </p:sp>
      <p:sp>
        <p:nvSpPr>
          <p:cNvPr id="3" name="Content Placeholder 2"/>
          <p:cNvSpPr>
            <a:spLocks noGrp="1"/>
          </p:cNvSpPr>
          <p:nvPr>
            <p:ph idx="1"/>
          </p:nvPr>
        </p:nvSpPr>
        <p:spPr/>
        <p:txBody>
          <a:bodyPr/>
          <a:lstStyle/>
          <a:p>
            <a:pPr lvl="0"/>
            <a:r>
              <a:rPr lang="en-US" dirty="0" smtClean="0"/>
              <a:t>As highly expressive as decision trees</a:t>
            </a:r>
          </a:p>
          <a:p>
            <a:pPr lvl="0"/>
            <a:r>
              <a:rPr lang="en-US" dirty="0" smtClean="0"/>
              <a:t>Easy to interpret</a:t>
            </a:r>
          </a:p>
          <a:p>
            <a:pPr lvl="0"/>
            <a:r>
              <a:rPr lang="en-US" dirty="0" smtClean="0"/>
              <a:t>Easy to generate</a:t>
            </a:r>
          </a:p>
          <a:p>
            <a:pPr lvl="0"/>
            <a:r>
              <a:rPr lang="en-US" dirty="0" smtClean="0"/>
              <a:t>Can classify new instances rapidly</a:t>
            </a:r>
          </a:p>
          <a:p>
            <a:pPr lvl="0"/>
            <a:r>
              <a:rPr lang="en-US" dirty="0" smtClean="0"/>
              <a:t>Performance comparable to decision trees</a:t>
            </a:r>
            <a:r>
              <a:rPr lang="en-US" b="1" u="sng" dirty="0" smtClean="0"/>
              <a:t> </a:t>
            </a:r>
            <a:endParaRPr lang="en-US" dirty="0" smtClean="0"/>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3. Instance Based Classifier</a:t>
            </a:r>
            <a:endParaRPr lang="en-US" dirty="0"/>
          </a:p>
        </p:txBody>
      </p:sp>
      <p:sp>
        <p:nvSpPr>
          <p:cNvPr id="3" name="Content Placeholder 2"/>
          <p:cNvSpPr>
            <a:spLocks noGrp="1"/>
          </p:cNvSpPr>
          <p:nvPr>
            <p:ph idx="1"/>
          </p:nvPr>
        </p:nvSpPr>
        <p:spPr/>
        <p:txBody>
          <a:bodyPr/>
          <a:lstStyle/>
          <a:p>
            <a:pPr lvl="0"/>
            <a:r>
              <a:rPr lang="en-US" dirty="0" smtClean="0"/>
              <a:t>It Store the training records and use training records to predict the class label of unseen cases.</a:t>
            </a:r>
          </a:p>
          <a:p>
            <a:r>
              <a:rPr lang="en-US" dirty="0" smtClean="0"/>
              <a:t>Examples:</a:t>
            </a:r>
          </a:p>
          <a:p>
            <a:pPr lvl="1"/>
            <a:r>
              <a:rPr lang="en-US" b="1" dirty="0" smtClean="0"/>
              <a:t> Rote-learner</a:t>
            </a:r>
            <a:endParaRPr lang="en-US" dirty="0" smtClean="0"/>
          </a:p>
          <a:p>
            <a:pPr lvl="1"/>
            <a:r>
              <a:rPr lang="en-US" dirty="0" smtClean="0"/>
              <a:t>Memorizes entire training data and performs classification only if attributes of record match one of the training examples exactly</a:t>
            </a:r>
          </a:p>
          <a:p>
            <a:pPr lvl="1"/>
            <a:r>
              <a:rPr lang="en-US" dirty="0" smtClean="0"/>
              <a:t> </a:t>
            </a:r>
            <a:r>
              <a:rPr lang="en-US" b="1" dirty="0" smtClean="0"/>
              <a:t>Nearest neighbor</a:t>
            </a:r>
            <a:endParaRPr lang="en-US" dirty="0" smtClean="0"/>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Nearest neighbor</a:t>
            </a:r>
            <a:endParaRPr lang="en-US" dirty="0"/>
          </a:p>
        </p:txBody>
      </p:sp>
      <p:sp>
        <p:nvSpPr>
          <p:cNvPr id="3" name="Content Placeholder 2"/>
          <p:cNvSpPr>
            <a:spLocks noGrp="1"/>
          </p:cNvSpPr>
          <p:nvPr>
            <p:ph idx="1"/>
          </p:nvPr>
        </p:nvSpPr>
        <p:spPr/>
        <p:txBody>
          <a:bodyPr>
            <a:normAutofit lnSpcReduction="10000"/>
          </a:bodyPr>
          <a:lstStyle/>
          <a:p>
            <a:pPr lvl="0"/>
            <a:r>
              <a:rPr lang="en-US" dirty="0" smtClean="0"/>
              <a:t>Uses k “closest” points (nearest neighbors) for performing classification. K-closet neighbor of a record ‘X’ are data points that have the K-smallest distance of ‘X’.</a:t>
            </a:r>
          </a:p>
          <a:p>
            <a:pPr lvl="0"/>
            <a:r>
              <a:rPr lang="en-US" dirty="0" smtClean="0"/>
              <a:t>Classification based on learning by analogy i.e. by comparing a given test </a:t>
            </a:r>
            <a:r>
              <a:rPr lang="en-US" dirty="0" err="1" smtClean="0"/>
              <a:t>tuple</a:t>
            </a:r>
            <a:r>
              <a:rPr lang="en-US" dirty="0" smtClean="0"/>
              <a:t> with training </a:t>
            </a:r>
            <a:r>
              <a:rPr lang="en-US" dirty="0" err="1" smtClean="0"/>
              <a:t>tuple</a:t>
            </a:r>
            <a:r>
              <a:rPr lang="en-US" dirty="0" smtClean="0"/>
              <a:t> that are similar to it.</a:t>
            </a:r>
          </a:p>
          <a:p>
            <a:pPr lvl="0"/>
            <a:r>
              <a:rPr lang="en-US" dirty="0" smtClean="0"/>
              <a:t>Training </a:t>
            </a:r>
            <a:r>
              <a:rPr lang="en-US" dirty="0" err="1" smtClean="0"/>
              <a:t>tuples</a:t>
            </a:r>
            <a:r>
              <a:rPr lang="en-US" dirty="0" smtClean="0"/>
              <a:t> are described by n-attributes.</a:t>
            </a:r>
          </a:p>
          <a:p>
            <a:pPr lvl="0"/>
            <a:r>
              <a:rPr lang="en-US" dirty="0" smtClean="0"/>
              <a:t>When given an unknown </a:t>
            </a:r>
            <a:r>
              <a:rPr lang="en-US" dirty="0" err="1" smtClean="0"/>
              <a:t>tuple</a:t>
            </a:r>
            <a:r>
              <a:rPr lang="en-US" dirty="0" smtClean="0"/>
              <a:t>, a k-nearest- neighbor classifier searches the pattern space for the k-training </a:t>
            </a:r>
            <a:r>
              <a:rPr lang="en-US" dirty="0" err="1" smtClean="0"/>
              <a:t>tuples</a:t>
            </a:r>
            <a:r>
              <a:rPr lang="en-US" dirty="0" smtClean="0"/>
              <a:t> that are closest to the unknown </a:t>
            </a:r>
            <a:r>
              <a:rPr lang="en-US" dirty="0" err="1" smtClean="0"/>
              <a:t>tuple</a:t>
            </a:r>
            <a:r>
              <a:rPr lang="en-US" dirty="0" smtClean="0"/>
              <a:t>.</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Nearest neighbor</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smtClean="0"/>
              <a:t>Nearest neighbor classifier requires:</a:t>
            </a:r>
          </a:p>
          <a:p>
            <a:pPr lvl="1"/>
            <a:r>
              <a:rPr lang="en-US" dirty="0" smtClean="0"/>
              <a:t>Set of stored records</a:t>
            </a:r>
          </a:p>
          <a:p>
            <a:pPr lvl="1"/>
            <a:r>
              <a:rPr lang="en-US" dirty="0" smtClean="0"/>
              <a:t>Distance </a:t>
            </a:r>
            <a:r>
              <a:rPr lang="en-US" dirty="0" err="1" smtClean="0"/>
              <a:t>matric</a:t>
            </a:r>
            <a:r>
              <a:rPr lang="en-US" dirty="0" smtClean="0"/>
              <a:t> to compute distance between records. For distance calculation any standard approach can be used </a:t>
            </a:r>
            <a:r>
              <a:rPr lang="en-US" dirty="0" err="1" smtClean="0"/>
              <a:t>sch</a:t>
            </a:r>
            <a:r>
              <a:rPr lang="en-US" dirty="0" smtClean="0"/>
              <a:t> as Euclidean distance.</a:t>
            </a:r>
          </a:p>
          <a:p>
            <a:pPr lvl="1"/>
            <a:r>
              <a:rPr lang="en-US" dirty="0" smtClean="0"/>
              <a:t>The value of ‘K’, the number of nearest neighbor to retrieve.</a:t>
            </a:r>
          </a:p>
          <a:p>
            <a:pPr lvl="0"/>
            <a:r>
              <a:rPr lang="en-US" dirty="0" smtClean="0"/>
              <a:t>To classify the unknown records</a:t>
            </a:r>
          </a:p>
          <a:p>
            <a:pPr lvl="1"/>
            <a:r>
              <a:rPr lang="en-US" dirty="0" smtClean="0"/>
              <a:t>Compute distance to other training records.</a:t>
            </a:r>
          </a:p>
          <a:p>
            <a:pPr lvl="1"/>
            <a:r>
              <a:rPr lang="en-US" dirty="0" smtClean="0"/>
              <a:t>Identify the k-nearest neighbor.</a:t>
            </a:r>
          </a:p>
          <a:p>
            <a:pPr lvl="1"/>
            <a:r>
              <a:rPr lang="en-US" dirty="0" smtClean="0"/>
              <a:t>Use class label nearest neighbors to determine the class label of unknown record. In case of conflict, use majority vote for classification.</a:t>
            </a:r>
          </a:p>
          <a:p>
            <a:endParaRPr lang="en-US" b="1"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Issues of classification using k-nearest neighbor classification</a:t>
            </a:r>
            <a:endParaRPr lang="en-US" dirty="0"/>
          </a:p>
        </p:txBody>
      </p:sp>
      <p:sp>
        <p:nvSpPr>
          <p:cNvPr id="3" name="Content Placeholder 2"/>
          <p:cNvSpPr>
            <a:spLocks noGrp="1"/>
          </p:cNvSpPr>
          <p:nvPr>
            <p:ph idx="1"/>
          </p:nvPr>
        </p:nvSpPr>
        <p:spPr>
          <a:xfrm>
            <a:off x="457200" y="1935480"/>
            <a:ext cx="8229600" cy="2255520"/>
          </a:xfrm>
        </p:spPr>
        <p:txBody>
          <a:bodyPr>
            <a:normAutofit fontScale="92500" lnSpcReduction="10000"/>
          </a:bodyPr>
          <a:lstStyle/>
          <a:p>
            <a:pPr lvl="0"/>
            <a:r>
              <a:rPr lang="en-US" b="1" dirty="0" smtClean="0"/>
              <a:t>Choosing the value of K</a:t>
            </a:r>
            <a:endParaRPr lang="en-US" dirty="0" smtClean="0"/>
          </a:p>
          <a:p>
            <a:pPr lvl="1"/>
            <a:r>
              <a:rPr lang="en-US" dirty="0" smtClean="0"/>
              <a:t>One of challenge in classification is to choose the appropriate value of K. If K is too small, it is sensitive to noise points. If K is too large, neighbor may include points from other classes.</a:t>
            </a:r>
          </a:p>
          <a:p>
            <a:pPr lvl="1"/>
            <a:r>
              <a:rPr lang="en-US" dirty="0" smtClean="0"/>
              <a:t>With the change of value of K, the classification result may vary.</a:t>
            </a:r>
          </a:p>
          <a:p>
            <a:pPr lvl="1"/>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39</a:t>
            </a:fld>
            <a:endParaRPr lang="en-US"/>
          </a:p>
        </p:txBody>
      </p:sp>
      <p:pic>
        <p:nvPicPr>
          <p:cNvPr id="5" name="Picture 4"/>
          <p:cNvPicPr/>
          <p:nvPr/>
        </p:nvPicPr>
        <p:blipFill>
          <a:blip r:embed="rId2" cstate="print"/>
          <a:srcRect/>
          <a:stretch>
            <a:fillRect/>
          </a:stretch>
        </p:blipFill>
        <p:spPr bwMode="auto">
          <a:xfrm>
            <a:off x="990600" y="3657600"/>
            <a:ext cx="69342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Classsification</a:t>
            </a:r>
            <a:r>
              <a:rPr lang="en-US" b="1" dirty="0" smtClean="0"/>
              <a:t> Types</a:t>
            </a:r>
            <a:endParaRPr lang="en-US" dirty="0"/>
          </a:p>
        </p:txBody>
      </p:sp>
      <p:sp>
        <p:nvSpPr>
          <p:cNvPr id="3" name="Content Placeholder 2"/>
          <p:cNvSpPr>
            <a:spLocks noGrp="1"/>
          </p:cNvSpPr>
          <p:nvPr>
            <p:ph idx="1"/>
          </p:nvPr>
        </p:nvSpPr>
        <p:spPr/>
        <p:txBody>
          <a:bodyPr/>
          <a:lstStyle/>
          <a:p>
            <a:pPr lvl="0"/>
            <a:r>
              <a:rPr lang="en-US" dirty="0" smtClean="0"/>
              <a:t>Decision Tree classifier</a:t>
            </a:r>
          </a:p>
          <a:p>
            <a:pPr lvl="0"/>
            <a:r>
              <a:rPr lang="en-US" dirty="0" smtClean="0"/>
              <a:t>Rule Based Classifier</a:t>
            </a:r>
          </a:p>
          <a:p>
            <a:pPr lvl="0"/>
            <a:r>
              <a:rPr lang="en-US" dirty="0" smtClean="0"/>
              <a:t>Nearest Neighbor Classifier</a:t>
            </a:r>
          </a:p>
          <a:p>
            <a:pPr lvl="0"/>
            <a:r>
              <a:rPr lang="en-US" dirty="0" smtClean="0"/>
              <a:t>Bayesian Classifier</a:t>
            </a:r>
          </a:p>
          <a:p>
            <a:pPr lvl="0"/>
            <a:r>
              <a:rPr lang="en-US" dirty="0" smtClean="0"/>
              <a:t>Artificial Neural Network (ANN) Classifier</a:t>
            </a:r>
          </a:p>
          <a:p>
            <a:pPr lvl="0"/>
            <a:r>
              <a:rPr lang="en-US" dirty="0" smtClean="0"/>
              <a:t>Others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Issues of classification using k-nearest neighbor classification</a:t>
            </a:r>
            <a:endParaRPr lang="en-US" dirty="0"/>
          </a:p>
        </p:txBody>
      </p:sp>
      <p:sp>
        <p:nvSpPr>
          <p:cNvPr id="3" name="Content Placeholder 2"/>
          <p:cNvSpPr>
            <a:spLocks noGrp="1"/>
          </p:cNvSpPr>
          <p:nvPr>
            <p:ph idx="1"/>
          </p:nvPr>
        </p:nvSpPr>
        <p:spPr/>
        <p:txBody>
          <a:bodyPr>
            <a:normAutofit/>
          </a:bodyPr>
          <a:lstStyle/>
          <a:p>
            <a:pPr lvl="0"/>
            <a:r>
              <a:rPr lang="en-US" b="1" dirty="0" smtClean="0"/>
              <a:t>Scaling Issue</a:t>
            </a:r>
            <a:endParaRPr lang="en-US" dirty="0" smtClean="0"/>
          </a:p>
          <a:p>
            <a:pPr lvl="1"/>
            <a:r>
              <a:rPr lang="en-US" dirty="0" smtClean="0"/>
              <a:t>Attribute may have to be scaled to prevent distance measure from being dominated by one of attributes. </a:t>
            </a:r>
            <a:r>
              <a:rPr lang="en-US" dirty="0" err="1" smtClean="0"/>
              <a:t>Eg</a:t>
            </a:r>
            <a:r>
              <a:rPr lang="en-US" dirty="0" smtClean="0"/>
              <a:t>. Height, Temperature etc.</a:t>
            </a:r>
          </a:p>
          <a:p>
            <a:r>
              <a:rPr lang="en-US" dirty="0" smtClean="0"/>
              <a:t> </a:t>
            </a:r>
            <a:r>
              <a:rPr lang="en-US" b="1" dirty="0" smtClean="0"/>
              <a:t>Distance computing for non-numeric data.</a:t>
            </a:r>
            <a:endParaRPr lang="en-US" dirty="0" smtClean="0"/>
          </a:p>
          <a:p>
            <a:pPr lvl="1"/>
            <a:r>
              <a:rPr lang="en-US" dirty="0" smtClean="0"/>
              <a:t>Use Distance as 0 for the same data and maximum possible distance for different data.</a:t>
            </a:r>
          </a:p>
          <a:p>
            <a:pPr lvl="0"/>
            <a:r>
              <a:rPr lang="en-US" b="1" dirty="0" smtClean="0"/>
              <a:t>Missing values</a:t>
            </a:r>
            <a:endParaRPr lang="en-US" dirty="0" smtClean="0"/>
          </a:p>
          <a:p>
            <a:pPr lvl="1"/>
            <a:r>
              <a:rPr lang="en-US" dirty="0" smtClean="0"/>
              <a:t>Use maximum possible distance</a:t>
            </a:r>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Disadvantages:</a:t>
            </a:r>
            <a:endParaRPr lang="en-US" dirty="0"/>
          </a:p>
        </p:txBody>
      </p:sp>
      <p:sp>
        <p:nvSpPr>
          <p:cNvPr id="3" name="Content Placeholder 2"/>
          <p:cNvSpPr>
            <a:spLocks noGrp="1"/>
          </p:cNvSpPr>
          <p:nvPr>
            <p:ph idx="1"/>
          </p:nvPr>
        </p:nvSpPr>
        <p:spPr/>
        <p:txBody>
          <a:bodyPr/>
          <a:lstStyle/>
          <a:p>
            <a:pPr lvl="0"/>
            <a:r>
              <a:rPr lang="en-US" dirty="0" smtClean="0"/>
              <a:t>Poor accuracy when data have noise and irrelevant attributes.</a:t>
            </a:r>
          </a:p>
          <a:p>
            <a:pPr lvl="0"/>
            <a:r>
              <a:rPr lang="en-US" dirty="0" smtClean="0"/>
              <a:t>Slow when classifying test </a:t>
            </a:r>
            <a:r>
              <a:rPr lang="en-US" dirty="0" err="1" smtClean="0"/>
              <a:t>tuples</a:t>
            </a:r>
            <a:r>
              <a:rPr lang="en-US" dirty="0" smtClean="0"/>
              <a:t>.</a:t>
            </a:r>
          </a:p>
          <a:p>
            <a:pPr lvl="0"/>
            <a:r>
              <a:rPr lang="en-US" dirty="0" smtClean="0"/>
              <a:t>Classifying unknown records are relatively expensive.</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4. Bayesian Classifier</a:t>
            </a:r>
            <a:endParaRPr lang="en-US" dirty="0"/>
          </a:p>
        </p:txBody>
      </p:sp>
      <p:sp>
        <p:nvSpPr>
          <p:cNvPr id="3" name="Content Placeholder 2"/>
          <p:cNvSpPr>
            <a:spLocks noGrp="1"/>
          </p:cNvSpPr>
          <p:nvPr>
            <p:ph idx="1"/>
          </p:nvPr>
        </p:nvSpPr>
        <p:spPr/>
        <p:txBody>
          <a:bodyPr/>
          <a:lstStyle/>
          <a:p>
            <a:pPr lvl="0"/>
            <a:r>
              <a:rPr lang="en-US" dirty="0" smtClean="0"/>
              <a:t>Bayesian classification is based on </a:t>
            </a:r>
            <a:r>
              <a:rPr lang="en-US" dirty="0" err="1" smtClean="0"/>
              <a:t>Baye's</a:t>
            </a:r>
            <a:r>
              <a:rPr lang="en-US" dirty="0" smtClean="0"/>
              <a:t> Theorem.</a:t>
            </a:r>
          </a:p>
          <a:p>
            <a:pPr lvl="0"/>
            <a:r>
              <a:rPr lang="en-US" dirty="0" smtClean="0"/>
              <a:t>It is a statistical classifier that predicts class membership probabilities such as the probability that a given </a:t>
            </a:r>
            <a:r>
              <a:rPr lang="en-US" dirty="0" err="1" smtClean="0"/>
              <a:t>tuple</a:t>
            </a:r>
            <a:r>
              <a:rPr lang="en-US" dirty="0" smtClean="0"/>
              <a:t> belongs to a particular class.</a:t>
            </a:r>
          </a:p>
          <a:p>
            <a:r>
              <a:rPr lang="en-US" dirty="0" err="1" smtClean="0"/>
              <a:t>Baye’s</a:t>
            </a:r>
            <a:r>
              <a:rPr lang="en-US" dirty="0" smtClean="0"/>
              <a:t> Law</a:t>
            </a:r>
          </a:p>
          <a:p>
            <a:r>
              <a:rPr lang="en-US" dirty="0" smtClean="0"/>
              <a:t>	P(A/B) = P(B/A) P(A)/ P(B)</a:t>
            </a:r>
          </a:p>
          <a:p>
            <a:pPr lvl="0"/>
            <a:r>
              <a:rPr lang="en-US" dirty="0" smtClean="0"/>
              <a:t>Has high accuracy and speed for large databases.</a:t>
            </a:r>
          </a:p>
          <a:p>
            <a:pPr lvl="0"/>
            <a:r>
              <a:rPr lang="en-US" dirty="0" smtClean="0"/>
              <a:t>Has minimum error rate in comparison to all other classifier</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a:t>
            </a:r>
            <a:endParaRPr lang="en-US" b="1"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b="1" i="1" dirty="0" smtClean="0"/>
              <a:t>Bayesian Belief Networks (Graphical Method)</a:t>
            </a:r>
            <a:endParaRPr lang="en-US" sz="2000" dirty="0" smtClean="0"/>
          </a:p>
          <a:p>
            <a:r>
              <a:rPr lang="en-US" b="1" i="1" dirty="0" smtClean="0"/>
              <a:t>Naïve Bayesian Classifier</a:t>
            </a:r>
            <a:endParaRPr lang="en-US" b="1"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spcBef>
                <a:spcPct val="0"/>
              </a:spcBef>
            </a:pPr>
            <a:r>
              <a:rPr lang="en-US" sz="5000" b="1" kern="1200" dirty="0">
                <a:solidFill>
                  <a:schemeClr val="tx2"/>
                </a:solidFill>
                <a:latin typeface="+mj-lt"/>
                <a:ea typeface="+mj-ea"/>
                <a:cs typeface="+mj-cs"/>
              </a:rPr>
              <a:t>Bayesian Belief </a:t>
            </a:r>
            <a:r>
              <a:rPr lang="en-US" sz="5000" b="1" kern="1200" dirty="0" smtClean="0">
                <a:solidFill>
                  <a:schemeClr val="tx2"/>
                </a:solidFill>
                <a:latin typeface="+mj-lt"/>
                <a:ea typeface="+mj-ea"/>
                <a:cs typeface="+mj-cs"/>
              </a:rPr>
              <a:t>Networks</a:t>
            </a:r>
            <a:endParaRPr lang="en-US" sz="5000" b="1" kern="1200" dirty="0">
              <a:solidFill>
                <a:schemeClr val="tx2"/>
              </a:solidFill>
              <a:latin typeface="+mj-lt"/>
              <a:ea typeface="+mj-ea"/>
              <a:cs typeface="+mj-cs"/>
            </a:endParaRPr>
          </a:p>
        </p:txBody>
      </p:sp>
      <p:sp>
        <p:nvSpPr>
          <p:cNvPr id="3" name="Content Placeholder 2"/>
          <p:cNvSpPr>
            <a:spLocks noGrp="1"/>
          </p:cNvSpPr>
          <p:nvPr>
            <p:ph idx="1"/>
          </p:nvPr>
        </p:nvSpPr>
        <p:spPr/>
        <p:txBody>
          <a:bodyPr>
            <a:normAutofit lnSpcReduction="10000"/>
          </a:bodyPr>
          <a:lstStyle/>
          <a:p>
            <a:pPr lvl="0"/>
            <a:r>
              <a:rPr lang="en-US" dirty="0" smtClean="0"/>
              <a:t>Bayesian Belief Network specifies joint conditional probability distributions.</a:t>
            </a:r>
          </a:p>
          <a:p>
            <a:pPr lvl="0"/>
            <a:r>
              <a:rPr lang="en-US" dirty="0" smtClean="0"/>
              <a:t>Bayesian Networks and Probabilistic Network are known as belief network.</a:t>
            </a:r>
          </a:p>
          <a:p>
            <a:pPr lvl="0"/>
            <a:r>
              <a:rPr lang="en-US" dirty="0" smtClean="0"/>
              <a:t>It allows class conditional independencies to be defined between subsets of variables.</a:t>
            </a:r>
          </a:p>
          <a:p>
            <a:pPr lvl="0"/>
            <a:r>
              <a:rPr lang="en-US" dirty="0" smtClean="0"/>
              <a:t>It provides a graphical model of causal relationship on which learning can be performed.</a:t>
            </a:r>
          </a:p>
          <a:p>
            <a:pPr lvl="0"/>
            <a:r>
              <a:rPr lang="en-US" dirty="0" smtClean="0"/>
              <a:t>It represents a set of random variables and their conditional dependencies via a directed acyclic graph </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Naive Bayesian Classifier</a:t>
            </a:r>
            <a:endParaRPr lang="en-US" dirty="0"/>
          </a:p>
        </p:txBody>
      </p:sp>
      <p:sp>
        <p:nvSpPr>
          <p:cNvPr id="3" name="Content Placeholder 2"/>
          <p:cNvSpPr>
            <a:spLocks noGrp="1"/>
          </p:cNvSpPr>
          <p:nvPr>
            <p:ph idx="1"/>
          </p:nvPr>
        </p:nvSpPr>
        <p:spPr/>
        <p:txBody>
          <a:bodyPr>
            <a:normAutofit/>
          </a:bodyPr>
          <a:lstStyle/>
          <a:p>
            <a:pPr lvl="0"/>
            <a:r>
              <a:rPr lang="en-US" dirty="0" smtClean="0"/>
              <a:t>The Naive </a:t>
            </a:r>
            <a:r>
              <a:rPr lang="en-US" dirty="0" err="1" smtClean="0"/>
              <a:t>Bayes</a:t>
            </a:r>
            <a:r>
              <a:rPr lang="en-US" dirty="0" smtClean="0"/>
              <a:t> Classifier technique is based on the so-called Bayesian theorem and is particularly suited when the dimensionality of the inputs is high.</a:t>
            </a:r>
          </a:p>
          <a:p>
            <a:pPr lvl="0"/>
            <a:r>
              <a:rPr lang="en-US" dirty="0" smtClean="0"/>
              <a:t>It simplifies the computational complexity.</a:t>
            </a:r>
          </a:p>
          <a:p>
            <a:pPr lvl="0"/>
            <a:r>
              <a:rPr lang="en-US" dirty="0" smtClean="0"/>
              <a:t>Naïve Bayesian Classifier assumes that the effect of an attribute value on a given class is independent of the value of other attributes i.e. class conditional independence.</a:t>
            </a:r>
          </a:p>
        </p:txBody>
      </p:sp>
      <p:sp>
        <p:nvSpPr>
          <p:cNvPr id="4" name="Slide Number Placeholder 3"/>
          <p:cNvSpPr>
            <a:spLocks noGrp="1"/>
          </p:cNvSpPr>
          <p:nvPr>
            <p:ph type="sldNum" sz="quarter" idx="12"/>
          </p:nvPr>
        </p:nvSpPr>
        <p:spPr/>
        <p:txBody>
          <a:bodyPr/>
          <a:lstStyle/>
          <a:p>
            <a:fld id="{292C84C0-18BA-4BFB-B242-B0DCBC2204A3}"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Naive Bayesian Classifier</a:t>
            </a:r>
            <a:endParaRPr lang="en-US" dirty="0"/>
          </a:p>
        </p:txBody>
      </p:sp>
      <p:sp>
        <p:nvSpPr>
          <p:cNvPr id="3" name="Content Placeholder 2"/>
          <p:cNvSpPr>
            <a:spLocks noGrp="1"/>
          </p:cNvSpPr>
          <p:nvPr>
            <p:ph idx="1"/>
          </p:nvPr>
        </p:nvSpPr>
        <p:spPr/>
        <p:txBody>
          <a:bodyPr>
            <a:normAutofit fontScale="70000" lnSpcReduction="20000"/>
          </a:bodyPr>
          <a:lstStyle/>
          <a:p>
            <a:pPr lvl="0"/>
            <a:r>
              <a:rPr lang="en-US" dirty="0" smtClean="0"/>
              <a:t>Let D be a training set of </a:t>
            </a:r>
            <a:r>
              <a:rPr lang="en-US" dirty="0" err="1" smtClean="0"/>
              <a:t>tuples</a:t>
            </a:r>
            <a:r>
              <a:rPr lang="en-US" dirty="0" smtClean="0"/>
              <a:t> and C1, C2, …….., Cm are their associated classes.</a:t>
            </a:r>
          </a:p>
          <a:p>
            <a:pPr lvl="0"/>
            <a:r>
              <a:rPr lang="en-US" dirty="0" smtClean="0"/>
              <a:t>Given a </a:t>
            </a:r>
            <a:r>
              <a:rPr lang="en-US" dirty="0" err="1" smtClean="0"/>
              <a:t>tuple</a:t>
            </a:r>
            <a:r>
              <a:rPr lang="en-US" dirty="0" smtClean="0"/>
              <a:t> X, the classifier will predict that X belongs to the class having highest posterior probability conditioned on X i.e. the Naïve Bayesian classifier predicts that </a:t>
            </a:r>
            <a:r>
              <a:rPr lang="en-US" dirty="0" err="1" smtClean="0"/>
              <a:t>tuple</a:t>
            </a:r>
            <a:r>
              <a:rPr lang="en-US" dirty="0" smtClean="0"/>
              <a:t> x belong to the class </a:t>
            </a:r>
            <a:r>
              <a:rPr lang="en-US" dirty="0" err="1" smtClean="0"/>
              <a:t>Ci</a:t>
            </a:r>
            <a:r>
              <a:rPr lang="en-US" dirty="0" smtClean="0"/>
              <a:t> if and only if  </a:t>
            </a:r>
          </a:p>
          <a:p>
            <a:pPr lvl="1"/>
            <a:r>
              <a:rPr lang="en-US" dirty="0" smtClean="0"/>
              <a:t>P(</a:t>
            </a:r>
            <a:r>
              <a:rPr lang="en-US" dirty="0" err="1" smtClean="0"/>
              <a:t>Ci</a:t>
            </a:r>
            <a:r>
              <a:rPr lang="en-US" dirty="0" smtClean="0"/>
              <a:t>/X) &gt; P(</a:t>
            </a:r>
            <a:r>
              <a:rPr lang="en-US" dirty="0" err="1" smtClean="0"/>
              <a:t>Cj</a:t>
            </a:r>
            <a:r>
              <a:rPr lang="en-US" dirty="0" smtClean="0"/>
              <a:t>/X) for 1 j m, j  </a:t>
            </a:r>
            <a:r>
              <a:rPr lang="en-US" dirty="0" err="1" smtClean="0"/>
              <a:t>i</a:t>
            </a:r>
            <a:endParaRPr lang="en-US" dirty="0" smtClean="0"/>
          </a:p>
          <a:p>
            <a:pPr lvl="1"/>
            <a:r>
              <a:rPr lang="en-US" dirty="0" smtClean="0"/>
              <a:t>  i.e. P(</a:t>
            </a:r>
            <a:r>
              <a:rPr lang="en-US" dirty="0" err="1" smtClean="0"/>
              <a:t>Ci</a:t>
            </a:r>
            <a:r>
              <a:rPr lang="en-US" dirty="0" smtClean="0"/>
              <a:t>/X) =  P(X/</a:t>
            </a:r>
            <a:r>
              <a:rPr lang="en-US" dirty="0" err="1" smtClean="0"/>
              <a:t>Ci</a:t>
            </a:r>
            <a:r>
              <a:rPr lang="en-US" dirty="0" smtClean="0"/>
              <a:t>)P(</a:t>
            </a:r>
            <a:r>
              <a:rPr lang="en-US" dirty="0" err="1" smtClean="0"/>
              <a:t>Ci</a:t>
            </a:r>
            <a:r>
              <a:rPr lang="en-US" dirty="0" smtClean="0"/>
              <a:t>)/ P(X)  maximum</a:t>
            </a:r>
          </a:p>
          <a:p>
            <a:pPr lvl="1"/>
            <a:r>
              <a:rPr lang="en-US" dirty="0" smtClean="0"/>
              <a:t>	P(X) = Constant</a:t>
            </a:r>
          </a:p>
          <a:p>
            <a:pPr lvl="1"/>
            <a:r>
              <a:rPr lang="en-US" dirty="0" smtClean="0"/>
              <a:t>	P(</a:t>
            </a:r>
            <a:r>
              <a:rPr lang="en-US" dirty="0" err="1" smtClean="0"/>
              <a:t>Ci</a:t>
            </a:r>
            <a:r>
              <a:rPr lang="en-US" dirty="0" smtClean="0"/>
              <a:t>) =&gt; P(C1) = P(C2) = ………. = P(Cm)</a:t>
            </a:r>
          </a:p>
          <a:p>
            <a:pPr lvl="1"/>
            <a:r>
              <a:rPr lang="en-US" dirty="0" smtClean="0"/>
              <a:t>So we need to maximize P(X/</a:t>
            </a:r>
            <a:r>
              <a:rPr lang="en-US" dirty="0" err="1" smtClean="0"/>
              <a:t>Ci</a:t>
            </a:r>
            <a:r>
              <a:rPr lang="en-US" dirty="0" smtClean="0"/>
              <a:t>)</a:t>
            </a:r>
          </a:p>
          <a:p>
            <a:pPr lvl="1"/>
            <a:r>
              <a:rPr lang="en-US" dirty="0" smtClean="0"/>
              <a:t> </a:t>
            </a:r>
          </a:p>
          <a:p>
            <a:pPr lvl="1"/>
            <a:r>
              <a:rPr lang="en-US" dirty="0" smtClean="0"/>
              <a:t>Naïve assumption is class condition independence,</a:t>
            </a:r>
          </a:p>
          <a:p>
            <a:pPr lvl="1"/>
            <a:r>
              <a:rPr lang="en-US" dirty="0" smtClean="0"/>
              <a:t>P(X/</a:t>
            </a:r>
            <a:r>
              <a:rPr lang="en-US" dirty="0" err="1" smtClean="0"/>
              <a:t>Ci</a:t>
            </a:r>
            <a:r>
              <a:rPr lang="en-US" dirty="0" smtClean="0"/>
              <a:t>) = </a:t>
            </a:r>
          </a:p>
          <a:p>
            <a:pPr lvl="1"/>
            <a:r>
              <a:rPr lang="en-US" dirty="0" smtClean="0"/>
              <a:t>	= P(x1/</a:t>
            </a:r>
            <a:r>
              <a:rPr lang="en-US" dirty="0" err="1" smtClean="0"/>
              <a:t>Ci</a:t>
            </a:r>
            <a:r>
              <a:rPr lang="en-US" dirty="0" smtClean="0"/>
              <a:t>) * P (x2/</a:t>
            </a:r>
            <a:r>
              <a:rPr lang="en-US" dirty="0" err="1" smtClean="0"/>
              <a:t>Ci</a:t>
            </a:r>
            <a:r>
              <a:rPr lang="en-US" dirty="0" smtClean="0"/>
              <a:t>) * …………. * P(</a:t>
            </a:r>
            <a:r>
              <a:rPr lang="en-US" dirty="0" err="1" smtClean="0"/>
              <a:t>xn</a:t>
            </a:r>
            <a:r>
              <a:rPr lang="en-US" dirty="0" smtClean="0"/>
              <a:t>/</a:t>
            </a:r>
            <a:r>
              <a:rPr lang="en-US" dirty="0" err="1" smtClean="0"/>
              <a:t>Ci</a:t>
            </a:r>
            <a:r>
              <a:rPr lang="en-US" dirty="0" smtClean="0"/>
              <a:t>)</a:t>
            </a:r>
          </a:p>
          <a:p>
            <a:pPr lvl="1"/>
            <a:r>
              <a:rPr lang="en-US" dirty="0" smtClean="0"/>
              <a:t> </a:t>
            </a:r>
          </a:p>
          <a:p>
            <a:pPr lvl="1"/>
            <a:r>
              <a:rPr lang="en-US" dirty="0" smtClean="0"/>
              <a:t>These probabilities can be calculated from training </a:t>
            </a:r>
            <a:r>
              <a:rPr lang="en-US" dirty="0" err="1" smtClean="0"/>
              <a:t>tuples</a:t>
            </a:r>
            <a:r>
              <a:rPr lang="en-US" dirty="0" smtClean="0"/>
              <a: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5. Artificial Neural Network (ANN) Classifier </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It is set of connected i/o units in which each connection has a weight associated with it.</a:t>
            </a:r>
          </a:p>
          <a:p>
            <a:pPr lvl="0"/>
            <a:r>
              <a:rPr lang="en-US" dirty="0" smtClean="0"/>
              <a:t>During the learning phase the network learns by adjusting the weights so as to be able to predict the correct class label of </a:t>
            </a:r>
            <a:r>
              <a:rPr lang="en-US" dirty="0" err="1" smtClean="0"/>
              <a:t>i</a:t>
            </a:r>
            <a:r>
              <a:rPr lang="en-US" dirty="0" smtClean="0"/>
              <a:t>/p labels.</a:t>
            </a:r>
          </a:p>
          <a:p>
            <a:pPr lvl="0"/>
            <a:r>
              <a:rPr lang="en-US" dirty="0" smtClean="0"/>
              <a:t>It also referred as connectionist learning due to connection between units.</a:t>
            </a:r>
          </a:p>
          <a:p>
            <a:pPr lvl="0"/>
            <a:r>
              <a:rPr lang="en-US" dirty="0" smtClean="0"/>
              <a:t>It has long training time and poor interpretability but has tolerance to noisy data.</a:t>
            </a:r>
          </a:p>
          <a:p>
            <a:pPr lvl="0"/>
            <a:r>
              <a:rPr lang="en-US" dirty="0" smtClean="0"/>
              <a:t>It can classify pattern on which they have not been trained.</a:t>
            </a:r>
          </a:p>
          <a:p>
            <a:pPr lvl="0"/>
            <a:r>
              <a:rPr lang="en-US" dirty="0" smtClean="0"/>
              <a:t>Well suited for continuous valued </a:t>
            </a:r>
            <a:r>
              <a:rPr lang="en-US" dirty="0" err="1" smtClean="0"/>
              <a:t>i</a:t>
            </a:r>
            <a:r>
              <a:rPr lang="en-US" dirty="0" smtClean="0"/>
              <a:t>/ps.</a:t>
            </a:r>
          </a:p>
          <a:p>
            <a:pPr lvl="0"/>
            <a:r>
              <a:rPr lang="en-US" dirty="0" smtClean="0"/>
              <a:t>It has parallel topology and processing. </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Artificial Neural Network (ANN) Classifier </a:t>
            </a:r>
            <a:endParaRPr lang="en-US" dirty="0"/>
          </a:p>
        </p:txBody>
      </p:sp>
      <p:sp>
        <p:nvSpPr>
          <p:cNvPr id="3" name="Content Placeholder 2"/>
          <p:cNvSpPr>
            <a:spLocks noGrp="1"/>
          </p:cNvSpPr>
          <p:nvPr>
            <p:ph idx="1"/>
          </p:nvPr>
        </p:nvSpPr>
        <p:spPr/>
        <p:txBody>
          <a:bodyPr>
            <a:normAutofit fontScale="92500" lnSpcReduction="20000"/>
          </a:bodyPr>
          <a:lstStyle/>
          <a:p>
            <a:pPr lvl="0"/>
            <a:r>
              <a:rPr lang="en-US" sz="2800" dirty="0" smtClean="0"/>
              <a:t>Before training the network topology must be designed by:</a:t>
            </a:r>
            <a:endParaRPr lang="en-US" sz="2400" dirty="0" smtClean="0"/>
          </a:p>
          <a:p>
            <a:pPr lvl="1"/>
            <a:r>
              <a:rPr lang="en-US" b="1" i="1" dirty="0" smtClean="0"/>
              <a:t>Specifying number of </a:t>
            </a:r>
            <a:r>
              <a:rPr lang="en-US" b="1" i="1" dirty="0" err="1" smtClean="0"/>
              <a:t>i</a:t>
            </a:r>
            <a:r>
              <a:rPr lang="en-US" b="1" i="1" dirty="0" smtClean="0"/>
              <a:t>/p nodes/units:</a:t>
            </a:r>
            <a:r>
              <a:rPr lang="en-US" dirty="0" smtClean="0"/>
              <a:t> Depends upon number of independent variable in data set.</a:t>
            </a:r>
            <a:endParaRPr lang="en-US" sz="2000" dirty="0" smtClean="0"/>
          </a:p>
          <a:p>
            <a:pPr lvl="1"/>
            <a:r>
              <a:rPr lang="en-US" b="1" i="1" dirty="0" smtClean="0"/>
              <a:t>Number of hidden layers:</a:t>
            </a:r>
            <a:r>
              <a:rPr lang="en-US" dirty="0" smtClean="0"/>
              <a:t> Generally only layer is considered in most of the problem. Two layers can be designed for complex problem. Number of nodes in the hidden layer can be adjusted iteratively.</a:t>
            </a:r>
            <a:endParaRPr lang="en-US" sz="2000" dirty="0" smtClean="0"/>
          </a:p>
          <a:p>
            <a:pPr lvl="1"/>
            <a:r>
              <a:rPr lang="en-US" b="1" i="1" dirty="0" smtClean="0"/>
              <a:t>Number of output nodes/units:</a:t>
            </a:r>
            <a:r>
              <a:rPr lang="en-US" dirty="0" smtClean="0"/>
              <a:t> Depends upon number of class labels of the data set.</a:t>
            </a:r>
            <a:endParaRPr lang="en-US" sz="2000" dirty="0" smtClean="0"/>
          </a:p>
          <a:p>
            <a:pPr lvl="1"/>
            <a:r>
              <a:rPr lang="en-US" b="1" i="1" dirty="0" smtClean="0"/>
              <a:t>Learning rate:</a:t>
            </a:r>
            <a:r>
              <a:rPr lang="en-US" dirty="0" smtClean="0"/>
              <a:t> Can be adjusted iteratively.</a:t>
            </a:r>
            <a:endParaRPr lang="en-US" sz="2000" dirty="0" smtClean="0"/>
          </a:p>
          <a:p>
            <a:pPr lvl="1"/>
            <a:r>
              <a:rPr lang="en-US" dirty="0" smtClean="0"/>
              <a:t> </a:t>
            </a:r>
            <a:r>
              <a:rPr lang="en-US" b="1" i="1" dirty="0" smtClean="0"/>
              <a:t>Learning algorithm</a:t>
            </a:r>
            <a:r>
              <a:rPr lang="en-US" b="1" dirty="0" smtClean="0"/>
              <a:t>: </a:t>
            </a:r>
            <a:r>
              <a:rPr lang="en-US" dirty="0" smtClean="0"/>
              <a:t>Any appropriate learning algorithm can be selected during training phase.</a:t>
            </a:r>
            <a:endParaRPr lang="en-US" sz="2000" dirty="0" smtClean="0"/>
          </a:p>
          <a:p>
            <a:pPr lvl="1"/>
            <a:r>
              <a:rPr lang="en-US" b="1" i="1" dirty="0" smtClean="0"/>
              <a:t>Bias value</a:t>
            </a:r>
            <a:r>
              <a:rPr lang="en-US" dirty="0" smtClean="0"/>
              <a:t>: Can be adjusted iteratively.</a:t>
            </a:r>
            <a:endParaRPr lang="en-US" sz="2000" dirty="0" smtClean="0"/>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Artificial Neural Network (ANN) Classifier </a:t>
            </a:r>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49</a:t>
            </a:fld>
            <a:endParaRPr lang="en-US"/>
          </a:p>
        </p:txBody>
      </p:sp>
      <p:pic>
        <p:nvPicPr>
          <p:cNvPr id="5" name="Content Placeholder 4" descr="https://dmm613.files.wordpress.com/2014/12/single_hidden_layer_ann.jpg"/>
          <p:cNvPicPr>
            <a:picLocks noGrp="1"/>
          </p:cNvPicPr>
          <p:nvPr>
            <p:ph idx="1"/>
          </p:nvPr>
        </p:nvPicPr>
        <p:blipFill>
          <a:blip r:embed="rId2" cstate="print"/>
          <a:srcRect/>
          <a:stretch>
            <a:fillRect/>
          </a:stretch>
        </p:blipFill>
        <p:spPr bwMode="auto">
          <a:xfrm>
            <a:off x="1371600" y="1935163"/>
            <a:ext cx="6400799" cy="4541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1. Decision Tree classifier</a:t>
            </a:r>
            <a:endParaRPr lang="en-US" dirty="0"/>
          </a:p>
        </p:txBody>
      </p:sp>
      <p:sp>
        <p:nvSpPr>
          <p:cNvPr id="3" name="Content Placeholder 2"/>
          <p:cNvSpPr>
            <a:spLocks noGrp="1"/>
          </p:cNvSpPr>
          <p:nvPr>
            <p:ph idx="1"/>
          </p:nvPr>
        </p:nvSpPr>
        <p:spPr/>
        <p:txBody>
          <a:bodyPr>
            <a:normAutofit/>
          </a:bodyPr>
          <a:lstStyle/>
          <a:p>
            <a:pPr lvl="0"/>
            <a:r>
              <a:rPr lang="en-US" dirty="0" smtClean="0"/>
              <a:t>A decision tree is tree in which each branch node represents a choice between a number of alternatives and each leaf node represents a classification or decision.</a:t>
            </a:r>
          </a:p>
          <a:p>
            <a:pPr lvl="0"/>
            <a:r>
              <a:rPr lang="en-US" dirty="0" smtClean="0"/>
              <a:t>Decision tree is a classifier in the form of a tree structure where a </a:t>
            </a:r>
            <a:r>
              <a:rPr lang="en-US" b="1" dirty="0" smtClean="0"/>
              <a:t>leaf node</a:t>
            </a:r>
            <a:r>
              <a:rPr lang="en-US" dirty="0" smtClean="0"/>
              <a:t> indicates the class of instances, a </a:t>
            </a:r>
            <a:r>
              <a:rPr lang="en-US" b="1" dirty="0" smtClean="0"/>
              <a:t>decision node </a:t>
            </a:r>
            <a:r>
              <a:rPr lang="en-US" dirty="0" smtClean="0"/>
              <a:t>specifies some test to be carried out on a single attribute value with one branch and sub-tree for each possible outcome of the test.</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Back propagation algorithm</a:t>
            </a:r>
            <a:endParaRPr lang="en-US" dirty="0"/>
          </a:p>
        </p:txBody>
      </p:sp>
      <p:sp>
        <p:nvSpPr>
          <p:cNvPr id="3" name="Content Placeholder 2"/>
          <p:cNvSpPr>
            <a:spLocks noGrp="1"/>
          </p:cNvSpPr>
          <p:nvPr>
            <p:ph idx="1"/>
          </p:nvPr>
        </p:nvSpPr>
        <p:spPr/>
        <p:txBody>
          <a:bodyPr>
            <a:normAutofit lnSpcReduction="10000"/>
          </a:bodyPr>
          <a:lstStyle/>
          <a:p>
            <a:r>
              <a:rPr lang="en-US" b="1" i="1" dirty="0" smtClean="0"/>
              <a:t>Step 1: Initialization:</a:t>
            </a:r>
            <a:r>
              <a:rPr lang="en-US" b="1" dirty="0" smtClean="0"/>
              <a:t> </a:t>
            </a:r>
            <a:r>
              <a:rPr lang="en-US" dirty="0" smtClean="0"/>
              <a:t> </a:t>
            </a:r>
          </a:p>
          <a:p>
            <a:pPr lvl="1"/>
            <a:r>
              <a:rPr lang="en-US" dirty="0" smtClean="0"/>
              <a:t>Set all the weights and thresholds levels of the network to random numbers uniformly distributed inside a small range.</a:t>
            </a:r>
          </a:p>
          <a:p>
            <a:r>
              <a:rPr lang="en-US" b="1" i="1" dirty="0" smtClean="0"/>
              <a:t>Step 2: Activation:</a:t>
            </a:r>
            <a:r>
              <a:rPr lang="en-US" dirty="0" smtClean="0"/>
              <a:t>  </a:t>
            </a:r>
          </a:p>
          <a:p>
            <a:pPr lvl="1"/>
            <a:r>
              <a:rPr lang="en-US" dirty="0" smtClean="0"/>
              <a:t>Activate the back propagation neural network by applying </a:t>
            </a:r>
            <a:r>
              <a:rPr lang="en-US" dirty="0" err="1" smtClean="0"/>
              <a:t>i</a:t>
            </a:r>
            <a:r>
              <a:rPr lang="en-US" dirty="0" smtClean="0"/>
              <a:t>/</a:t>
            </a:r>
            <a:r>
              <a:rPr lang="en-US" dirty="0" err="1" smtClean="0"/>
              <a:t>ps</a:t>
            </a:r>
            <a:r>
              <a:rPr lang="en-US" dirty="0" smtClean="0"/>
              <a:t> and desired o/ps.</a:t>
            </a:r>
          </a:p>
          <a:p>
            <a:pPr lvl="1"/>
            <a:r>
              <a:rPr lang="en-US" dirty="0" smtClean="0"/>
              <a:t>Calculate the actual o/</a:t>
            </a:r>
            <a:r>
              <a:rPr lang="en-US" dirty="0" err="1" smtClean="0"/>
              <a:t>ps</a:t>
            </a:r>
            <a:r>
              <a:rPr lang="en-US" dirty="0" smtClean="0"/>
              <a:t> of the neurons in the hidden layers.</a:t>
            </a:r>
          </a:p>
          <a:p>
            <a:pPr lvl="1"/>
            <a:r>
              <a:rPr lang="en-US" dirty="0" smtClean="0"/>
              <a:t>Calculate the actual o/</a:t>
            </a:r>
            <a:r>
              <a:rPr lang="en-US" dirty="0" err="1" smtClean="0"/>
              <a:t>ps</a:t>
            </a:r>
            <a:r>
              <a:rPr lang="en-US" dirty="0" smtClean="0"/>
              <a:t> of the neurons in the o/p layers.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 propagation algorithm</a:t>
            </a:r>
            <a:endParaRPr lang="en-US" dirty="0"/>
          </a:p>
        </p:txBody>
      </p:sp>
      <p:sp>
        <p:nvSpPr>
          <p:cNvPr id="3" name="Content Placeholder 2"/>
          <p:cNvSpPr>
            <a:spLocks noGrp="1"/>
          </p:cNvSpPr>
          <p:nvPr>
            <p:ph idx="1"/>
          </p:nvPr>
        </p:nvSpPr>
        <p:spPr/>
        <p:txBody>
          <a:bodyPr/>
          <a:lstStyle/>
          <a:p>
            <a:r>
              <a:rPr lang="en-US" b="1" i="1" dirty="0" smtClean="0"/>
              <a:t>Step 3: Weight training: </a:t>
            </a:r>
            <a:endParaRPr lang="en-US" dirty="0" smtClean="0"/>
          </a:p>
          <a:p>
            <a:pPr lvl="1"/>
            <a:r>
              <a:rPr lang="en-US" dirty="0" smtClean="0"/>
              <a:t>Updates weights in the back propagation network by propagating backwards the errors associated with the o/p neurons.</a:t>
            </a:r>
          </a:p>
          <a:p>
            <a:pPr lvl="1"/>
            <a:r>
              <a:rPr lang="en-US" dirty="0" smtClean="0"/>
              <a:t>Calculate error gradient of o/p layer and hence of neurons in the hidden layer.</a:t>
            </a:r>
          </a:p>
          <a:p>
            <a:r>
              <a:rPr lang="en-US" b="1" i="1" dirty="0" smtClean="0"/>
              <a:t>Step 4: Iteration:</a:t>
            </a:r>
            <a:r>
              <a:rPr lang="en-US" dirty="0" smtClean="0"/>
              <a:t> </a:t>
            </a:r>
          </a:p>
          <a:p>
            <a:pPr lvl="1"/>
            <a:r>
              <a:rPr lang="en-US" dirty="0" smtClean="0"/>
              <a:t>Increase iteration by repeating steps 2 and 3 until selected error criteria is satisfied.</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Issues:</a:t>
            </a:r>
            <a:endParaRPr lang="en-US" dirty="0"/>
          </a:p>
        </p:txBody>
      </p:sp>
      <p:sp>
        <p:nvSpPr>
          <p:cNvPr id="3" name="Content Placeholder 2"/>
          <p:cNvSpPr>
            <a:spLocks noGrp="1"/>
          </p:cNvSpPr>
          <p:nvPr>
            <p:ph idx="1"/>
          </p:nvPr>
        </p:nvSpPr>
        <p:spPr/>
        <p:txBody>
          <a:bodyPr/>
          <a:lstStyle/>
          <a:p>
            <a:r>
              <a:rPr lang="en-US" dirty="0" err="1" smtClean="0"/>
              <a:t>Overfitting</a:t>
            </a:r>
            <a:endParaRPr lang="en-US" dirty="0" smtClean="0"/>
          </a:p>
          <a:p>
            <a:r>
              <a:rPr lang="en-US" dirty="0" smtClean="0"/>
              <a:t>Validation</a:t>
            </a:r>
          </a:p>
          <a:p>
            <a:r>
              <a:rPr lang="en-US" dirty="0" smtClean="0"/>
              <a:t>Model Comparison </a:t>
            </a:r>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Overfitting</a:t>
            </a:r>
            <a:endParaRPr lang="en-US" dirty="0"/>
          </a:p>
        </p:txBody>
      </p:sp>
      <p:sp>
        <p:nvSpPr>
          <p:cNvPr id="3" name="Content Placeholder 2"/>
          <p:cNvSpPr>
            <a:spLocks noGrp="1"/>
          </p:cNvSpPr>
          <p:nvPr>
            <p:ph idx="1"/>
          </p:nvPr>
        </p:nvSpPr>
        <p:spPr/>
        <p:txBody>
          <a:bodyPr>
            <a:normAutofit lnSpcReduction="10000"/>
          </a:bodyPr>
          <a:lstStyle/>
          <a:p>
            <a:pPr lvl="0"/>
            <a:r>
              <a:rPr lang="en-US" dirty="0" err="1" smtClean="0"/>
              <a:t>Overfitting</a:t>
            </a:r>
            <a:r>
              <a:rPr lang="en-US" dirty="0" smtClean="0"/>
              <a:t> occurs when a statistical model describes random error or noise instead of the underlying relationship.</a:t>
            </a:r>
          </a:p>
          <a:p>
            <a:pPr lvl="0"/>
            <a:r>
              <a:rPr lang="en-US" dirty="0" err="1" smtClean="0"/>
              <a:t>Overfitting</a:t>
            </a:r>
            <a:r>
              <a:rPr lang="en-US" dirty="0" smtClean="0"/>
              <a:t> generally occurs when a model is excessively complex, such as having too many parameters relative to the number of observations.</a:t>
            </a:r>
          </a:p>
          <a:p>
            <a:pPr lvl="0"/>
            <a:r>
              <a:rPr lang="en-US" dirty="0" smtClean="0"/>
              <a:t>A model which has been </a:t>
            </a:r>
            <a:r>
              <a:rPr lang="en-US" dirty="0" err="1" smtClean="0"/>
              <a:t>overfit</a:t>
            </a:r>
            <a:r>
              <a:rPr lang="en-US" dirty="0" smtClean="0"/>
              <a:t> will generally have poor predictive performance.</a:t>
            </a:r>
          </a:p>
          <a:p>
            <a:r>
              <a:rPr lang="en-US" dirty="0" err="1" smtClean="0"/>
              <a:t>Overfitting</a:t>
            </a:r>
            <a:r>
              <a:rPr lang="en-US" dirty="0" smtClean="0"/>
              <a:t> depends not only on the number of parameters and data but also the conformability of the model structure.</a:t>
            </a:r>
          </a:p>
          <a:p>
            <a:pPr lvl="0"/>
            <a:endParaRPr lang="en-US" dirty="0" smtClean="0"/>
          </a:p>
        </p:txBody>
      </p:sp>
      <p:sp>
        <p:nvSpPr>
          <p:cNvPr id="4" name="Slide Number Placeholder 3"/>
          <p:cNvSpPr>
            <a:spLocks noGrp="1"/>
          </p:cNvSpPr>
          <p:nvPr>
            <p:ph type="sldNum" sz="quarter" idx="12"/>
          </p:nvPr>
        </p:nvSpPr>
        <p:spPr/>
        <p:txBody>
          <a:bodyPr/>
          <a:lstStyle/>
          <a:p>
            <a:fld id="{292C84C0-18BA-4BFB-B242-B0DCBC2204A3}"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Overfitting</a:t>
            </a:r>
            <a:endParaRPr lang="en-US" dirty="0"/>
          </a:p>
        </p:txBody>
      </p:sp>
      <p:sp>
        <p:nvSpPr>
          <p:cNvPr id="3" name="Content Placeholder 2"/>
          <p:cNvSpPr>
            <a:spLocks noGrp="1"/>
          </p:cNvSpPr>
          <p:nvPr>
            <p:ph idx="1"/>
          </p:nvPr>
        </p:nvSpPr>
        <p:spPr/>
        <p:txBody>
          <a:bodyPr/>
          <a:lstStyle/>
          <a:p>
            <a:r>
              <a:rPr lang="en-US" dirty="0" smtClean="0"/>
              <a:t>In order to avoid </a:t>
            </a:r>
            <a:r>
              <a:rPr lang="en-US" dirty="0" err="1" smtClean="0"/>
              <a:t>overfitting</a:t>
            </a:r>
            <a:r>
              <a:rPr lang="en-US" dirty="0" smtClean="0"/>
              <a:t>, it is necessary to use additional techniques (e.g. cross-validation, pruning (Pre or Post), model comparison</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54</a:t>
            </a:fld>
            <a:endParaRPr lang="en-US"/>
          </a:p>
        </p:txBody>
      </p:sp>
      <p:pic>
        <p:nvPicPr>
          <p:cNvPr id="5" name="Picture 4" descr="C:\Users\admin\Desktop\overfitting.png"/>
          <p:cNvPicPr/>
          <p:nvPr/>
        </p:nvPicPr>
        <p:blipFill>
          <a:blip r:embed="rId2" cstate="print"/>
          <a:srcRect/>
          <a:stretch>
            <a:fillRect/>
          </a:stretch>
        </p:blipFill>
        <p:spPr bwMode="auto">
          <a:xfrm>
            <a:off x="1752600" y="3200400"/>
            <a:ext cx="5029200"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Overfitting</a:t>
            </a:r>
            <a:endParaRPr lang="en-US" dirty="0"/>
          </a:p>
        </p:txBody>
      </p:sp>
      <p:sp>
        <p:nvSpPr>
          <p:cNvPr id="3" name="Content Placeholder 2"/>
          <p:cNvSpPr>
            <a:spLocks noGrp="1"/>
          </p:cNvSpPr>
          <p:nvPr>
            <p:ph idx="1"/>
          </p:nvPr>
        </p:nvSpPr>
        <p:spPr/>
        <p:txBody>
          <a:bodyPr/>
          <a:lstStyle/>
          <a:p>
            <a:r>
              <a:rPr lang="en-US" b="1" i="1" dirty="0" smtClean="0"/>
              <a:t>Reason</a:t>
            </a:r>
            <a:endParaRPr lang="en-US" dirty="0" smtClean="0"/>
          </a:p>
          <a:p>
            <a:pPr lvl="1"/>
            <a:r>
              <a:rPr lang="en-US" dirty="0" smtClean="0"/>
              <a:t>Noise in training data.</a:t>
            </a:r>
          </a:p>
          <a:p>
            <a:pPr lvl="1"/>
            <a:r>
              <a:rPr lang="en-US" dirty="0" smtClean="0"/>
              <a:t>Incomplete training data.</a:t>
            </a:r>
          </a:p>
          <a:p>
            <a:pPr lvl="1"/>
            <a:r>
              <a:rPr lang="en-US" dirty="0" smtClean="0"/>
              <a:t>Flaw in assumed theory.</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Validation</a:t>
            </a:r>
            <a:endParaRPr lang="en-US" dirty="0"/>
          </a:p>
        </p:txBody>
      </p:sp>
      <p:sp>
        <p:nvSpPr>
          <p:cNvPr id="3" name="Content Placeholder 2"/>
          <p:cNvSpPr>
            <a:spLocks noGrp="1"/>
          </p:cNvSpPr>
          <p:nvPr>
            <p:ph idx="1"/>
          </p:nvPr>
        </p:nvSpPr>
        <p:spPr/>
        <p:txBody>
          <a:bodyPr/>
          <a:lstStyle/>
          <a:p>
            <a:r>
              <a:rPr lang="en-US" dirty="0" smtClean="0"/>
              <a:t>Validation techniques are motivated by two fundamental problems in pattern recognition: model selection and performance estimation</a:t>
            </a:r>
          </a:p>
          <a:p>
            <a:r>
              <a:rPr lang="en-US" b="1" i="1" dirty="0" smtClean="0"/>
              <a:t>Validation Approaches:</a:t>
            </a:r>
            <a:endParaRPr lang="en-US" dirty="0" smtClean="0"/>
          </a:p>
          <a:p>
            <a:pPr lvl="1"/>
            <a:r>
              <a:rPr lang="en-US" dirty="0" smtClean="0"/>
              <a:t>One approach is to use the entire training data to select our classifier and estimate the error rate, but the final model will normally </a:t>
            </a:r>
            <a:r>
              <a:rPr lang="en-US" dirty="0" err="1" smtClean="0"/>
              <a:t>overfit</a:t>
            </a:r>
            <a:r>
              <a:rPr lang="en-US" dirty="0" smtClean="0"/>
              <a:t> the training data.</a:t>
            </a:r>
          </a:p>
          <a:p>
            <a:pPr lvl="1"/>
            <a:r>
              <a:rPr lang="en-US" dirty="0" smtClean="0"/>
              <a:t>A much better  approach is to split the training data into disjoint subsets cross validation ( The Holdout Method)</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Cross Validation (The holdout method)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Data set divided into two groups. </a:t>
            </a:r>
          </a:p>
          <a:p>
            <a:pPr lvl="1"/>
            <a:r>
              <a:rPr lang="en-US" dirty="0" smtClean="0"/>
              <a:t>Training set: used to train the classifier  and </a:t>
            </a:r>
          </a:p>
          <a:p>
            <a:pPr lvl="1"/>
            <a:r>
              <a:rPr lang="en-US" dirty="0" smtClean="0"/>
              <a:t>Test set: used to estimate the error rate of the trained classifier</a:t>
            </a:r>
          </a:p>
          <a:p>
            <a:r>
              <a:rPr lang="en-US" dirty="0" smtClean="0"/>
              <a:t>Total number of examples = Training Set +Test Set</a:t>
            </a:r>
          </a:p>
          <a:p>
            <a:r>
              <a:rPr lang="en-US" b="1" i="1" dirty="0" smtClean="0"/>
              <a:t>Approach: </a:t>
            </a:r>
            <a:endParaRPr lang="en-US" dirty="0" smtClean="0"/>
          </a:p>
          <a:p>
            <a:pPr lvl="1"/>
            <a:r>
              <a:rPr lang="en-US" dirty="0" smtClean="0"/>
              <a:t>Random Sub sampling</a:t>
            </a:r>
          </a:p>
          <a:p>
            <a:pPr lvl="1"/>
            <a:r>
              <a:rPr lang="en-US" dirty="0" smtClean="0"/>
              <a:t>Random Sub sampling performs K data splits of the dataset</a:t>
            </a:r>
          </a:p>
          <a:p>
            <a:pPr lvl="1"/>
            <a:r>
              <a:rPr lang="en-US" dirty="0" smtClean="0"/>
              <a:t> Each split randomly selects (fixed) no. examples without replacement</a:t>
            </a:r>
          </a:p>
          <a:p>
            <a:pPr lvl="1"/>
            <a:r>
              <a:rPr lang="en-US" dirty="0" smtClean="0"/>
              <a:t>For each data split we retrain the classifier from scratch with the training examples and estimate error with the test examples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K-Fold Cross-Validation</a:t>
            </a:r>
            <a:endParaRPr lang="en-US" dirty="0"/>
          </a:p>
        </p:txBody>
      </p:sp>
      <p:sp>
        <p:nvSpPr>
          <p:cNvPr id="3" name="Content Placeholder 2"/>
          <p:cNvSpPr>
            <a:spLocks noGrp="1"/>
          </p:cNvSpPr>
          <p:nvPr>
            <p:ph idx="1"/>
          </p:nvPr>
        </p:nvSpPr>
        <p:spPr/>
        <p:txBody>
          <a:bodyPr/>
          <a:lstStyle/>
          <a:p>
            <a:pPr lvl="0"/>
            <a:r>
              <a:rPr lang="en-US" dirty="0" smtClean="0"/>
              <a:t>K-Fold Cross validation is similar to Random Sub sampling. </a:t>
            </a:r>
          </a:p>
          <a:p>
            <a:pPr lvl="0"/>
            <a:r>
              <a:rPr lang="en-US" dirty="0" smtClean="0"/>
              <a:t>Create a K-fold partition of the dataset, For each of K experiments, use K-1 folds for training and the remaining one for testing. </a:t>
            </a:r>
          </a:p>
          <a:p>
            <a:pPr lvl="0"/>
            <a:r>
              <a:rPr lang="en-US" dirty="0" smtClean="0"/>
              <a:t>The advantage of K-Fold Cross validation is that all the examples in the dataset are eventually used for both training and testing. </a:t>
            </a:r>
          </a:p>
          <a:p>
            <a:pPr lvl="0"/>
            <a:r>
              <a:rPr lang="en-US" dirty="0" smtClean="0"/>
              <a:t>The true error is estimated as the average error rate</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Model Comparison:</a:t>
            </a:r>
            <a:endParaRPr lang="en-US" dirty="0"/>
          </a:p>
        </p:txBody>
      </p:sp>
      <p:sp>
        <p:nvSpPr>
          <p:cNvPr id="3" name="Content Placeholder 2"/>
          <p:cNvSpPr>
            <a:spLocks noGrp="1"/>
          </p:cNvSpPr>
          <p:nvPr>
            <p:ph idx="1"/>
          </p:nvPr>
        </p:nvSpPr>
        <p:spPr/>
        <p:txBody>
          <a:bodyPr/>
          <a:lstStyle/>
          <a:p>
            <a:pPr lvl="0"/>
            <a:r>
              <a:rPr lang="en-US" dirty="0" smtClean="0"/>
              <a:t>Models can be evaluated based on the output using different method :</a:t>
            </a:r>
          </a:p>
          <a:p>
            <a:pPr lvl="1"/>
            <a:r>
              <a:rPr lang="en-US" dirty="0" smtClean="0"/>
              <a:t>Confusion Matrix</a:t>
            </a:r>
          </a:p>
          <a:p>
            <a:pPr lvl="1"/>
            <a:r>
              <a:rPr lang="en-US" dirty="0" smtClean="0"/>
              <a:t>ROC Analysis</a:t>
            </a:r>
          </a:p>
          <a:p>
            <a:pPr lvl="1"/>
            <a:r>
              <a:rPr lang="en-US" dirty="0" smtClean="0"/>
              <a:t>Others such as: Gain and Lift Charts, K-S Charts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638300" y="3276600"/>
            <a:ext cx="5295900" cy="3190875"/>
          </a:xfrm>
          <a:prstGeom prst="rect">
            <a:avLst/>
          </a:prstGeom>
          <a:noFill/>
          <a:ln w="9525">
            <a:noFill/>
            <a:miter lim="800000"/>
            <a:headEnd/>
            <a:tailEnd/>
          </a:ln>
        </p:spPr>
      </p:pic>
      <p:sp>
        <p:nvSpPr>
          <p:cNvPr id="2" name="Title 1"/>
          <p:cNvSpPr>
            <a:spLocks noGrp="1"/>
          </p:cNvSpPr>
          <p:nvPr>
            <p:ph type="title"/>
          </p:nvPr>
        </p:nvSpPr>
        <p:spPr/>
        <p:txBody>
          <a:bodyPr/>
          <a:lstStyle/>
          <a:p>
            <a:r>
              <a:rPr lang="en-US" b="1" dirty="0" smtClean="0"/>
              <a:t>Decision Tree classifier</a:t>
            </a:r>
            <a:endParaRPr lang="en-US" dirty="0"/>
          </a:p>
        </p:txBody>
      </p:sp>
      <p:sp>
        <p:nvSpPr>
          <p:cNvPr id="3" name="Content Placeholder 2"/>
          <p:cNvSpPr>
            <a:spLocks noGrp="1"/>
          </p:cNvSpPr>
          <p:nvPr>
            <p:ph idx="1"/>
          </p:nvPr>
        </p:nvSpPr>
        <p:spPr>
          <a:xfrm>
            <a:off x="457200" y="1935480"/>
            <a:ext cx="8229600" cy="1798320"/>
          </a:xfrm>
        </p:spPr>
        <p:txBody>
          <a:bodyPr>
            <a:normAutofit/>
          </a:bodyPr>
          <a:lstStyle/>
          <a:p>
            <a:pPr lvl="0"/>
            <a:r>
              <a:rPr lang="en-US" dirty="0" smtClean="0"/>
              <a:t>A decision tree can be used to classify an instance by starting at root of the tree and moving through it until leaf node. The leaf node provides the corresponding class of instance.</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Confusion Matrix (</a:t>
            </a:r>
            <a:r>
              <a:rPr lang="en-US" b="1" dirty="0" err="1" smtClean="0"/>
              <a:t>Contigency</a:t>
            </a:r>
            <a:r>
              <a:rPr lang="en-US" b="1" dirty="0" smtClean="0"/>
              <a:t> Table): </a:t>
            </a:r>
            <a:endParaRPr lang="en-US" dirty="0"/>
          </a:p>
        </p:txBody>
      </p:sp>
      <p:sp>
        <p:nvSpPr>
          <p:cNvPr id="3" name="Content Placeholder 2"/>
          <p:cNvSpPr>
            <a:spLocks noGrp="1"/>
          </p:cNvSpPr>
          <p:nvPr>
            <p:ph idx="1"/>
          </p:nvPr>
        </p:nvSpPr>
        <p:spPr/>
        <p:txBody>
          <a:bodyPr/>
          <a:lstStyle/>
          <a:p>
            <a:pPr lvl="0"/>
            <a:r>
              <a:rPr lang="en-US" dirty="0" smtClean="0"/>
              <a:t>A confusion matrix contains information about actual and predicted classifications done by classifier.</a:t>
            </a:r>
          </a:p>
          <a:p>
            <a:pPr lvl="0"/>
            <a:r>
              <a:rPr lang="en-US" dirty="0" smtClean="0"/>
              <a:t>Performance of such system is commonly evaluated using data in the matrix.</a:t>
            </a:r>
          </a:p>
          <a:p>
            <a:pPr lvl="0"/>
            <a:r>
              <a:rPr lang="en-US" dirty="0" smtClean="0"/>
              <a:t>It is also known as a contingency table or an error matrix, is a specific table layout that allows visualization of the performance of an algorithm. </a:t>
            </a:r>
          </a:p>
          <a:p>
            <a:pPr lvl="0"/>
            <a:r>
              <a:rPr lang="en-US" dirty="0" smtClean="0"/>
              <a:t>Each column of the matrix represents the instances in a predicted class, while each row represents the instances in an actual class.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Confusion Matrix</a:t>
            </a:r>
            <a:endParaRPr lang="en-US" dirty="0"/>
          </a:p>
        </p:txBody>
      </p:sp>
      <p:sp>
        <p:nvSpPr>
          <p:cNvPr id="3" name="Content Placeholder 2"/>
          <p:cNvSpPr>
            <a:spLocks noGrp="1"/>
          </p:cNvSpPr>
          <p:nvPr>
            <p:ph idx="1"/>
          </p:nvPr>
        </p:nvSpPr>
        <p:spPr/>
        <p:txBody>
          <a:bodyPr>
            <a:normAutofit lnSpcReduction="10000"/>
          </a:bodyPr>
          <a:lstStyle/>
          <a:p>
            <a:endParaRPr lang="en-US" dirty="0" smtClean="0"/>
          </a:p>
          <a:p>
            <a:endParaRPr lang="en-US" dirty="0" smtClean="0"/>
          </a:p>
          <a:p>
            <a:endParaRPr lang="en-US" dirty="0" smtClean="0"/>
          </a:p>
          <a:p>
            <a:endParaRPr lang="en-US" dirty="0" smtClean="0"/>
          </a:p>
          <a:p>
            <a:r>
              <a:rPr lang="en-US" dirty="0" smtClean="0"/>
              <a:t>Accuracy: (TP + TN) / Total data count</a:t>
            </a:r>
          </a:p>
          <a:p>
            <a:r>
              <a:rPr lang="en-US" dirty="0" smtClean="0"/>
              <a:t>Precision: TP / (TP + FP)         or   TN/ (TN + FN)</a:t>
            </a:r>
          </a:p>
          <a:p>
            <a:r>
              <a:rPr lang="en-US" dirty="0" smtClean="0"/>
              <a:t>True Positive Rate (TPR): TP / (TP +TN)</a:t>
            </a:r>
          </a:p>
          <a:p>
            <a:r>
              <a:rPr lang="en-US" dirty="0" smtClean="0"/>
              <a:t>True Negative Rate (TNR): TN / (TP +TN)</a:t>
            </a:r>
          </a:p>
          <a:p>
            <a:r>
              <a:rPr lang="en-US" dirty="0" smtClean="0"/>
              <a:t>False Positive Rate (FPR): FP / (FP +FN)</a:t>
            </a:r>
          </a:p>
          <a:p>
            <a:r>
              <a:rPr lang="en-US" dirty="0" smtClean="0"/>
              <a:t>False Negative Rate (FNR): FN / (FP +FN)</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61</a:t>
            </a:fld>
            <a:endParaRPr lang="en-US"/>
          </a:p>
        </p:txBody>
      </p:sp>
      <p:pic>
        <p:nvPicPr>
          <p:cNvPr id="5" name="Picture 2"/>
          <p:cNvPicPr>
            <a:picLocks noChangeAspect="1" noChangeArrowheads="1"/>
          </p:cNvPicPr>
          <p:nvPr/>
        </p:nvPicPr>
        <p:blipFill>
          <a:blip r:embed="rId2" cstate="print"/>
          <a:srcRect/>
          <a:stretch>
            <a:fillRect/>
          </a:stretch>
        </p:blipFill>
        <p:spPr bwMode="auto">
          <a:xfrm>
            <a:off x="609600" y="1828800"/>
            <a:ext cx="769620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ROC Analysis</a:t>
            </a:r>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62</a:t>
            </a:fld>
            <a:endParaRPr lang="en-US"/>
          </a:p>
        </p:txBody>
      </p:sp>
      <p:sp>
        <p:nvSpPr>
          <p:cNvPr id="6" name="Content Placeholder 5"/>
          <p:cNvSpPr>
            <a:spLocks noGrp="1"/>
          </p:cNvSpPr>
          <p:nvPr>
            <p:ph idx="1"/>
          </p:nvPr>
        </p:nvSpPr>
        <p:spPr/>
        <p:txBody>
          <a:bodyPr>
            <a:normAutofit/>
          </a:bodyPr>
          <a:lstStyle/>
          <a:p>
            <a:pPr lvl="0"/>
            <a:r>
              <a:rPr lang="en-US" dirty="0" smtClean="0"/>
              <a:t>Receiver Operating Characteristic (ROC), or ROC curve, is a graphical plot that illustrates the performance of a binary classifier system as its discrimination threshold is varied.</a:t>
            </a:r>
          </a:p>
          <a:p>
            <a:pPr lvl="0"/>
            <a:r>
              <a:rPr lang="en-US" dirty="0" smtClean="0"/>
              <a:t>The curve is created by plotting the true positive rate against the false positive rate at various threshold settings. </a:t>
            </a:r>
          </a:p>
          <a:p>
            <a:pPr lvl="0"/>
            <a:r>
              <a:rPr lang="en-US" dirty="0" smtClean="0"/>
              <a:t>The ROC curve is thus the sensitivity as a function of fall-out. </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ROC Analysis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In general, if the probability distributions for both detection and false alarm are known, the ROC curve can be generated by plotting the cumulative distribution function (area under the probability distribution from   to  ) of the detection probability in the y-axis versus the cumulative distribution function of the false-alarm probability in x-axis.</a:t>
            </a:r>
          </a:p>
          <a:p>
            <a:pPr lvl="0"/>
            <a:r>
              <a:rPr lang="en-US" dirty="0" smtClean="0"/>
              <a:t>ROC analysis provides tools to select possibly optimal models and to discard suboptimal ones independently from (and prior to specifying) the cost context or the class distribution. </a:t>
            </a:r>
          </a:p>
          <a:p>
            <a:pPr lvl="0"/>
            <a:r>
              <a:rPr lang="en-US" dirty="0" smtClean="0"/>
              <a:t>ROC analysis is related in a direct and natural way to cost/benefit analysis of diagnostic decision making.</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63</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Decision Tree Algorithm</a:t>
            </a:r>
            <a:endParaRPr lang="en-US" dirty="0"/>
          </a:p>
        </p:txBody>
      </p:sp>
      <p:sp>
        <p:nvSpPr>
          <p:cNvPr id="3" name="Content Placeholder 2"/>
          <p:cNvSpPr>
            <a:spLocks noGrp="1"/>
          </p:cNvSpPr>
          <p:nvPr>
            <p:ph idx="1"/>
          </p:nvPr>
        </p:nvSpPr>
        <p:spPr/>
        <p:txBody>
          <a:bodyPr/>
          <a:lstStyle/>
          <a:p>
            <a:pPr lvl="0"/>
            <a:r>
              <a:rPr lang="en-US" dirty="0" smtClean="0"/>
              <a:t>Hunt’s Algorithm</a:t>
            </a:r>
          </a:p>
          <a:p>
            <a:pPr lvl="0"/>
            <a:r>
              <a:rPr lang="en-US" dirty="0" smtClean="0"/>
              <a:t>ID3, J48, C4.5 (Based on Entropy Calculation)</a:t>
            </a:r>
          </a:p>
          <a:p>
            <a:pPr lvl="0"/>
            <a:r>
              <a:rPr lang="en-US" dirty="0" smtClean="0"/>
              <a:t>SLIQ,SPRINT,CART (Based on </a:t>
            </a:r>
            <a:r>
              <a:rPr lang="en-US" dirty="0" err="1" smtClean="0"/>
              <a:t>Gini</a:t>
            </a:r>
            <a:r>
              <a:rPr lang="en-US" dirty="0" smtClean="0"/>
              <a:t>-Index)</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Hunt’s Algorithm</a:t>
            </a:r>
            <a:endParaRPr lang="en-US" dirty="0"/>
          </a:p>
        </p:txBody>
      </p:sp>
      <p:sp>
        <p:nvSpPr>
          <p:cNvPr id="3" name="Content Placeholder 2"/>
          <p:cNvSpPr>
            <a:spLocks noGrp="1"/>
          </p:cNvSpPr>
          <p:nvPr>
            <p:ph idx="1"/>
          </p:nvPr>
        </p:nvSpPr>
        <p:spPr/>
        <p:txBody>
          <a:bodyPr>
            <a:normAutofit fontScale="92500"/>
          </a:bodyPr>
          <a:lstStyle/>
          <a:p>
            <a:pPr lvl="0" fontAlgn="base"/>
            <a:r>
              <a:rPr lang="en-US" dirty="0" smtClean="0"/>
              <a:t>Hunt's algorithm grows a decision tree in a recursive fashion by partitioning the training data into successively into subsets. </a:t>
            </a:r>
          </a:p>
          <a:p>
            <a:pPr lvl="0" fontAlgn="base"/>
            <a:r>
              <a:rPr lang="en-US" dirty="0" smtClean="0"/>
              <a:t>Let </a:t>
            </a:r>
            <a:r>
              <a:rPr lang="en-US" dirty="0" err="1" smtClean="0"/>
              <a:t>Dt</a:t>
            </a:r>
            <a:r>
              <a:rPr lang="en-US" dirty="0" smtClean="0"/>
              <a:t> be the set of training data that reach a node ‘</a:t>
            </a:r>
            <a:r>
              <a:rPr lang="en-US" b="1" dirty="0" smtClean="0"/>
              <a:t>t’</a:t>
            </a:r>
            <a:r>
              <a:rPr lang="en-US" dirty="0" smtClean="0"/>
              <a:t>. The general recursive procedure is defined as: </a:t>
            </a:r>
          </a:p>
          <a:p>
            <a:pPr lvl="1" fontAlgn="base"/>
            <a:r>
              <a:rPr lang="en-US" dirty="0" smtClean="0"/>
              <a:t>If </a:t>
            </a:r>
            <a:r>
              <a:rPr lang="en-US" dirty="0" err="1" smtClean="0"/>
              <a:t>Dt</a:t>
            </a:r>
            <a:r>
              <a:rPr lang="en-US" dirty="0" smtClean="0"/>
              <a:t> contains records that belong the same class </a:t>
            </a:r>
            <a:r>
              <a:rPr lang="en-US" dirty="0" err="1" smtClean="0"/>
              <a:t>y</a:t>
            </a:r>
            <a:r>
              <a:rPr lang="en-US" baseline="-25000" dirty="0" err="1" smtClean="0"/>
              <a:t>t</a:t>
            </a:r>
            <a:r>
              <a:rPr lang="en-US" dirty="0" smtClean="0"/>
              <a:t>, then t is a leaf node labeled as </a:t>
            </a:r>
            <a:r>
              <a:rPr lang="en-US" dirty="0" err="1" smtClean="0"/>
              <a:t>y</a:t>
            </a:r>
            <a:r>
              <a:rPr lang="en-US" baseline="-25000" dirty="0" err="1" smtClean="0"/>
              <a:t>t</a:t>
            </a:r>
            <a:r>
              <a:rPr lang="en-US" baseline="-25000" dirty="0" smtClean="0"/>
              <a:t>.</a:t>
            </a:r>
            <a:endParaRPr lang="en-US" dirty="0" smtClean="0"/>
          </a:p>
          <a:p>
            <a:pPr lvl="1" fontAlgn="base"/>
            <a:r>
              <a:rPr lang="en-US" dirty="0" smtClean="0"/>
              <a:t>If </a:t>
            </a:r>
            <a:r>
              <a:rPr lang="en-US" dirty="0" err="1" smtClean="0"/>
              <a:t>Dt</a:t>
            </a:r>
            <a:r>
              <a:rPr lang="en-US" dirty="0" smtClean="0"/>
              <a:t> is an empty set, then t is a leaf node labeled by the default class, y</a:t>
            </a:r>
            <a:r>
              <a:rPr lang="en-US" baseline="-25000" dirty="0" smtClean="0"/>
              <a:t>d</a:t>
            </a:r>
            <a:endParaRPr lang="en-US" dirty="0" smtClean="0"/>
          </a:p>
          <a:p>
            <a:pPr lvl="1" fontAlgn="base"/>
            <a:r>
              <a:rPr lang="en-US" dirty="0" smtClean="0"/>
              <a:t>If </a:t>
            </a:r>
            <a:r>
              <a:rPr lang="en-US" dirty="0" err="1" smtClean="0"/>
              <a:t>Dt</a:t>
            </a:r>
            <a:r>
              <a:rPr lang="en-US" dirty="0" smtClean="0"/>
              <a:t> contains records that belong to more than one class, use an attribute test to split the data into smaller subsets.</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Hunt’s Algorithm</a:t>
            </a:r>
            <a:endParaRPr lang="en-US" dirty="0"/>
          </a:p>
        </p:txBody>
      </p:sp>
      <p:sp>
        <p:nvSpPr>
          <p:cNvPr id="3" name="Content Placeholder 2"/>
          <p:cNvSpPr>
            <a:spLocks noGrp="1"/>
          </p:cNvSpPr>
          <p:nvPr>
            <p:ph idx="1"/>
          </p:nvPr>
        </p:nvSpPr>
        <p:spPr/>
        <p:txBody>
          <a:bodyPr>
            <a:normAutofit lnSpcReduction="10000"/>
          </a:bodyPr>
          <a:lstStyle/>
          <a:p>
            <a:pPr lvl="0" fontAlgn="base"/>
            <a:r>
              <a:rPr lang="en-US" dirty="0" smtClean="0"/>
              <a:t>It recursively applies the procedure to each subset until all the records in the subset belong to the same class. </a:t>
            </a:r>
          </a:p>
          <a:p>
            <a:pPr lvl="0" fontAlgn="base"/>
            <a:r>
              <a:rPr lang="en-US" dirty="0" smtClean="0"/>
              <a:t>The Hunt's algorithm assumes that each combination of attribute sets has a unique class label during the procedure. </a:t>
            </a:r>
          </a:p>
          <a:p>
            <a:pPr lvl="0" fontAlgn="base"/>
            <a:r>
              <a:rPr lang="en-US" dirty="0" smtClean="0"/>
              <a:t>If all the records associated with </a:t>
            </a:r>
            <a:r>
              <a:rPr lang="en-US" dirty="0" err="1" smtClean="0"/>
              <a:t>Dt</a:t>
            </a:r>
            <a:r>
              <a:rPr lang="en-US" dirty="0" smtClean="0"/>
              <a:t> have identical attribute values except for the class label, then it is not possible to split these records any future. In this case, the node is declared a leaf node with the same class label as the majority class of training records associated with this node.</a:t>
            </a:r>
          </a:p>
          <a:p>
            <a:endParaRPr lang="en-US" dirty="0"/>
          </a:p>
        </p:txBody>
      </p:sp>
      <p:sp>
        <p:nvSpPr>
          <p:cNvPr id="4" name="Slide Number Placeholder 3"/>
          <p:cNvSpPr>
            <a:spLocks noGrp="1"/>
          </p:cNvSpPr>
          <p:nvPr>
            <p:ph type="sldNum" sz="quarter" idx="12"/>
          </p:nvPr>
        </p:nvSpPr>
        <p:spPr/>
        <p:txBody>
          <a:bodyPr/>
          <a:lstStyle/>
          <a:p>
            <a:fld id="{292C84C0-18BA-4BFB-B242-B0DCBC2204A3}"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266</TotalTime>
  <Words>3290</Words>
  <Application>Microsoft Office PowerPoint</Application>
  <PresentationFormat>On-screen Show (4:3)</PresentationFormat>
  <Paragraphs>465</Paragraphs>
  <Slides>63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Arial</vt:lpstr>
      <vt:lpstr>Calibri</vt:lpstr>
      <vt:lpstr>Constantia</vt:lpstr>
      <vt:lpstr>Mangal</vt:lpstr>
      <vt:lpstr>Times New Roman</vt:lpstr>
      <vt:lpstr>Wingdings 2</vt:lpstr>
      <vt:lpstr>Flow</vt:lpstr>
      <vt:lpstr>Classification and Prediction</vt:lpstr>
      <vt:lpstr>Classification</vt:lpstr>
      <vt:lpstr> Stages in classification </vt:lpstr>
      <vt:lpstr>Classsification Types</vt:lpstr>
      <vt:lpstr>1. Decision Tree classifier</vt:lpstr>
      <vt:lpstr>Decision Tree classifier</vt:lpstr>
      <vt:lpstr>Decision Tree Algorithm</vt:lpstr>
      <vt:lpstr>Hunt’s Algorithm</vt:lpstr>
      <vt:lpstr>Hunt’s Algorithm</vt:lpstr>
      <vt:lpstr>Example</vt:lpstr>
      <vt:lpstr>Example</vt:lpstr>
      <vt:lpstr>Gini-Index</vt:lpstr>
      <vt:lpstr>ID3 Algorithm</vt:lpstr>
      <vt:lpstr>ID3 Algorithm</vt:lpstr>
      <vt:lpstr>ID3 Algorithm</vt:lpstr>
      <vt:lpstr>Entropy</vt:lpstr>
      <vt:lpstr>Tree Pruning</vt:lpstr>
      <vt:lpstr>Tree Pruning</vt:lpstr>
      <vt:lpstr>Tree Pruning</vt:lpstr>
      <vt:lpstr>Tree pruning approaches</vt:lpstr>
      <vt:lpstr>Pre-pruning</vt:lpstr>
      <vt:lpstr>Post-pruning</vt:lpstr>
      <vt:lpstr>Advantages of Decision Tree Classifier</vt:lpstr>
      <vt:lpstr>2. Rule-Based Classifier</vt:lpstr>
      <vt:lpstr>Rule-Based Classifier</vt:lpstr>
      <vt:lpstr>How does Rule-Based Classifier work?</vt:lpstr>
      <vt:lpstr>How does Rule-Based Classifier work?</vt:lpstr>
      <vt:lpstr>Example</vt:lpstr>
      <vt:lpstr>Example</vt:lpstr>
      <vt:lpstr>Characteristics of Rule-Based Classifier</vt:lpstr>
      <vt:lpstr>Building Classification Rules</vt:lpstr>
      <vt:lpstr>Direct Method</vt:lpstr>
      <vt:lpstr>Indirect Method</vt:lpstr>
      <vt:lpstr>Indirect Method</vt:lpstr>
      <vt:lpstr>Advantages of Rule-Based Classifiers</vt:lpstr>
      <vt:lpstr>3. Instance Based Classifier</vt:lpstr>
      <vt:lpstr>Nearest neighbor</vt:lpstr>
      <vt:lpstr>Nearest neighbor</vt:lpstr>
      <vt:lpstr>Issues of classification using k-nearest neighbor classification</vt:lpstr>
      <vt:lpstr>Issues of classification using k-nearest neighbor classification</vt:lpstr>
      <vt:lpstr>Disadvantages:</vt:lpstr>
      <vt:lpstr>4. Bayesian Classifier</vt:lpstr>
      <vt:lpstr>Types</vt:lpstr>
      <vt:lpstr>Bayesian Belief Networks</vt:lpstr>
      <vt:lpstr>Naive Bayesian Classifier</vt:lpstr>
      <vt:lpstr>Naive Bayesian Classifier</vt:lpstr>
      <vt:lpstr>5. Artificial Neural Network (ANN) Classifier </vt:lpstr>
      <vt:lpstr>Artificial Neural Network (ANN) Classifier </vt:lpstr>
      <vt:lpstr>Artificial Neural Network (ANN) Classifier </vt:lpstr>
      <vt:lpstr>Back propagation algorithm</vt:lpstr>
      <vt:lpstr>Back propagation algorithm</vt:lpstr>
      <vt:lpstr>Issues:</vt:lpstr>
      <vt:lpstr>Overfitting</vt:lpstr>
      <vt:lpstr>Overfitting</vt:lpstr>
      <vt:lpstr>Overfitting</vt:lpstr>
      <vt:lpstr>Validation</vt:lpstr>
      <vt:lpstr>Cross Validation (The holdout method)</vt:lpstr>
      <vt:lpstr>K-Fold Cross-Validation</vt:lpstr>
      <vt:lpstr>Model Comparison:</vt:lpstr>
      <vt:lpstr>Confusion Matrix (Contigency Table): </vt:lpstr>
      <vt:lpstr>Confusion Matrix</vt:lpstr>
      <vt:lpstr>ROC Analysis</vt:lpstr>
      <vt:lpstr>ROC Analysis</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Analysis</dc:title>
  <dc:creator>ntc</dc:creator>
  <cp:lastModifiedBy>Microsoft account</cp:lastModifiedBy>
  <cp:revision>30</cp:revision>
  <dcterms:created xsi:type="dcterms:W3CDTF">2017-02-26T00:25:10Z</dcterms:created>
  <dcterms:modified xsi:type="dcterms:W3CDTF">2025-01-02T12:10:11Z</dcterms:modified>
</cp:coreProperties>
</file>