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 id="279" r:id="rId14"/>
    <p:sldId id="274" r:id="rId15"/>
    <p:sldId id="278" r:id="rId16"/>
    <p:sldId id="268" r:id="rId17"/>
    <p:sldId id="269" r:id="rId18"/>
    <p:sldId id="275" r:id="rId19"/>
    <p:sldId id="271" r:id="rId20"/>
    <p:sldId id="276" r:id="rId21"/>
    <p:sldId id="272"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49CCC4-039F-495B-A8D6-339D52D2FD2E}" type="datetimeFigureOut">
              <a:rPr lang="en-US" smtClean="0"/>
              <a:t>1/20/2025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64F9D2-E6F3-4FAE-B3D5-F98DC378ED80}" type="slidenum">
              <a:rPr lang="en-US" smtClean="0"/>
              <a:t>‹#›</a:t>
            </a:fld>
            <a:endParaRPr lang="en-US"/>
          </a:p>
        </p:txBody>
      </p:sp>
    </p:spTree>
    <p:extLst>
      <p:ext uri="{BB962C8B-B14F-4D97-AF65-F5344CB8AC3E}">
        <p14:creationId xmlns:p14="http://schemas.microsoft.com/office/powerpoint/2010/main" val="109388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8C6B949D-12E2-4FBF-9941-92A68EF619CA}" type="datetime1">
              <a:rPr lang="en-US" smtClean="0"/>
              <a:t>1/20/2025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3E2FC9-7F4A-414C-9AA0-D918797358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DA03971-9B4E-420B-914E-4A35BCCDE126}" type="datetime1">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E2FC9-7F4A-414C-9AA0-D918797358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D64C65E-3F41-4ADA-A175-35E9BDC51889}" type="datetime1">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E2FC9-7F4A-414C-9AA0-D918797358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270F62-631B-4E32-83B9-0C2EE40B9EC0}" type="datetime1">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E2FC9-7F4A-414C-9AA0-D918797358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FE4AC06-72C2-4F8A-BC24-1B0D7B88DC23}" type="datetime1">
              <a:rPr lang="en-US" smtClean="0"/>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3E2FC9-7F4A-414C-9AA0-D9187973582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1531851-C30F-4D70-AECA-8C08A8D3DCE3}" type="datetime1">
              <a:rPr lang="en-US" smtClean="0"/>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E2FC9-7F4A-414C-9AA0-D918797358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FBE61FE-F108-4E6E-BDFC-247E5A13BC0B}" type="datetime1">
              <a:rPr lang="en-US" smtClean="0"/>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3E2FC9-7F4A-414C-9AA0-D918797358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B605A3D7-233C-40B4-98F7-F71A0118738B}" type="datetime1">
              <a:rPr lang="en-US" smtClean="0"/>
              <a:t>1/20/2025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3E2FC9-7F4A-414C-9AA0-D918797358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B453F-D5F8-4BCB-AED8-6BEE6591B8C0}" type="datetime1">
              <a:rPr lang="en-US" smtClean="0"/>
              <a:t>1/20/2025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3E2FC9-7F4A-414C-9AA0-D918797358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8CAF583-42A0-441C-B50C-131A0136AA64}" type="datetime1">
              <a:rPr lang="en-US" smtClean="0"/>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3E2FC9-7F4A-414C-9AA0-D918797358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6081121B-53EC-4928-AA1D-96EF2740399F}" type="datetime1">
              <a:rPr lang="en-US" smtClean="0"/>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C3E2FC9-7F4A-414C-9AA0-D91879735823}"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F7D70023-6F39-4760-A19D-835AF3CCF7F8}" type="datetime1">
              <a:rPr lang="en-US" smtClean="0"/>
              <a:t>1/20/2025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3E2FC9-7F4A-414C-9AA0-D91879735823}"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Cluster Analysis</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8C3E2FC9-7F4A-414C-9AA0-D91879735823}"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Average linkage method </a:t>
            </a:r>
            <a:endParaRPr lang="en-US" dirty="0"/>
          </a:p>
        </p:txBody>
      </p:sp>
      <p:sp>
        <p:nvSpPr>
          <p:cNvPr id="3" name="Content Placeholder 2"/>
          <p:cNvSpPr>
            <a:spLocks noGrp="1"/>
          </p:cNvSpPr>
          <p:nvPr>
            <p:ph idx="1"/>
          </p:nvPr>
        </p:nvSpPr>
        <p:spPr/>
        <p:txBody>
          <a:bodyPr/>
          <a:lstStyle/>
          <a:p>
            <a:r>
              <a:rPr lang="en-US" dirty="0" smtClean="0"/>
              <a:t>The distance between two clusters is calculated as the average distance between all pairs of subjects in the two clusters. This is considered to be a fairly robust method.</a:t>
            </a:r>
          </a:p>
          <a:p>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Centroid</a:t>
            </a:r>
            <a:r>
              <a:rPr lang="en-US" dirty="0" smtClean="0"/>
              <a:t> method</a:t>
            </a:r>
            <a:endParaRPr lang="en-US" dirty="0"/>
          </a:p>
        </p:txBody>
      </p:sp>
      <p:sp>
        <p:nvSpPr>
          <p:cNvPr id="3" name="Content Placeholder 2"/>
          <p:cNvSpPr>
            <a:spLocks noGrp="1"/>
          </p:cNvSpPr>
          <p:nvPr>
            <p:ph idx="1"/>
          </p:nvPr>
        </p:nvSpPr>
        <p:spPr/>
        <p:txBody>
          <a:bodyPr/>
          <a:lstStyle/>
          <a:p>
            <a:r>
              <a:rPr lang="en-US" dirty="0" smtClean="0"/>
              <a:t>Here the </a:t>
            </a:r>
            <a:r>
              <a:rPr lang="en-US" dirty="0" err="1" smtClean="0"/>
              <a:t>centroid</a:t>
            </a:r>
            <a:r>
              <a:rPr lang="en-US" dirty="0" smtClean="0"/>
              <a:t> (mean value for each variable) of each cluster is calculated and the distance between </a:t>
            </a:r>
            <a:r>
              <a:rPr lang="en-US" dirty="0" err="1" smtClean="0"/>
              <a:t>centroids</a:t>
            </a:r>
            <a:r>
              <a:rPr lang="en-US" dirty="0" smtClean="0"/>
              <a:t> is used. Clusters whose </a:t>
            </a:r>
            <a:r>
              <a:rPr lang="en-US" dirty="0" err="1" smtClean="0"/>
              <a:t>centroids</a:t>
            </a:r>
            <a:r>
              <a:rPr lang="en-US" dirty="0" smtClean="0"/>
              <a:t> are closest together are merged. This method is also fairly robust.</a:t>
            </a:r>
          </a:p>
          <a:p>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Ward’s method</a:t>
            </a:r>
            <a:endParaRPr lang="en-US" dirty="0"/>
          </a:p>
        </p:txBody>
      </p:sp>
      <p:sp>
        <p:nvSpPr>
          <p:cNvPr id="3" name="Content Placeholder 2"/>
          <p:cNvSpPr>
            <a:spLocks noGrp="1"/>
          </p:cNvSpPr>
          <p:nvPr>
            <p:ph idx="1"/>
          </p:nvPr>
        </p:nvSpPr>
        <p:spPr/>
        <p:txBody>
          <a:bodyPr/>
          <a:lstStyle/>
          <a:p>
            <a:r>
              <a:rPr lang="en-US" dirty="0" smtClean="0"/>
              <a:t>In this method all possible pairs of clusters are combined and the sum of the squared distances within each cluster is calculated. This is then summed over all clusters. The combination that gives the lowest sum of squares is chosen. This method tends to produce clusters of approximately equal size, which is not always desirable. It is also quite sensitive to outliers. Despite this, it is one of the most popular methods, along with the average linkage method.</a:t>
            </a:r>
          </a:p>
          <a:p>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Calculate distance between given 2 clusters using</a:t>
            </a:r>
          </a:p>
          <a:p>
            <a:pPr lvl="1"/>
            <a:r>
              <a:rPr lang="en-US" dirty="0"/>
              <a:t>Nearest neighbor </a:t>
            </a:r>
            <a:r>
              <a:rPr lang="en-US" dirty="0" smtClean="0"/>
              <a:t>method</a:t>
            </a:r>
            <a:endParaRPr lang="en-US" dirty="0"/>
          </a:p>
          <a:p>
            <a:pPr lvl="1"/>
            <a:r>
              <a:rPr lang="en-US" dirty="0"/>
              <a:t>Furthest neighbor </a:t>
            </a:r>
            <a:r>
              <a:rPr lang="en-US" dirty="0" smtClean="0"/>
              <a:t>method</a:t>
            </a:r>
            <a:endParaRPr lang="en-US" dirty="0"/>
          </a:p>
          <a:p>
            <a:pPr lvl="1"/>
            <a:r>
              <a:rPr lang="en-US" dirty="0"/>
              <a:t>Average linkage method</a:t>
            </a:r>
          </a:p>
          <a:p>
            <a:pPr lvl="1"/>
            <a:r>
              <a:rPr lang="en-US" dirty="0"/>
              <a:t>Centroid method</a:t>
            </a:r>
          </a:p>
          <a:p>
            <a:r>
              <a:rPr lang="en-US" dirty="0" smtClean="0"/>
              <a:t>Given clusters are:</a:t>
            </a:r>
          </a:p>
          <a:p>
            <a:pPr lvl="1"/>
            <a:r>
              <a:rPr lang="en-US" dirty="0" smtClean="0"/>
              <a:t>Cluster 1: A(2,3), B(4,1), C(2,5)</a:t>
            </a:r>
          </a:p>
          <a:p>
            <a:pPr lvl="1"/>
            <a:r>
              <a:rPr lang="en-US" dirty="0" smtClean="0"/>
              <a:t>Cluster 2: X(5,7), Y(8,6)</a:t>
            </a:r>
          </a:p>
          <a:p>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13</a:t>
            </a:fld>
            <a:endParaRPr lang="en-US"/>
          </a:p>
        </p:txBody>
      </p:sp>
    </p:spTree>
    <p:extLst>
      <p:ext uri="{BB962C8B-B14F-4D97-AF65-F5344CB8AC3E}">
        <p14:creationId xmlns:p14="http://schemas.microsoft.com/office/powerpoint/2010/main" val="13176843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Hierarchical Clustering (Steps)</a:t>
            </a:r>
            <a:endParaRPr lang="en-US" dirty="0"/>
          </a:p>
        </p:txBody>
      </p:sp>
      <p:sp>
        <p:nvSpPr>
          <p:cNvPr id="3" name="Content Placeholder 2"/>
          <p:cNvSpPr>
            <a:spLocks noGrp="1"/>
          </p:cNvSpPr>
          <p:nvPr>
            <p:ph idx="1"/>
          </p:nvPr>
        </p:nvSpPr>
        <p:spPr/>
        <p:txBody>
          <a:bodyPr>
            <a:normAutofit fontScale="92500" lnSpcReduction="10000"/>
          </a:bodyPr>
          <a:lstStyle/>
          <a:p>
            <a:pPr marL="514350" lvl="0" indent="-514350">
              <a:buFont typeface="+mj-lt"/>
              <a:buAutoNum type="arabicPeriod"/>
            </a:pPr>
            <a:r>
              <a:rPr lang="en-US" dirty="0" smtClean="0"/>
              <a:t>Start by assigning each item to its own cluster, so that if you have N items, you now have N clusters, each containing just one item. Let the distances (similarities) between the clusters equal the distances (similarities) between the items they contain.</a:t>
            </a:r>
          </a:p>
          <a:p>
            <a:pPr marL="514350" lvl="0" indent="-514350">
              <a:buFont typeface="+mj-lt"/>
              <a:buAutoNum type="arabicPeriod"/>
            </a:pPr>
            <a:r>
              <a:rPr lang="en-US" dirty="0" smtClean="0"/>
              <a:t>Find the closest (most similar) pair of clusters and merge them into a single cluster, so that now you have one less cluster.</a:t>
            </a:r>
          </a:p>
          <a:p>
            <a:pPr marL="514350" lvl="0" indent="-514350">
              <a:buFont typeface="+mj-lt"/>
              <a:buAutoNum type="arabicPeriod"/>
            </a:pPr>
            <a:r>
              <a:rPr lang="en-US" dirty="0" smtClean="0"/>
              <a:t>Compute distances (similarities) between the new cluster and each of the old clusters.</a:t>
            </a:r>
          </a:p>
          <a:p>
            <a:pPr marL="514350" lvl="0" indent="-514350">
              <a:buFont typeface="+mj-lt"/>
              <a:buAutoNum type="arabicPeriod"/>
            </a:pPr>
            <a:r>
              <a:rPr lang="en-US" dirty="0" smtClean="0"/>
              <a:t>Repeat steps 2 and 3 until all items are clustered into a single cluster of size N.</a:t>
            </a:r>
          </a:p>
          <a:p>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14</a:t>
            </a:fld>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Perform agglomerative clustering for given points.</a:t>
            </a:r>
            <a:endParaRPr lang="en-US" dirty="0"/>
          </a:p>
          <a:p>
            <a:pPr lvl="1"/>
            <a:r>
              <a:rPr lang="en-US" dirty="0" smtClean="0"/>
              <a:t>A(3,4), B(2,3), C(5,1), D(6,8), E(4,7), F(4,2)</a:t>
            </a:r>
          </a:p>
          <a:p>
            <a:pPr lvl="1"/>
            <a:endParaRPr lang="en-US" dirty="0"/>
          </a:p>
          <a:p>
            <a:r>
              <a:rPr lang="en-US" dirty="0"/>
              <a:t>Perform agglomerative clustering for given </a:t>
            </a:r>
            <a:r>
              <a:rPr lang="en-US" dirty="0" smtClean="0"/>
              <a:t>data.</a:t>
            </a:r>
            <a:endParaRPr lang="en-US" dirty="0"/>
          </a:p>
          <a:p>
            <a:pPr lvl="1"/>
            <a:r>
              <a:rPr lang="en-US" dirty="0" smtClean="0"/>
              <a:t>(1,2,4), (6,3,2), (4,7,1), (2,3,2), (4,6,7), (5,3,6)</a:t>
            </a:r>
            <a:endParaRPr lang="en-US" dirty="0"/>
          </a:p>
          <a:p>
            <a:pPr lvl="1"/>
            <a:endParaRPr lang="en-US" dirty="0"/>
          </a:p>
          <a:p>
            <a:pPr marL="393192" lvl="1" indent="0">
              <a:buNone/>
            </a:pPr>
            <a:endParaRPr lang="en-US" dirty="0"/>
          </a:p>
          <a:p>
            <a:pPr marL="393192" lvl="1" indent="0">
              <a:buNone/>
            </a:pPr>
            <a:endParaRPr lang="en-US" dirty="0" smtClean="0"/>
          </a:p>
        </p:txBody>
      </p:sp>
      <p:sp>
        <p:nvSpPr>
          <p:cNvPr id="4" name="Slide Number Placeholder 3"/>
          <p:cNvSpPr>
            <a:spLocks noGrp="1"/>
          </p:cNvSpPr>
          <p:nvPr>
            <p:ph type="sldNum" sz="quarter" idx="12"/>
          </p:nvPr>
        </p:nvSpPr>
        <p:spPr/>
        <p:txBody>
          <a:bodyPr/>
          <a:lstStyle/>
          <a:p>
            <a:fld id="{8C3E2FC9-7F4A-414C-9AA0-D91879735823}" type="slidenum">
              <a:rPr lang="en-US" smtClean="0"/>
              <a:pPr/>
              <a:t>15</a:t>
            </a:fld>
            <a:endParaRPr lang="en-US"/>
          </a:p>
        </p:txBody>
      </p:sp>
    </p:spTree>
    <p:extLst>
      <p:ext uri="{BB962C8B-B14F-4D97-AF65-F5344CB8AC3E}">
        <p14:creationId xmlns:p14="http://schemas.microsoft.com/office/powerpoint/2010/main" val="317359964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K-means Clustering</a:t>
            </a:r>
            <a:endParaRPr lang="en-US" dirty="0"/>
          </a:p>
        </p:txBody>
      </p:sp>
      <p:sp>
        <p:nvSpPr>
          <p:cNvPr id="3" name="Content Placeholder 2"/>
          <p:cNvSpPr>
            <a:spLocks noGrp="1"/>
          </p:cNvSpPr>
          <p:nvPr>
            <p:ph idx="1"/>
          </p:nvPr>
        </p:nvSpPr>
        <p:spPr/>
        <p:txBody>
          <a:bodyPr>
            <a:normAutofit/>
          </a:bodyPr>
          <a:lstStyle/>
          <a:p>
            <a:r>
              <a:rPr lang="en-US" dirty="0" smtClean="0"/>
              <a:t>In these methods the desired number of clusters is specified in advance and the ’best’ solution is chosen. </a:t>
            </a:r>
          </a:p>
          <a:p>
            <a:r>
              <a:rPr lang="en-US" dirty="0" smtClean="0"/>
              <a:t>Normally, we choose initial cluster </a:t>
            </a:r>
            <a:r>
              <a:rPr lang="en-US" dirty="0" err="1" smtClean="0"/>
              <a:t>centres</a:t>
            </a:r>
            <a:r>
              <a:rPr lang="en-US" dirty="0" smtClean="0"/>
              <a:t> randomly.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K-means Clustering (Steps)</a:t>
            </a:r>
            <a:endParaRPr lang="en-US" dirty="0"/>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eriod"/>
            </a:pPr>
            <a:r>
              <a:rPr lang="en-US" dirty="0" smtClean="0"/>
              <a:t>Choose initial cluster </a:t>
            </a:r>
            <a:r>
              <a:rPr lang="en-US" dirty="0" err="1" smtClean="0"/>
              <a:t>centres</a:t>
            </a:r>
            <a:r>
              <a:rPr lang="en-US" dirty="0" smtClean="0"/>
              <a:t> (essentially this is a set of observations that are far apart — each subject forms a cluster of one and its centre is the value of the variables for that subject).</a:t>
            </a:r>
          </a:p>
          <a:p>
            <a:pPr marL="514350" indent="-514350">
              <a:buFont typeface="+mj-lt"/>
              <a:buAutoNum type="arabicPeriod"/>
            </a:pPr>
            <a:r>
              <a:rPr lang="en-US" dirty="0" smtClean="0"/>
              <a:t>Assign each subject to its ’nearest’ cluster, defined in terms of the distance to the </a:t>
            </a:r>
            <a:r>
              <a:rPr lang="en-US" dirty="0" err="1" smtClean="0"/>
              <a:t>centroid</a:t>
            </a:r>
            <a:r>
              <a:rPr lang="en-US" dirty="0" smtClean="0"/>
              <a:t>.</a:t>
            </a:r>
          </a:p>
          <a:p>
            <a:pPr marL="514350" indent="-514350">
              <a:buFont typeface="+mj-lt"/>
              <a:buAutoNum type="arabicPeriod"/>
            </a:pPr>
            <a:r>
              <a:rPr lang="en-US" dirty="0" smtClean="0"/>
              <a:t>Find the </a:t>
            </a:r>
            <a:r>
              <a:rPr lang="en-US" dirty="0" err="1" smtClean="0"/>
              <a:t>centroids</a:t>
            </a:r>
            <a:r>
              <a:rPr lang="en-US" dirty="0" smtClean="0"/>
              <a:t> of the clusters that have been formed</a:t>
            </a:r>
          </a:p>
          <a:p>
            <a:pPr marL="514350" indent="-514350">
              <a:buFont typeface="+mj-lt"/>
              <a:buAutoNum type="arabicPeriod"/>
            </a:pPr>
            <a:r>
              <a:rPr lang="en-US" dirty="0" smtClean="0"/>
              <a:t>Re-calculate the distance from each subject to each </a:t>
            </a:r>
            <a:r>
              <a:rPr lang="en-US" dirty="0" err="1" smtClean="0"/>
              <a:t>centroid</a:t>
            </a:r>
            <a:r>
              <a:rPr lang="en-US" dirty="0" smtClean="0"/>
              <a:t> and move observations that are not in the cluster that they are closest to.</a:t>
            </a:r>
          </a:p>
          <a:p>
            <a:pPr marL="514350" indent="-514350">
              <a:buFont typeface="+mj-lt"/>
              <a:buAutoNum type="arabicPeriod"/>
            </a:pPr>
            <a:r>
              <a:rPr lang="en-US" dirty="0" smtClean="0"/>
              <a:t>Continue until the </a:t>
            </a:r>
            <a:r>
              <a:rPr lang="en-US" dirty="0" err="1" smtClean="0"/>
              <a:t>centroids</a:t>
            </a:r>
            <a:r>
              <a:rPr lang="en-US" dirty="0" smtClean="0"/>
              <a:t> remain relatively stable.</a:t>
            </a:r>
          </a:p>
          <a:p>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17</a:t>
            </a:fld>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K-means Clustering Example</a:t>
            </a:r>
            <a:endParaRPr lang="en-US" dirty="0"/>
          </a:p>
        </p:txBody>
      </p:sp>
      <p:sp>
        <p:nvSpPr>
          <p:cNvPr id="3" name="Content Placeholder 2"/>
          <p:cNvSpPr>
            <a:spLocks noGrp="1"/>
          </p:cNvSpPr>
          <p:nvPr>
            <p:ph idx="1"/>
          </p:nvPr>
        </p:nvSpPr>
        <p:spPr/>
        <p:txBody>
          <a:bodyPr/>
          <a:lstStyle/>
          <a:p>
            <a:r>
              <a:rPr lang="en-US" dirty="0" smtClean="0"/>
              <a:t>Find 2 clusters using k-means clustering algorithm</a:t>
            </a:r>
          </a:p>
          <a:p>
            <a:pPr lvl="1"/>
            <a:r>
              <a:rPr lang="en-US" dirty="0"/>
              <a:t>A(3,4</a:t>
            </a:r>
            <a:r>
              <a:rPr lang="en-US" dirty="0" smtClean="0"/>
              <a:t>), </a:t>
            </a:r>
            <a:r>
              <a:rPr lang="en-US" dirty="0"/>
              <a:t>B(2,3</a:t>
            </a:r>
            <a:r>
              <a:rPr lang="en-US" dirty="0" smtClean="0"/>
              <a:t>), </a:t>
            </a:r>
            <a:r>
              <a:rPr lang="en-US" dirty="0"/>
              <a:t>C(5,1), D(6,8), E(4,7), F(4,2</a:t>
            </a:r>
            <a:r>
              <a:rPr lang="en-US" dirty="0" smtClean="0"/>
              <a:t>), G(9,5), H(5,5), I(8,7), J(3,8)</a:t>
            </a:r>
            <a:endParaRPr lang="en-US" dirty="0"/>
          </a:p>
          <a:p>
            <a:pPr lvl="1"/>
            <a:endParaRPr lang="en-US" dirty="0" smtClean="0"/>
          </a:p>
          <a:p>
            <a:r>
              <a:rPr lang="en-US" dirty="0"/>
              <a:t>Find 2 clusters using k-means clustering algorithm</a:t>
            </a:r>
          </a:p>
          <a:p>
            <a:pPr lvl="1"/>
            <a:r>
              <a:rPr lang="en-US" dirty="0" smtClean="0"/>
              <a:t>A(1,2,4</a:t>
            </a:r>
            <a:r>
              <a:rPr lang="en-US" dirty="0"/>
              <a:t>), </a:t>
            </a:r>
            <a:r>
              <a:rPr lang="en-US" dirty="0" smtClean="0"/>
              <a:t>B(6,3,2), C(4,1,3), D(4,7,1</a:t>
            </a:r>
            <a:r>
              <a:rPr lang="en-US" dirty="0"/>
              <a:t>), </a:t>
            </a:r>
            <a:r>
              <a:rPr lang="en-US" dirty="0" smtClean="0"/>
              <a:t>E(2,3,2</a:t>
            </a:r>
            <a:r>
              <a:rPr lang="en-US" dirty="0"/>
              <a:t>), </a:t>
            </a:r>
            <a:r>
              <a:rPr lang="en-US" dirty="0" smtClean="0"/>
              <a:t>F(4,6,7</a:t>
            </a:r>
            <a:r>
              <a:rPr lang="en-US" dirty="0"/>
              <a:t>), </a:t>
            </a:r>
            <a:r>
              <a:rPr lang="en-US" dirty="0" smtClean="0"/>
              <a:t>I(5,3,6</a:t>
            </a:r>
            <a:r>
              <a:rPr lang="en-US" dirty="0"/>
              <a:t>)</a:t>
            </a:r>
          </a:p>
          <a:p>
            <a:pPr lvl="1"/>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DBSCAN Clustering</a:t>
            </a:r>
            <a:endParaRPr lang="en-US" dirty="0"/>
          </a:p>
        </p:txBody>
      </p:sp>
      <p:sp>
        <p:nvSpPr>
          <p:cNvPr id="3" name="Content Placeholder 2"/>
          <p:cNvSpPr>
            <a:spLocks noGrp="1"/>
          </p:cNvSpPr>
          <p:nvPr>
            <p:ph idx="1"/>
          </p:nvPr>
        </p:nvSpPr>
        <p:spPr/>
        <p:txBody>
          <a:bodyPr>
            <a:normAutofit/>
          </a:bodyPr>
          <a:lstStyle/>
          <a:p>
            <a:r>
              <a:rPr lang="en-US" dirty="0" smtClean="0"/>
              <a:t>DBSCAN,(Density-Based Spatial Clustering of Applications with Noise), captures the insight that clusters are dense groups of points. </a:t>
            </a:r>
          </a:p>
          <a:p>
            <a:r>
              <a:rPr lang="en-US" dirty="0" smtClean="0"/>
              <a:t>The idea is that if a particular point belongs to a cluster, it should be near to lots of other points in that cluster.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Cluster Analysis</a:t>
            </a:r>
            <a:endParaRPr lang="en-US" dirty="0"/>
          </a:p>
        </p:txBody>
      </p:sp>
      <p:sp>
        <p:nvSpPr>
          <p:cNvPr id="3" name="Content Placeholder 2"/>
          <p:cNvSpPr>
            <a:spLocks noGrp="1"/>
          </p:cNvSpPr>
          <p:nvPr>
            <p:ph idx="1"/>
          </p:nvPr>
        </p:nvSpPr>
        <p:spPr/>
        <p:txBody>
          <a:bodyPr>
            <a:normAutofit fontScale="92500"/>
          </a:bodyPr>
          <a:lstStyle/>
          <a:p>
            <a:r>
              <a:rPr lang="en-US" dirty="0" smtClean="0"/>
              <a:t>Cluster  analysis is a multivariate method which aims to classify a sample of subjects (or objects) on the basis of a set of measured variables into a number of different groups such that similar subjects are placed in the same group. </a:t>
            </a:r>
          </a:p>
          <a:p>
            <a:r>
              <a:rPr lang="en-US" dirty="0" smtClean="0"/>
              <a:t>An example where this might be used is in the field of psychiatry, where the characterization of patients on the basis of clusters of symptoms can be useful in the identification of an appropriate form of therapy. </a:t>
            </a:r>
          </a:p>
          <a:p>
            <a:r>
              <a:rPr lang="en-US" dirty="0" smtClean="0"/>
              <a:t>In marketing, it may be useful to identify distinct groups of potential customers so that, for example, advertising can be appropriately targeted.</a:t>
            </a:r>
          </a:p>
          <a:p>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DBSCAN Clustering (Algorithm)</a:t>
            </a:r>
            <a:endParaRPr lang="en-US" dirty="0"/>
          </a:p>
        </p:txBody>
      </p:sp>
      <p:sp>
        <p:nvSpPr>
          <p:cNvPr id="3" name="Content Placeholder 2"/>
          <p:cNvSpPr>
            <a:spLocks noGrp="1"/>
          </p:cNvSpPr>
          <p:nvPr>
            <p:ph idx="1"/>
          </p:nvPr>
        </p:nvSpPr>
        <p:spPr/>
        <p:txBody>
          <a:bodyPr>
            <a:normAutofit lnSpcReduction="10000"/>
          </a:bodyPr>
          <a:lstStyle/>
          <a:p>
            <a:r>
              <a:rPr lang="en-US" dirty="0" smtClean="0"/>
              <a:t>First we choose two parameters, a positive number epsilon and a natural number </a:t>
            </a:r>
            <a:r>
              <a:rPr lang="en-US" dirty="0" err="1" smtClean="0"/>
              <a:t>minPoints</a:t>
            </a:r>
            <a:r>
              <a:rPr lang="en-US" dirty="0" smtClean="0"/>
              <a:t>. </a:t>
            </a:r>
          </a:p>
          <a:p>
            <a:r>
              <a:rPr lang="en-US" dirty="0" smtClean="0"/>
              <a:t>We then begin by picking an arbitrary point in our dataset. If there are more than </a:t>
            </a:r>
            <a:r>
              <a:rPr lang="en-US" dirty="0" err="1" smtClean="0"/>
              <a:t>minPoints</a:t>
            </a:r>
            <a:r>
              <a:rPr lang="en-US" dirty="0" smtClean="0"/>
              <a:t> points within a distance of epsilon from that point, (including the original point itself), we consider all of them to be part of a "cluster". </a:t>
            </a:r>
          </a:p>
          <a:p>
            <a:r>
              <a:rPr lang="en-US" dirty="0" smtClean="0"/>
              <a:t>We then expand that cluster by checking all of the new points and seeing if they too have more than </a:t>
            </a:r>
            <a:r>
              <a:rPr lang="en-US" dirty="0" err="1" smtClean="0"/>
              <a:t>minPoints</a:t>
            </a:r>
            <a:r>
              <a:rPr lang="en-US" dirty="0" smtClean="0"/>
              <a:t> points within a distance of epsilon, growing the cluster recursively if so.</a:t>
            </a:r>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DBSCAN Clustering (Algorithm)</a:t>
            </a:r>
            <a:endParaRPr lang="en-US" dirty="0"/>
          </a:p>
        </p:txBody>
      </p:sp>
      <p:sp>
        <p:nvSpPr>
          <p:cNvPr id="3" name="Content Placeholder 2"/>
          <p:cNvSpPr>
            <a:spLocks noGrp="1"/>
          </p:cNvSpPr>
          <p:nvPr>
            <p:ph idx="1"/>
          </p:nvPr>
        </p:nvSpPr>
        <p:spPr/>
        <p:txBody>
          <a:bodyPr>
            <a:normAutofit/>
          </a:bodyPr>
          <a:lstStyle/>
          <a:p>
            <a:r>
              <a:rPr lang="en-US" dirty="0" smtClean="0"/>
              <a:t>Eventually, we run out of points to add to the cluster. </a:t>
            </a:r>
          </a:p>
          <a:p>
            <a:r>
              <a:rPr lang="en-US" dirty="0" smtClean="0"/>
              <a:t>We then pick a new arbitrary point and repeat the process. </a:t>
            </a:r>
          </a:p>
          <a:p>
            <a:r>
              <a:rPr lang="en-US" dirty="0" smtClean="0"/>
              <a:t>Now, it's entirely possible that a point we pick has fewer than </a:t>
            </a:r>
            <a:r>
              <a:rPr lang="en-US" dirty="0" err="1" smtClean="0"/>
              <a:t>minPoints</a:t>
            </a:r>
            <a:r>
              <a:rPr lang="en-US" dirty="0" smtClean="0"/>
              <a:t> points in its epsilon ball, and is also not a part of any other cluster. If that is the case, it's considered a "noise point" not belonging to any cluster. </a:t>
            </a:r>
          </a:p>
          <a:p>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DBSCAN Clustering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(There's a slight complication worth pointing out: say </a:t>
            </a:r>
            <a:r>
              <a:rPr lang="en-US" dirty="0" err="1" smtClean="0"/>
              <a:t>minPoints</a:t>
            </a:r>
            <a:r>
              <a:rPr lang="en-US" dirty="0" smtClean="0"/>
              <a:t>=4, and you have a point with three points in its epsilon ball, including itself. Say the other two points belong to two different clusters, and each has 4 points in their epsilon balls. Then both of these dense points will "fight over" the original point, and it's arbitrary which of the two clusters it ends up in. To see what I mean, try out "Example A" with </a:t>
            </a:r>
            <a:r>
              <a:rPr lang="en-US" dirty="0" err="1" smtClean="0"/>
              <a:t>minPoints</a:t>
            </a:r>
            <a:r>
              <a:rPr lang="en-US" dirty="0" smtClean="0"/>
              <a:t>=4, epsilon=1.98. Since DBSCAN considers the points in an arbitrary order, the middle point can end up in either the left or the right cluster on different runs. This kind of point is known as a "border point"). </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Approaches to cluster analysis</a:t>
            </a:r>
            <a:endParaRPr lang="en-US" dirty="0"/>
          </a:p>
        </p:txBody>
      </p:sp>
      <p:sp>
        <p:nvSpPr>
          <p:cNvPr id="3" name="Content Placeholder 2"/>
          <p:cNvSpPr>
            <a:spLocks noGrp="1"/>
          </p:cNvSpPr>
          <p:nvPr>
            <p:ph idx="1"/>
          </p:nvPr>
        </p:nvSpPr>
        <p:spPr/>
        <p:txBody>
          <a:bodyPr>
            <a:normAutofit/>
          </a:bodyPr>
          <a:lstStyle/>
          <a:p>
            <a:r>
              <a:rPr lang="en-US" dirty="0" smtClean="0"/>
              <a:t>There are a number of different methods that can be used to carry out a cluster analysis; these methods can be classified as follows:</a:t>
            </a:r>
          </a:p>
          <a:p>
            <a:r>
              <a:rPr lang="en-US" dirty="0" smtClean="0"/>
              <a:t>Hierarchical methods</a:t>
            </a:r>
          </a:p>
          <a:p>
            <a:pPr lvl="1"/>
            <a:r>
              <a:rPr lang="en-US" dirty="0" smtClean="0"/>
              <a:t>Agglomerative methods</a:t>
            </a:r>
          </a:p>
          <a:p>
            <a:pPr lvl="1"/>
            <a:r>
              <a:rPr lang="en-US" dirty="0" smtClean="0"/>
              <a:t>Divisive methods</a:t>
            </a:r>
          </a:p>
          <a:p>
            <a:r>
              <a:rPr lang="en-US" dirty="0" smtClean="0"/>
              <a:t>Non-hierarchical methods (often known as k-means clustering methods)</a:t>
            </a:r>
          </a:p>
          <a:p>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Agglomerative methods</a:t>
            </a:r>
            <a:endParaRPr lang="en-US" dirty="0"/>
          </a:p>
        </p:txBody>
      </p:sp>
      <p:sp>
        <p:nvSpPr>
          <p:cNvPr id="3" name="Content Placeholder 2"/>
          <p:cNvSpPr>
            <a:spLocks noGrp="1"/>
          </p:cNvSpPr>
          <p:nvPr>
            <p:ph idx="1"/>
          </p:nvPr>
        </p:nvSpPr>
        <p:spPr/>
        <p:txBody>
          <a:bodyPr/>
          <a:lstStyle/>
          <a:p>
            <a:r>
              <a:rPr lang="en-US" dirty="0" smtClean="0"/>
              <a:t>In this method subjects start in their own separate cluster. The two ’closest’ (most similar) clusters are then combined and this is done repeatedly until all subjects are in one cluster. At the end, the optimum number of clusters is then chosen out of all cluster solutions.</a:t>
            </a:r>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Divisive methods</a:t>
            </a:r>
            <a:endParaRPr lang="en-US" dirty="0"/>
          </a:p>
        </p:txBody>
      </p:sp>
      <p:sp>
        <p:nvSpPr>
          <p:cNvPr id="3" name="Content Placeholder 2"/>
          <p:cNvSpPr>
            <a:spLocks noGrp="1"/>
          </p:cNvSpPr>
          <p:nvPr>
            <p:ph idx="1"/>
          </p:nvPr>
        </p:nvSpPr>
        <p:spPr/>
        <p:txBody>
          <a:bodyPr/>
          <a:lstStyle/>
          <a:p>
            <a:r>
              <a:rPr lang="en-US" dirty="0" smtClean="0"/>
              <a:t>In this method all subjects start in the same cluster and the above strategy is applied in reverse until every subject is in a separate cluster. Agglomerative methods are used more often than divisive methods, so this handout will concentrate on the former rather than the latter.</a:t>
            </a:r>
          </a:p>
          <a:p>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5</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data and measures of distance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data used in cluster analysis can be interval, ordinal or categorical. </a:t>
            </a:r>
          </a:p>
          <a:p>
            <a:r>
              <a:rPr lang="en-US" dirty="0" smtClean="0"/>
              <a:t>Mixture of different types of variable will make the analysis more complicated. </a:t>
            </a:r>
          </a:p>
          <a:p>
            <a:r>
              <a:rPr lang="en-US" dirty="0" smtClean="0"/>
              <a:t>So, in cluster analysis you need to have some way of measuring the distance between observations and the type of measure used will depend on what type of data you have.</a:t>
            </a:r>
          </a:p>
          <a:p>
            <a:r>
              <a:rPr lang="en-US" dirty="0" smtClean="0"/>
              <a:t>A number of different measures have been proposed to measure ’distance’ for binary and categorical data. </a:t>
            </a:r>
          </a:p>
          <a:p>
            <a:r>
              <a:rPr lang="en-US" dirty="0" smtClean="0"/>
              <a:t>For interval data the most common distance measure used is the Euclidean distance.</a:t>
            </a:r>
          </a:p>
        </p:txBody>
      </p:sp>
      <p:sp>
        <p:nvSpPr>
          <p:cNvPr id="4" name="Slide Number Placeholder 3"/>
          <p:cNvSpPr>
            <a:spLocks noGrp="1"/>
          </p:cNvSpPr>
          <p:nvPr>
            <p:ph type="sldNum" sz="quarter" idx="12"/>
          </p:nvPr>
        </p:nvSpPr>
        <p:spPr/>
        <p:txBody>
          <a:bodyPr/>
          <a:lstStyle/>
          <a:p>
            <a:fld id="{8C3E2FC9-7F4A-414C-9AA0-D91879735823}" type="slidenum">
              <a:rPr lang="en-US" smtClean="0"/>
              <a:pPr/>
              <a:t>6</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Distance </a:t>
            </a:r>
            <a:r>
              <a:rPr lang="en-US" b="1" smtClean="0"/>
              <a:t>calculation techniques</a:t>
            </a:r>
            <a:endParaRPr lang="en-US" dirty="0"/>
          </a:p>
        </p:txBody>
      </p:sp>
      <p:sp>
        <p:nvSpPr>
          <p:cNvPr id="3" name="Content Placeholder 2"/>
          <p:cNvSpPr>
            <a:spLocks noGrp="1"/>
          </p:cNvSpPr>
          <p:nvPr>
            <p:ph idx="1"/>
          </p:nvPr>
        </p:nvSpPr>
        <p:spPr/>
        <p:txBody>
          <a:bodyPr>
            <a:normAutofit/>
          </a:bodyPr>
          <a:lstStyle/>
          <a:p>
            <a:r>
              <a:rPr lang="en-US" dirty="0" smtClean="0"/>
              <a:t>Nearest neighbor method (single linkage method)</a:t>
            </a:r>
          </a:p>
          <a:p>
            <a:r>
              <a:rPr lang="en-US" dirty="0" smtClean="0"/>
              <a:t>Furthest neighbor method (complete linkage method)</a:t>
            </a:r>
          </a:p>
          <a:p>
            <a:r>
              <a:rPr lang="en-US" dirty="0" smtClean="0"/>
              <a:t>Average linkage method</a:t>
            </a:r>
          </a:p>
          <a:p>
            <a:r>
              <a:rPr lang="en-US" dirty="0" err="1" smtClean="0"/>
              <a:t>Centroid</a:t>
            </a:r>
            <a:r>
              <a:rPr lang="en-US" dirty="0" smtClean="0"/>
              <a:t> method</a:t>
            </a:r>
          </a:p>
          <a:p>
            <a:r>
              <a:rPr lang="en-US" dirty="0" smtClean="0"/>
              <a:t>Ward’s method</a:t>
            </a:r>
          </a:p>
          <a:p>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Nearest neighbor method</a:t>
            </a:r>
            <a:endParaRPr lang="en-US" dirty="0"/>
          </a:p>
        </p:txBody>
      </p:sp>
      <p:sp>
        <p:nvSpPr>
          <p:cNvPr id="3" name="Content Placeholder 2"/>
          <p:cNvSpPr>
            <a:spLocks noGrp="1"/>
          </p:cNvSpPr>
          <p:nvPr>
            <p:ph idx="1"/>
          </p:nvPr>
        </p:nvSpPr>
        <p:spPr/>
        <p:txBody>
          <a:bodyPr/>
          <a:lstStyle/>
          <a:p>
            <a:r>
              <a:rPr lang="en-US" dirty="0" smtClean="0"/>
              <a:t>In this method the distance between two clusters is defined to be the distance between the two closest members, or </a:t>
            </a:r>
            <a:r>
              <a:rPr lang="en-US" dirty="0" err="1" smtClean="0"/>
              <a:t>neighbours</a:t>
            </a:r>
            <a:r>
              <a:rPr lang="en-US" dirty="0" smtClean="0"/>
              <a:t>. This method is relatively simple but is often </a:t>
            </a:r>
            <a:r>
              <a:rPr lang="en-US" dirty="0" err="1" smtClean="0"/>
              <a:t>criticised</a:t>
            </a:r>
            <a:r>
              <a:rPr lang="en-US" dirty="0" smtClean="0"/>
              <a:t> because it doesn’t take account of cluster structure and can result in a problem called chaining whereby clusters end up being long and straggly. However, it is better than the other methods when the natural clusters are not spherical or elliptical in shape.</a:t>
            </a:r>
          </a:p>
          <a:p>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Furthest </a:t>
            </a:r>
            <a:r>
              <a:rPr lang="en-US" dirty="0" err="1" smtClean="0"/>
              <a:t>neighbour</a:t>
            </a:r>
            <a:r>
              <a:rPr lang="en-US" dirty="0" smtClean="0"/>
              <a:t> method</a:t>
            </a:r>
            <a:endParaRPr lang="en-US" dirty="0"/>
          </a:p>
        </p:txBody>
      </p:sp>
      <p:sp>
        <p:nvSpPr>
          <p:cNvPr id="3" name="Content Placeholder 2"/>
          <p:cNvSpPr>
            <a:spLocks noGrp="1"/>
          </p:cNvSpPr>
          <p:nvPr>
            <p:ph idx="1"/>
          </p:nvPr>
        </p:nvSpPr>
        <p:spPr/>
        <p:txBody>
          <a:bodyPr/>
          <a:lstStyle/>
          <a:p>
            <a:r>
              <a:rPr lang="en-US" dirty="0" smtClean="0"/>
              <a:t>In this case the distance between two clusters is defined to be the maximum distance between members — i.e. the distance between the two subjects that are furthest apart. This method tends to produce compact clusters of similar size but, as for the nearest </a:t>
            </a:r>
            <a:r>
              <a:rPr lang="en-US" dirty="0" err="1" smtClean="0"/>
              <a:t>neighbour</a:t>
            </a:r>
            <a:r>
              <a:rPr lang="en-US" dirty="0" smtClean="0"/>
              <a:t> method, does not take account of cluster structure. It is also quite sensitive to outliers.</a:t>
            </a:r>
          </a:p>
          <a:p>
            <a:endParaRPr lang="en-US" dirty="0"/>
          </a:p>
        </p:txBody>
      </p:sp>
      <p:sp>
        <p:nvSpPr>
          <p:cNvPr id="4" name="Slide Number Placeholder 3"/>
          <p:cNvSpPr>
            <a:spLocks noGrp="1"/>
          </p:cNvSpPr>
          <p:nvPr>
            <p:ph type="sldNum" sz="quarter" idx="12"/>
          </p:nvPr>
        </p:nvSpPr>
        <p:spPr/>
        <p:txBody>
          <a:bodyPr/>
          <a:lstStyle/>
          <a:p>
            <a:fld id="{8C3E2FC9-7F4A-414C-9AA0-D91879735823}" type="slidenum">
              <a:rPr lang="en-US" smtClean="0"/>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1461</TotalTime>
  <Words>1483</Words>
  <Application>Microsoft Office PowerPoint</Application>
  <PresentationFormat>On-screen Show (4:3)</PresentationFormat>
  <Paragraphs>108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Constantia</vt:lpstr>
      <vt:lpstr>Wingdings 2</vt:lpstr>
      <vt:lpstr>Flow</vt:lpstr>
      <vt:lpstr>Cluster Analysis</vt:lpstr>
      <vt:lpstr>Cluster Analysis</vt:lpstr>
      <vt:lpstr>Approaches to cluster analysis</vt:lpstr>
      <vt:lpstr>Agglomerative methods</vt:lpstr>
      <vt:lpstr>Divisive methods</vt:lpstr>
      <vt:lpstr>Types of data and measures of distance</vt:lpstr>
      <vt:lpstr>Distance calculation techniques</vt:lpstr>
      <vt:lpstr>Nearest neighbor method</vt:lpstr>
      <vt:lpstr>Furthest neighbour method</vt:lpstr>
      <vt:lpstr>Average linkage method </vt:lpstr>
      <vt:lpstr>Centroid method</vt:lpstr>
      <vt:lpstr>Ward’s method</vt:lpstr>
      <vt:lpstr>Example</vt:lpstr>
      <vt:lpstr>Hierarchical Clustering (Steps)</vt:lpstr>
      <vt:lpstr>Example</vt:lpstr>
      <vt:lpstr>K-means Clustering</vt:lpstr>
      <vt:lpstr>K-means Clustering (Steps)</vt:lpstr>
      <vt:lpstr>K-means Clustering Example</vt:lpstr>
      <vt:lpstr>DBSCAN Clustering</vt:lpstr>
      <vt:lpstr>DBSCAN Clustering (Algorithm)</vt:lpstr>
      <vt:lpstr>DBSCAN Clustering (Algorithm)</vt:lpstr>
      <vt:lpstr>DBSCAN Clustering</vt:lpstr>
    </vt:vector>
  </TitlesOfParts>
  <Company>Deftones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Analysis</dc:title>
  <dc:creator>ntc</dc:creator>
  <cp:lastModifiedBy>Microsoft account</cp:lastModifiedBy>
  <cp:revision>18</cp:revision>
  <dcterms:created xsi:type="dcterms:W3CDTF">2017-02-26T00:42:00Z</dcterms:created>
  <dcterms:modified xsi:type="dcterms:W3CDTF">2025-01-21T03:23:01Z</dcterms:modified>
</cp:coreProperties>
</file>