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72" r:id="rId5"/>
    <p:sldId id="273" r:id="rId6"/>
    <p:sldId id="277" r:id="rId7"/>
    <p:sldId id="274" r:id="rId8"/>
    <p:sldId id="278" r:id="rId9"/>
    <p:sldId id="279" r:id="rId10"/>
    <p:sldId id="280" r:id="rId11"/>
    <p:sldId id="275" r:id="rId12"/>
    <p:sldId id="276" r:id="rId13"/>
    <p:sldId id="281" r:id="rId14"/>
    <p:sldId id="282" r:id="rId15"/>
    <p:sldId id="285" r:id="rId16"/>
    <p:sldId id="286" r:id="rId17"/>
    <p:sldId id="28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6A95-6C23-4D41-A94C-1DF93FB2D703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2FC9-7F4A-414C-9AA0-D91879735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6A95-6C23-4D41-A94C-1DF93FB2D703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2FC9-7F4A-414C-9AA0-D91879735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6A95-6C23-4D41-A94C-1DF93FB2D703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2FC9-7F4A-414C-9AA0-D91879735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6A95-6C23-4D41-A94C-1DF93FB2D703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2FC9-7F4A-414C-9AA0-D91879735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6A95-6C23-4D41-A94C-1DF93FB2D703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2FC9-7F4A-414C-9AA0-D91879735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6A95-6C23-4D41-A94C-1DF93FB2D703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2FC9-7F4A-414C-9AA0-D91879735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6A95-6C23-4D41-A94C-1DF93FB2D703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2FC9-7F4A-414C-9AA0-D91879735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6A95-6C23-4D41-A94C-1DF93FB2D703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2FC9-7F4A-414C-9AA0-D91879735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6A95-6C23-4D41-A94C-1DF93FB2D703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2FC9-7F4A-414C-9AA0-D91879735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6A95-6C23-4D41-A94C-1DF93FB2D703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2FC9-7F4A-414C-9AA0-D918797358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96A95-6C23-4D41-A94C-1DF93FB2D703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3E2FC9-7F4A-414C-9AA0-D918797358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C96A95-6C23-4D41-A94C-1DF93FB2D703}" type="datetimeFigureOut">
              <a:rPr lang="en-US" smtClean="0"/>
              <a:pPr/>
              <a:t>3/6/2018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3E2FC9-7F4A-414C-9AA0-D9187973582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Advanced Data Mining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Page Rank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original Page Rank algorithm was described by Lawrence Page and Sergey </a:t>
            </a:r>
            <a:r>
              <a:rPr lang="en-US" dirty="0" err="1" smtClean="0"/>
              <a:t>Brin</a:t>
            </a:r>
            <a:r>
              <a:rPr lang="en-US" dirty="0" smtClean="0"/>
              <a:t> in several publications. It is given by</a:t>
            </a:r>
          </a:p>
          <a:p>
            <a:r>
              <a:rPr lang="en-US" dirty="0" smtClean="0"/>
              <a:t>PR(A) = (1-d) + d (PR(T1)/C(T1) + ... + PR(</a:t>
            </a:r>
            <a:r>
              <a:rPr lang="en-US" dirty="0" err="1" smtClean="0"/>
              <a:t>Tn</a:t>
            </a:r>
            <a:r>
              <a:rPr lang="en-US" dirty="0" smtClean="0"/>
              <a:t>)/C(</a:t>
            </a:r>
            <a:r>
              <a:rPr lang="en-US" dirty="0" err="1" smtClean="0"/>
              <a:t>Tn</a:t>
            </a:r>
            <a:r>
              <a:rPr lang="en-US" dirty="0" smtClean="0"/>
              <a:t>))</a:t>
            </a:r>
          </a:p>
          <a:p>
            <a:pPr lvl="1">
              <a:buNone/>
            </a:pPr>
            <a:r>
              <a:rPr lang="en-US" dirty="0" smtClean="0"/>
              <a:t>Where:</a:t>
            </a:r>
          </a:p>
          <a:p>
            <a:pPr lvl="1"/>
            <a:r>
              <a:rPr lang="en-US" dirty="0" smtClean="0"/>
              <a:t>PR(A) is the Page Rank of page A,</a:t>
            </a:r>
          </a:p>
          <a:p>
            <a:pPr lvl="1"/>
            <a:r>
              <a:rPr lang="en-US" dirty="0" smtClean="0"/>
              <a:t>PR(Ti) is the Page Rank of pages Ti which link to page A,</a:t>
            </a:r>
          </a:p>
          <a:p>
            <a:pPr lvl="1"/>
            <a:r>
              <a:rPr lang="en-US" dirty="0" smtClean="0"/>
              <a:t>C(Ti) is the number of outbound links on page Ti and</a:t>
            </a:r>
          </a:p>
          <a:p>
            <a:pPr lvl="1"/>
            <a:r>
              <a:rPr lang="en-US" dirty="0" smtClean="0"/>
              <a:t>d is a damping factor  which can be set between 0 and 1.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Page Rank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Page Rank does not rank web sites as a whole, but is determined for each page individually. Further, the Page Rank of page A is recursively defined by the Page Ranks of those pages which link to page A.</a:t>
            </a:r>
          </a:p>
          <a:p>
            <a:pPr lvl="0"/>
            <a:r>
              <a:rPr lang="en-US" dirty="0" smtClean="0"/>
              <a:t>The Page Rank of pages Ti which link to page A does not influence the </a:t>
            </a:r>
            <a:r>
              <a:rPr lang="en-US" dirty="0" err="1" smtClean="0"/>
              <a:t>PageRank</a:t>
            </a:r>
            <a:r>
              <a:rPr lang="en-US" dirty="0" smtClean="0"/>
              <a:t> of page A uniformly. Within the Page Rank algorithm, the Page Rank of a page T is always weighted by the number of outbound links C(T) on page T. This means that the more outbound links a page T has, the less will page A benefit from a link to it on page 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Page Rank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 weighted Page Rank of pages Ti is then added up. The outcome of this is that an additional inbound link for page A will always increase page A's Page Rank.</a:t>
            </a:r>
          </a:p>
          <a:p>
            <a:pPr lvl="0"/>
            <a:r>
              <a:rPr lang="en-US" dirty="0" smtClean="0"/>
              <a:t>Finally, the sum of the weighted Page Ranks of all pages Ti is multiplied with a damping factor d which can be set between 0 and 1. Thereby, the extend of Page Rank benefit for a page by another page linking to it is reduced.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 Series 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Consists of sequences of values or events obtained over repeated measurement of time at equal time interval in most of the time.</a:t>
            </a:r>
          </a:p>
          <a:p>
            <a:r>
              <a:rPr lang="en-US" dirty="0" smtClean="0"/>
              <a:t>Used in application such as stock prediction, economic analysis etc.</a:t>
            </a:r>
          </a:p>
          <a:p>
            <a:r>
              <a:rPr lang="en-US" dirty="0" smtClean="0"/>
              <a:t>In general, there are two goals in time series analysis.</a:t>
            </a:r>
          </a:p>
          <a:p>
            <a:pPr lvl="1"/>
            <a:r>
              <a:rPr lang="en-US" dirty="0" smtClean="0"/>
              <a:t>Modeling Time Series: Generating the time series with underlying mechanism.</a:t>
            </a:r>
          </a:p>
          <a:p>
            <a:pPr lvl="1"/>
            <a:r>
              <a:rPr lang="en-US" dirty="0" smtClean="0"/>
              <a:t>Forecasting Time Series: Predict the future values of the time series variables.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Time Series Data Mining</a:t>
            </a:r>
            <a:endParaRPr lang="en-US" dirty="0"/>
          </a:p>
        </p:txBody>
      </p:sp>
      <p:pic>
        <p:nvPicPr>
          <p:cNvPr id="4" name="Content Placeholder 3" descr="C:\Users\admin\Desktop\expa01.gif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133600"/>
            <a:ext cx="7467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Major components for trend analysis in time series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850392" lvl="1" indent="-457200">
              <a:buFont typeface="+mj-lt"/>
              <a:buAutoNum type="arabicPeriod"/>
            </a:pPr>
            <a:r>
              <a:rPr lang="en-US" b="1" dirty="0" smtClean="0"/>
              <a:t>Trend or Long term Movements</a:t>
            </a:r>
            <a:r>
              <a:rPr lang="en-US" dirty="0" smtClean="0"/>
              <a:t>: Indicates the general direction in which a time series is moving over long or short interval of time through trend curve or trend line.</a:t>
            </a:r>
            <a:endParaRPr lang="en-US" sz="2000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b="1" dirty="0" smtClean="0"/>
              <a:t>Cyclic Movement or Cyclic Variations</a:t>
            </a:r>
            <a:r>
              <a:rPr lang="en-US" dirty="0" smtClean="0"/>
              <a:t>: Long term oscillations about a trend curve or line which may or may not be periodic.</a:t>
            </a:r>
            <a:endParaRPr lang="en-US" sz="2000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b="1" dirty="0" smtClean="0"/>
              <a:t>Seasonal Movements or Variations</a:t>
            </a:r>
            <a:r>
              <a:rPr lang="en-US" dirty="0" smtClean="0"/>
              <a:t>: These are systematic or calendar related. </a:t>
            </a:r>
            <a:r>
              <a:rPr lang="en-US" dirty="0" err="1" smtClean="0"/>
              <a:t>Eg</a:t>
            </a:r>
            <a:r>
              <a:rPr lang="en-US" dirty="0" smtClean="0"/>
              <a:t>. Sudden rise in sales of sweets in </a:t>
            </a:r>
            <a:r>
              <a:rPr lang="en-US" dirty="0" err="1" smtClean="0"/>
              <a:t>Tihar</a:t>
            </a:r>
            <a:r>
              <a:rPr lang="en-US" dirty="0" smtClean="0"/>
              <a:t>.</a:t>
            </a:r>
            <a:endParaRPr lang="en-US" sz="2000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US" b="1" dirty="0" smtClean="0"/>
              <a:t>Irregular or Random Movements:</a:t>
            </a:r>
            <a:r>
              <a:rPr lang="en-US" dirty="0" smtClean="0"/>
              <a:t> Series due to random or chance events. </a:t>
            </a:r>
            <a:r>
              <a:rPr lang="en-US" dirty="0" err="1" smtClean="0"/>
              <a:t>Eg</a:t>
            </a:r>
            <a:r>
              <a:rPr lang="en-US" dirty="0" smtClean="0"/>
              <a:t>. Price rise in crisis of supply.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Approaches for time series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Regression analysis is commonly used for find trend in time series data.</a:t>
            </a:r>
          </a:p>
          <a:p>
            <a:pPr lvl="0"/>
            <a:r>
              <a:rPr lang="en-US" dirty="0" smtClean="0"/>
              <a:t>Seasonal Index is used for analysis to adjust the </a:t>
            </a:r>
            <a:r>
              <a:rPr lang="en-US" dirty="0" err="1" smtClean="0"/>
              <a:t>reative</a:t>
            </a:r>
            <a:r>
              <a:rPr lang="en-US" dirty="0" smtClean="0"/>
              <a:t> values of a variable during the time series.</a:t>
            </a:r>
          </a:p>
          <a:p>
            <a:pPr lvl="0"/>
            <a:r>
              <a:rPr lang="en-US" dirty="0" smtClean="0"/>
              <a:t>Autocorrelation analysis is applied between </a:t>
            </a:r>
            <a:r>
              <a:rPr lang="en-US" dirty="0" err="1" smtClean="0"/>
              <a:t>i</a:t>
            </a:r>
            <a:r>
              <a:rPr lang="en-US" baseline="30000" dirty="0" err="1" smtClean="0"/>
              <a:t>ith</a:t>
            </a:r>
            <a:r>
              <a:rPr lang="en-US" baseline="30000" dirty="0" smtClean="0"/>
              <a:t>  </a:t>
            </a:r>
            <a:r>
              <a:rPr lang="en-US" dirty="0" smtClean="0"/>
              <a:t>element of the series and the (</a:t>
            </a:r>
            <a:r>
              <a:rPr lang="en-US" dirty="0" err="1" smtClean="0"/>
              <a:t>i</a:t>
            </a:r>
            <a:r>
              <a:rPr lang="en-US" dirty="0" smtClean="0"/>
              <a:t>-k)</a:t>
            </a:r>
            <a:r>
              <a:rPr lang="en-US" baseline="30000" dirty="0" err="1" smtClean="0"/>
              <a:t>th</a:t>
            </a:r>
            <a:r>
              <a:rPr lang="en-US" baseline="30000" dirty="0" smtClean="0"/>
              <a:t> </a:t>
            </a:r>
            <a:r>
              <a:rPr lang="en-US" dirty="0" smtClean="0"/>
              <a:t> element to detect seasonal patterns. Where K is referred to as the log.</a:t>
            </a:r>
          </a:p>
          <a:p>
            <a:pPr lvl="0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Approaches for time series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Calculating the moving average of order n is the common method for determining trend.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Original Data:	3  7  2  0  4  5  9  7  2</a:t>
            </a:r>
          </a:p>
          <a:p>
            <a:pPr lvl="1"/>
            <a:r>
              <a:rPr lang="en-US" dirty="0" smtClean="0"/>
              <a:t>Moving average of order3: (3 + 7 + 2)/3 = 4, 3 2 3 6 7 6</a:t>
            </a:r>
          </a:p>
          <a:p>
            <a:pPr lvl="1"/>
            <a:r>
              <a:rPr lang="en-US" dirty="0" smtClean="0"/>
              <a:t>Weighted (1, 4, 1) average: ((1*3 +4*7 +1*2)/(1+4 +1))</a:t>
            </a:r>
          </a:p>
          <a:p>
            <a:pPr lvl="1">
              <a:buNone/>
            </a:pPr>
            <a:r>
              <a:rPr lang="en-US" dirty="0" smtClean="0"/>
              <a:t>           = 5.5, 2.5 1 3.5 5.5 8 6.5</a:t>
            </a:r>
          </a:p>
          <a:p>
            <a:pPr lvl="0"/>
            <a:r>
              <a:rPr lang="en-US" dirty="0" smtClean="0"/>
              <a:t>Free hand method is used to draw approximate curve or line to fit a set of data based on user’s judgment.</a:t>
            </a:r>
          </a:p>
          <a:p>
            <a:pPr lvl="0"/>
            <a:r>
              <a:rPr lang="en-US" dirty="0" smtClean="0"/>
              <a:t>Least square method is used to fit best curve.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Advanced Data Mining Application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Mining Object and Multimedia </a:t>
            </a:r>
          </a:p>
          <a:p>
            <a:r>
              <a:rPr lang="en-US" dirty="0" smtClean="0"/>
              <a:t>Web-mining </a:t>
            </a:r>
          </a:p>
          <a:p>
            <a:r>
              <a:rPr lang="en-US" dirty="0" smtClean="0"/>
              <a:t>Time-series data mining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Mining Object and Multimedia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Multimedia database system stores and manages a large collection of multimedia data such as audio, video, images, graphics, speech, text etc.</a:t>
            </a:r>
          </a:p>
          <a:p>
            <a:r>
              <a:rPr lang="en-US" dirty="0" smtClean="0"/>
              <a:t>Image/multimedia mining deals with extraction of implicit knowledge, data relationship or other patterns not explicitly stored in images/multimedia</a:t>
            </a:r>
          </a:p>
          <a:p>
            <a:r>
              <a:rPr lang="en-US" dirty="0" smtClean="0"/>
              <a:t>The fundamental challenges in images mining is to determine the low-level pixel representation contained in an image or image sequence and cane be effectively and efficiently processed to identify high level spatial objects and relationships.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Mining Object and Multimedia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image/multimedia processing involves preprocessing, transformations and feature extraction mining, evaluation and interpretation of the knowledge.</a:t>
            </a:r>
          </a:p>
          <a:p>
            <a:r>
              <a:rPr lang="en-US" dirty="0" smtClean="0"/>
              <a:t>Different data mining techniques can be used such as association rules, clustering.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Web Mining</a:t>
            </a:r>
            <a:endParaRPr lang="en-US" dirty="0"/>
          </a:p>
        </p:txBody>
      </p:sp>
      <p:pic>
        <p:nvPicPr>
          <p:cNvPr id="4" name="Content Placeholder 3" descr="C:\Users\admin\Desktop\17yUIvstFpkxnNeCQex0U-WT4t6x1rtw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94416"/>
            <a:ext cx="8229600" cy="387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Web Content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Web Content Mining is the process of extracting useful information from the contents of Web documents. </a:t>
            </a:r>
          </a:p>
          <a:p>
            <a:pPr lvl="0"/>
            <a:r>
              <a:rPr lang="en-US" dirty="0" smtClean="0"/>
              <a:t>Content data corresponds to the collection of facts a Web page was designed to convey to the users. </a:t>
            </a:r>
          </a:p>
          <a:p>
            <a:pPr lvl="0"/>
            <a:r>
              <a:rPr lang="en-US" dirty="0" smtClean="0"/>
              <a:t>May consist of text, images, audio, video, or structured records such as lists and tables. </a:t>
            </a:r>
          </a:p>
          <a:p>
            <a:pPr lvl="0"/>
            <a:r>
              <a:rPr lang="en-US" dirty="0" smtClean="0"/>
              <a:t>Web content has been the most widely researched. Issues addressed in text mining are, topic discovery, extracting association patterns, clustering of web documents and classification of Web Pages.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Web Structure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 smtClean="0"/>
              <a:t>The structure of a typical Web graph consists of Web pages as nodes, and hyperlinks as edges connecting related pages. </a:t>
            </a:r>
          </a:p>
          <a:p>
            <a:pPr lvl="0"/>
            <a:r>
              <a:rPr lang="en-US" dirty="0" smtClean="0"/>
              <a:t>Web Structure Mining is the process of discovering structure information from the Web. This can be further divided into two kinds based on the kind of structure information used. </a:t>
            </a:r>
          </a:p>
          <a:p>
            <a:pPr lvl="1"/>
            <a:r>
              <a:rPr lang="en-US" b="1" dirty="0" smtClean="0"/>
              <a:t>Hyperlinks</a:t>
            </a:r>
            <a:r>
              <a:rPr lang="en-US" dirty="0" smtClean="0"/>
              <a:t>: A Hyperlink is a structural unit that connects a location in a Web page to different location, either within the same Web page or on a different Web page. </a:t>
            </a:r>
          </a:p>
          <a:p>
            <a:pPr lvl="1"/>
            <a:r>
              <a:rPr lang="en-US" b="1" dirty="0" smtClean="0"/>
              <a:t>Document</a:t>
            </a:r>
            <a:r>
              <a:rPr lang="en-US" b="1" i="1" dirty="0" smtClean="0"/>
              <a:t> </a:t>
            </a:r>
            <a:r>
              <a:rPr lang="en-US" b="1" dirty="0" smtClean="0"/>
              <a:t>Structure</a:t>
            </a:r>
            <a:r>
              <a:rPr lang="en-US" dirty="0" smtClean="0"/>
              <a:t>: In addition, the content within a Web page can also be organized in a tree-structured format, based on the various HTML and XML tags within the page.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Web Usage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Web Usage Mining is the application of data mining techniques to discover interesting usage patterns from Web data, in order to understand and better serve the needs of Web-based applications.</a:t>
            </a:r>
          </a:p>
          <a:p>
            <a:pPr lvl="0"/>
            <a:r>
              <a:rPr lang="en-US" dirty="0" smtClean="0"/>
              <a:t>Usage data captures the identity or origin of Web users along with their browsing behavior at a Web site. </a:t>
            </a:r>
          </a:p>
          <a:p>
            <a:pPr lvl="0"/>
            <a:r>
              <a:rPr lang="en-US" dirty="0" smtClean="0"/>
              <a:t>Web usage mining itself can be classified further depending on the kind of usage data considered:</a:t>
            </a:r>
          </a:p>
          <a:p>
            <a:pPr lvl="1"/>
            <a:r>
              <a:rPr lang="en-US" dirty="0" smtClean="0"/>
              <a:t>Web Server Data </a:t>
            </a:r>
          </a:p>
          <a:p>
            <a:pPr lvl="1"/>
            <a:r>
              <a:rPr lang="en-US" dirty="0" smtClean="0"/>
              <a:t>Application Server Data</a:t>
            </a:r>
          </a:p>
          <a:p>
            <a:pPr lvl="1"/>
            <a:r>
              <a:rPr lang="en-US" dirty="0" smtClean="0"/>
              <a:t>Application Level Data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Too huge for effective data warehousing and data mining.</a:t>
            </a:r>
          </a:p>
          <a:p>
            <a:pPr lvl="0"/>
            <a:r>
              <a:rPr lang="en-US" dirty="0" smtClean="0"/>
              <a:t>Too complex and heterogeneous.</a:t>
            </a:r>
          </a:p>
          <a:p>
            <a:pPr lvl="0"/>
            <a:r>
              <a:rPr lang="en-US" dirty="0" smtClean="0"/>
              <a:t>Growing and changing rapidly</a:t>
            </a:r>
          </a:p>
          <a:p>
            <a:pPr lvl="0"/>
            <a:r>
              <a:rPr lang="en-US" dirty="0" smtClean="0"/>
              <a:t>Broad diversity of user communities.</a:t>
            </a:r>
          </a:p>
          <a:p>
            <a:pPr lvl="0"/>
            <a:r>
              <a:rPr lang="en-US" dirty="0" smtClean="0"/>
              <a:t>Only small portion of the information on the web is truly relevant or useful.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321</TotalTime>
  <Words>1066</Words>
  <Application>Microsoft Office PowerPoint</Application>
  <PresentationFormat>On-screen Show (4:3)</PresentationFormat>
  <Paragraphs>75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Advanced Data Mining Application</vt:lpstr>
      <vt:lpstr>Advanced Data Mining Application</vt:lpstr>
      <vt:lpstr>Mining Object and Multimedia </vt:lpstr>
      <vt:lpstr>Mining Object and Multimedia </vt:lpstr>
      <vt:lpstr>Web Mining</vt:lpstr>
      <vt:lpstr>Web Content Mining</vt:lpstr>
      <vt:lpstr>Web Structure Mining</vt:lpstr>
      <vt:lpstr>Web Usage Mining</vt:lpstr>
      <vt:lpstr>Challenges</vt:lpstr>
      <vt:lpstr>The Page Rank Algorithm</vt:lpstr>
      <vt:lpstr>The Page Rank Algorithm</vt:lpstr>
      <vt:lpstr>The Page Rank Algorithm</vt:lpstr>
      <vt:lpstr>Time Series Data Mining</vt:lpstr>
      <vt:lpstr>Time Series Data Mining</vt:lpstr>
      <vt:lpstr>Major components for trend analysis in time series data</vt:lpstr>
      <vt:lpstr>Approaches for time series data analysis</vt:lpstr>
      <vt:lpstr>Approaches for time series data analysis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Analysis</dc:title>
  <dc:creator>ntc</dc:creator>
  <cp:lastModifiedBy>ntc</cp:lastModifiedBy>
  <cp:revision>35</cp:revision>
  <dcterms:created xsi:type="dcterms:W3CDTF">2017-02-26T00:42:00Z</dcterms:created>
  <dcterms:modified xsi:type="dcterms:W3CDTF">2018-03-06T00:24:07Z</dcterms:modified>
</cp:coreProperties>
</file>