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955eee74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3955eee74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3955eee748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3955eee748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21dde652d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21dde652d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d7e002d6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d7e002d6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321884465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321884465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321884465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21884465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ed3fb2cd31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ed3fb2cd31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ed3fb2cd3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ed3fb2cd3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243f3aeab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243f3aeab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955eee74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955eee74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21dde652d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21dde652d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ed1ad75b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ed1ad75b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955eee74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955eee74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1dde652d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21dde652d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Unit </a:t>
            </a:r>
            <a:r>
              <a:rPr lang="en"/>
              <a:t>5</a:t>
            </a:r>
            <a:r>
              <a:rPr lang="en"/>
              <a:t>:</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Acquiring &amp; Engaging Users through Digital Channels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VII. Marketing Gamification</a:t>
            </a:r>
            <a:endParaRPr b="1"/>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04800" lvl="0" marL="457200" rtl="0" algn="l">
              <a:spcBef>
                <a:spcPts val="60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Definition</a:t>
            </a:r>
            <a:r>
              <a:rPr lang="en" sz="1200">
                <a:solidFill>
                  <a:srgbClr val="000000"/>
                </a:solidFill>
                <a:latin typeface="Georgia"/>
                <a:ea typeface="Georgia"/>
                <a:cs typeface="Georgia"/>
                <a:sym typeface="Georgia"/>
              </a:rPr>
              <a:t>: Incorporating game mechanics into marketing activities to increase engagement and motivation.</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Examples</a:t>
            </a:r>
            <a:r>
              <a:rPr lang="en" sz="1200">
                <a:solidFill>
                  <a:srgbClr val="000000"/>
                </a:solidFill>
                <a:latin typeface="Georgia"/>
                <a:ea typeface="Georgia"/>
                <a:cs typeface="Georgia"/>
                <a:sym typeface="Georgia"/>
              </a:rPr>
              <a:t>: Points, badges, leaderboards, challenges, rewards.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Practical Insight</a:t>
            </a:r>
            <a:r>
              <a:rPr lang="en" sz="1200">
                <a:solidFill>
                  <a:srgbClr val="000000"/>
                </a:solidFill>
                <a:latin typeface="Georgia"/>
                <a:ea typeface="Georgia"/>
                <a:cs typeface="Georgia"/>
                <a:sym typeface="Georgia"/>
              </a:rPr>
              <a:t>:</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Understand Your Audience</a:t>
            </a:r>
            <a:r>
              <a:rPr lang="en" sz="1200">
                <a:solidFill>
                  <a:srgbClr val="000000"/>
                </a:solidFill>
                <a:latin typeface="Georgia"/>
                <a:ea typeface="Georgia"/>
                <a:cs typeface="Georgia"/>
                <a:sym typeface="Georgia"/>
              </a:rPr>
              <a:t>: Tailor your gamification elements to the interests and motivations of your target audience.</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Keep it Simple</a:t>
            </a:r>
            <a:r>
              <a:rPr lang="en" sz="1200">
                <a:solidFill>
                  <a:srgbClr val="000000"/>
                </a:solidFill>
                <a:latin typeface="Georgia"/>
                <a:ea typeface="Georgia"/>
                <a:cs typeface="Georgia"/>
                <a:sym typeface="Georgia"/>
              </a:rPr>
              <a:t>: Don't overcomplicate the game mechanics. Make it easy for users to understand and participate.</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Offer Meaningful Rewards</a:t>
            </a:r>
            <a:r>
              <a:rPr lang="en" sz="1200">
                <a:solidFill>
                  <a:srgbClr val="000000"/>
                </a:solidFill>
                <a:latin typeface="Georgia"/>
                <a:ea typeface="Georgia"/>
                <a:cs typeface="Georgia"/>
                <a:sym typeface="Georgia"/>
              </a:rPr>
              <a:t>: The rewards should be valuable to your target audience and aligned with your business goals.</a:t>
            </a:r>
            <a:endParaRPr sz="1200">
              <a:solidFill>
                <a:srgbClr val="000000"/>
              </a:solidFill>
              <a:latin typeface="Georgia"/>
              <a:ea typeface="Georgia"/>
              <a:cs typeface="Georgia"/>
              <a:sym typeface="Georgia"/>
            </a:endParaRPr>
          </a:p>
          <a:p>
            <a:pPr indent="0" lvl="0" marL="0" rtl="0" algn="l">
              <a:spcBef>
                <a:spcPts val="2100"/>
              </a:spcBef>
              <a:spcAft>
                <a:spcPts val="1200"/>
              </a:spcAft>
              <a:buNone/>
            </a:pPr>
            <a:r>
              <a:t/>
            </a:r>
            <a:endParaRPr b="1" sz="1200" u="sng">
              <a:solidFill>
                <a:srgbClr val="000000"/>
              </a:solidFill>
              <a:latin typeface="Georgia"/>
              <a:ea typeface="Georgia"/>
              <a:cs typeface="Georgia"/>
              <a:sym typeface="Georg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VIII. Online Campaign Management</a:t>
            </a:r>
            <a:endParaRPr b="1"/>
          </a:p>
        </p:txBody>
      </p:sp>
      <p:sp>
        <p:nvSpPr>
          <p:cNvPr id="146" name="Google Shape;146;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04800" lvl="0" marL="457200" rtl="0" algn="l">
              <a:spcBef>
                <a:spcPts val="60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Definition</a:t>
            </a:r>
            <a:r>
              <a:rPr lang="en" sz="1200">
                <a:solidFill>
                  <a:srgbClr val="000000"/>
                </a:solidFill>
                <a:latin typeface="Georgia"/>
                <a:ea typeface="Georgia"/>
                <a:cs typeface="Georgia"/>
                <a:sym typeface="Georgia"/>
              </a:rPr>
              <a:t>: Planning, executing, and monitoring online marketing campaigns.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Key Steps</a:t>
            </a:r>
            <a:r>
              <a:rPr lang="en" sz="1200">
                <a:solidFill>
                  <a:srgbClr val="000000"/>
                </a:solidFill>
                <a:latin typeface="Georgia"/>
                <a:ea typeface="Georgia"/>
                <a:cs typeface="Georgia"/>
                <a:sym typeface="Georgia"/>
              </a:rPr>
              <a:t>:</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Define Goals</a:t>
            </a:r>
            <a:r>
              <a:rPr lang="en" sz="1200">
                <a:solidFill>
                  <a:srgbClr val="000000"/>
                </a:solidFill>
                <a:latin typeface="Georgia"/>
                <a:ea typeface="Georgia"/>
                <a:cs typeface="Georgia"/>
                <a:sym typeface="Georgia"/>
              </a:rPr>
              <a:t>: What do you want to achieve with your campaign? (e.g., increase brand awareness, generate leads, drive sales).</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Identify Target Audience</a:t>
            </a:r>
            <a:r>
              <a:rPr lang="en" sz="1200">
                <a:solidFill>
                  <a:srgbClr val="000000"/>
                </a:solidFill>
                <a:latin typeface="Georgia"/>
                <a:ea typeface="Georgia"/>
                <a:cs typeface="Georgia"/>
                <a:sym typeface="Georgia"/>
              </a:rPr>
              <a:t>: Who are you trying to reach?</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Choose Channels</a:t>
            </a:r>
            <a:r>
              <a:rPr lang="en" sz="1200">
                <a:solidFill>
                  <a:srgbClr val="000000"/>
                </a:solidFill>
                <a:latin typeface="Georgia"/>
                <a:ea typeface="Georgia"/>
                <a:cs typeface="Georgia"/>
                <a:sym typeface="Georgia"/>
              </a:rPr>
              <a:t>: Which digital channels will you use to reach your target audience?</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Develop Messaging</a:t>
            </a:r>
            <a:r>
              <a:rPr lang="en" sz="1200">
                <a:solidFill>
                  <a:srgbClr val="000000"/>
                </a:solidFill>
                <a:latin typeface="Georgia"/>
                <a:ea typeface="Georgia"/>
                <a:cs typeface="Georgia"/>
                <a:sym typeface="Georgia"/>
              </a:rPr>
              <a:t>: What message will you communicate?</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Set Budget</a:t>
            </a:r>
            <a:r>
              <a:rPr lang="en" sz="1200">
                <a:solidFill>
                  <a:srgbClr val="000000"/>
                </a:solidFill>
                <a:latin typeface="Georgia"/>
                <a:ea typeface="Georgia"/>
                <a:cs typeface="Georgia"/>
                <a:sym typeface="Georgia"/>
              </a:rPr>
              <a:t>: How much will you spend on your campaign?</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Track Results</a:t>
            </a:r>
            <a:r>
              <a:rPr lang="en" sz="1200">
                <a:solidFill>
                  <a:srgbClr val="000000"/>
                </a:solidFill>
                <a:latin typeface="Georgia"/>
                <a:ea typeface="Georgia"/>
                <a:cs typeface="Georgia"/>
                <a:sym typeface="Georgia"/>
              </a:rPr>
              <a:t>: How will you measure the success of your campaign?</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Practical Insight</a:t>
            </a:r>
            <a:r>
              <a:rPr lang="en" sz="1200">
                <a:solidFill>
                  <a:srgbClr val="000000"/>
                </a:solidFill>
                <a:latin typeface="Georgia"/>
                <a:ea typeface="Georgia"/>
                <a:cs typeface="Georgia"/>
                <a:sym typeface="Georgia"/>
              </a:rPr>
              <a:t>:</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Use a Project Management Tool</a:t>
            </a:r>
            <a:r>
              <a:rPr lang="en" sz="1200">
                <a:solidFill>
                  <a:srgbClr val="000000"/>
                </a:solidFill>
                <a:latin typeface="Georgia"/>
                <a:ea typeface="Georgia"/>
                <a:cs typeface="Georgia"/>
                <a:sym typeface="Georgia"/>
              </a:rPr>
              <a:t>: Tools like Asana, Trello, or Jira can help you stay organized and on track.</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Regularly Monitor Progress</a:t>
            </a:r>
            <a:r>
              <a:rPr lang="en" sz="1200">
                <a:solidFill>
                  <a:srgbClr val="000000"/>
                </a:solidFill>
                <a:latin typeface="Georgia"/>
                <a:ea typeface="Georgia"/>
                <a:cs typeface="Georgia"/>
                <a:sym typeface="Georgia"/>
              </a:rPr>
              <a:t>: Track your key metrics and make adjustments as needed.</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Document Everything</a:t>
            </a:r>
            <a:r>
              <a:rPr lang="en" sz="1200">
                <a:solidFill>
                  <a:srgbClr val="000000"/>
                </a:solidFill>
                <a:latin typeface="Georgia"/>
                <a:ea typeface="Georgia"/>
                <a:cs typeface="Georgia"/>
                <a:sym typeface="Georgia"/>
              </a:rPr>
              <a:t>: Keep a record of your campaign activities, results, and learnings.</a:t>
            </a:r>
            <a:endParaRPr sz="1200">
              <a:solidFill>
                <a:srgbClr val="000000"/>
              </a:solidFill>
              <a:latin typeface="Georgia"/>
              <a:ea typeface="Georgia"/>
              <a:cs typeface="Georgia"/>
              <a:sym typeface="Georgia"/>
            </a:endParaRPr>
          </a:p>
          <a:p>
            <a:pPr indent="0" lvl="0" marL="0" rtl="0" algn="l">
              <a:spcBef>
                <a:spcPts val="2100"/>
              </a:spcBef>
              <a:spcAft>
                <a:spcPts val="1200"/>
              </a:spcAft>
              <a:buNone/>
            </a:pPr>
            <a:r>
              <a:t/>
            </a:r>
            <a:endParaRPr b="1" sz="1200" u="sng">
              <a:solidFill>
                <a:srgbClr val="000000"/>
              </a:solidFill>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Marketing Analytics: Segmentation, Targeting, and Positioning (STP)</a:t>
            </a:r>
            <a:endParaRPr b="1">
              <a:latin typeface="Georgia"/>
              <a:ea typeface="Georgia"/>
              <a:cs typeface="Georgia"/>
              <a:sym typeface="Georgia"/>
            </a:endParaRPr>
          </a:p>
        </p:txBody>
      </p:sp>
      <p:sp>
        <p:nvSpPr>
          <p:cNvPr id="152" name="Google Shape;152;p24"/>
          <p:cNvSpPr txBox="1"/>
          <p:nvPr>
            <p:ph idx="1" type="body"/>
          </p:nvPr>
        </p:nvSpPr>
        <p:spPr>
          <a:xfrm>
            <a:off x="311700" y="1587525"/>
            <a:ext cx="8520600" cy="3339000"/>
          </a:xfrm>
          <a:prstGeom prst="rect">
            <a:avLst/>
          </a:prstGeom>
        </p:spPr>
        <p:txBody>
          <a:bodyPr anchorCtr="0" anchor="t" bIns="91425" lIns="91425" spcFirstLastPara="1" rIns="91425" wrap="square" tIns="91425">
            <a:normAutofit/>
          </a:bodyPr>
          <a:lstStyle/>
          <a:p>
            <a:pPr indent="-304800" lvl="0" marL="457200" rtl="0" algn="l">
              <a:spcBef>
                <a:spcPts val="60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Segmentation</a:t>
            </a:r>
            <a:r>
              <a:rPr lang="en" sz="1200">
                <a:solidFill>
                  <a:srgbClr val="000000"/>
                </a:solidFill>
                <a:latin typeface="Georgia"/>
                <a:ea typeface="Georgia"/>
                <a:cs typeface="Georgia"/>
                <a:sym typeface="Georgia"/>
              </a:rPr>
              <a:t>: Dividing your target market into smaller groups based on shared characteristics (demographics, psychographics, behavior).</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Targeting</a:t>
            </a:r>
            <a:r>
              <a:rPr lang="en" sz="1200">
                <a:solidFill>
                  <a:srgbClr val="000000"/>
                </a:solidFill>
                <a:latin typeface="Georgia"/>
                <a:ea typeface="Georgia"/>
                <a:cs typeface="Georgia"/>
                <a:sym typeface="Georgia"/>
              </a:rPr>
              <a:t>: Selecting the segments that are most likely to be interested in your products or services.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Positioning</a:t>
            </a:r>
            <a:r>
              <a:rPr lang="en" sz="1200">
                <a:solidFill>
                  <a:srgbClr val="000000"/>
                </a:solidFill>
                <a:latin typeface="Georgia"/>
                <a:ea typeface="Georgia"/>
                <a:cs typeface="Georgia"/>
                <a:sym typeface="Georgia"/>
              </a:rPr>
              <a:t>: Creating a unique and compelling image for your brand in the minds of your target audience.</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Tools</a:t>
            </a:r>
            <a:r>
              <a:rPr lang="en" sz="1200">
                <a:solidFill>
                  <a:srgbClr val="000000"/>
                </a:solidFill>
                <a:latin typeface="Georgia"/>
                <a:ea typeface="Georgia"/>
                <a:cs typeface="Georgia"/>
                <a:sym typeface="Georgia"/>
              </a:rPr>
              <a:t>: Google Analytics, Tableau, Power BI</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Practical Insight</a:t>
            </a:r>
            <a:r>
              <a:rPr lang="en" sz="1200">
                <a:solidFill>
                  <a:srgbClr val="000000"/>
                </a:solidFill>
                <a:latin typeface="Georgia"/>
                <a:ea typeface="Georgia"/>
                <a:cs typeface="Georgia"/>
                <a:sym typeface="Georgia"/>
              </a:rPr>
              <a:t>:</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Data Visualization</a:t>
            </a:r>
            <a:r>
              <a:rPr lang="en" sz="1200">
                <a:solidFill>
                  <a:srgbClr val="000000"/>
                </a:solidFill>
                <a:latin typeface="Georgia"/>
                <a:ea typeface="Georgia"/>
                <a:cs typeface="Georgia"/>
                <a:sym typeface="Georgia"/>
              </a:rPr>
              <a:t>: Use data visualization tools to make your data easier to understand and communicate.</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Customer Journey Mapping</a:t>
            </a:r>
            <a:r>
              <a:rPr lang="en" sz="1200">
                <a:solidFill>
                  <a:srgbClr val="000000"/>
                </a:solidFill>
                <a:latin typeface="Georgia"/>
                <a:ea typeface="Georgia"/>
                <a:cs typeface="Georgia"/>
                <a:sym typeface="Georgia"/>
              </a:rPr>
              <a:t>: Map out the steps your customers take when interacting with your brand.</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Predictive Analytics</a:t>
            </a:r>
            <a:r>
              <a:rPr lang="en" sz="1200">
                <a:solidFill>
                  <a:srgbClr val="000000"/>
                </a:solidFill>
                <a:latin typeface="Georgia"/>
                <a:ea typeface="Georgia"/>
                <a:cs typeface="Georgia"/>
                <a:sym typeface="Georgia"/>
              </a:rPr>
              <a:t>: Use data to predict future customer behavior and optimize your marketing efforts.</a:t>
            </a:r>
            <a:endParaRPr sz="1200">
              <a:solidFill>
                <a:srgbClr val="000000"/>
              </a:solidFill>
              <a:latin typeface="Georgia"/>
              <a:ea typeface="Georgia"/>
              <a:cs typeface="Georgia"/>
              <a:sym typeface="Georgia"/>
            </a:endParaRPr>
          </a:p>
          <a:p>
            <a:pPr indent="0" lvl="0" marL="457200" rtl="0" algn="l">
              <a:spcBef>
                <a:spcPts val="2100"/>
              </a:spcBef>
              <a:spcAft>
                <a:spcPts val="600"/>
              </a:spcAft>
              <a:buNone/>
            </a:pPr>
            <a:r>
              <a:t/>
            </a:r>
            <a:endParaRPr b="1" sz="1400" u="sng">
              <a:solidFill>
                <a:srgbClr val="000000"/>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The Relationship Between Marketing Analytics and Segmentation, Targeting, and Positioning (STP)</a:t>
            </a:r>
            <a:endParaRPr b="1">
              <a:latin typeface="Georgia"/>
              <a:ea typeface="Georgia"/>
              <a:cs typeface="Georgia"/>
              <a:sym typeface="Georgia"/>
            </a:endParaRPr>
          </a:p>
        </p:txBody>
      </p:sp>
      <p:sp>
        <p:nvSpPr>
          <p:cNvPr id="158" name="Google Shape;158;p25"/>
          <p:cNvSpPr txBox="1"/>
          <p:nvPr>
            <p:ph idx="1" type="body"/>
          </p:nvPr>
        </p:nvSpPr>
        <p:spPr>
          <a:xfrm>
            <a:off x="222900" y="1699050"/>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00"/>
                </a:solidFill>
              </a:rPr>
              <a:t>Marketing analytics tools are essential for effective segmentation, targeting, and positioning in today's digital market. The relationship is cyclical and iterative: analytics inform the STP process, and the results of the STP process are then analyzed to further refine marketing efforts.</a:t>
            </a:r>
            <a:endParaRPr sz="1200">
              <a:solidFill>
                <a:srgbClr val="000000"/>
              </a:solidFill>
            </a:endParaRPr>
          </a:p>
          <a:p>
            <a:pPr indent="0" lvl="0" marL="0" rtl="0" algn="l">
              <a:spcBef>
                <a:spcPts val="0"/>
              </a:spcBef>
              <a:spcAft>
                <a:spcPts val="0"/>
              </a:spcAft>
              <a:buNone/>
            </a:pPr>
            <a:r>
              <a:rPr lang="en" sz="1200" u="sng">
                <a:solidFill>
                  <a:srgbClr val="000000"/>
                </a:solidFill>
              </a:rPr>
              <a:t>1. Segmentation</a:t>
            </a:r>
            <a:r>
              <a:rPr lang="en" sz="1200">
                <a:solidFill>
                  <a:srgbClr val="000000"/>
                </a:solidFill>
              </a:rPr>
              <a:t>:</a:t>
            </a:r>
            <a:endParaRPr sz="1200">
              <a:solidFill>
                <a:srgbClr val="000000"/>
              </a:solidFill>
            </a:endParaRPr>
          </a:p>
          <a:p>
            <a:pPr indent="-304800" lvl="0" marL="457200" rtl="0" algn="l">
              <a:spcBef>
                <a:spcPts val="600"/>
              </a:spcBef>
              <a:spcAft>
                <a:spcPts val="0"/>
              </a:spcAft>
              <a:buClr>
                <a:srgbClr val="000000"/>
              </a:buClr>
              <a:buSzPts val="1200"/>
              <a:buChar char="●"/>
            </a:pPr>
            <a:r>
              <a:rPr lang="en" sz="1200" u="sng">
                <a:solidFill>
                  <a:srgbClr val="000000"/>
                </a:solidFill>
              </a:rPr>
              <a:t>Role of Analytics</a:t>
            </a:r>
            <a:r>
              <a:rPr lang="en" sz="1200">
                <a:solidFill>
                  <a:srgbClr val="000000"/>
                </a:solidFill>
              </a:rPr>
              <a:t>: Analytics tools help identify and understand different customer segments. They provide data on demographics, psychographics, online behavior, purchase history, and more. This data enables marketers to group customers into distinct segments based on shared characteristics.</a:t>
            </a:r>
            <a:endParaRPr sz="1200">
              <a:solidFill>
                <a:srgbClr val="000000"/>
              </a:solidFill>
            </a:endParaRPr>
          </a:p>
          <a:p>
            <a:pPr indent="-304800" lvl="0" marL="457200" rtl="0" algn="l">
              <a:spcBef>
                <a:spcPts val="0"/>
              </a:spcBef>
              <a:spcAft>
                <a:spcPts val="0"/>
              </a:spcAft>
              <a:buClr>
                <a:srgbClr val="000000"/>
              </a:buClr>
              <a:buSzPts val="1200"/>
              <a:buChar char="●"/>
            </a:pPr>
            <a:r>
              <a:rPr lang="en" sz="1200" u="sng">
                <a:solidFill>
                  <a:srgbClr val="000000"/>
                </a:solidFill>
              </a:rPr>
              <a:t>Tools Used</a:t>
            </a:r>
            <a:r>
              <a:rPr lang="en" sz="1200">
                <a:solidFill>
                  <a:srgbClr val="000000"/>
                </a:solidFill>
              </a:rPr>
              <a:t>:</a:t>
            </a:r>
            <a:endParaRPr sz="1200">
              <a:solidFill>
                <a:srgbClr val="000000"/>
              </a:solidFill>
            </a:endParaRPr>
          </a:p>
          <a:p>
            <a:pPr indent="-304800" lvl="1" marL="914400" rtl="0" algn="l">
              <a:spcBef>
                <a:spcPts val="0"/>
              </a:spcBef>
              <a:spcAft>
                <a:spcPts val="0"/>
              </a:spcAft>
              <a:buClr>
                <a:srgbClr val="000000"/>
              </a:buClr>
              <a:buSzPts val="1200"/>
              <a:buChar char="●"/>
            </a:pPr>
            <a:r>
              <a:rPr lang="en" sz="1200" u="sng">
                <a:solidFill>
                  <a:srgbClr val="000000"/>
                </a:solidFill>
              </a:rPr>
              <a:t>Google Analytics</a:t>
            </a:r>
            <a:r>
              <a:rPr lang="en" sz="1200">
                <a:solidFill>
                  <a:srgbClr val="000000"/>
                </a:solidFill>
              </a:rPr>
              <a:t>: Tracks website traffic, user behavior, demographics, and interests.</a:t>
            </a:r>
            <a:endParaRPr sz="1200">
              <a:solidFill>
                <a:srgbClr val="000000"/>
              </a:solidFill>
            </a:endParaRPr>
          </a:p>
          <a:p>
            <a:pPr indent="-304800" lvl="1" marL="914400" rtl="0" algn="l">
              <a:spcBef>
                <a:spcPts val="0"/>
              </a:spcBef>
              <a:spcAft>
                <a:spcPts val="0"/>
              </a:spcAft>
              <a:buClr>
                <a:srgbClr val="000000"/>
              </a:buClr>
              <a:buSzPts val="1200"/>
              <a:buChar char="●"/>
            </a:pPr>
            <a:r>
              <a:rPr lang="en" sz="1200" u="sng">
                <a:solidFill>
                  <a:srgbClr val="000000"/>
                </a:solidFill>
              </a:rPr>
              <a:t>Social Media Analytics (e.g., Facebook Insights, Twitter Analytics)</a:t>
            </a:r>
            <a:r>
              <a:rPr lang="en" sz="1200">
                <a:solidFill>
                  <a:srgbClr val="000000"/>
                </a:solidFill>
              </a:rPr>
              <a:t>: Provides insights into audience demographics, engagement, and content performance.</a:t>
            </a:r>
            <a:endParaRPr sz="1200">
              <a:solidFill>
                <a:srgbClr val="000000"/>
              </a:solidFill>
            </a:endParaRPr>
          </a:p>
          <a:p>
            <a:pPr indent="-304800" lvl="1" marL="914400" rtl="0" algn="l">
              <a:spcBef>
                <a:spcPts val="0"/>
              </a:spcBef>
              <a:spcAft>
                <a:spcPts val="0"/>
              </a:spcAft>
              <a:buClr>
                <a:srgbClr val="000000"/>
              </a:buClr>
              <a:buSzPts val="1200"/>
              <a:buChar char="●"/>
            </a:pPr>
            <a:r>
              <a:rPr lang="en" sz="1200" u="sng">
                <a:solidFill>
                  <a:srgbClr val="000000"/>
                </a:solidFill>
              </a:rPr>
              <a:t>CRM Systems (e.g., Salesforce, HubSpot)</a:t>
            </a:r>
            <a:r>
              <a:rPr lang="en" sz="1200">
                <a:solidFill>
                  <a:srgbClr val="000000"/>
                </a:solidFill>
              </a:rPr>
              <a:t>: Collect and analyze customer data from various touchpoints, allowing for detailed segmentation.</a:t>
            </a:r>
            <a:endParaRPr sz="1200">
              <a:solidFill>
                <a:srgbClr val="000000"/>
              </a:solidFill>
            </a:endParaRPr>
          </a:p>
          <a:p>
            <a:pPr indent="-304800" lvl="0" marL="457200" rtl="0" algn="l">
              <a:spcBef>
                <a:spcPts val="0"/>
              </a:spcBef>
              <a:spcAft>
                <a:spcPts val="0"/>
              </a:spcAft>
              <a:buClr>
                <a:srgbClr val="000000"/>
              </a:buClr>
              <a:buSzPts val="1200"/>
              <a:buChar char="●"/>
            </a:pPr>
            <a:r>
              <a:rPr lang="en" sz="1200" u="sng">
                <a:solidFill>
                  <a:srgbClr val="000000"/>
                </a:solidFill>
              </a:rPr>
              <a:t>Example</a:t>
            </a:r>
            <a:r>
              <a:rPr lang="en" sz="1200">
                <a:solidFill>
                  <a:srgbClr val="000000"/>
                </a:solidFill>
              </a:rPr>
              <a:t>: An e-commerce company uses Google Analytics to discover that a significant portion of its website visitors are young adults (18-25) interested in sustainable products. This insight helps them create a new customer segment: "Eco-Conscious Millennials."</a:t>
            </a:r>
            <a:endParaRPr sz="1200">
              <a:solidFill>
                <a:srgbClr val="000000"/>
              </a:solidFill>
            </a:endParaRPr>
          </a:p>
          <a:p>
            <a:pPr indent="0" lvl="0" marL="0" rtl="0" algn="l">
              <a:spcBef>
                <a:spcPts val="600"/>
              </a:spcBef>
              <a:spcAft>
                <a:spcPts val="1200"/>
              </a:spcAft>
              <a:buNone/>
            </a:pPr>
            <a:r>
              <a:t/>
            </a:r>
            <a:endParaRPr b="1" sz="1200" u="sng">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u="sng">
                <a:solidFill>
                  <a:srgbClr val="000000"/>
                </a:solidFill>
              </a:rPr>
              <a:t>2. Targeting</a:t>
            </a:r>
            <a:r>
              <a:rPr lang="en" sz="1200">
                <a:solidFill>
                  <a:srgbClr val="000000"/>
                </a:solidFill>
              </a:rPr>
              <a:t>:</a:t>
            </a:r>
            <a:endParaRPr sz="1200">
              <a:solidFill>
                <a:srgbClr val="000000"/>
              </a:solidFill>
            </a:endParaRPr>
          </a:p>
          <a:p>
            <a:pPr indent="-304800" lvl="0" marL="457200" rtl="0" algn="l">
              <a:spcBef>
                <a:spcPts val="600"/>
              </a:spcBef>
              <a:spcAft>
                <a:spcPts val="0"/>
              </a:spcAft>
              <a:buClr>
                <a:srgbClr val="000000"/>
              </a:buClr>
              <a:buSzPts val="1200"/>
              <a:buChar char="●"/>
            </a:pPr>
            <a:r>
              <a:rPr lang="en" sz="1200" u="sng">
                <a:solidFill>
                  <a:srgbClr val="000000"/>
                </a:solidFill>
              </a:rPr>
              <a:t>Role of Analytics</a:t>
            </a:r>
            <a:r>
              <a:rPr lang="en" sz="1200">
                <a:solidFill>
                  <a:srgbClr val="000000"/>
                </a:solidFill>
              </a:rPr>
              <a:t>: Analytics help determine which segments are most likely to respond positively to marketing efforts and have the highest potential for ROI. By analyzing data on segment size, growth rate, profitability, and accessibility, marketers can prioritize their targeting efforts.</a:t>
            </a:r>
            <a:endParaRPr sz="1200">
              <a:solidFill>
                <a:srgbClr val="000000"/>
              </a:solidFill>
            </a:endParaRPr>
          </a:p>
          <a:p>
            <a:pPr indent="-304800" lvl="0" marL="457200" rtl="0" algn="l">
              <a:spcBef>
                <a:spcPts val="0"/>
              </a:spcBef>
              <a:spcAft>
                <a:spcPts val="0"/>
              </a:spcAft>
              <a:buClr>
                <a:srgbClr val="000000"/>
              </a:buClr>
              <a:buSzPts val="1200"/>
              <a:buChar char="●"/>
            </a:pPr>
            <a:r>
              <a:rPr lang="en" sz="1200" u="sng">
                <a:solidFill>
                  <a:srgbClr val="000000"/>
                </a:solidFill>
              </a:rPr>
              <a:t>Tools Used</a:t>
            </a:r>
            <a:r>
              <a:rPr lang="en" sz="1200">
                <a:solidFill>
                  <a:srgbClr val="000000"/>
                </a:solidFill>
              </a:rPr>
              <a:t>:</a:t>
            </a:r>
            <a:endParaRPr sz="1200">
              <a:solidFill>
                <a:srgbClr val="000000"/>
              </a:solidFill>
            </a:endParaRPr>
          </a:p>
          <a:p>
            <a:pPr indent="-304800" lvl="1" marL="914400" rtl="0" algn="l">
              <a:spcBef>
                <a:spcPts val="0"/>
              </a:spcBef>
              <a:spcAft>
                <a:spcPts val="0"/>
              </a:spcAft>
              <a:buClr>
                <a:srgbClr val="000000"/>
              </a:buClr>
              <a:buSzPts val="1200"/>
              <a:buChar char="●"/>
            </a:pPr>
            <a:r>
              <a:rPr lang="en" sz="1200" u="sng">
                <a:solidFill>
                  <a:srgbClr val="000000"/>
                </a:solidFill>
              </a:rPr>
              <a:t>Marketing Automation Platforms (e.g., Marketo, Pardot)</a:t>
            </a:r>
            <a:r>
              <a:rPr lang="en" sz="1200">
                <a:solidFill>
                  <a:srgbClr val="000000"/>
                </a:solidFill>
              </a:rPr>
              <a:t>: Allow for targeted email campaigns and personalized website experiences based on user data and behavior.</a:t>
            </a:r>
            <a:endParaRPr sz="1200">
              <a:solidFill>
                <a:srgbClr val="000000"/>
              </a:solidFill>
            </a:endParaRPr>
          </a:p>
          <a:p>
            <a:pPr indent="-304800" lvl="1" marL="914400" rtl="0" algn="l">
              <a:spcBef>
                <a:spcPts val="0"/>
              </a:spcBef>
              <a:spcAft>
                <a:spcPts val="0"/>
              </a:spcAft>
              <a:buClr>
                <a:srgbClr val="000000"/>
              </a:buClr>
              <a:buSzPts val="1200"/>
              <a:buChar char="●"/>
            </a:pPr>
            <a:r>
              <a:rPr lang="en" sz="1200" u="sng">
                <a:solidFill>
                  <a:srgbClr val="000000"/>
                </a:solidFill>
              </a:rPr>
              <a:t>Advertising Platforms (e.g., Google Ads, Facebook Ads)</a:t>
            </a:r>
            <a:r>
              <a:rPr lang="en" sz="1200">
                <a:solidFill>
                  <a:srgbClr val="000000"/>
                </a:solidFill>
              </a:rPr>
              <a:t>: Offer advanced targeting options based on demographics, interests, behaviors, and custom audience lists.</a:t>
            </a:r>
            <a:endParaRPr sz="1200">
              <a:solidFill>
                <a:srgbClr val="000000"/>
              </a:solidFill>
            </a:endParaRPr>
          </a:p>
          <a:p>
            <a:pPr indent="-304800" lvl="0" marL="457200" rtl="0" algn="l">
              <a:spcBef>
                <a:spcPts val="0"/>
              </a:spcBef>
              <a:spcAft>
                <a:spcPts val="0"/>
              </a:spcAft>
              <a:buClr>
                <a:srgbClr val="000000"/>
              </a:buClr>
              <a:buSzPts val="1200"/>
              <a:buChar char="●"/>
            </a:pPr>
            <a:r>
              <a:rPr lang="en" sz="1200" u="sng">
                <a:solidFill>
                  <a:srgbClr val="000000"/>
                </a:solidFill>
              </a:rPr>
              <a:t>Example</a:t>
            </a:r>
            <a:r>
              <a:rPr lang="en" sz="1200">
                <a:solidFill>
                  <a:srgbClr val="000000"/>
                </a:solidFill>
              </a:rPr>
              <a:t>: Based on the "Eco-Conscious Millennials" segment, the e-commerce company uses Facebook Ads to target this group with ads promoting their sustainable product line. They create custom audience lists from their CRM data and website visitors who have shown interest in eco-friendly produc</a:t>
            </a:r>
            <a:endParaRPr sz="1200">
              <a:solidFill>
                <a:srgbClr val="000000"/>
              </a:solidFill>
            </a:endParaRPr>
          </a:p>
          <a:p>
            <a:pPr indent="0" lvl="0" marL="0" rtl="0" algn="l">
              <a:spcBef>
                <a:spcPts val="600"/>
              </a:spcBef>
              <a:spcAft>
                <a:spcPts val="1200"/>
              </a:spcAft>
              <a:buNone/>
            </a:pPr>
            <a:r>
              <a:t/>
            </a:r>
            <a:endParaRPr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0" name="Google Shape;170;p2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u="sng">
                <a:solidFill>
                  <a:srgbClr val="000000"/>
                </a:solidFill>
              </a:rPr>
              <a:t>3. Positioning</a:t>
            </a:r>
            <a:r>
              <a:rPr lang="en" sz="1200">
                <a:solidFill>
                  <a:srgbClr val="000000"/>
                </a:solidFill>
              </a:rPr>
              <a:t>:</a:t>
            </a:r>
            <a:endParaRPr sz="1200">
              <a:solidFill>
                <a:srgbClr val="000000"/>
              </a:solidFill>
            </a:endParaRPr>
          </a:p>
          <a:p>
            <a:pPr indent="-304800" lvl="0" marL="457200" rtl="0" algn="l">
              <a:spcBef>
                <a:spcPts val="600"/>
              </a:spcBef>
              <a:spcAft>
                <a:spcPts val="0"/>
              </a:spcAft>
              <a:buClr>
                <a:srgbClr val="000000"/>
              </a:buClr>
              <a:buSzPts val="1200"/>
              <a:buChar char="●"/>
            </a:pPr>
            <a:r>
              <a:rPr lang="en" sz="1200" u="sng">
                <a:solidFill>
                  <a:srgbClr val="000000"/>
                </a:solidFill>
              </a:rPr>
              <a:t>Role of Analytics</a:t>
            </a:r>
            <a:r>
              <a:rPr lang="en" sz="1200">
                <a:solidFill>
                  <a:srgbClr val="000000"/>
                </a:solidFill>
              </a:rPr>
              <a:t>: Analytics help understand how the target audience perceives the brand and its competitors. By analyzing sentiment data, customer reviews, and social media mentions, marketers can identify opportunities to differentiate their brand and create a unique position in the market.</a:t>
            </a:r>
            <a:endParaRPr sz="1200">
              <a:solidFill>
                <a:srgbClr val="000000"/>
              </a:solidFill>
            </a:endParaRPr>
          </a:p>
          <a:p>
            <a:pPr indent="-304800" lvl="0" marL="457200" rtl="0" algn="l">
              <a:spcBef>
                <a:spcPts val="0"/>
              </a:spcBef>
              <a:spcAft>
                <a:spcPts val="0"/>
              </a:spcAft>
              <a:buClr>
                <a:srgbClr val="000000"/>
              </a:buClr>
              <a:buSzPts val="1200"/>
              <a:buChar char="●"/>
            </a:pPr>
            <a:r>
              <a:rPr lang="en" sz="1200" u="sng">
                <a:solidFill>
                  <a:srgbClr val="000000"/>
                </a:solidFill>
              </a:rPr>
              <a:t>Tools Used</a:t>
            </a:r>
            <a:r>
              <a:rPr lang="en" sz="1200">
                <a:solidFill>
                  <a:srgbClr val="000000"/>
                </a:solidFill>
              </a:rPr>
              <a:t>:</a:t>
            </a:r>
            <a:endParaRPr sz="1200">
              <a:solidFill>
                <a:srgbClr val="000000"/>
              </a:solidFill>
            </a:endParaRPr>
          </a:p>
          <a:p>
            <a:pPr indent="-304800" lvl="1" marL="914400" rtl="0" algn="l">
              <a:spcBef>
                <a:spcPts val="0"/>
              </a:spcBef>
              <a:spcAft>
                <a:spcPts val="0"/>
              </a:spcAft>
              <a:buClr>
                <a:srgbClr val="000000"/>
              </a:buClr>
              <a:buSzPts val="1200"/>
              <a:buChar char="●"/>
            </a:pPr>
            <a:r>
              <a:rPr lang="en" sz="1200" u="sng">
                <a:solidFill>
                  <a:srgbClr val="000000"/>
                </a:solidFill>
              </a:rPr>
              <a:t>Social Listening Tools (e.g., Brandwatch, Mention)</a:t>
            </a:r>
            <a:r>
              <a:rPr lang="en" sz="1200">
                <a:solidFill>
                  <a:srgbClr val="000000"/>
                </a:solidFill>
              </a:rPr>
              <a:t>: Monitor online conversations and identify brand mentions, sentiment, and key influencers.</a:t>
            </a:r>
            <a:endParaRPr sz="1200">
              <a:solidFill>
                <a:srgbClr val="000000"/>
              </a:solidFill>
            </a:endParaRPr>
          </a:p>
          <a:p>
            <a:pPr indent="-304800" lvl="1" marL="914400" rtl="0" algn="l">
              <a:spcBef>
                <a:spcPts val="0"/>
              </a:spcBef>
              <a:spcAft>
                <a:spcPts val="0"/>
              </a:spcAft>
              <a:buClr>
                <a:srgbClr val="000000"/>
              </a:buClr>
              <a:buSzPts val="1200"/>
              <a:buChar char="●"/>
            </a:pPr>
            <a:r>
              <a:rPr lang="en" sz="1200" u="sng">
                <a:solidFill>
                  <a:srgbClr val="000000"/>
                </a:solidFill>
              </a:rPr>
              <a:t>Customer Survey Platforms (e.g., SurveyMonkey, Qualtrics)</a:t>
            </a:r>
            <a:r>
              <a:rPr lang="en" sz="1200">
                <a:solidFill>
                  <a:srgbClr val="000000"/>
                </a:solidFill>
              </a:rPr>
              <a:t>: Collect feedback directly from customers to understand their perceptions and preferences.</a:t>
            </a:r>
            <a:endParaRPr sz="1200">
              <a:solidFill>
                <a:srgbClr val="000000"/>
              </a:solidFill>
            </a:endParaRPr>
          </a:p>
          <a:p>
            <a:pPr indent="-304800" lvl="0" marL="457200" rtl="0" algn="l">
              <a:spcBef>
                <a:spcPts val="0"/>
              </a:spcBef>
              <a:spcAft>
                <a:spcPts val="0"/>
              </a:spcAft>
              <a:buClr>
                <a:srgbClr val="000000"/>
              </a:buClr>
              <a:buSzPts val="1200"/>
              <a:buChar char="●"/>
            </a:pPr>
            <a:r>
              <a:rPr lang="en" sz="1200" u="sng">
                <a:solidFill>
                  <a:srgbClr val="000000"/>
                </a:solidFill>
              </a:rPr>
              <a:t>Example</a:t>
            </a:r>
            <a:r>
              <a:rPr lang="en" sz="1200">
                <a:solidFill>
                  <a:srgbClr val="000000"/>
                </a:solidFill>
              </a:rPr>
              <a:t>: After launching the campaign targeting "Eco-Conscious Millennials," the e-commerce company uses social listening tools to track brand mentions and sentiment. They discover that customers appreciate their commitment to sustainability but want more transparency about their supply chain. Based on this feedback, they adjust their messaging to emphasize their ethical sourcing practices and publish a detailed report on their sustainability initiatives.</a:t>
            </a:r>
            <a:endParaRPr sz="1200">
              <a:solidFill>
                <a:srgbClr val="000000"/>
              </a:solidFill>
            </a:endParaRPr>
          </a:p>
          <a:p>
            <a:pPr indent="0" lvl="0" marL="0" rtl="0" algn="l">
              <a:spcBef>
                <a:spcPts val="600"/>
              </a:spcBef>
              <a:spcAft>
                <a:spcPts val="1200"/>
              </a:spcAft>
              <a:buNone/>
            </a:pPr>
            <a:r>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 to Lecturer</a:t>
            </a:r>
            <a:endParaRPr b="1"/>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12700" rtl="0" algn="l">
              <a:lnSpc>
                <a:spcPct val="150000"/>
              </a:lnSpc>
              <a:spcBef>
                <a:spcPts val="1000"/>
              </a:spcBef>
              <a:spcAft>
                <a:spcPts val="0"/>
              </a:spcAft>
              <a:buNone/>
            </a:pPr>
            <a:r>
              <a:rPr b="1" lang="en" sz="1400">
                <a:solidFill>
                  <a:schemeClr val="dk1"/>
                </a:solidFill>
                <a:latin typeface="Georgia"/>
                <a:ea typeface="Georgia"/>
                <a:cs typeface="Georgia"/>
                <a:sym typeface="Georgia"/>
              </a:rPr>
              <a:t>Digital Marketing Manager, </a:t>
            </a:r>
            <a:r>
              <a:rPr lang="en" sz="1400">
                <a:latin typeface="Georgia"/>
                <a:ea typeface="Georgia"/>
                <a:cs typeface="Georgia"/>
                <a:sym typeface="Georgia"/>
              </a:rPr>
              <a:t>Javra Software B.V – Netherlands, Portugal, Nepal</a:t>
            </a:r>
            <a:endParaRPr sz="1400">
              <a:latin typeface="Georgia"/>
              <a:ea typeface="Georgia"/>
              <a:cs typeface="Georgia"/>
              <a:sym typeface="Georgia"/>
            </a:endParaRPr>
          </a:p>
          <a:p>
            <a:pPr indent="0" lvl="0" marL="12700" rtl="0" algn="l">
              <a:lnSpc>
                <a:spcPct val="150000"/>
              </a:lnSpc>
              <a:spcBef>
                <a:spcPts val="1000"/>
              </a:spcBef>
              <a:spcAft>
                <a:spcPts val="0"/>
              </a:spcAft>
              <a:buNone/>
            </a:pPr>
            <a:r>
              <a:rPr b="1" lang="en" sz="1400">
                <a:solidFill>
                  <a:schemeClr val="dk1"/>
                </a:solidFill>
                <a:latin typeface="Georgia"/>
                <a:ea typeface="Georgia"/>
                <a:cs typeface="Georgia"/>
                <a:sym typeface="Georgia"/>
              </a:rPr>
              <a:t>Certified Digital Marketing Trainer, </a:t>
            </a:r>
            <a:r>
              <a:rPr lang="en" sz="1400">
                <a:solidFill>
                  <a:srgbClr val="121416"/>
                </a:solidFill>
                <a:latin typeface="Georgia"/>
                <a:ea typeface="Georgia"/>
                <a:cs typeface="Georgia"/>
                <a:sym typeface="Georgia"/>
              </a:rPr>
              <a:t>Upskills Nepal</a:t>
            </a:r>
            <a:endParaRPr sz="1400">
              <a:solidFill>
                <a:srgbClr val="121416"/>
              </a:solidFill>
              <a:latin typeface="Georgia"/>
              <a:ea typeface="Georgia"/>
              <a:cs typeface="Georgia"/>
              <a:sym typeface="Georgia"/>
            </a:endParaRPr>
          </a:p>
          <a:p>
            <a:pPr indent="0" lvl="0" marL="12700" rtl="0" algn="l">
              <a:lnSpc>
                <a:spcPct val="150000"/>
              </a:lnSpc>
              <a:spcBef>
                <a:spcPts val="1000"/>
              </a:spcBef>
              <a:spcAft>
                <a:spcPts val="0"/>
              </a:spcAft>
              <a:buNone/>
            </a:pPr>
            <a:r>
              <a:rPr b="1" lang="en" sz="1400">
                <a:solidFill>
                  <a:schemeClr val="dk1"/>
                </a:solidFill>
                <a:latin typeface="Georgia"/>
                <a:ea typeface="Georgia"/>
                <a:cs typeface="Georgia"/>
                <a:sym typeface="Georgia"/>
              </a:rPr>
              <a:t>Masters in Computer Application (MCA)</a:t>
            </a:r>
            <a:r>
              <a:rPr b="1" lang="en" sz="1400">
                <a:solidFill>
                  <a:schemeClr val="dk1"/>
                </a:solidFill>
                <a:latin typeface="Georgia"/>
                <a:ea typeface="Georgia"/>
                <a:cs typeface="Georgia"/>
                <a:sym typeface="Georgia"/>
              </a:rPr>
              <a:t>, </a:t>
            </a:r>
            <a:r>
              <a:rPr lang="en" sz="1400">
                <a:solidFill>
                  <a:srgbClr val="121416"/>
                </a:solidFill>
                <a:latin typeface="Georgia"/>
                <a:ea typeface="Georgia"/>
                <a:cs typeface="Georgia"/>
                <a:sym typeface="Georgia"/>
              </a:rPr>
              <a:t>Kantipur City College (PU)</a:t>
            </a:r>
            <a:endParaRPr sz="1400">
              <a:solidFill>
                <a:srgbClr val="121416"/>
              </a:solidFill>
              <a:latin typeface="Georgia"/>
              <a:ea typeface="Georgia"/>
              <a:cs typeface="Georgia"/>
              <a:sym typeface="Georgia"/>
            </a:endParaRPr>
          </a:p>
          <a:p>
            <a:pPr indent="0" lvl="0" marL="12700" rtl="0" algn="l">
              <a:lnSpc>
                <a:spcPct val="150000"/>
              </a:lnSpc>
              <a:spcBef>
                <a:spcPts val="1000"/>
              </a:spcBef>
              <a:spcAft>
                <a:spcPts val="0"/>
              </a:spcAft>
              <a:buNone/>
            </a:pPr>
            <a:r>
              <a:rPr b="1" lang="en" sz="1400">
                <a:solidFill>
                  <a:schemeClr val="dk1"/>
                </a:solidFill>
                <a:latin typeface="Georgia"/>
                <a:ea typeface="Georgia"/>
                <a:cs typeface="Georgia"/>
                <a:sym typeface="Georgia"/>
              </a:rPr>
              <a:t>MBA Faculty Lecturer, </a:t>
            </a:r>
            <a:r>
              <a:rPr lang="en" sz="1400">
                <a:latin typeface="Georgia"/>
                <a:ea typeface="Georgia"/>
                <a:cs typeface="Georgia"/>
                <a:sym typeface="Georgia"/>
              </a:rPr>
              <a:t>Kasthamandap College of Management(PU)</a:t>
            </a:r>
            <a:endParaRPr sz="1400">
              <a:latin typeface="Georgia"/>
              <a:ea typeface="Georgia"/>
              <a:cs typeface="Georgia"/>
              <a:sym typeface="Georgia"/>
            </a:endParaRPr>
          </a:p>
          <a:p>
            <a:pPr indent="0" lvl="0" marL="12700" rtl="0" algn="l">
              <a:lnSpc>
                <a:spcPct val="150000"/>
              </a:lnSpc>
              <a:spcBef>
                <a:spcPts val="1000"/>
              </a:spcBef>
              <a:spcAft>
                <a:spcPts val="0"/>
              </a:spcAft>
              <a:buNone/>
            </a:pPr>
            <a:r>
              <a:rPr b="1" lang="en" sz="1400">
                <a:solidFill>
                  <a:schemeClr val="dk1"/>
                </a:solidFill>
                <a:latin typeface="Georgia"/>
                <a:ea typeface="Georgia"/>
                <a:cs typeface="Georgia"/>
                <a:sym typeface="Georgia"/>
              </a:rPr>
              <a:t>MBA Faculty Lecturer, </a:t>
            </a:r>
            <a:r>
              <a:rPr lang="en" sz="1400">
                <a:latin typeface="Georgia"/>
                <a:ea typeface="Georgia"/>
                <a:cs typeface="Georgia"/>
                <a:sym typeface="Georgia"/>
              </a:rPr>
              <a:t>SANN International College(PU)</a:t>
            </a:r>
            <a:endParaRPr sz="1400">
              <a:latin typeface="Georgia"/>
              <a:ea typeface="Georgia"/>
              <a:cs typeface="Georgia"/>
              <a:sym typeface="Georgia"/>
            </a:endParaRPr>
          </a:p>
          <a:p>
            <a:pPr indent="0" lvl="0" marL="12700" rtl="0" algn="l">
              <a:lnSpc>
                <a:spcPct val="150000"/>
              </a:lnSpc>
              <a:spcBef>
                <a:spcPts val="1000"/>
              </a:spcBef>
              <a:spcAft>
                <a:spcPts val="0"/>
              </a:spcAft>
              <a:buNone/>
            </a:pPr>
            <a:r>
              <a:rPr b="1" lang="en" sz="1400">
                <a:solidFill>
                  <a:schemeClr val="dk1"/>
                </a:solidFill>
                <a:latin typeface="Georgia"/>
                <a:ea typeface="Georgia"/>
                <a:cs typeface="Georgia"/>
                <a:sym typeface="Georgia"/>
              </a:rPr>
              <a:t>BBA Faculty Lecturer, </a:t>
            </a:r>
            <a:r>
              <a:rPr lang="en" sz="1400">
                <a:latin typeface="Georgia"/>
                <a:ea typeface="Georgia"/>
                <a:cs typeface="Georgia"/>
                <a:sym typeface="Georgia"/>
              </a:rPr>
              <a:t>Cosmos College of Management and Technology(PU)</a:t>
            </a:r>
            <a:endParaRPr sz="1400">
              <a:latin typeface="Georgia"/>
              <a:ea typeface="Georgia"/>
              <a:cs typeface="Georgia"/>
              <a:sym typeface="Georgia"/>
            </a:endParaRPr>
          </a:p>
          <a:p>
            <a:pPr indent="0" lvl="0" marL="0" rtl="0" algn="l">
              <a:lnSpc>
                <a:spcPct val="150000"/>
              </a:lnSpc>
              <a:spcBef>
                <a:spcPts val="1000"/>
              </a:spcBef>
              <a:spcAft>
                <a:spcPts val="0"/>
              </a:spcAft>
              <a:buNone/>
            </a:pPr>
            <a:r>
              <a:t/>
            </a:r>
            <a:endParaRPr sz="1400">
              <a:latin typeface="Georgia"/>
              <a:ea typeface="Georgia"/>
              <a:cs typeface="Georgia"/>
              <a:sym typeface="Georgia"/>
            </a:endParaRPr>
          </a:p>
          <a:p>
            <a:pPr indent="0" lvl="0" marL="50800" rtl="0" algn="r">
              <a:lnSpc>
                <a:spcPct val="150000"/>
              </a:lnSpc>
              <a:spcBef>
                <a:spcPts val="1000"/>
              </a:spcBef>
              <a:spcAft>
                <a:spcPts val="0"/>
              </a:spcAft>
              <a:buNone/>
            </a:pPr>
            <a:r>
              <a:rPr b="1" i="1" lang="en" sz="1400">
                <a:solidFill>
                  <a:schemeClr val="dk1"/>
                </a:solidFill>
                <a:latin typeface="Georgia"/>
                <a:ea typeface="Georgia"/>
                <a:cs typeface="Georgia"/>
                <a:sym typeface="Georgia"/>
              </a:rPr>
              <a:t>Nutan Regmi</a:t>
            </a:r>
            <a:r>
              <a:rPr b="1" i="1" lang="en" sz="1400">
                <a:solidFill>
                  <a:srgbClr val="000000"/>
                </a:solidFill>
                <a:latin typeface="Georgia"/>
                <a:ea typeface="Georgia"/>
                <a:cs typeface="Georgia"/>
                <a:sym typeface="Georgia"/>
              </a:rPr>
              <a:t> [MBA, Bsc. Computer Science &amp; IT]</a:t>
            </a:r>
            <a:endParaRPr sz="1400">
              <a:solidFill>
                <a:srgbClr val="000000"/>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I. Content, Branding, and Sales: The Golden Triangle</a:t>
            </a:r>
            <a:endParaRPr b="1">
              <a:latin typeface="Georgia"/>
              <a:ea typeface="Georgia"/>
              <a:cs typeface="Georgia"/>
              <a:sym typeface="Georgia"/>
            </a:endParaRPr>
          </a:p>
        </p:txBody>
      </p:sp>
      <p:sp>
        <p:nvSpPr>
          <p:cNvPr id="98" name="Google Shape;98;p15"/>
          <p:cNvSpPr txBox="1"/>
          <p:nvPr>
            <p:ph idx="1" type="body"/>
          </p:nvPr>
        </p:nvSpPr>
        <p:spPr>
          <a:xfrm>
            <a:off x="227100" y="1512550"/>
            <a:ext cx="8916900" cy="42387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The Interplay</a:t>
            </a:r>
            <a:r>
              <a:rPr lang="en" sz="1200">
                <a:solidFill>
                  <a:srgbClr val="000000"/>
                </a:solidFill>
                <a:latin typeface="Georgia"/>
                <a:ea typeface="Georgia"/>
                <a:cs typeface="Georgia"/>
                <a:sym typeface="Georgia"/>
              </a:rPr>
              <a:t>: Content is the vehicle, branding is the identity, and sales are the destination. They are intrinsically linked.</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Content</a:t>
            </a:r>
            <a:r>
              <a:rPr lang="en" sz="1200">
                <a:solidFill>
                  <a:srgbClr val="000000"/>
                </a:solidFill>
                <a:latin typeface="Georgia"/>
                <a:ea typeface="Georgia"/>
                <a:cs typeface="Georgia"/>
                <a:sym typeface="Georgia"/>
              </a:rPr>
              <a:t>: Informative, entertaining, and valuable content builds trust and authority. Think blog posts, videos, infographics, podcasts, webinars, etc.</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Branding</a:t>
            </a:r>
            <a:r>
              <a:rPr lang="en" sz="1200">
                <a:solidFill>
                  <a:srgbClr val="000000"/>
                </a:solidFill>
                <a:latin typeface="Georgia"/>
                <a:ea typeface="Georgia"/>
                <a:cs typeface="Georgia"/>
                <a:sym typeface="Georgia"/>
              </a:rPr>
              <a:t>: Consistent brand messaging, visual identity, and values create recognition and loyalty.</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Sales</a:t>
            </a:r>
            <a:r>
              <a:rPr lang="en" sz="1200">
                <a:solidFill>
                  <a:srgbClr val="000000"/>
                </a:solidFill>
                <a:latin typeface="Georgia"/>
                <a:ea typeface="Georgia"/>
                <a:cs typeface="Georgia"/>
                <a:sym typeface="Georgia"/>
              </a:rPr>
              <a:t>: Effective content marketing nurtures leads through the sales funnel, ultimately driving conversions.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Practical Insight</a:t>
            </a:r>
            <a:r>
              <a:rPr lang="en" sz="1200">
                <a:solidFill>
                  <a:srgbClr val="000000"/>
                </a:solidFill>
                <a:latin typeface="Georgia"/>
                <a:ea typeface="Georgia"/>
                <a:cs typeface="Georgia"/>
                <a:sym typeface="Georgia"/>
              </a:rPr>
              <a:t>:</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Content Audit</a:t>
            </a:r>
            <a:r>
              <a:rPr lang="en" sz="1200">
                <a:solidFill>
                  <a:srgbClr val="000000"/>
                </a:solidFill>
                <a:latin typeface="Georgia"/>
                <a:ea typeface="Georgia"/>
                <a:cs typeface="Georgia"/>
                <a:sym typeface="Georgia"/>
              </a:rPr>
              <a:t>: Regularly assess your existing content. Is it aligned with your brand? Is it driving traffic and leads?</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Brand Guidelines</a:t>
            </a:r>
            <a:r>
              <a:rPr lang="en" sz="1200">
                <a:solidFill>
                  <a:srgbClr val="000000"/>
                </a:solidFill>
                <a:latin typeface="Georgia"/>
                <a:ea typeface="Georgia"/>
                <a:cs typeface="Georgia"/>
                <a:sym typeface="Georgia"/>
              </a:rPr>
              <a:t>: Ensure everyone creating content understands and adheres to brand guidelines (tone, voice, visuals).</a:t>
            </a:r>
            <a:endParaRPr sz="1200">
              <a:solidFill>
                <a:srgbClr val="000000"/>
              </a:solidFill>
              <a:latin typeface="Georgia"/>
              <a:ea typeface="Georgia"/>
              <a:cs typeface="Georgia"/>
              <a:sym typeface="Georgia"/>
            </a:endParaRPr>
          </a:p>
          <a:p>
            <a:pPr indent="0" lvl="0" marL="0" rtl="0" algn="l">
              <a:spcBef>
                <a:spcPts val="2100"/>
              </a:spcBef>
              <a:spcAft>
                <a:spcPts val="1200"/>
              </a:spcAft>
              <a:buNone/>
            </a:pPr>
            <a:r>
              <a:t/>
            </a:r>
            <a:endParaRPr b="1" sz="1200" u="sng">
              <a:solidFill>
                <a:srgbClr val="000000"/>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II. Search Engine Marketing (SEM)</a:t>
            </a:r>
            <a:endParaRPr b="1">
              <a:latin typeface="Georgia"/>
              <a:ea typeface="Georgia"/>
              <a:cs typeface="Georgia"/>
              <a:sym typeface="Georgia"/>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04800" lvl="0" marL="457200" rtl="0" algn="l">
              <a:spcBef>
                <a:spcPts val="60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Definition</a:t>
            </a:r>
            <a:r>
              <a:rPr lang="en" sz="1200">
                <a:solidFill>
                  <a:srgbClr val="000000"/>
                </a:solidFill>
                <a:latin typeface="Georgia"/>
                <a:ea typeface="Georgia"/>
                <a:cs typeface="Georgia"/>
                <a:sym typeface="Georgia"/>
              </a:rPr>
              <a:t>: Using paid advertising to increase visibility in search engine results pages (SERPs). Primarily Google Ads (formerly AdWords).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Key Components</a:t>
            </a:r>
            <a:r>
              <a:rPr lang="en" sz="1200">
                <a:solidFill>
                  <a:srgbClr val="000000"/>
                </a:solidFill>
                <a:latin typeface="Georgia"/>
                <a:ea typeface="Georgia"/>
                <a:cs typeface="Georgia"/>
                <a:sym typeface="Georgia"/>
              </a:rPr>
              <a:t>:</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Keyword Research</a:t>
            </a:r>
            <a:r>
              <a:rPr lang="en" sz="1200">
                <a:solidFill>
                  <a:srgbClr val="000000"/>
                </a:solidFill>
                <a:latin typeface="Georgia"/>
                <a:ea typeface="Georgia"/>
                <a:cs typeface="Georgia"/>
                <a:sym typeface="Georgia"/>
              </a:rPr>
              <a:t>: Identifying the terms your target audience uses to search for your products or services. Tools: Google Keyword Planner, SEMrush, Ahrefs.</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Ad Creation</a:t>
            </a:r>
            <a:r>
              <a:rPr lang="en" sz="1200">
                <a:solidFill>
                  <a:srgbClr val="000000"/>
                </a:solidFill>
                <a:latin typeface="Georgia"/>
                <a:ea typeface="Georgia"/>
                <a:cs typeface="Georgia"/>
                <a:sym typeface="Georgia"/>
              </a:rPr>
              <a:t>: Writing compelling ad copy that includes relevant keywords, a clear call to action, and a unique selling proposition.</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Bidding Strategy</a:t>
            </a:r>
            <a:r>
              <a:rPr lang="en" sz="1200">
                <a:solidFill>
                  <a:srgbClr val="000000"/>
                </a:solidFill>
                <a:latin typeface="Georgia"/>
                <a:ea typeface="Georgia"/>
                <a:cs typeface="Georgia"/>
                <a:sym typeface="Georgia"/>
              </a:rPr>
              <a:t>: Optimizing your bids to achieve the desired ad position and ROI.</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Landing Page Optimization</a:t>
            </a:r>
            <a:r>
              <a:rPr lang="en" sz="1200">
                <a:solidFill>
                  <a:srgbClr val="000000"/>
                </a:solidFill>
                <a:latin typeface="Georgia"/>
                <a:ea typeface="Georgia"/>
                <a:cs typeface="Georgia"/>
                <a:sym typeface="Georgia"/>
              </a:rPr>
              <a:t>: Ensuring your landing pages are relevant to your ads, user-friendly, and designed to convert visitors into leads or customers.</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Quality Score</a:t>
            </a:r>
            <a:r>
              <a:rPr lang="en" sz="1200">
                <a:solidFill>
                  <a:srgbClr val="000000"/>
                </a:solidFill>
                <a:latin typeface="Georgia"/>
                <a:ea typeface="Georgia"/>
                <a:cs typeface="Georgia"/>
                <a:sym typeface="Georgia"/>
              </a:rPr>
              <a:t>: A metric used by Google to assess the relevance and quality of your ads and landing pages. A high-Quality Score can lead to lower costs and better ad positions.</a:t>
            </a:r>
            <a:endParaRPr sz="1200">
              <a:solidFill>
                <a:srgbClr val="000000"/>
              </a:solidFill>
              <a:latin typeface="Georgia"/>
              <a:ea typeface="Georgia"/>
              <a:cs typeface="Georgia"/>
              <a:sym typeface="Georgia"/>
            </a:endParaRPr>
          </a:p>
          <a:p>
            <a:pPr indent="0" lvl="0" marL="0" rtl="0" algn="l">
              <a:spcBef>
                <a:spcPts val="2100"/>
              </a:spcBef>
              <a:spcAft>
                <a:spcPts val="1200"/>
              </a:spcAft>
              <a:buNone/>
            </a:pPr>
            <a:r>
              <a:t/>
            </a:r>
            <a:endParaRPr b="1" sz="1200" u="sng">
              <a:solidFill>
                <a:srgbClr val="000000"/>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04800" lvl="0" marL="457200" rtl="0" algn="l">
              <a:spcBef>
                <a:spcPts val="60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Practical Insight</a:t>
            </a:r>
            <a:r>
              <a:rPr lang="en" sz="1200">
                <a:solidFill>
                  <a:srgbClr val="000000"/>
                </a:solidFill>
                <a:latin typeface="Georgia"/>
                <a:ea typeface="Georgia"/>
                <a:cs typeface="Georgia"/>
                <a:sym typeface="Georgia"/>
              </a:rPr>
              <a:t>:</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A/B Testing</a:t>
            </a:r>
            <a:r>
              <a:rPr lang="en" sz="1200">
                <a:solidFill>
                  <a:srgbClr val="000000"/>
                </a:solidFill>
                <a:latin typeface="Georgia"/>
                <a:ea typeface="Georgia"/>
                <a:cs typeface="Georgia"/>
                <a:sym typeface="Georgia"/>
              </a:rPr>
              <a:t>: Continuously test different ad copy, landing pages, and bidding strategies to improve performance.</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Remarketing</a:t>
            </a:r>
            <a:r>
              <a:rPr lang="en" sz="1200">
                <a:solidFill>
                  <a:srgbClr val="000000"/>
                </a:solidFill>
                <a:latin typeface="Georgia"/>
                <a:ea typeface="Georgia"/>
                <a:cs typeface="Georgia"/>
                <a:sym typeface="Georgia"/>
              </a:rPr>
              <a:t>: Target users who have previously visited your website with tailored ads to re-engage them and drive conversions.</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Location Targeting</a:t>
            </a:r>
            <a:r>
              <a:rPr lang="en" sz="1200">
                <a:solidFill>
                  <a:srgbClr val="000000"/>
                </a:solidFill>
                <a:latin typeface="Georgia"/>
                <a:ea typeface="Georgia"/>
                <a:cs typeface="Georgia"/>
                <a:sym typeface="Georgia"/>
              </a:rPr>
              <a:t>: Refine your audience to your targeted areas</a:t>
            </a:r>
            <a:endParaRPr sz="1200">
              <a:solidFill>
                <a:srgbClr val="000000"/>
              </a:solidFill>
              <a:latin typeface="Georgia"/>
              <a:ea typeface="Georgia"/>
              <a:cs typeface="Georgia"/>
              <a:sym typeface="Georgia"/>
            </a:endParaRPr>
          </a:p>
          <a:p>
            <a:pPr indent="0" lvl="0" marL="0" rtl="0" algn="l">
              <a:spcBef>
                <a:spcPts val="2100"/>
              </a:spcBef>
              <a:spcAft>
                <a:spcPts val="1200"/>
              </a:spcAft>
              <a:buNone/>
            </a:pPr>
            <a:r>
              <a:t/>
            </a:r>
            <a:endParaRPr b="1" sz="1200" u="sng">
              <a:solidFill>
                <a:srgbClr val="000000"/>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III. Search Engine Optimization (SEO)</a:t>
            </a:r>
            <a:endParaRPr b="1"/>
          </a:p>
          <a:p>
            <a:pPr indent="0" lvl="0" marL="0" rtl="0" algn="l">
              <a:spcBef>
                <a:spcPts val="0"/>
              </a:spcBef>
              <a:spcAft>
                <a:spcPts val="0"/>
              </a:spcAft>
              <a:buNone/>
            </a:pPr>
            <a:r>
              <a:t/>
            </a:r>
            <a:endParaRPr b="1"/>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Definition</a:t>
            </a:r>
            <a:r>
              <a:rPr lang="en" sz="1200">
                <a:solidFill>
                  <a:srgbClr val="000000"/>
                </a:solidFill>
                <a:latin typeface="Georgia"/>
                <a:ea typeface="Georgia"/>
                <a:cs typeface="Georgia"/>
                <a:sym typeface="Georgia"/>
              </a:rPr>
              <a:t>: Optimizing your website to rank higher in organic (unpaid) search results.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Key Pillars</a:t>
            </a:r>
            <a:r>
              <a:rPr lang="en" sz="1200">
                <a:solidFill>
                  <a:srgbClr val="000000"/>
                </a:solidFill>
                <a:latin typeface="Georgia"/>
                <a:ea typeface="Georgia"/>
                <a:cs typeface="Georgia"/>
                <a:sym typeface="Georgia"/>
              </a:rPr>
              <a:t>:</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On-Page Optimization</a:t>
            </a:r>
            <a:r>
              <a:rPr lang="en" sz="1200">
                <a:solidFill>
                  <a:srgbClr val="000000"/>
                </a:solidFill>
                <a:latin typeface="Georgia"/>
                <a:ea typeface="Georgia"/>
                <a:cs typeface="Georgia"/>
                <a:sym typeface="Georgia"/>
              </a:rPr>
              <a:t>: Optimizing website content, meta descriptions, title tags, headings, and image alt text.</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Off-Page Optimization</a:t>
            </a:r>
            <a:r>
              <a:rPr lang="en" sz="1200">
                <a:solidFill>
                  <a:srgbClr val="000000"/>
                </a:solidFill>
                <a:latin typeface="Georgia"/>
                <a:ea typeface="Georgia"/>
                <a:cs typeface="Georgia"/>
                <a:sym typeface="Georgia"/>
              </a:rPr>
              <a:t>: Building backlinks from high-quality websites to increase your website's authority.</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Technical SEO</a:t>
            </a:r>
            <a:r>
              <a:rPr lang="en" sz="1200">
                <a:solidFill>
                  <a:srgbClr val="000000"/>
                </a:solidFill>
                <a:latin typeface="Georgia"/>
                <a:ea typeface="Georgia"/>
                <a:cs typeface="Georgia"/>
                <a:sym typeface="Georgia"/>
              </a:rPr>
              <a:t>: Ensuring your website is crawlable and indexable by search engines. This includes optimizing site speed, mobile-friendliness, site architecture, and schema markup.</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Practical Insight</a:t>
            </a:r>
            <a:r>
              <a:rPr lang="en" sz="1200">
                <a:solidFill>
                  <a:srgbClr val="000000"/>
                </a:solidFill>
                <a:latin typeface="Georgia"/>
                <a:ea typeface="Georgia"/>
                <a:cs typeface="Georgia"/>
                <a:sym typeface="Georgia"/>
              </a:rPr>
              <a:t>:</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Google Search Console</a:t>
            </a:r>
            <a:r>
              <a:rPr lang="en" sz="1200">
                <a:solidFill>
                  <a:srgbClr val="000000"/>
                </a:solidFill>
                <a:latin typeface="Georgia"/>
                <a:ea typeface="Georgia"/>
                <a:cs typeface="Georgia"/>
                <a:sym typeface="Georgia"/>
              </a:rPr>
              <a:t>: Use this free tool to monitor your website's performance in search results, identify technical issues, and submit sitemaps.</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Link Building</a:t>
            </a:r>
            <a:r>
              <a:rPr lang="en" sz="1200">
                <a:solidFill>
                  <a:srgbClr val="000000"/>
                </a:solidFill>
                <a:latin typeface="Georgia"/>
                <a:ea typeface="Georgia"/>
                <a:cs typeface="Georgia"/>
                <a:sym typeface="Georgia"/>
              </a:rPr>
              <a:t>: Focus on earning high-quality backlinks from authoritative websites in your industry. Avoid buying links or engaging in other black-hat SEO tactics.</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Mobile-First Indexing</a:t>
            </a:r>
            <a:r>
              <a:rPr lang="en" sz="1200">
                <a:solidFill>
                  <a:srgbClr val="000000"/>
                </a:solidFill>
                <a:latin typeface="Georgia"/>
                <a:ea typeface="Georgia"/>
                <a:cs typeface="Georgia"/>
                <a:sym typeface="Georgia"/>
              </a:rPr>
              <a:t>: Google prioritizes mobile-friendly websites. Ensure your website is responsive and provides a good user experience on mobile devices.</a:t>
            </a:r>
            <a:endParaRPr sz="1200">
              <a:solidFill>
                <a:srgbClr val="000000"/>
              </a:solidFill>
              <a:latin typeface="Georgia"/>
              <a:ea typeface="Georgia"/>
              <a:cs typeface="Georgia"/>
              <a:sym typeface="Georgia"/>
            </a:endParaRPr>
          </a:p>
          <a:p>
            <a:pPr indent="0" lvl="0" marL="0" rtl="0" algn="l">
              <a:spcBef>
                <a:spcPts val="2100"/>
              </a:spcBef>
              <a:spcAft>
                <a:spcPts val="1200"/>
              </a:spcAft>
              <a:buNone/>
            </a:pPr>
            <a:r>
              <a:t/>
            </a:r>
            <a:endParaRPr sz="1200" u="sng">
              <a:solidFill>
                <a:srgbClr val="000000"/>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IV. Mobile Marketing</a:t>
            </a:r>
            <a:endParaRPr b="1">
              <a:latin typeface="Georgia"/>
              <a:ea typeface="Georgia"/>
              <a:cs typeface="Georgia"/>
              <a:sym typeface="Georgia"/>
            </a:endParaRPr>
          </a:p>
        </p:txBody>
      </p:sp>
      <p:sp>
        <p:nvSpPr>
          <p:cNvPr id="122" name="Google Shape;122;p19"/>
          <p:cNvSpPr txBox="1"/>
          <p:nvPr>
            <p:ph idx="1" type="body"/>
          </p:nvPr>
        </p:nvSpPr>
        <p:spPr>
          <a:xfrm>
            <a:off x="311700" y="1476850"/>
            <a:ext cx="8520600" cy="3339000"/>
          </a:xfrm>
          <a:prstGeom prst="rect">
            <a:avLst/>
          </a:prstGeom>
        </p:spPr>
        <p:txBody>
          <a:bodyPr anchorCtr="0" anchor="t" bIns="91425" lIns="91425" spcFirstLastPara="1" rIns="91425" wrap="square" tIns="91425">
            <a:noAutofit/>
          </a:bodyPr>
          <a:lstStyle/>
          <a:p>
            <a:pPr indent="-304800" lvl="0" marL="457200" rtl="0" algn="l">
              <a:spcBef>
                <a:spcPts val="60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Definition</a:t>
            </a:r>
            <a:r>
              <a:rPr lang="en" sz="1200">
                <a:solidFill>
                  <a:srgbClr val="000000"/>
                </a:solidFill>
                <a:latin typeface="Georgia"/>
                <a:ea typeface="Georgia"/>
                <a:cs typeface="Georgia"/>
                <a:sym typeface="Georgia"/>
              </a:rPr>
              <a:t>: Reaching and engaging customers through mobile devices.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Key Tactics</a:t>
            </a:r>
            <a:r>
              <a:rPr lang="en" sz="1200">
                <a:solidFill>
                  <a:srgbClr val="000000"/>
                </a:solidFill>
                <a:latin typeface="Georgia"/>
                <a:ea typeface="Georgia"/>
                <a:cs typeface="Georgia"/>
                <a:sym typeface="Georgia"/>
              </a:rPr>
              <a:t>:</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Mobile-Friendly Website</a:t>
            </a:r>
            <a:r>
              <a:rPr lang="en" sz="1200">
                <a:solidFill>
                  <a:srgbClr val="000000"/>
                </a:solidFill>
                <a:latin typeface="Georgia"/>
                <a:ea typeface="Georgia"/>
                <a:cs typeface="Georgia"/>
                <a:sym typeface="Georgia"/>
              </a:rPr>
              <a:t>: As mentioned above, essential for SEO and user experience.</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SMS Marketing</a:t>
            </a:r>
            <a:r>
              <a:rPr lang="en" sz="1200">
                <a:solidFill>
                  <a:srgbClr val="000000"/>
                </a:solidFill>
                <a:latin typeface="Georgia"/>
                <a:ea typeface="Georgia"/>
                <a:cs typeface="Georgia"/>
                <a:sym typeface="Georgia"/>
              </a:rPr>
              <a:t>: Sending text messages to subscribers with promotions, updates, or reminders.</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In-App Advertising</a:t>
            </a:r>
            <a:r>
              <a:rPr lang="en" sz="1200">
                <a:solidFill>
                  <a:srgbClr val="000000"/>
                </a:solidFill>
                <a:latin typeface="Georgia"/>
                <a:ea typeface="Georgia"/>
                <a:cs typeface="Georgia"/>
                <a:sym typeface="Georgia"/>
              </a:rPr>
              <a:t>: Displaying ads within mobile apps.</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Mobile SEO</a:t>
            </a:r>
            <a:r>
              <a:rPr lang="en" sz="1200">
                <a:solidFill>
                  <a:srgbClr val="000000"/>
                </a:solidFill>
                <a:latin typeface="Georgia"/>
                <a:ea typeface="Georgia"/>
                <a:cs typeface="Georgia"/>
                <a:sym typeface="Georgia"/>
              </a:rPr>
              <a:t>: Optimizing your website for mobile search.</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Location-Based Marketing</a:t>
            </a:r>
            <a:r>
              <a:rPr lang="en" sz="1200">
                <a:solidFill>
                  <a:srgbClr val="000000"/>
                </a:solidFill>
                <a:latin typeface="Georgia"/>
                <a:ea typeface="Georgia"/>
                <a:cs typeface="Georgia"/>
                <a:sym typeface="Georgia"/>
              </a:rPr>
              <a:t>: Targeting users based on their geographic location.</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Practical Insight</a:t>
            </a:r>
            <a:r>
              <a:rPr lang="en" sz="1200">
                <a:solidFill>
                  <a:srgbClr val="000000"/>
                </a:solidFill>
                <a:latin typeface="Georgia"/>
                <a:ea typeface="Georgia"/>
                <a:cs typeface="Georgia"/>
                <a:sym typeface="Georgia"/>
              </a:rPr>
              <a:t>:</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Personalization</a:t>
            </a:r>
            <a:r>
              <a:rPr lang="en" sz="1200">
                <a:solidFill>
                  <a:srgbClr val="000000"/>
                </a:solidFill>
                <a:latin typeface="Georgia"/>
                <a:ea typeface="Georgia"/>
                <a:cs typeface="Georgia"/>
                <a:sym typeface="Georgia"/>
              </a:rPr>
              <a:t>: Tailor your mobile marketing messages to individual users based on their preferences and behavior.</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Segmentation</a:t>
            </a:r>
            <a:r>
              <a:rPr lang="en" sz="1200">
                <a:solidFill>
                  <a:srgbClr val="000000"/>
                </a:solidFill>
                <a:latin typeface="Georgia"/>
                <a:ea typeface="Georgia"/>
                <a:cs typeface="Georgia"/>
                <a:sym typeface="Georgia"/>
              </a:rPr>
              <a:t>: Divide your audience into smaller groups based on demographics, interests, and behavior.</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Track and Measure</a:t>
            </a:r>
            <a:r>
              <a:rPr lang="en" sz="1200">
                <a:solidFill>
                  <a:srgbClr val="000000"/>
                </a:solidFill>
                <a:latin typeface="Georgia"/>
                <a:ea typeface="Georgia"/>
                <a:cs typeface="Georgia"/>
                <a:sym typeface="Georgia"/>
              </a:rPr>
              <a:t>: Use analytics tools to track the performance of your mobile marketing campaigns and make data-driven decisions.</a:t>
            </a:r>
            <a:endParaRPr sz="1200">
              <a:solidFill>
                <a:srgbClr val="000000"/>
              </a:solidFill>
              <a:latin typeface="Georgia"/>
              <a:ea typeface="Georgia"/>
              <a:cs typeface="Georgia"/>
              <a:sym typeface="Georgia"/>
            </a:endParaRPr>
          </a:p>
          <a:p>
            <a:pPr indent="0" lvl="0" marL="0" rtl="0" algn="l">
              <a:spcBef>
                <a:spcPts val="2100"/>
              </a:spcBef>
              <a:spcAft>
                <a:spcPts val="1200"/>
              </a:spcAft>
              <a:buNone/>
            </a:pPr>
            <a:r>
              <a:t/>
            </a:r>
            <a:endParaRPr b="1" sz="1200" u="sng">
              <a:solidFill>
                <a:srgbClr val="000000"/>
              </a:solidFill>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V. Video Marketing</a:t>
            </a:r>
            <a:endParaRPr b="1"/>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304800" lvl="0" marL="457200" rtl="0" algn="l">
              <a:spcBef>
                <a:spcPts val="60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Definition</a:t>
            </a:r>
            <a:r>
              <a:rPr lang="en" sz="1200">
                <a:solidFill>
                  <a:srgbClr val="000000"/>
                </a:solidFill>
                <a:latin typeface="Georgia"/>
                <a:ea typeface="Georgia"/>
                <a:cs typeface="Georgia"/>
                <a:sym typeface="Georgia"/>
              </a:rPr>
              <a:t>: Using video to promote your brand, products, or services.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Platforms</a:t>
            </a:r>
            <a:r>
              <a:rPr lang="en" sz="1200">
                <a:solidFill>
                  <a:srgbClr val="000000"/>
                </a:solidFill>
                <a:latin typeface="Georgia"/>
                <a:ea typeface="Georgia"/>
                <a:cs typeface="Georgia"/>
                <a:sym typeface="Georgia"/>
              </a:rPr>
              <a:t>: YouTube, Vimeo, Facebook, Instagram, TikTok, LinkedIn.</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Types of Videos</a:t>
            </a:r>
            <a:r>
              <a:rPr lang="en" sz="1200">
                <a:solidFill>
                  <a:srgbClr val="000000"/>
                </a:solidFill>
                <a:latin typeface="Georgia"/>
                <a:ea typeface="Georgia"/>
                <a:cs typeface="Georgia"/>
                <a:sym typeface="Georgia"/>
              </a:rPr>
              <a:t>: Explainer videos, product demos, testimonials, behind-the-scenes, live streams, webinars.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Practical Insight</a:t>
            </a:r>
            <a:r>
              <a:rPr lang="en" sz="1200">
                <a:solidFill>
                  <a:srgbClr val="000000"/>
                </a:solidFill>
                <a:latin typeface="Georgia"/>
                <a:ea typeface="Georgia"/>
                <a:cs typeface="Georgia"/>
                <a:sym typeface="Georgia"/>
              </a:rPr>
              <a:t>:</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Optimize for Search</a:t>
            </a:r>
            <a:r>
              <a:rPr lang="en" sz="1200">
                <a:solidFill>
                  <a:srgbClr val="000000"/>
                </a:solidFill>
                <a:latin typeface="Georgia"/>
                <a:ea typeface="Georgia"/>
                <a:cs typeface="Georgia"/>
                <a:sym typeface="Georgia"/>
              </a:rPr>
              <a:t>: Use relevant keywords in your video titles, descriptions, and tags.</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Engage with Viewers</a:t>
            </a:r>
            <a:r>
              <a:rPr lang="en" sz="1200">
                <a:solidFill>
                  <a:srgbClr val="000000"/>
                </a:solidFill>
                <a:latin typeface="Georgia"/>
                <a:ea typeface="Georgia"/>
                <a:cs typeface="Georgia"/>
                <a:sym typeface="Georgia"/>
              </a:rPr>
              <a:t>: Respond to comments, ask questions, and create a community around your videos.</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Video Length</a:t>
            </a:r>
            <a:r>
              <a:rPr lang="en" sz="1200">
                <a:solidFill>
                  <a:srgbClr val="000000"/>
                </a:solidFill>
                <a:latin typeface="Georgia"/>
                <a:ea typeface="Georgia"/>
                <a:cs typeface="Georgia"/>
                <a:sym typeface="Georgia"/>
              </a:rPr>
              <a:t>: Consider your platforms' best practices, shorts for TikTok and YouTube. Longer and professional videos for YouTube and other platforms.</a:t>
            </a:r>
            <a:endParaRPr sz="1200">
              <a:solidFill>
                <a:srgbClr val="000000"/>
              </a:solidFill>
              <a:latin typeface="Georgia"/>
              <a:ea typeface="Georgia"/>
              <a:cs typeface="Georgia"/>
              <a:sym typeface="Georgia"/>
            </a:endParaRPr>
          </a:p>
          <a:p>
            <a:pPr indent="0" lvl="0" marL="0" rtl="0" algn="l">
              <a:spcBef>
                <a:spcPts val="2100"/>
              </a:spcBef>
              <a:spcAft>
                <a:spcPts val="1200"/>
              </a:spcAft>
              <a:buNone/>
            </a:pPr>
            <a:r>
              <a:t/>
            </a:r>
            <a:endParaRPr b="1" sz="1200" u="sng">
              <a:solidFill>
                <a:srgbClr val="000000"/>
              </a:solidFill>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VI. Social Media Marketing</a:t>
            </a:r>
            <a:endParaRPr b="1">
              <a:latin typeface="Georgia"/>
              <a:ea typeface="Georgia"/>
              <a:cs typeface="Georgia"/>
              <a:sym typeface="Georgia"/>
            </a:endParaRPr>
          </a:p>
          <a:p>
            <a:pPr indent="0" lvl="0" marL="0" rtl="0" algn="l">
              <a:spcBef>
                <a:spcPts val="0"/>
              </a:spcBef>
              <a:spcAft>
                <a:spcPts val="0"/>
              </a:spcAft>
              <a:buNone/>
            </a:pPr>
            <a:r>
              <a:t/>
            </a:r>
            <a:endParaRPr b="1">
              <a:latin typeface="Georgia"/>
              <a:ea typeface="Georgia"/>
              <a:cs typeface="Georgia"/>
              <a:sym typeface="Georgia"/>
            </a:endParaRPr>
          </a:p>
        </p:txBody>
      </p:sp>
      <p:sp>
        <p:nvSpPr>
          <p:cNvPr id="134" name="Google Shape;134;p21"/>
          <p:cNvSpPr txBox="1"/>
          <p:nvPr>
            <p:ph idx="1" type="body"/>
          </p:nvPr>
        </p:nvSpPr>
        <p:spPr>
          <a:xfrm>
            <a:off x="311700" y="1391675"/>
            <a:ext cx="8520600" cy="3339000"/>
          </a:xfrm>
          <a:prstGeom prst="rect">
            <a:avLst/>
          </a:prstGeom>
        </p:spPr>
        <p:txBody>
          <a:bodyPr anchorCtr="0" anchor="t" bIns="91425" lIns="91425" spcFirstLastPara="1" rIns="91425" wrap="square" tIns="91425">
            <a:normAutofit/>
          </a:bodyPr>
          <a:lstStyle/>
          <a:p>
            <a:pPr indent="-304800" lvl="0" marL="457200" rtl="0" algn="l">
              <a:spcBef>
                <a:spcPts val="60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Definition</a:t>
            </a:r>
            <a:r>
              <a:rPr lang="en" sz="1200">
                <a:solidFill>
                  <a:srgbClr val="000000"/>
                </a:solidFill>
                <a:latin typeface="Georgia"/>
                <a:ea typeface="Georgia"/>
                <a:cs typeface="Georgia"/>
                <a:sym typeface="Georgia"/>
              </a:rPr>
              <a:t>: Using social media platforms to build brand awareness, engage with customers, and drive traffic and sales.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Key Activities</a:t>
            </a:r>
            <a:r>
              <a:rPr lang="en" sz="1200">
                <a:solidFill>
                  <a:srgbClr val="000000"/>
                </a:solidFill>
                <a:latin typeface="Georgia"/>
                <a:ea typeface="Georgia"/>
                <a:cs typeface="Georgia"/>
                <a:sym typeface="Georgia"/>
              </a:rPr>
              <a:t>:</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Content Creation</a:t>
            </a:r>
            <a:r>
              <a:rPr lang="en" sz="1200">
                <a:solidFill>
                  <a:srgbClr val="000000"/>
                </a:solidFill>
                <a:latin typeface="Georgia"/>
                <a:ea typeface="Georgia"/>
                <a:cs typeface="Georgia"/>
                <a:sym typeface="Georgia"/>
              </a:rPr>
              <a:t>: Sharing valuable and engaging content that resonates with your target audience.</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Community Management</a:t>
            </a:r>
            <a:r>
              <a:rPr lang="en" sz="1200">
                <a:solidFill>
                  <a:srgbClr val="000000"/>
                </a:solidFill>
                <a:latin typeface="Georgia"/>
                <a:ea typeface="Georgia"/>
                <a:cs typeface="Georgia"/>
                <a:sym typeface="Georgia"/>
              </a:rPr>
              <a:t>: Interacting with followers, responding to comments and messages, and fostering a sense of community.</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Social Media Advertising</a:t>
            </a:r>
            <a:r>
              <a:rPr lang="en" sz="1200">
                <a:solidFill>
                  <a:srgbClr val="000000"/>
                </a:solidFill>
                <a:latin typeface="Georgia"/>
                <a:ea typeface="Georgia"/>
                <a:cs typeface="Georgia"/>
                <a:sym typeface="Georgia"/>
              </a:rPr>
              <a:t>: Using paid advertising to reach a wider audience and drive specific business goals.</a:t>
            </a:r>
            <a:endParaRPr sz="1200">
              <a:solidFill>
                <a:srgbClr val="000000"/>
              </a:solidFill>
              <a:latin typeface="Georgia"/>
              <a:ea typeface="Georgia"/>
              <a:cs typeface="Georgia"/>
              <a:sym typeface="Georgia"/>
            </a:endParaRPr>
          </a:p>
          <a:p>
            <a:pPr indent="-304800" lvl="1" marL="914400" rtl="0" algn="l">
              <a:spcBef>
                <a:spcPts val="0"/>
              </a:spcBef>
              <a:spcAft>
                <a:spcPts val="0"/>
              </a:spcAft>
              <a:buClr>
                <a:srgbClr val="000000"/>
              </a:buClr>
              <a:buSzPts val="1200"/>
              <a:buFont typeface="Georgia"/>
              <a:buChar char="●"/>
            </a:pPr>
            <a:r>
              <a:rPr lang="en" sz="1200" u="sng">
                <a:solidFill>
                  <a:srgbClr val="000000"/>
                </a:solidFill>
                <a:latin typeface="Georgia"/>
                <a:ea typeface="Georgia"/>
                <a:cs typeface="Georgia"/>
                <a:sym typeface="Georgia"/>
              </a:rPr>
              <a:t>Influencer Marketing</a:t>
            </a:r>
            <a:r>
              <a:rPr lang="en" sz="1200">
                <a:solidFill>
                  <a:srgbClr val="000000"/>
                </a:solidFill>
                <a:latin typeface="Georgia"/>
                <a:ea typeface="Georgia"/>
                <a:cs typeface="Georgia"/>
                <a:sym typeface="Georgia"/>
              </a:rPr>
              <a:t>: Collaborating with influencers to promote your brand or products.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t/>
            </a:r>
            <a:endParaRPr sz="1200">
              <a:solidFill>
                <a:srgbClr val="000000"/>
              </a:solidFill>
              <a:latin typeface="Georgia"/>
              <a:ea typeface="Georgia"/>
              <a:cs typeface="Georgia"/>
              <a:sym typeface="Georgia"/>
            </a:endParaRPr>
          </a:p>
          <a:p>
            <a:pPr indent="0" lvl="0" marL="0" rtl="0" algn="l">
              <a:spcBef>
                <a:spcPts val="600"/>
              </a:spcBef>
              <a:spcAft>
                <a:spcPts val="1200"/>
              </a:spcAft>
              <a:buNone/>
            </a:pPr>
            <a:r>
              <a:t/>
            </a:r>
            <a:endParaRPr b="1" sz="1300" u="sng">
              <a:solidFill>
                <a:srgbClr val="000000"/>
              </a:solidFill>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