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e7350bf0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2e7350bf0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272e71c41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272e71c41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72e71c41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72e71c41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272e71c41b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272e71c41b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2e7350bf0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2e7350bf0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2f0197a2e6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2f0197a2e6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2f0197a2e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2f0197a2e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2f0197a2e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2f0197a2e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e7350bf0f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e7350bf0f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272e71c41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272e71c41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272e71c41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272e71c41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2e7350bf0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2e7350bf0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e7350bf0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2e7350bf0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d3fb2cd31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d3fb2cd31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f0197a2e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2f0197a2e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2f0197a2e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2f0197a2e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775222"/>
            <a:ext cx="8222100" cy="8388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Unit 4</a:t>
            </a:r>
            <a:endParaRPr/>
          </a:p>
        </p:txBody>
      </p:sp>
      <p:sp>
        <p:nvSpPr>
          <p:cNvPr id="86" name="Google Shape;86;p1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Designing Organization for Digital Success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4. ROI of Digital Strategies</a:t>
            </a:r>
            <a:endParaRPr b="1"/>
          </a:p>
        </p:txBody>
      </p:sp>
      <p:sp>
        <p:nvSpPr>
          <p:cNvPr id="140" name="Google Shape;140;p22"/>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300">
                <a:solidFill>
                  <a:srgbClr val="000000"/>
                </a:solidFill>
                <a:latin typeface="Arial"/>
                <a:ea typeface="Arial"/>
                <a:cs typeface="Arial"/>
                <a:sym typeface="Arial"/>
              </a:rPr>
              <a:t>4.1 Introduction</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Return on Investment (ROI) in digital marketing measures the effectiveness and profitability of digital strategies by comparing gains with costs.</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n" sz="1300">
                <a:solidFill>
                  <a:srgbClr val="000000"/>
                </a:solidFill>
                <a:latin typeface="Arial"/>
                <a:ea typeface="Arial"/>
                <a:cs typeface="Arial"/>
                <a:sym typeface="Arial"/>
              </a:rPr>
              <a:t>4.2 How to Calculate Digital Marketing ROI</a:t>
            </a:r>
            <a:endParaRPr b="1" sz="1300">
              <a:solidFill>
                <a:srgbClr val="000000"/>
              </a:solidFill>
              <a:latin typeface="Arial"/>
              <a:ea typeface="Arial"/>
              <a:cs typeface="Arial"/>
              <a:sym typeface="Arial"/>
            </a:endParaRPr>
          </a:p>
          <a:p>
            <a:pPr indent="0" lvl="0" marL="0" rtl="0" algn="l">
              <a:spcBef>
                <a:spcPts val="400"/>
              </a:spcBef>
              <a:spcAft>
                <a:spcPts val="0"/>
              </a:spcAft>
              <a:buNone/>
            </a:pPr>
            <a:r>
              <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n" sz="1300">
                <a:solidFill>
                  <a:srgbClr val="000000"/>
                </a:solidFill>
                <a:latin typeface="Arial"/>
                <a:ea typeface="Arial"/>
                <a:cs typeface="Arial"/>
                <a:sym typeface="Arial"/>
              </a:rPr>
              <a:t>4.3 Key Metrics for Measuring ROI</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Conversion Rate</a:t>
            </a:r>
            <a:r>
              <a:rPr lang="en" sz="1100">
                <a:solidFill>
                  <a:srgbClr val="000000"/>
                </a:solidFill>
                <a:latin typeface="Arial"/>
                <a:ea typeface="Arial"/>
                <a:cs typeface="Arial"/>
                <a:sym typeface="Arial"/>
              </a:rPr>
              <a:t> – Percentage of visitors who complete a desired action.</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Customer Acquisition Cost (CAC)</a:t>
            </a:r>
            <a:r>
              <a:rPr lang="en" sz="1100">
                <a:solidFill>
                  <a:srgbClr val="000000"/>
                </a:solidFill>
                <a:latin typeface="Arial"/>
                <a:ea typeface="Arial"/>
                <a:cs typeface="Arial"/>
                <a:sym typeface="Arial"/>
              </a:rPr>
              <a:t> – Cost to acquire a new customer.</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Customer Lifetime Value (CLV)</a:t>
            </a:r>
            <a:r>
              <a:rPr lang="en" sz="1100">
                <a:solidFill>
                  <a:srgbClr val="000000"/>
                </a:solidFill>
                <a:latin typeface="Arial"/>
                <a:ea typeface="Arial"/>
                <a:cs typeface="Arial"/>
                <a:sym typeface="Arial"/>
              </a:rPr>
              <a:t> – Revenue a customer generates over their lifetime.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Engagement Metrics</a:t>
            </a:r>
            <a:r>
              <a:rPr lang="en" sz="1100">
                <a:solidFill>
                  <a:srgbClr val="000000"/>
                </a:solidFill>
                <a:latin typeface="Arial"/>
                <a:ea typeface="Arial"/>
                <a:cs typeface="Arial"/>
                <a:sym typeface="Arial"/>
              </a:rPr>
              <a:t> – Likes, shares, comments, and website traffic.</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Return on Ad Spend (ROAS)</a:t>
            </a:r>
            <a:r>
              <a:rPr lang="en" sz="1100">
                <a:solidFill>
                  <a:srgbClr val="000000"/>
                </a:solidFill>
                <a:latin typeface="Arial"/>
                <a:ea typeface="Arial"/>
                <a:cs typeface="Arial"/>
                <a:sym typeface="Arial"/>
              </a:rPr>
              <a:t> – Revenue generated per unit spent on digital ads.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sz="1200">
              <a:solidFill>
                <a:srgbClr val="000000"/>
              </a:solidFill>
              <a:latin typeface="Georgia"/>
              <a:ea typeface="Georgia"/>
              <a:cs typeface="Georgia"/>
              <a:sym typeface="Georgia"/>
            </a:endParaRPr>
          </a:p>
        </p:txBody>
      </p:sp>
      <p:pic>
        <p:nvPicPr>
          <p:cNvPr id="141" name="Google Shape;141;p22"/>
          <p:cNvPicPr preferRelativeResize="0"/>
          <p:nvPr/>
        </p:nvPicPr>
        <p:blipFill>
          <a:blip r:embed="rId3">
            <a:alphaModFix/>
          </a:blip>
          <a:stretch>
            <a:fillRect/>
          </a:stretch>
        </p:blipFill>
        <p:spPr>
          <a:xfrm>
            <a:off x="4123123" y="2267844"/>
            <a:ext cx="4627452" cy="607800"/>
          </a:xfrm>
          <a:prstGeom prst="rect">
            <a:avLst/>
          </a:prstGeom>
          <a:noFill/>
          <a:ln>
            <a:noFill/>
          </a:ln>
        </p:spPr>
      </p:pic>
      <p:pic>
        <p:nvPicPr>
          <p:cNvPr id="142" name="Google Shape;142;p22"/>
          <p:cNvPicPr preferRelativeResize="0"/>
          <p:nvPr/>
        </p:nvPicPr>
        <p:blipFill>
          <a:blip r:embed="rId4">
            <a:alphaModFix/>
          </a:blip>
          <a:stretch>
            <a:fillRect/>
          </a:stretch>
        </p:blipFill>
        <p:spPr>
          <a:xfrm>
            <a:off x="6552525" y="3995650"/>
            <a:ext cx="2279775" cy="739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4.4 Tools for Measuring Digital ROI</a:t>
            </a:r>
            <a:endParaRPr b="1"/>
          </a:p>
        </p:txBody>
      </p:sp>
      <p:sp>
        <p:nvSpPr>
          <p:cNvPr id="148" name="Google Shape;148;p23"/>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solidFill>
                  <a:srgbClr val="000000"/>
                </a:solidFill>
                <a:latin typeface="Georgia"/>
                <a:ea typeface="Georgia"/>
                <a:cs typeface="Georgia"/>
                <a:sym typeface="Georgia"/>
              </a:rPr>
              <a:t>Google Analytics</a:t>
            </a:r>
            <a:r>
              <a:rPr lang="en" sz="1200">
                <a:solidFill>
                  <a:srgbClr val="000000"/>
                </a:solidFill>
                <a:latin typeface="Georgia"/>
                <a:ea typeface="Georgia"/>
                <a:cs typeface="Georgia"/>
                <a:sym typeface="Georgia"/>
              </a:rPr>
              <a:t> – Tracks website performance.</a:t>
            </a:r>
            <a:endParaRPr sz="1200">
              <a:solidFill>
                <a:srgbClr val="000000"/>
              </a:solidFill>
              <a:latin typeface="Georgia"/>
              <a:ea typeface="Georgia"/>
              <a:cs typeface="Georgia"/>
              <a:sym typeface="Georgia"/>
            </a:endParaRPr>
          </a:p>
          <a:p>
            <a:pPr indent="0" lvl="0" marL="0" rtl="0" algn="l">
              <a:spcBef>
                <a:spcPts val="1200"/>
              </a:spcBef>
              <a:spcAft>
                <a:spcPts val="0"/>
              </a:spcAft>
              <a:buNone/>
            </a:pPr>
            <a:r>
              <a:rPr b="1" lang="en" sz="1200">
                <a:solidFill>
                  <a:srgbClr val="000000"/>
                </a:solidFill>
                <a:latin typeface="Georgia"/>
                <a:ea typeface="Georgia"/>
                <a:cs typeface="Georgia"/>
                <a:sym typeface="Georgia"/>
              </a:rPr>
              <a:t>Facebook Insights &amp; LinkedIn Analytics</a:t>
            </a:r>
            <a:r>
              <a:rPr lang="en" sz="1200">
                <a:solidFill>
                  <a:srgbClr val="000000"/>
                </a:solidFill>
                <a:latin typeface="Georgia"/>
                <a:ea typeface="Georgia"/>
                <a:cs typeface="Georgia"/>
                <a:sym typeface="Georgia"/>
              </a:rPr>
              <a:t> – Measures social media engagement.</a:t>
            </a:r>
            <a:endParaRPr sz="1200">
              <a:solidFill>
                <a:srgbClr val="000000"/>
              </a:solidFill>
              <a:latin typeface="Georgia"/>
              <a:ea typeface="Georgia"/>
              <a:cs typeface="Georgia"/>
              <a:sym typeface="Georgia"/>
            </a:endParaRPr>
          </a:p>
          <a:p>
            <a:pPr indent="0" lvl="0" marL="0" rtl="0" algn="l">
              <a:spcBef>
                <a:spcPts val="1200"/>
              </a:spcBef>
              <a:spcAft>
                <a:spcPts val="0"/>
              </a:spcAft>
              <a:buNone/>
            </a:pPr>
            <a:r>
              <a:rPr b="1" lang="en" sz="1200">
                <a:solidFill>
                  <a:srgbClr val="000000"/>
                </a:solidFill>
                <a:latin typeface="Georgia"/>
                <a:ea typeface="Georgia"/>
                <a:cs typeface="Georgia"/>
                <a:sym typeface="Georgia"/>
              </a:rPr>
              <a:t>CRM Software (HubSpot, Salesforce)</a:t>
            </a:r>
            <a:r>
              <a:rPr lang="en" sz="1200">
                <a:solidFill>
                  <a:srgbClr val="000000"/>
                </a:solidFill>
                <a:latin typeface="Georgia"/>
                <a:ea typeface="Georgia"/>
                <a:cs typeface="Georgia"/>
                <a:sym typeface="Georgia"/>
              </a:rPr>
              <a:t> – Tracks customer interactions.</a:t>
            </a:r>
            <a:endParaRPr sz="1200">
              <a:solidFill>
                <a:srgbClr val="000000"/>
              </a:solidFill>
              <a:latin typeface="Georgia"/>
              <a:ea typeface="Georgia"/>
              <a:cs typeface="Georgia"/>
              <a:sym typeface="Georgia"/>
            </a:endParaRPr>
          </a:p>
          <a:p>
            <a:pPr indent="0" lvl="0" marL="0" rtl="0" algn="l">
              <a:spcBef>
                <a:spcPts val="1200"/>
              </a:spcBef>
              <a:spcAft>
                <a:spcPts val="1200"/>
              </a:spcAft>
              <a:buNone/>
            </a:pPr>
            <a:r>
              <a:t/>
            </a:r>
            <a:endParaRPr b="1" sz="1200">
              <a:latin typeface="Georgia"/>
              <a:ea typeface="Georgia"/>
              <a:cs typeface="Georgia"/>
              <a:sym typeface="Georg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5. How Digital Marketing Adds Value to Business</a:t>
            </a:r>
            <a:endParaRPr b="1">
              <a:latin typeface="Georgia"/>
              <a:ea typeface="Georgia"/>
              <a:cs typeface="Georgia"/>
              <a:sym typeface="Georgia"/>
            </a:endParaRPr>
          </a:p>
        </p:txBody>
      </p:sp>
      <p:sp>
        <p:nvSpPr>
          <p:cNvPr id="154" name="Google Shape;154;p2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300">
                <a:solidFill>
                  <a:srgbClr val="000000"/>
                </a:solidFill>
                <a:latin typeface="Arial"/>
                <a:ea typeface="Arial"/>
                <a:cs typeface="Arial"/>
                <a:sym typeface="Arial"/>
              </a:rPr>
              <a:t>5.1 Introduction</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Digital marketing plays a crucial role in business growth by increasing brand awareness, improving customer engagement, and driving sales through targeted online strategies.</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n" sz="1300">
                <a:solidFill>
                  <a:srgbClr val="000000"/>
                </a:solidFill>
                <a:latin typeface="Arial"/>
                <a:ea typeface="Arial"/>
                <a:cs typeface="Arial"/>
                <a:sym typeface="Arial"/>
              </a:rPr>
              <a:t>5.2 Key Ways Digital Marketing Adds Value</a:t>
            </a:r>
            <a:endParaRPr b="1" sz="13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Global Reach</a:t>
            </a:r>
            <a:r>
              <a:rPr lang="en" sz="1100">
                <a:solidFill>
                  <a:srgbClr val="000000"/>
                </a:solidFill>
                <a:latin typeface="Arial"/>
                <a:ea typeface="Arial"/>
                <a:cs typeface="Arial"/>
                <a:sym typeface="Arial"/>
              </a:rPr>
              <a:t> – Expands business visibility worldwide.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Targeted Advertising</a:t>
            </a:r>
            <a:r>
              <a:rPr lang="en" sz="1100">
                <a:solidFill>
                  <a:srgbClr val="000000"/>
                </a:solidFill>
                <a:latin typeface="Arial"/>
                <a:ea typeface="Arial"/>
                <a:cs typeface="Arial"/>
                <a:sym typeface="Arial"/>
              </a:rPr>
              <a:t> – Uses AI and data analytics to reach the right audience.</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Cost-Effective Marketing</a:t>
            </a:r>
            <a:r>
              <a:rPr lang="en" sz="1100">
                <a:solidFill>
                  <a:srgbClr val="000000"/>
                </a:solidFill>
                <a:latin typeface="Arial"/>
                <a:ea typeface="Arial"/>
                <a:cs typeface="Arial"/>
                <a:sym typeface="Arial"/>
              </a:rPr>
              <a:t> – Compared to traditional advertising.</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Real-Time Performance Analysis</a:t>
            </a:r>
            <a:r>
              <a:rPr lang="en" sz="1100">
                <a:solidFill>
                  <a:srgbClr val="000000"/>
                </a:solidFill>
                <a:latin typeface="Arial"/>
                <a:ea typeface="Arial"/>
                <a:cs typeface="Arial"/>
                <a:sym typeface="Arial"/>
              </a:rPr>
              <a:t> – Tracks and optimizes campaigns instantly.</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AutoNum type="arabicPeriod"/>
            </a:pPr>
            <a:r>
              <a:rPr b="1" lang="en" sz="1100">
                <a:solidFill>
                  <a:srgbClr val="000000"/>
                </a:solidFill>
                <a:latin typeface="Arial"/>
                <a:ea typeface="Arial"/>
                <a:cs typeface="Arial"/>
                <a:sym typeface="Arial"/>
              </a:rPr>
              <a:t>Enhanced Customer Experience</a:t>
            </a:r>
            <a:r>
              <a:rPr lang="en" sz="1100">
                <a:solidFill>
                  <a:srgbClr val="000000"/>
                </a:solidFill>
                <a:latin typeface="Arial"/>
                <a:ea typeface="Arial"/>
                <a:cs typeface="Arial"/>
                <a:sym typeface="Arial"/>
              </a:rPr>
              <a:t> – Personalization and AI-driven chatbots improve customer satisfaction.</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sz="1200">
              <a:solidFill>
                <a:srgbClr val="242424"/>
              </a:solidFill>
              <a:latin typeface="Georgia"/>
              <a:ea typeface="Georgia"/>
              <a:cs typeface="Georgia"/>
              <a:sym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0" name="Google Shape;160;p25"/>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300">
                <a:solidFill>
                  <a:srgbClr val="000000"/>
                </a:solidFill>
                <a:latin typeface="Arial"/>
                <a:ea typeface="Arial"/>
                <a:cs typeface="Arial"/>
                <a:sym typeface="Arial"/>
              </a:rPr>
              <a:t>5.3 Case Study: Nike’s Digital Marketing Strategy</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Nike uses data-driven digital campaigns, influencer marketing, and personalized experiences to enhance customer engagement and boost sales.</a:t>
            </a:r>
            <a:endParaRPr sz="1100">
              <a:solidFill>
                <a:srgbClr val="000000"/>
              </a:solidFill>
              <a:latin typeface="Arial"/>
              <a:ea typeface="Arial"/>
              <a:cs typeface="Arial"/>
              <a:sym typeface="Arial"/>
            </a:endParaRPr>
          </a:p>
          <a:p>
            <a:pPr indent="0" lvl="0" marL="0" rtl="0" algn="l">
              <a:spcBef>
                <a:spcPts val="1400"/>
              </a:spcBef>
              <a:spcAft>
                <a:spcPts val="0"/>
              </a:spcAft>
              <a:buNone/>
            </a:pPr>
            <a:r>
              <a:rPr b="1" lang="en" sz="1300">
                <a:solidFill>
                  <a:srgbClr val="000000"/>
                </a:solidFill>
                <a:latin typeface="Arial"/>
                <a:ea typeface="Arial"/>
                <a:cs typeface="Arial"/>
                <a:sym typeface="Arial"/>
              </a:rPr>
              <a:t>5.4 The Power of Personalization – Netflix Example</a:t>
            </a:r>
            <a:endParaRPr b="1" sz="13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Netflix uses AI-driven analytics to personalize recommendations, increasing engagement and reducing churn. The platform considers:</a:t>
            </a:r>
            <a:endParaRPr sz="1100">
              <a:solidFill>
                <a:srgbClr val="000000"/>
              </a:solidFill>
              <a:latin typeface="Arial"/>
              <a:ea typeface="Arial"/>
              <a:cs typeface="Arial"/>
              <a:sym typeface="Arial"/>
            </a:endParaRPr>
          </a:p>
          <a:p>
            <a:pPr indent="-298450" lvl="0" marL="457200" rtl="0" algn="l">
              <a:spcBef>
                <a:spcPts val="1200"/>
              </a:spcBef>
              <a:spcAft>
                <a:spcPts val="0"/>
              </a:spcAft>
              <a:buClr>
                <a:srgbClr val="000000"/>
              </a:buClr>
              <a:buSzPts val="1100"/>
              <a:buFont typeface="Arial"/>
              <a:buChar char="●"/>
            </a:pPr>
            <a:r>
              <a:rPr lang="en" sz="1100">
                <a:solidFill>
                  <a:srgbClr val="000000"/>
                </a:solidFill>
                <a:latin typeface="Arial"/>
                <a:ea typeface="Arial"/>
                <a:cs typeface="Arial"/>
                <a:sym typeface="Arial"/>
              </a:rPr>
              <a:t>Viewing habits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Ratings</a:t>
            </a:r>
            <a:endParaRPr sz="1100">
              <a:solidFill>
                <a:srgbClr val="000000"/>
              </a:solidFill>
              <a:latin typeface="Arial"/>
              <a:ea typeface="Arial"/>
              <a:cs typeface="Arial"/>
              <a:sym typeface="Arial"/>
            </a:endParaRPr>
          </a:p>
          <a:p>
            <a:pPr indent="-298450" lvl="0" marL="457200" rtl="0" algn="l">
              <a:spcBef>
                <a:spcPts val="0"/>
              </a:spcBef>
              <a:spcAft>
                <a:spcPts val="0"/>
              </a:spcAft>
              <a:buClr>
                <a:srgbClr val="000000"/>
              </a:buClr>
              <a:buSzPts val="1100"/>
              <a:buFont typeface="Arial"/>
              <a:buChar char="●"/>
            </a:pPr>
            <a:r>
              <a:rPr lang="en" sz="1100">
                <a:solidFill>
                  <a:srgbClr val="000000"/>
                </a:solidFill>
                <a:latin typeface="Arial"/>
                <a:ea typeface="Arial"/>
                <a:cs typeface="Arial"/>
                <a:sym typeface="Arial"/>
              </a:rPr>
              <a:t>Time of day users watch content</a:t>
            </a:r>
            <a:endParaRPr sz="1100">
              <a:solidFill>
                <a:srgbClr val="000000"/>
              </a:solidFill>
              <a:latin typeface="Arial"/>
              <a:ea typeface="Arial"/>
              <a:cs typeface="Arial"/>
              <a:sym typeface="Arial"/>
            </a:endParaRPr>
          </a:p>
          <a:p>
            <a:pPr indent="0" lvl="0" marL="0" rtl="0" algn="l">
              <a:spcBef>
                <a:spcPts val="1200"/>
              </a:spcBef>
              <a:spcAft>
                <a:spcPts val="0"/>
              </a:spcAft>
              <a:buNone/>
            </a:pPr>
            <a:r>
              <a:rPr lang="en" sz="1100">
                <a:solidFill>
                  <a:srgbClr val="000000"/>
                </a:solidFill>
                <a:latin typeface="Arial"/>
                <a:ea typeface="Arial"/>
                <a:cs typeface="Arial"/>
                <a:sym typeface="Arial"/>
              </a:rPr>
              <a:t>This personalization strategy has been key to Netflix’s success.</a:t>
            </a:r>
            <a:endParaRPr sz="1100">
              <a:solidFill>
                <a:srgbClr val="000000"/>
              </a:solidFill>
              <a:latin typeface="Arial"/>
              <a:ea typeface="Arial"/>
              <a:cs typeface="Arial"/>
              <a:sym typeface="Arial"/>
            </a:endParaRPr>
          </a:p>
          <a:p>
            <a:pPr indent="0" lvl="0" marL="0" rtl="0" algn="l">
              <a:spcBef>
                <a:spcPts val="1200"/>
              </a:spcBef>
              <a:spcAft>
                <a:spcPts val="1200"/>
              </a:spcAft>
              <a:buNone/>
            </a:pPr>
            <a:r>
              <a:t/>
            </a:r>
            <a:endParaRPr b="1" sz="1200">
              <a:solidFill>
                <a:srgbClr val="000000"/>
              </a:solidFill>
              <a:latin typeface="Georgia"/>
              <a:ea typeface="Georgia"/>
              <a:cs typeface="Georgia"/>
              <a:sym typeface="Georg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6. Evaluating Cost-Effectiveness of Digital Strategies</a:t>
            </a:r>
            <a:endParaRPr b="1"/>
          </a:p>
        </p:txBody>
      </p:sp>
      <p:sp>
        <p:nvSpPr>
          <p:cNvPr id="166" name="Google Shape;166;p26"/>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200">
                <a:solidFill>
                  <a:srgbClr val="000000"/>
                </a:solidFill>
                <a:latin typeface="Georgia"/>
                <a:ea typeface="Georgia"/>
                <a:cs typeface="Georgia"/>
                <a:sym typeface="Georgia"/>
              </a:rPr>
              <a:t>6.1 Introduction</a:t>
            </a:r>
            <a:endParaRPr b="1" sz="1200">
              <a:solidFill>
                <a:srgbClr val="000000"/>
              </a:solidFill>
              <a:latin typeface="Georgia"/>
              <a:ea typeface="Georgia"/>
              <a:cs typeface="Georgia"/>
              <a:sym typeface="Georgia"/>
            </a:endParaRPr>
          </a:p>
          <a:p>
            <a:pPr indent="0" lvl="0" marL="0" rtl="0" algn="l">
              <a:spcBef>
                <a:spcPts val="1200"/>
              </a:spcBef>
              <a:spcAft>
                <a:spcPts val="0"/>
              </a:spcAft>
              <a:buNone/>
            </a:pPr>
            <a:r>
              <a:rPr lang="en" sz="1200">
                <a:solidFill>
                  <a:srgbClr val="000000"/>
                </a:solidFill>
                <a:latin typeface="Georgia"/>
                <a:ea typeface="Georgia"/>
                <a:cs typeface="Georgia"/>
                <a:sym typeface="Georgia"/>
              </a:rPr>
              <a:t>Businesses must ensure their digital marketing investments yield high returns by assessing cost-effectiveness and optimizing strategies accordingly.</a:t>
            </a:r>
            <a:endParaRPr sz="1200">
              <a:solidFill>
                <a:srgbClr val="000000"/>
              </a:solidFill>
              <a:latin typeface="Georgia"/>
              <a:ea typeface="Georgia"/>
              <a:cs typeface="Georgia"/>
              <a:sym typeface="Georgia"/>
            </a:endParaRPr>
          </a:p>
          <a:p>
            <a:pPr indent="0" lvl="0" marL="0" rtl="0" algn="l">
              <a:spcBef>
                <a:spcPts val="1400"/>
              </a:spcBef>
              <a:spcAft>
                <a:spcPts val="0"/>
              </a:spcAft>
              <a:buNone/>
            </a:pPr>
            <a:r>
              <a:rPr b="1" lang="en" sz="1200">
                <a:solidFill>
                  <a:srgbClr val="000000"/>
                </a:solidFill>
                <a:latin typeface="Georgia"/>
                <a:ea typeface="Georgia"/>
                <a:cs typeface="Georgia"/>
                <a:sym typeface="Georgia"/>
              </a:rPr>
              <a:t>6.2 Methods to Evaluate Cost-Effectiveness</a:t>
            </a:r>
            <a:endParaRPr b="1" sz="1200">
              <a:solidFill>
                <a:srgbClr val="000000"/>
              </a:solidFill>
              <a:latin typeface="Georgia"/>
              <a:ea typeface="Georgia"/>
              <a:cs typeface="Georgia"/>
              <a:sym typeface="Georgia"/>
            </a:endParaRPr>
          </a:p>
          <a:p>
            <a:pPr indent="-304800" lvl="0" marL="457200" rtl="0" algn="l">
              <a:spcBef>
                <a:spcPts val="1200"/>
              </a:spcBef>
              <a:spcAft>
                <a:spcPts val="0"/>
              </a:spcAft>
              <a:buClr>
                <a:srgbClr val="000000"/>
              </a:buClr>
              <a:buSzPts val="1200"/>
              <a:buFont typeface="Arial"/>
              <a:buAutoNum type="arabicPeriod"/>
            </a:pPr>
            <a:r>
              <a:rPr b="1" lang="en" sz="1200">
                <a:solidFill>
                  <a:srgbClr val="000000"/>
                </a:solidFill>
                <a:latin typeface="Georgia"/>
                <a:ea typeface="Georgia"/>
                <a:cs typeface="Georgia"/>
                <a:sym typeface="Georgia"/>
              </a:rPr>
              <a:t>Cost Per Lead (CPL)</a:t>
            </a:r>
            <a:r>
              <a:rPr lang="en" sz="1200">
                <a:solidFill>
                  <a:srgbClr val="000000"/>
                </a:solidFill>
                <a:latin typeface="Georgia"/>
                <a:ea typeface="Georgia"/>
                <a:cs typeface="Georgia"/>
                <a:sym typeface="Georgia"/>
              </a:rPr>
              <a:t> – Measures the cost to generate a new lead.</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Georgia"/>
                <a:ea typeface="Georgia"/>
                <a:cs typeface="Georgia"/>
                <a:sym typeface="Georgia"/>
              </a:rPr>
              <a:t>Cost Per Click (CPC)</a:t>
            </a:r>
            <a:r>
              <a:rPr lang="en" sz="1200">
                <a:solidFill>
                  <a:srgbClr val="000000"/>
                </a:solidFill>
                <a:latin typeface="Georgia"/>
                <a:ea typeface="Georgia"/>
                <a:cs typeface="Georgia"/>
                <a:sym typeface="Georgia"/>
              </a:rPr>
              <a:t> – Cost incurred per click on a digital ad.</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Georgia"/>
                <a:ea typeface="Georgia"/>
                <a:cs typeface="Georgia"/>
                <a:sym typeface="Georgia"/>
              </a:rPr>
              <a:t>Cost Per Acquisition (CPA)</a:t>
            </a:r>
            <a:r>
              <a:rPr lang="en" sz="1200">
                <a:solidFill>
                  <a:srgbClr val="000000"/>
                </a:solidFill>
                <a:latin typeface="Georgia"/>
                <a:ea typeface="Georgia"/>
                <a:cs typeface="Georgia"/>
                <a:sym typeface="Georgia"/>
              </a:rPr>
              <a:t> – Cost to acquire a paying customer.</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Georgia"/>
                <a:ea typeface="Georgia"/>
                <a:cs typeface="Georgia"/>
                <a:sym typeface="Georgia"/>
              </a:rPr>
              <a:t>Break-Even Analysis</a:t>
            </a:r>
            <a:r>
              <a:rPr lang="en" sz="1200">
                <a:solidFill>
                  <a:srgbClr val="000000"/>
                </a:solidFill>
                <a:latin typeface="Georgia"/>
                <a:ea typeface="Georgia"/>
                <a:cs typeface="Georgia"/>
                <a:sym typeface="Georgia"/>
              </a:rPr>
              <a:t> – Determines when revenue equals investment cost.</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Georgia"/>
                <a:ea typeface="Georgia"/>
                <a:cs typeface="Georgia"/>
                <a:sym typeface="Georgia"/>
              </a:rPr>
              <a:t>Attribution Modeling</a:t>
            </a:r>
            <a:r>
              <a:rPr lang="en" sz="1200">
                <a:solidFill>
                  <a:srgbClr val="000000"/>
                </a:solidFill>
                <a:latin typeface="Georgia"/>
                <a:ea typeface="Georgia"/>
                <a:cs typeface="Georgia"/>
                <a:sym typeface="Georgia"/>
              </a:rPr>
              <a:t> – Identifies the most effective marketing channels.</a:t>
            </a:r>
            <a:endParaRPr sz="1200">
              <a:solidFill>
                <a:srgbClr val="000000"/>
              </a:solidFill>
              <a:latin typeface="Georgia"/>
              <a:ea typeface="Georgia"/>
              <a:cs typeface="Georgia"/>
              <a:sym typeface="Georgia"/>
            </a:endParaRPr>
          </a:p>
          <a:p>
            <a:pPr indent="0" lvl="0" marL="0" rtl="0" algn="l">
              <a:spcBef>
                <a:spcPts val="1200"/>
              </a:spcBef>
              <a:spcAft>
                <a:spcPts val="1200"/>
              </a:spcAft>
              <a:buNone/>
            </a:pPr>
            <a:r>
              <a:t/>
            </a:r>
            <a:endParaRPr b="1" sz="1200">
              <a:solidFill>
                <a:srgbClr val="000000"/>
              </a:solidFill>
              <a:latin typeface="Georgia"/>
              <a:ea typeface="Georgia"/>
              <a:cs typeface="Georgia"/>
              <a:sym typeface="Georg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2" name="Google Shape;172;p27"/>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200">
                <a:solidFill>
                  <a:srgbClr val="000000"/>
                </a:solidFill>
                <a:latin typeface="Georgia"/>
                <a:ea typeface="Georgia"/>
                <a:cs typeface="Georgia"/>
                <a:sym typeface="Georgia"/>
              </a:rPr>
              <a:t>6.3 The 80/20 Rule in Digital Marketing</a:t>
            </a:r>
            <a:endParaRPr b="1" sz="1200">
              <a:solidFill>
                <a:srgbClr val="000000"/>
              </a:solidFill>
              <a:latin typeface="Georgia"/>
              <a:ea typeface="Georgia"/>
              <a:cs typeface="Georgia"/>
              <a:sym typeface="Georgia"/>
            </a:endParaRPr>
          </a:p>
          <a:p>
            <a:pPr indent="0" lvl="0" marL="0" rtl="0" algn="l">
              <a:spcBef>
                <a:spcPts val="1200"/>
              </a:spcBef>
              <a:spcAft>
                <a:spcPts val="0"/>
              </a:spcAft>
              <a:buNone/>
            </a:pPr>
            <a:r>
              <a:rPr lang="en" sz="1200">
                <a:solidFill>
                  <a:srgbClr val="000000"/>
                </a:solidFill>
                <a:latin typeface="Georgia"/>
                <a:ea typeface="Georgia"/>
                <a:cs typeface="Georgia"/>
                <a:sym typeface="Georgia"/>
              </a:rPr>
              <a:t>The </a:t>
            </a:r>
            <a:r>
              <a:rPr b="1" lang="en" sz="1200">
                <a:solidFill>
                  <a:srgbClr val="000000"/>
                </a:solidFill>
                <a:latin typeface="Georgia"/>
                <a:ea typeface="Georgia"/>
                <a:cs typeface="Georgia"/>
                <a:sym typeface="Georgia"/>
              </a:rPr>
              <a:t>Pareto Principle (80/20 rule)</a:t>
            </a:r>
            <a:r>
              <a:rPr lang="en" sz="1200">
                <a:solidFill>
                  <a:srgbClr val="000000"/>
                </a:solidFill>
                <a:latin typeface="Georgia"/>
                <a:ea typeface="Georgia"/>
                <a:cs typeface="Georgia"/>
                <a:sym typeface="Georgia"/>
              </a:rPr>
              <a:t> states that 80% of results come from 20% of efforts. Example: A business may find that 80% of its revenue comes from 20% of its campaigns.</a:t>
            </a:r>
            <a:endParaRPr sz="1200">
              <a:solidFill>
                <a:srgbClr val="000000"/>
              </a:solidFill>
              <a:latin typeface="Georgia"/>
              <a:ea typeface="Georgia"/>
              <a:cs typeface="Georgia"/>
              <a:sym typeface="Georgia"/>
            </a:endParaRPr>
          </a:p>
          <a:p>
            <a:pPr indent="-304800" lvl="0" marL="457200" rtl="0" algn="l">
              <a:spcBef>
                <a:spcPts val="1200"/>
              </a:spcBef>
              <a:spcAft>
                <a:spcPts val="0"/>
              </a:spcAft>
              <a:buClr>
                <a:srgbClr val="1F1F1F"/>
              </a:buClr>
              <a:buSzPts val="1200"/>
              <a:buFont typeface="Georgia"/>
              <a:buChar char="●"/>
            </a:pPr>
            <a:r>
              <a:rPr lang="en" sz="1200">
                <a:solidFill>
                  <a:srgbClr val="1F1F1F"/>
                </a:solidFill>
                <a:highlight>
                  <a:srgbClr val="FFFFFF"/>
                </a:highlight>
                <a:latin typeface="Georgia"/>
                <a:ea typeface="Georgia"/>
                <a:cs typeface="Georgia"/>
                <a:sym typeface="Georgia"/>
              </a:rPr>
              <a:t>80 % of your sales come from 20 % of your clients.</a:t>
            </a:r>
            <a:endParaRPr sz="1200">
              <a:solidFill>
                <a:srgbClr val="1F1F1F"/>
              </a:solidFill>
              <a:highlight>
                <a:srgbClr val="FFFFFF"/>
              </a:highlight>
              <a:latin typeface="Georgia"/>
              <a:ea typeface="Georgia"/>
              <a:cs typeface="Georgia"/>
              <a:sym typeface="Georgia"/>
            </a:endParaRPr>
          </a:p>
          <a:p>
            <a:pPr indent="-304800" lvl="0" marL="457200" rtl="0" algn="l">
              <a:spcBef>
                <a:spcPts val="0"/>
              </a:spcBef>
              <a:spcAft>
                <a:spcPts val="0"/>
              </a:spcAft>
              <a:buClr>
                <a:srgbClr val="1F1F1F"/>
              </a:buClr>
              <a:buSzPts val="1200"/>
              <a:buFont typeface="Georgia"/>
              <a:buChar char="●"/>
            </a:pPr>
            <a:r>
              <a:rPr lang="en" sz="1200">
                <a:solidFill>
                  <a:srgbClr val="1F1F1F"/>
                </a:solidFill>
                <a:highlight>
                  <a:srgbClr val="FFFFFF"/>
                </a:highlight>
                <a:latin typeface="Georgia"/>
                <a:ea typeface="Georgia"/>
                <a:cs typeface="Georgia"/>
                <a:sym typeface="Georgia"/>
              </a:rPr>
              <a:t>80% of your profits comes from 20 % of your products or services.</a:t>
            </a:r>
            <a:endParaRPr sz="1200">
              <a:solidFill>
                <a:srgbClr val="1F1F1F"/>
              </a:solidFill>
              <a:highlight>
                <a:srgbClr val="FFFFFF"/>
              </a:highlight>
              <a:latin typeface="Georgia"/>
              <a:ea typeface="Georgia"/>
              <a:cs typeface="Georgia"/>
              <a:sym typeface="Georgia"/>
            </a:endParaRPr>
          </a:p>
          <a:p>
            <a:pPr indent="-304800" lvl="0" marL="457200" rtl="0" algn="l">
              <a:spcBef>
                <a:spcPts val="0"/>
              </a:spcBef>
              <a:spcAft>
                <a:spcPts val="0"/>
              </a:spcAft>
              <a:buClr>
                <a:srgbClr val="1F1F1F"/>
              </a:buClr>
              <a:buSzPts val="1200"/>
              <a:buFont typeface="Georgia"/>
              <a:buChar char="●"/>
            </a:pPr>
            <a:r>
              <a:rPr lang="en" sz="1200">
                <a:solidFill>
                  <a:srgbClr val="1F1F1F"/>
                </a:solidFill>
                <a:highlight>
                  <a:srgbClr val="FFFFFF"/>
                </a:highlight>
                <a:latin typeface="Georgia"/>
                <a:ea typeface="Georgia"/>
                <a:cs typeface="Georgia"/>
                <a:sym typeface="Georgia"/>
              </a:rPr>
              <a:t>80 % of decisions in a meeting are made in 20 % of the time.</a:t>
            </a:r>
            <a:endParaRPr sz="1200">
              <a:solidFill>
                <a:srgbClr val="1F1F1F"/>
              </a:solidFill>
              <a:highlight>
                <a:srgbClr val="FFFFFF"/>
              </a:highlight>
              <a:latin typeface="Georgia"/>
              <a:ea typeface="Georgia"/>
              <a:cs typeface="Georgia"/>
              <a:sym typeface="Georgia"/>
            </a:endParaRPr>
          </a:p>
          <a:p>
            <a:pPr indent="0" lvl="0" marL="0" rtl="0" algn="l">
              <a:spcBef>
                <a:spcPts val="1200"/>
              </a:spcBef>
              <a:spcAft>
                <a:spcPts val="0"/>
              </a:spcAft>
              <a:buNone/>
            </a:pPr>
            <a:r>
              <a:t/>
            </a:r>
            <a:endParaRPr sz="1200">
              <a:solidFill>
                <a:srgbClr val="000000"/>
              </a:solidFill>
              <a:latin typeface="Georgia"/>
              <a:ea typeface="Georgia"/>
              <a:cs typeface="Georgia"/>
              <a:sym typeface="Georgia"/>
            </a:endParaRPr>
          </a:p>
          <a:p>
            <a:pPr indent="0" lvl="0" marL="0" rtl="0" algn="l">
              <a:spcBef>
                <a:spcPts val="1200"/>
              </a:spcBef>
              <a:spcAft>
                <a:spcPts val="1200"/>
              </a:spcAft>
              <a:buNone/>
            </a:pPr>
            <a:r>
              <a:t/>
            </a:r>
            <a:endParaRPr sz="1200">
              <a:latin typeface="Georgia"/>
              <a:ea typeface="Georgia"/>
              <a:cs typeface="Georgia"/>
              <a:sym typeface="Georgi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8" name="Google Shape;178;p2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200">
                <a:solidFill>
                  <a:srgbClr val="000000"/>
                </a:solidFill>
                <a:latin typeface="Georgia"/>
                <a:ea typeface="Georgia"/>
                <a:cs typeface="Georgia"/>
                <a:sym typeface="Georgia"/>
              </a:rPr>
              <a:t>6.4 Techniques to Improve Cost-Effectiveness</a:t>
            </a:r>
            <a:endParaRPr b="1" sz="1200">
              <a:solidFill>
                <a:srgbClr val="000000"/>
              </a:solidFill>
              <a:latin typeface="Georgia"/>
              <a:ea typeface="Georgia"/>
              <a:cs typeface="Georgia"/>
              <a:sym typeface="Georgia"/>
            </a:endParaRPr>
          </a:p>
          <a:p>
            <a:pPr indent="-304800" lvl="0" marL="457200" rtl="0" algn="l">
              <a:spcBef>
                <a:spcPts val="1200"/>
              </a:spcBef>
              <a:spcAft>
                <a:spcPts val="0"/>
              </a:spcAft>
              <a:buClr>
                <a:srgbClr val="000000"/>
              </a:buClr>
              <a:buSzPts val="1200"/>
              <a:buFont typeface="Georgia"/>
              <a:buChar char="●"/>
            </a:pPr>
            <a:r>
              <a:rPr lang="en" sz="1200">
                <a:solidFill>
                  <a:srgbClr val="000000"/>
                </a:solidFill>
                <a:latin typeface="Georgia"/>
                <a:ea typeface="Georgia"/>
                <a:cs typeface="Georgia"/>
                <a:sym typeface="Georgia"/>
              </a:rPr>
              <a:t>A/B testing to optimize campaigns.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a:solidFill>
                  <a:srgbClr val="000000"/>
                </a:solidFill>
                <a:latin typeface="Georgia"/>
                <a:ea typeface="Georgia"/>
                <a:cs typeface="Georgia"/>
                <a:sym typeface="Georgia"/>
              </a:rPr>
              <a:t>Using automation tools to reduce operational costs.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a:solidFill>
                  <a:srgbClr val="000000"/>
                </a:solidFill>
                <a:latin typeface="Georgia"/>
                <a:ea typeface="Georgia"/>
                <a:cs typeface="Georgia"/>
                <a:sym typeface="Georgia"/>
              </a:rPr>
              <a:t>Implementing retargeting strategies to increase conversions.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a:solidFill>
                  <a:srgbClr val="000000"/>
                </a:solidFill>
                <a:latin typeface="Georgia"/>
                <a:ea typeface="Georgia"/>
                <a:cs typeface="Georgia"/>
                <a:sym typeface="Georgia"/>
              </a:rPr>
              <a:t>Leveraging SEO for organic reach and reducing ad spend.</a:t>
            </a:r>
            <a:endParaRPr sz="1200">
              <a:solidFill>
                <a:srgbClr val="000000"/>
              </a:solidFill>
              <a:latin typeface="Georgia"/>
              <a:ea typeface="Georgia"/>
              <a:cs typeface="Georgia"/>
              <a:sym typeface="Georgia"/>
            </a:endParaRPr>
          </a:p>
          <a:p>
            <a:pPr indent="0" lvl="0" marL="0" rtl="0" algn="l">
              <a:spcBef>
                <a:spcPts val="1200"/>
              </a:spcBef>
              <a:spcAft>
                <a:spcPts val="1200"/>
              </a:spcAft>
              <a:buNone/>
            </a:pPr>
            <a:r>
              <a:t/>
            </a:r>
            <a:endParaRPr sz="1200">
              <a:latin typeface="Georgia"/>
              <a:ea typeface="Georgia"/>
              <a:cs typeface="Georgia"/>
              <a:sym typeface="Georg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4" name="Google Shape;184;p29"/>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https://www.youtube.com/watch?v=WUwT-UplWdA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4"/>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Introduction to Lecturer</a:t>
            </a:r>
            <a:endParaRPr b="1"/>
          </a:p>
        </p:txBody>
      </p:sp>
      <p:sp>
        <p:nvSpPr>
          <p:cNvPr id="92" name="Google Shape;92;p1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12700" rtl="0" algn="l">
              <a:lnSpc>
                <a:spcPct val="130000"/>
              </a:lnSpc>
              <a:spcBef>
                <a:spcPts val="1000"/>
              </a:spcBef>
              <a:spcAft>
                <a:spcPts val="0"/>
              </a:spcAft>
              <a:buSzPts val="935"/>
              <a:buNone/>
            </a:pPr>
            <a:r>
              <a:rPr b="1" lang="en" sz="1490">
                <a:solidFill>
                  <a:schemeClr val="dk1"/>
                </a:solidFill>
                <a:latin typeface="Georgia"/>
                <a:ea typeface="Georgia"/>
                <a:cs typeface="Georgia"/>
                <a:sym typeface="Georgia"/>
              </a:rPr>
              <a:t>Digital Marketing Manager, </a:t>
            </a:r>
            <a:r>
              <a:rPr lang="en" sz="1490">
                <a:latin typeface="Georgia"/>
                <a:ea typeface="Georgia"/>
                <a:cs typeface="Georgia"/>
                <a:sym typeface="Georgia"/>
              </a:rPr>
              <a:t>Javra Software B.V – Netherlands, Portugal, Nepal</a:t>
            </a:r>
            <a:endParaRPr sz="1490">
              <a:latin typeface="Georgia"/>
              <a:ea typeface="Georgia"/>
              <a:cs typeface="Georgia"/>
              <a:sym typeface="Georgia"/>
            </a:endParaRPr>
          </a:p>
          <a:p>
            <a:pPr indent="0" lvl="0" marL="0" rtl="0" algn="l">
              <a:lnSpc>
                <a:spcPct val="130000"/>
              </a:lnSpc>
              <a:spcBef>
                <a:spcPts val="1000"/>
              </a:spcBef>
              <a:spcAft>
                <a:spcPts val="0"/>
              </a:spcAft>
              <a:buSzPts val="935"/>
              <a:buNone/>
            </a:pPr>
            <a:r>
              <a:rPr b="1" lang="en" sz="1490">
                <a:solidFill>
                  <a:schemeClr val="dk1"/>
                </a:solidFill>
                <a:latin typeface="Georgia"/>
                <a:ea typeface="Georgia"/>
                <a:cs typeface="Georgia"/>
                <a:sym typeface="Georgia"/>
              </a:rPr>
              <a:t>Masters of Computer Application (MCA), </a:t>
            </a:r>
            <a:r>
              <a:rPr lang="en" sz="1490">
                <a:solidFill>
                  <a:srgbClr val="121416"/>
                </a:solidFill>
                <a:latin typeface="Georgia"/>
                <a:ea typeface="Georgia"/>
                <a:cs typeface="Georgia"/>
                <a:sym typeface="Georgia"/>
              </a:rPr>
              <a:t>Kantipur City College (PU)</a:t>
            </a:r>
            <a:endParaRPr sz="1490">
              <a:solidFill>
                <a:srgbClr val="121416"/>
              </a:solidFill>
              <a:latin typeface="Georgia"/>
              <a:ea typeface="Georgia"/>
              <a:cs typeface="Georgia"/>
              <a:sym typeface="Georgia"/>
            </a:endParaRPr>
          </a:p>
          <a:p>
            <a:pPr indent="0" lvl="0" marL="12700" rtl="0" algn="l">
              <a:lnSpc>
                <a:spcPct val="130000"/>
              </a:lnSpc>
              <a:spcBef>
                <a:spcPts val="1000"/>
              </a:spcBef>
              <a:spcAft>
                <a:spcPts val="0"/>
              </a:spcAft>
              <a:buSzPts val="935"/>
              <a:buNone/>
            </a:pPr>
            <a:r>
              <a:rPr b="1" lang="en" sz="1490">
                <a:solidFill>
                  <a:schemeClr val="dk1"/>
                </a:solidFill>
                <a:latin typeface="Georgia"/>
                <a:ea typeface="Georgia"/>
                <a:cs typeface="Georgia"/>
                <a:sym typeface="Georgia"/>
              </a:rPr>
              <a:t>MBA Faculty Lecturer, </a:t>
            </a:r>
            <a:r>
              <a:rPr lang="en" sz="1490">
                <a:latin typeface="Georgia"/>
                <a:ea typeface="Georgia"/>
                <a:cs typeface="Georgia"/>
                <a:sym typeface="Georgia"/>
              </a:rPr>
              <a:t>Kasthamandap College of Management(PU)</a:t>
            </a:r>
            <a:endParaRPr sz="1490">
              <a:latin typeface="Georgia"/>
              <a:ea typeface="Georgia"/>
              <a:cs typeface="Georgia"/>
              <a:sym typeface="Georgia"/>
            </a:endParaRPr>
          </a:p>
          <a:p>
            <a:pPr indent="0" lvl="0" marL="12700" rtl="0" algn="l">
              <a:lnSpc>
                <a:spcPct val="130000"/>
              </a:lnSpc>
              <a:spcBef>
                <a:spcPts val="1000"/>
              </a:spcBef>
              <a:spcAft>
                <a:spcPts val="0"/>
              </a:spcAft>
              <a:buSzPts val="935"/>
              <a:buNone/>
            </a:pPr>
            <a:r>
              <a:rPr b="1" lang="en" sz="1490">
                <a:solidFill>
                  <a:schemeClr val="dk1"/>
                </a:solidFill>
                <a:latin typeface="Georgia"/>
                <a:ea typeface="Georgia"/>
                <a:cs typeface="Georgia"/>
                <a:sym typeface="Georgia"/>
              </a:rPr>
              <a:t>MBA Faculty Lecturer, </a:t>
            </a:r>
            <a:r>
              <a:rPr lang="en" sz="1490">
                <a:latin typeface="Georgia"/>
                <a:ea typeface="Georgia"/>
                <a:cs typeface="Georgia"/>
                <a:sym typeface="Georgia"/>
              </a:rPr>
              <a:t>SANN International College(PU)</a:t>
            </a:r>
            <a:endParaRPr sz="1490">
              <a:latin typeface="Georgia"/>
              <a:ea typeface="Georgia"/>
              <a:cs typeface="Georgia"/>
              <a:sym typeface="Georgia"/>
            </a:endParaRPr>
          </a:p>
          <a:p>
            <a:pPr indent="0" lvl="0" marL="12700" rtl="0" algn="l">
              <a:lnSpc>
                <a:spcPct val="130000"/>
              </a:lnSpc>
              <a:spcBef>
                <a:spcPts val="1000"/>
              </a:spcBef>
              <a:spcAft>
                <a:spcPts val="0"/>
              </a:spcAft>
              <a:buSzPts val="935"/>
              <a:buNone/>
            </a:pPr>
            <a:r>
              <a:rPr b="1" lang="en" sz="1490">
                <a:solidFill>
                  <a:schemeClr val="dk1"/>
                </a:solidFill>
                <a:latin typeface="Georgia"/>
                <a:ea typeface="Georgia"/>
                <a:cs typeface="Georgia"/>
                <a:sym typeface="Georgia"/>
              </a:rPr>
              <a:t>Bsc. CSIT Faculty Lecturer, </a:t>
            </a:r>
            <a:r>
              <a:rPr lang="en" sz="1490">
                <a:latin typeface="Georgia"/>
                <a:ea typeface="Georgia"/>
                <a:cs typeface="Georgia"/>
                <a:sym typeface="Georgia"/>
              </a:rPr>
              <a:t>Prime College College(PU)</a:t>
            </a:r>
            <a:endParaRPr sz="1490">
              <a:latin typeface="Georgia"/>
              <a:ea typeface="Georgia"/>
              <a:cs typeface="Georgia"/>
              <a:sym typeface="Georgia"/>
            </a:endParaRPr>
          </a:p>
          <a:p>
            <a:pPr indent="0" lvl="0" marL="12700" rtl="0" algn="l">
              <a:lnSpc>
                <a:spcPct val="130000"/>
              </a:lnSpc>
              <a:spcBef>
                <a:spcPts val="1000"/>
              </a:spcBef>
              <a:spcAft>
                <a:spcPts val="0"/>
              </a:spcAft>
              <a:buSzPts val="935"/>
              <a:buNone/>
            </a:pPr>
            <a:r>
              <a:rPr b="1" lang="en" sz="1490">
                <a:solidFill>
                  <a:schemeClr val="dk1"/>
                </a:solidFill>
                <a:latin typeface="Georgia"/>
                <a:ea typeface="Georgia"/>
                <a:cs typeface="Georgia"/>
                <a:sym typeface="Georgia"/>
              </a:rPr>
              <a:t>BBA Faculty Lecturer, </a:t>
            </a:r>
            <a:r>
              <a:rPr lang="en" sz="1490">
                <a:latin typeface="Georgia"/>
                <a:ea typeface="Georgia"/>
                <a:cs typeface="Georgia"/>
                <a:sym typeface="Georgia"/>
              </a:rPr>
              <a:t>Cosmos College of Management and Technology(PU)</a:t>
            </a:r>
            <a:endParaRPr sz="1490">
              <a:latin typeface="Georgia"/>
              <a:ea typeface="Georgia"/>
              <a:cs typeface="Georgia"/>
              <a:sym typeface="Georgia"/>
            </a:endParaRPr>
          </a:p>
          <a:p>
            <a:pPr indent="0" lvl="0" marL="12700" rtl="0" algn="l">
              <a:lnSpc>
                <a:spcPct val="130000"/>
              </a:lnSpc>
              <a:spcBef>
                <a:spcPts val="1000"/>
              </a:spcBef>
              <a:spcAft>
                <a:spcPts val="0"/>
              </a:spcAft>
              <a:buSzPts val="935"/>
              <a:buNone/>
            </a:pPr>
            <a:r>
              <a:rPr b="1" lang="en" sz="1490">
                <a:solidFill>
                  <a:schemeClr val="dk1"/>
                </a:solidFill>
                <a:latin typeface="Georgia"/>
                <a:ea typeface="Georgia"/>
                <a:cs typeface="Georgia"/>
                <a:sym typeface="Georgia"/>
              </a:rPr>
              <a:t>Bsc. IT/BBA Faculty Lecturer, </a:t>
            </a:r>
            <a:r>
              <a:rPr lang="en" sz="1490">
                <a:latin typeface="Georgia"/>
                <a:ea typeface="Georgia"/>
                <a:cs typeface="Georgia"/>
                <a:sym typeface="Georgia"/>
              </a:rPr>
              <a:t>Islington </a:t>
            </a:r>
            <a:r>
              <a:rPr lang="en" sz="1490">
                <a:latin typeface="Georgia"/>
                <a:ea typeface="Georgia"/>
                <a:cs typeface="Georgia"/>
                <a:sym typeface="Georgia"/>
              </a:rPr>
              <a:t>College(London Met University)</a:t>
            </a:r>
            <a:endParaRPr sz="1490">
              <a:latin typeface="Georgia"/>
              <a:ea typeface="Georgia"/>
              <a:cs typeface="Georgia"/>
              <a:sym typeface="Georgia"/>
            </a:endParaRPr>
          </a:p>
          <a:p>
            <a:pPr indent="0" lvl="0" marL="0" rtl="0" algn="l">
              <a:lnSpc>
                <a:spcPct val="130000"/>
              </a:lnSpc>
              <a:spcBef>
                <a:spcPts val="1000"/>
              </a:spcBef>
              <a:spcAft>
                <a:spcPts val="0"/>
              </a:spcAft>
              <a:buSzPts val="935"/>
              <a:buNone/>
            </a:pPr>
            <a:r>
              <a:t/>
            </a:r>
            <a:endParaRPr sz="1490">
              <a:latin typeface="Georgia"/>
              <a:ea typeface="Georgia"/>
              <a:cs typeface="Georgia"/>
              <a:sym typeface="Georgia"/>
            </a:endParaRPr>
          </a:p>
          <a:p>
            <a:pPr indent="0" lvl="0" marL="50800" rtl="0" algn="r">
              <a:lnSpc>
                <a:spcPct val="130000"/>
              </a:lnSpc>
              <a:spcBef>
                <a:spcPts val="1000"/>
              </a:spcBef>
              <a:spcAft>
                <a:spcPts val="0"/>
              </a:spcAft>
              <a:buSzPts val="935"/>
              <a:buNone/>
            </a:pPr>
            <a:r>
              <a:rPr b="1" i="1" lang="en" sz="1490">
                <a:solidFill>
                  <a:schemeClr val="dk1"/>
                </a:solidFill>
                <a:latin typeface="Georgia"/>
                <a:ea typeface="Georgia"/>
                <a:cs typeface="Georgia"/>
                <a:sym typeface="Georgia"/>
              </a:rPr>
              <a:t>Nutan Regmi</a:t>
            </a:r>
            <a:r>
              <a:rPr b="1" i="1" lang="en" sz="1490">
                <a:solidFill>
                  <a:srgbClr val="000000"/>
                </a:solidFill>
                <a:latin typeface="Georgia"/>
                <a:ea typeface="Georgia"/>
                <a:cs typeface="Georgia"/>
                <a:sym typeface="Georgia"/>
              </a:rPr>
              <a:t> [MBA, Bsc. Computer Science &amp; IT]</a:t>
            </a:r>
            <a:endParaRPr sz="1490">
              <a:solidFill>
                <a:srgbClr val="000000"/>
              </a:solidFill>
              <a:latin typeface="Georgia"/>
              <a:ea typeface="Georgia"/>
              <a:cs typeface="Georgia"/>
              <a:sym typeface="Georg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5"/>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1. Digital Transformation</a:t>
            </a:r>
            <a:endParaRPr b="1">
              <a:latin typeface="Georgia"/>
              <a:ea typeface="Georgia"/>
              <a:cs typeface="Georgia"/>
              <a:sym typeface="Georgia"/>
            </a:endParaRPr>
          </a:p>
        </p:txBody>
      </p:sp>
      <p:sp>
        <p:nvSpPr>
          <p:cNvPr id="98" name="Google Shape;98;p15"/>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rgbClr val="242424"/>
                </a:solidFill>
                <a:latin typeface="Georgia"/>
                <a:ea typeface="Georgia"/>
                <a:cs typeface="Georgia"/>
                <a:sym typeface="Georgia"/>
              </a:rPr>
              <a:t>Introduction</a:t>
            </a:r>
            <a:endParaRPr b="1" sz="1200">
              <a:solidFill>
                <a:srgbClr val="242424"/>
              </a:solidFill>
              <a:latin typeface="Georgia"/>
              <a:ea typeface="Georgia"/>
              <a:cs typeface="Georgia"/>
              <a:sym typeface="Georgia"/>
            </a:endParaRPr>
          </a:p>
          <a:p>
            <a:pPr indent="0" lvl="0" marL="0" rtl="0" algn="l">
              <a:spcBef>
                <a:spcPts val="1200"/>
              </a:spcBef>
              <a:spcAft>
                <a:spcPts val="0"/>
              </a:spcAft>
              <a:buNone/>
            </a:pPr>
            <a:r>
              <a:rPr lang="en" sz="1200">
                <a:solidFill>
                  <a:srgbClr val="242424"/>
                </a:solidFill>
                <a:latin typeface="Georgia"/>
                <a:ea typeface="Georgia"/>
                <a:cs typeface="Georgia"/>
                <a:sym typeface="Georgia"/>
              </a:rPr>
              <a:t>Digital transformation is the process of </a:t>
            </a:r>
            <a:r>
              <a:rPr b="1" lang="en" sz="1200">
                <a:solidFill>
                  <a:srgbClr val="242424"/>
                </a:solidFill>
                <a:latin typeface="Georgia"/>
                <a:ea typeface="Georgia"/>
                <a:cs typeface="Georgia"/>
                <a:sym typeface="Georgia"/>
              </a:rPr>
              <a:t>integrating digital technologies </a:t>
            </a:r>
            <a:r>
              <a:rPr lang="en" sz="1200">
                <a:solidFill>
                  <a:srgbClr val="242424"/>
                </a:solidFill>
                <a:latin typeface="Georgia"/>
                <a:ea typeface="Georgia"/>
                <a:cs typeface="Georgia"/>
                <a:sym typeface="Georgia"/>
              </a:rPr>
              <a:t>into all aspects of an organization to improve </a:t>
            </a:r>
            <a:r>
              <a:rPr b="1" lang="en" sz="1200">
                <a:solidFill>
                  <a:srgbClr val="242424"/>
                </a:solidFill>
                <a:latin typeface="Georgia"/>
                <a:ea typeface="Georgia"/>
                <a:cs typeface="Georgia"/>
                <a:sym typeface="Georgia"/>
              </a:rPr>
              <a:t>efficiency, enhance customer experience, and drive business growth.</a:t>
            </a:r>
            <a:r>
              <a:rPr lang="en" sz="1200">
                <a:solidFill>
                  <a:srgbClr val="242424"/>
                </a:solidFill>
                <a:latin typeface="Georgia"/>
                <a:ea typeface="Georgia"/>
                <a:cs typeface="Georgia"/>
                <a:sym typeface="Georgia"/>
              </a:rPr>
              <a:t> It involves not just technology but also cultural and operational changes.</a:t>
            </a:r>
            <a:endParaRPr sz="1200">
              <a:solidFill>
                <a:srgbClr val="242424"/>
              </a:solidFill>
              <a:latin typeface="Georgia"/>
              <a:ea typeface="Georgia"/>
              <a:cs typeface="Georgia"/>
              <a:sym typeface="Georgia"/>
            </a:endParaRPr>
          </a:p>
          <a:p>
            <a:pPr indent="0" lvl="0" marL="0" rtl="0" algn="l">
              <a:spcBef>
                <a:spcPts val="1200"/>
              </a:spcBef>
              <a:spcAft>
                <a:spcPts val="0"/>
              </a:spcAft>
              <a:buNone/>
            </a:pPr>
            <a:r>
              <a:rPr b="1" lang="en" sz="1200">
                <a:solidFill>
                  <a:srgbClr val="242424"/>
                </a:solidFill>
                <a:latin typeface="Georgia"/>
                <a:ea typeface="Georgia"/>
                <a:cs typeface="Georgia"/>
                <a:sym typeface="Georgia"/>
              </a:rPr>
              <a:t>1.2 Key Components of Digital Transformation</a:t>
            </a:r>
            <a:endParaRPr b="1" sz="1200">
              <a:solidFill>
                <a:srgbClr val="242424"/>
              </a:solidFill>
              <a:latin typeface="Georgia"/>
              <a:ea typeface="Georgia"/>
              <a:cs typeface="Georgia"/>
              <a:sym typeface="Georgia"/>
            </a:endParaRPr>
          </a:p>
          <a:p>
            <a:pPr indent="0" lvl="0" marL="0" rtl="0" algn="l">
              <a:spcBef>
                <a:spcPts val="1200"/>
              </a:spcBef>
              <a:spcAft>
                <a:spcPts val="0"/>
              </a:spcAft>
              <a:buNone/>
            </a:pPr>
            <a:r>
              <a:rPr b="1" lang="en" sz="1200">
                <a:solidFill>
                  <a:srgbClr val="242424"/>
                </a:solidFill>
                <a:latin typeface="Georgia"/>
                <a:ea typeface="Georgia"/>
                <a:cs typeface="Georgia"/>
                <a:sym typeface="Georgia"/>
              </a:rPr>
              <a:t>Technology Integration</a:t>
            </a:r>
            <a:r>
              <a:rPr lang="en" sz="1200">
                <a:solidFill>
                  <a:srgbClr val="242424"/>
                </a:solidFill>
                <a:latin typeface="Georgia"/>
                <a:ea typeface="Georgia"/>
                <a:cs typeface="Georgia"/>
                <a:sym typeface="Georgia"/>
              </a:rPr>
              <a:t>: Implementing AI, cloud computing, big data, and IoT.</a:t>
            </a:r>
            <a:endParaRPr sz="1200">
              <a:solidFill>
                <a:srgbClr val="242424"/>
              </a:solidFill>
              <a:latin typeface="Georgia"/>
              <a:ea typeface="Georgia"/>
              <a:cs typeface="Georgia"/>
              <a:sym typeface="Georgia"/>
            </a:endParaRPr>
          </a:p>
          <a:p>
            <a:pPr indent="0" lvl="0" marL="0" rtl="0" algn="l">
              <a:spcBef>
                <a:spcPts val="1200"/>
              </a:spcBef>
              <a:spcAft>
                <a:spcPts val="0"/>
              </a:spcAft>
              <a:buNone/>
            </a:pPr>
            <a:r>
              <a:rPr b="1" lang="en" sz="1200">
                <a:solidFill>
                  <a:srgbClr val="242424"/>
                </a:solidFill>
                <a:latin typeface="Georgia"/>
                <a:ea typeface="Georgia"/>
                <a:cs typeface="Georgia"/>
                <a:sym typeface="Georgia"/>
              </a:rPr>
              <a:t>Customer Experience Enhancement</a:t>
            </a:r>
            <a:r>
              <a:rPr lang="en" sz="1200">
                <a:solidFill>
                  <a:srgbClr val="242424"/>
                </a:solidFill>
                <a:latin typeface="Georgia"/>
                <a:ea typeface="Georgia"/>
                <a:cs typeface="Georgia"/>
                <a:sym typeface="Georgia"/>
              </a:rPr>
              <a:t>: Using data analytics and personalization.</a:t>
            </a:r>
            <a:endParaRPr sz="1200">
              <a:solidFill>
                <a:srgbClr val="242424"/>
              </a:solidFill>
              <a:latin typeface="Georgia"/>
              <a:ea typeface="Georgia"/>
              <a:cs typeface="Georgia"/>
              <a:sym typeface="Georgia"/>
            </a:endParaRPr>
          </a:p>
          <a:p>
            <a:pPr indent="0" lvl="0" marL="0" rtl="0" algn="l">
              <a:spcBef>
                <a:spcPts val="1200"/>
              </a:spcBef>
              <a:spcAft>
                <a:spcPts val="0"/>
              </a:spcAft>
              <a:buNone/>
            </a:pPr>
            <a:r>
              <a:rPr b="1" lang="en" sz="1200">
                <a:solidFill>
                  <a:srgbClr val="242424"/>
                </a:solidFill>
                <a:latin typeface="Georgia"/>
                <a:ea typeface="Georgia"/>
                <a:cs typeface="Georgia"/>
                <a:sym typeface="Georgia"/>
              </a:rPr>
              <a:t>Operational Efficiency:</a:t>
            </a:r>
            <a:r>
              <a:rPr lang="en" sz="1200">
                <a:solidFill>
                  <a:srgbClr val="242424"/>
                </a:solidFill>
                <a:latin typeface="Georgia"/>
                <a:ea typeface="Georgia"/>
                <a:cs typeface="Georgia"/>
                <a:sym typeface="Georgia"/>
              </a:rPr>
              <a:t> Automating business processes using digital tools.</a:t>
            </a:r>
            <a:endParaRPr sz="1200">
              <a:solidFill>
                <a:srgbClr val="242424"/>
              </a:solidFill>
              <a:latin typeface="Georgia"/>
              <a:ea typeface="Georgia"/>
              <a:cs typeface="Georgia"/>
              <a:sym typeface="Georgia"/>
            </a:endParaRPr>
          </a:p>
          <a:p>
            <a:pPr indent="0" lvl="0" marL="0" rtl="0" algn="l">
              <a:spcBef>
                <a:spcPts val="1200"/>
              </a:spcBef>
              <a:spcAft>
                <a:spcPts val="0"/>
              </a:spcAft>
              <a:buNone/>
            </a:pPr>
            <a:r>
              <a:rPr b="1" lang="en" sz="1200">
                <a:solidFill>
                  <a:srgbClr val="242424"/>
                </a:solidFill>
                <a:latin typeface="Georgia"/>
                <a:ea typeface="Georgia"/>
                <a:cs typeface="Georgia"/>
                <a:sym typeface="Georgia"/>
              </a:rPr>
              <a:t>Innovation &amp; Agility:</a:t>
            </a:r>
            <a:r>
              <a:rPr lang="en" sz="1200">
                <a:solidFill>
                  <a:srgbClr val="242424"/>
                </a:solidFill>
                <a:latin typeface="Georgia"/>
                <a:ea typeface="Georgia"/>
                <a:cs typeface="Georgia"/>
                <a:sym typeface="Georgia"/>
              </a:rPr>
              <a:t> Developing new business models to stay competitive.</a:t>
            </a:r>
            <a:endParaRPr sz="1200">
              <a:solidFill>
                <a:srgbClr val="242424"/>
              </a:solidFill>
              <a:latin typeface="Georgia"/>
              <a:ea typeface="Georgia"/>
              <a:cs typeface="Georgia"/>
              <a:sym typeface="Georgia"/>
            </a:endParaRPr>
          </a:p>
          <a:p>
            <a:pPr indent="0" lvl="0" marL="0" rtl="0" algn="l">
              <a:spcBef>
                <a:spcPts val="1200"/>
              </a:spcBef>
              <a:spcAft>
                <a:spcPts val="0"/>
              </a:spcAft>
              <a:buNone/>
            </a:pPr>
            <a:r>
              <a:rPr b="1" lang="en" sz="1200">
                <a:solidFill>
                  <a:srgbClr val="242424"/>
                </a:solidFill>
                <a:latin typeface="Georgia"/>
                <a:ea typeface="Georgia"/>
                <a:cs typeface="Georgia"/>
                <a:sym typeface="Georgia"/>
              </a:rPr>
              <a:t>Culture &amp; Leadership:</a:t>
            </a:r>
            <a:r>
              <a:rPr lang="en" sz="1200">
                <a:solidFill>
                  <a:srgbClr val="242424"/>
                </a:solidFill>
                <a:latin typeface="Georgia"/>
                <a:ea typeface="Georgia"/>
                <a:cs typeface="Georgia"/>
                <a:sym typeface="Georgia"/>
              </a:rPr>
              <a:t> Encouraging continuous learning and adaptability.</a:t>
            </a:r>
            <a:endParaRPr sz="1200">
              <a:solidFill>
                <a:srgbClr val="242424"/>
              </a:solidFill>
              <a:latin typeface="Georgia"/>
              <a:ea typeface="Georgia"/>
              <a:cs typeface="Georgia"/>
              <a:sym typeface="Georgia"/>
            </a:endParaRPr>
          </a:p>
          <a:p>
            <a:pPr indent="0" lvl="0" marL="0" rtl="0" algn="l">
              <a:spcBef>
                <a:spcPts val="1200"/>
              </a:spcBef>
              <a:spcAft>
                <a:spcPts val="1200"/>
              </a:spcAft>
              <a:buNone/>
            </a:pPr>
            <a:r>
              <a:t/>
            </a:r>
            <a:endParaRPr sz="1200">
              <a:solidFill>
                <a:srgbClr val="242424"/>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b="1">
              <a:latin typeface="Georgia"/>
              <a:ea typeface="Georgia"/>
              <a:cs typeface="Georgia"/>
              <a:sym typeface="Georgia"/>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04" name="Google Shape;104;p16"/>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200" u="sng">
                <a:solidFill>
                  <a:srgbClr val="000000"/>
                </a:solidFill>
                <a:latin typeface="Georgia"/>
                <a:ea typeface="Georgia"/>
                <a:cs typeface="Georgia"/>
                <a:sym typeface="Georgia"/>
              </a:rPr>
              <a:t>1.3 Real-World Example: Domino’s Pizza</a:t>
            </a:r>
            <a:endParaRPr b="1" sz="1200" u="sng">
              <a:solidFill>
                <a:srgbClr val="000000"/>
              </a:solidFill>
              <a:latin typeface="Georgia"/>
              <a:ea typeface="Georgia"/>
              <a:cs typeface="Georgia"/>
              <a:sym typeface="Georgia"/>
            </a:endParaRPr>
          </a:p>
          <a:p>
            <a:pPr indent="0" lvl="0" marL="0" rtl="0" algn="l">
              <a:spcBef>
                <a:spcPts val="1200"/>
              </a:spcBef>
              <a:spcAft>
                <a:spcPts val="0"/>
              </a:spcAft>
              <a:buNone/>
            </a:pPr>
            <a:r>
              <a:rPr lang="en" sz="1200">
                <a:solidFill>
                  <a:srgbClr val="000000"/>
                </a:solidFill>
                <a:latin typeface="Georgia"/>
                <a:ea typeface="Georgia"/>
                <a:cs typeface="Georgia"/>
                <a:sym typeface="Georgia"/>
              </a:rPr>
              <a:t>Domino’s Pizza underwent a major digital transformation by integrating technology across its business. Key innovations included:</a:t>
            </a:r>
            <a:endParaRPr sz="1200">
              <a:solidFill>
                <a:srgbClr val="000000"/>
              </a:solidFill>
              <a:latin typeface="Georgia"/>
              <a:ea typeface="Georgia"/>
              <a:cs typeface="Georgia"/>
              <a:sym typeface="Georgia"/>
            </a:endParaRPr>
          </a:p>
          <a:p>
            <a:pPr indent="-304800" lvl="0" marL="457200" rtl="0" algn="l">
              <a:spcBef>
                <a:spcPts val="1200"/>
              </a:spcBef>
              <a:spcAft>
                <a:spcPts val="0"/>
              </a:spcAft>
              <a:buClr>
                <a:srgbClr val="000000"/>
              </a:buClr>
              <a:buSzPts val="1200"/>
              <a:buFont typeface="Georgia"/>
              <a:buChar char="●"/>
            </a:pPr>
            <a:r>
              <a:rPr lang="en" sz="1200">
                <a:solidFill>
                  <a:srgbClr val="000000"/>
                </a:solidFill>
                <a:latin typeface="Georgia"/>
                <a:ea typeface="Georgia"/>
                <a:cs typeface="Georgia"/>
                <a:sym typeface="Georgia"/>
              </a:rPr>
              <a:t>AI-powered chatbots for online orders.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a:solidFill>
                  <a:srgbClr val="000000"/>
                </a:solidFill>
                <a:latin typeface="Georgia"/>
                <a:ea typeface="Georgia"/>
                <a:cs typeface="Georgia"/>
                <a:sym typeface="Georgia"/>
              </a:rPr>
              <a:t>GPS tracking for deliveries.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a:solidFill>
                  <a:srgbClr val="000000"/>
                </a:solidFill>
                <a:latin typeface="Georgia"/>
                <a:ea typeface="Georgia"/>
                <a:cs typeface="Georgia"/>
                <a:sym typeface="Georgia"/>
              </a:rPr>
              <a:t>Zero-click ordering app for fast transactions.</a:t>
            </a:r>
            <a:endParaRPr sz="1200">
              <a:solidFill>
                <a:srgbClr val="000000"/>
              </a:solidFill>
              <a:latin typeface="Georgia"/>
              <a:ea typeface="Georgia"/>
              <a:cs typeface="Georgia"/>
              <a:sym typeface="Georgia"/>
            </a:endParaRPr>
          </a:p>
          <a:p>
            <a:pPr indent="0" lvl="0" marL="0" rtl="0" algn="l">
              <a:spcBef>
                <a:spcPts val="1200"/>
              </a:spcBef>
              <a:spcAft>
                <a:spcPts val="0"/>
              </a:spcAft>
              <a:buNone/>
            </a:pPr>
            <a:r>
              <a:rPr lang="en" sz="1200">
                <a:solidFill>
                  <a:srgbClr val="000000"/>
                </a:solidFill>
                <a:latin typeface="Georgia"/>
                <a:ea typeface="Georgia"/>
                <a:cs typeface="Georgia"/>
                <a:sym typeface="Georgia"/>
              </a:rPr>
              <a:t>This transformation enhanced customer experience and led to a 2,000% increase in Domino’s stock price over a decade.</a:t>
            </a:r>
            <a:endParaRPr sz="1200">
              <a:solidFill>
                <a:srgbClr val="000000"/>
              </a:solidFill>
              <a:latin typeface="Georgia"/>
              <a:ea typeface="Georgia"/>
              <a:cs typeface="Georgia"/>
              <a:sym typeface="Georgia"/>
            </a:endParaRPr>
          </a:p>
          <a:p>
            <a:pPr indent="0" lvl="0" marL="0" rtl="0" algn="l">
              <a:spcBef>
                <a:spcPts val="1200"/>
              </a:spcBef>
              <a:spcAft>
                <a:spcPts val="0"/>
              </a:spcAft>
              <a:buNone/>
            </a:pPr>
            <a:r>
              <a:rPr b="1" lang="en" sz="1200">
                <a:solidFill>
                  <a:srgbClr val="000000"/>
                </a:solidFill>
                <a:latin typeface="Georgia"/>
                <a:ea typeface="Georgia"/>
                <a:cs typeface="Georgia"/>
                <a:sym typeface="Georgia"/>
              </a:rPr>
              <a:t>1.4 Practical Application for Students</a:t>
            </a:r>
            <a:endParaRPr b="1" sz="1200">
              <a:solidFill>
                <a:srgbClr val="000000"/>
              </a:solidFill>
              <a:latin typeface="Georgia"/>
              <a:ea typeface="Georgia"/>
              <a:cs typeface="Georgia"/>
              <a:sym typeface="Georgia"/>
            </a:endParaRPr>
          </a:p>
          <a:p>
            <a:pPr indent="0" lvl="0" marL="0" rtl="0" algn="l">
              <a:spcBef>
                <a:spcPts val="1200"/>
              </a:spcBef>
              <a:spcAft>
                <a:spcPts val="0"/>
              </a:spcAft>
              <a:buNone/>
            </a:pPr>
            <a:r>
              <a:rPr lang="en" sz="1200">
                <a:solidFill>
                  <a:srgbClr val="000000"/>
                </a:solidFill>
                <a:latin typeface="Georgia"/>
                <a:ea typeface="Georgia"/>
                <a:cs typeface="Georgia"/>
                <a:sym typeface="Georgia"/>
              </a:rPr>
              <a:t>Ask students to identify a local business and brainstorm ways digital transformation could enhance its operations. Example: How could a local bookstore use digital tools like an online catalog, personalized recommendations, and e-commerce?</a:t>
            </a:r>
            <a:endParaRPr sz="1200">
              <a:solidFill>
                <a:srgbClr val="000000"/>
              </a:solidFill>
              <a:latin typeface="Georgia"/>
              <a:ea typeface="Georgia"/>
              <a:cs typeface="Georgia"/>
              <a:sym typeface="Georgia"/>
            </a:endParaRPr>
          </a:p>
          <a:p>
            <a:pPr indent="0" lvl="0" marL="0" rtl="0" algn="l">
              <a:spcBef>
                <a:spcPts val="1200"/>
              </a:spcBef>
              <a:spcAft>
                <a:spcPts val="0"/>
              </a:spcAft>
              <a:buNone/>
            </a:pPr>
            <a:r>
              <a:t/>
            </a:r>
            <a:endParaRPr sz="1200">
              <a:solidFill>
                <a:srgbClr val="000000"/>
              </a:solidFill>
              <a:latin typeface="Georgia"/>
              <a:ea typeface="Georgia"/>
              <a:cs typeface="Georgia"/>
              <a:sym typeface="Georgia"/>
            </a:endParaRPr>
          </a:p>
          <a:p>
            <a:pPr indent="0" lvl="0" marL="0" rtl="0" algn="l">
              <a:spcBef>
                <a:spcPts val="1200"/>
              </a:spcBef>
              <a:spcAft>
                <a:spcPts val="1200"/>
              </a:spcAft>
              <a:buNone/>
            </a:pPr>
            <a:r>
              <a:t/>
            </a:r>
            <a:endParaRPr sz="1200">
              <a:solidFill>
                <a:srgbClr val="000000"/>
              </a:solidFill>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2. Digital Leadership Principles</a:t>
            </a:r>
            <a:endParaRPr b="1"/>
          </a:p>
        </p:txBody>
      </p:sp>
      <p:sp>
        <p:nvSpPr>
          <p:cNvPr id="110" name="Google Shape;110;p17"/>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200">
                <a:solidFill>
                  <a:srgbClr val="000000"/>
                </a:solidFill>
                <a:latin typeface="Georgia"/>
                <a:ea typeface="Georgia"/>
                <a:cs typeface="Georgia"/>
                <a:sym typeface="Georgia"/>
              </a:rPr>
              <a:t>2.1 Introduction</a:t>
            </a:r>
            <a:endParaRPr b="1" sz="1200">
              <a:solidFill>
                <a:srgbClr val="000000"/>
              </a:solidFill>
              <a:latin typeface="Georgia"/>
              <a:ea typeface="Georgia"/>
              <a:cs typeface="Georgia"/>
              <a:sym typeface="Georgia"/>
            </a:endParaRPr>
          </a:p>
          <a:p>
            <a:pPr indent="0" lvl="0" marL="0" rtl="0" algn="l">
              <a:spcBef>
                <a:spcPts val="1200"/>
              </a:spcBef>
              <a:spcAft>
                <a:spcPts val="0"/>
              </a:spcAft>
              <a:buNone/>
            </a:pPr>
            <a:r>
              <a:rPr lang="en" sz="1200">
                <a:solidFill>
                  <a:srgbClr val="000000"/>
                </a:solidFill>
                <a:latin typeface="Georgia"/>
                <a:ea typeface="Georgia"/>
                <a:cs typeface="Georgia"/>
                <a:sym typeface="Georgia"/>
              </a:rPr>
              <a:t>Digital leadership refers to </a:t>
            </a:r>
            <a:r>
              <a:rPr b="1" lang="en" sz="1200">
                <a:solidFill>
                  <a:srgbClr val="000000"/>
                </a:solidFill>
                <a:latin typeface="Georgia"/>
                <a:ea typeface="Georgia"/>
                <a:cs typeface="Georgia"/>
                <a:sym typeface="Georgia"/>
              </a:rPr>
              <a:t>guiding an organization through digital transformation </a:t>
            </a:r>
            <a:r>
              <a:rPr lang="en" sz="1200">
                <a:solidFill>
                  <a:srgbClr val="000000"/>
                </a:solidFill>
                <a:latin typeface="Georgia"/>
                <a:ea typeface="Georgia"/>
                <a:cs typeface="Georgia"/>
                <a:sym typeface="Georgia"/>
              </a:rPr>
              <a:t>by leveraging technology, innovation, and effective management.</a:t>
            </a:r>
            <a:endParaRPr sz="1200">
              <a:solidFill>
                <a:srgbClr val="000000"/>
              </a:solidFill>
              <a:latin typeface="Georgia"/>
              <a:ea typeface="Georgia"/>
              <a:cs typeface="Georgia"/>
              <a:sym typeface="Georgia"/>
            </a:endParaRPr>
          </a:p>
          <a:p>
            <a:pPr indent="0" lvl="0" marL="0" rtl="0" algn="l">
              <a:spcBef>
                <a:spcPts val="1400"/>
              </a:spcBef>
              <a:spcAft>
                <a:spcPts val="0"/>
              </a:spcAft>
              <a:buNone/>
            </a:pPr>
            <a:r>
              <a:rPr b="1" lang="en" sz="1200">
                <a:solidFill>
                  <a:srgbClr val="000000"/>
                </a:solidFill>
                <a:latin typeface="Georgia"/>
                <a:ea typeface="Georgia"/>
                <a:cs typeface="Georgia"/>
                <a:sym typeface="Georgia"/>
              </a:rPr>
              <a:t>2.2 Key Principles of Digital Leadership</a:t>
            </a:r>
            <a:endParaRPr b="1" sz="1200">
              <a:solidFill>
                <a:srgbClr val="000000"/>
              </a:solidFill>
              <a:latin typeface="Georgia"/>
              <a:ea typeface="Georgia"/>
              <a:cs typeface="Georgia"/>
              <a:sym typeface="Georgia"/>
            </a:endParaRPr>
          </a:p>
          <a:p>
            <a:pPr indent="-304800" lvl="0" marL="457200" rtl="0" algn="l">
              <a:spcBef>
                <a:spcPts val="1200"/>
              </a:spcBef>
              <a:spcAft>
                <a:spcPts val="0"/>
              </a:spcAft>
              <a:buClr>
                <a:srgbClr val="000000"/>
              </a:buClr>
              <a:buSzPts val="1200"/>
              <a:buFont typeface="Arial"/>
              <a:buAutoNum type="arabicPeriod"/>
            </a:pPr>
            <a:r>
              <a:rPr b="1" lang="en" sz="1200">
                <a:solidFill>
                  <a:srgbClr val="000000"/>
                </a:solidFill>
                <a:latin typeface="Georgia"/>
                <a:ea typeface="Georgia"/>
                <a:cs typeface="Georgia"/>
                <a:sym typeface="Georgia"/>
              </a:rPr>
              <a:t>Vision-Driven Strategy</a:t>
            </a:r>
            <a:r>
              <a:rPr lang="en" sz="1200">
                <a:solidFill>
                  <a:srgbClr val="000000"/>
                </a:solidFill>
                <a:latin typeface="Georgia"/>
                <a:ea typeface="Georgia"/>
                <a:cs typeface="Georgia"/>
                <a:sym typeface="Georgia"/>
              </a:rPr>
              <a:t> – Aligning digital initiatives with business goals.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Georgia"/>
                <a:ea typeface="Georgia"/>
                <a:cs typeface="Georgia"/>
                <a:sym typeface="Georgia"/>
              </a:rPr>
              <a:t>Customer-Centric Approach</a:t>
            </a:r>
            <a:r>
              <a:rPr lang="en" sz="1200">
                <a:solidFill>
                  <a:srgbClr val="000000"/>
                </a:solidFill>
                <a:latin typeface="Georgia"/>
                <a:ea typeface="Georgia"/>
                <a:cs typeface="Georgia"/>
                <a:sym typeface="Georgia"/>
              </a:rPr>
              <a:t> – Enhancing user experience through data insights.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Georgia"/>
                <a:ea typeface="Georgia"/>
                <a:cs typeface="Georgia"/>
                <a:sym typeface="Georgia"/>
              </a:rPr>
              <a:t>Agility &amp; Adaptability</a:t>
            </a:r>
            <a:r>
              <a:rPr lang="en" sz="1200">
                <a:solidFill>
                  <a:srgbClr val="000000"/>
                </a:solidFill>
                <a:latin typeface="Georgia"/>
                <a:ea typeface="Georgia"/>
                <a:cs typeface="Georgia"/>
                <a:sym typeface="Georgia"/>
              </a:rPr>
              <a:t> – Rapidly responding to technological changes.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Georgia"/>
                <a:ea typeface="Georgia"/>
                <a:cs typeface="Georgia"/>
                <a:sym typeface="Georgia"/>
              </a:rPr>
              <a:t>Data-Driven Decision-Making</a:t>
            </a:r>
            <a:r>
              <a:rPr lang="en" sz="1200">
                <a:solidFill>
                  <a:srgbClr val="000000"/>
                </a:solidFill>
                <a:latin typeface="Georgia"/>
                <a:ea typeface="Georgia"/>
                <a:cs typeface="Georgia"/>
                <a:sym typeface="Georgia"/>
              </a:rPr>
              <a:t> – Using analytics for strategic planning.</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Georgia"/>
                <a:ea typeface="Georgia"/>
                <a:cs typeface="Georgia"/>
                <a:sym typeface="Georgia"/>
              </a:rPr>
              <a:t>Innovation Culture</a:t>
            </a:r>
            <a:r>
              <a:rPr lang="en" sz="1200">
                <a:solidFill>
                  <a:srgbClr val="000000"/>
                </a:solidFill>
                <a:latin typeface="Georgia"/>
                <a:ea typeface="Georgia"/>
                <a:cs typeface="Georgia"/>
                <a:sym typeface="Georgia"/>
              </a:rPr>
              <a:t> – Encouraging experimentation and risk-taking.</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Georgia"/>
                <a:ea typeface="Georgia"/>
                <a:cs typeface="Georgia"/>
                <a:sym typeface="Georgia"/>
              </a:rPr>
              <a:t>Cybersecurity Awareness</a:t>
            </a:r>
            <a:r>
              <a:rPr lang="en" sz="1200">
                <a:solidFill>
                  <a:srgbClr val="000000"/>
                </a:solidFill>
                <a:latin typeface="Georgia"/>
                <a:ea typeface="Georgia"/>
                <a:cs typeface="Georgia"/>
                <a:sym typeface="Georgia"/>
              </a:rPr>
              <a:t> – Ensuring data protection and compliance.</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Georgia"/>
                <a:ea typeface="Georgia"/>
                <a:cs typeface="Georgia"/>
                <a:sym typeface="Georgia"/>
              </a:rPr>
              <a:t>Collaboration &amp; Digital Skills Development</a:t>
            </a:r>
            <a:r>
              <a:rPr lang="en" sz="1200">
                <a:solidFill>
                  <a:srgbClr val="000000"/>
                </a:solidFill>
                <a:latin typeface="Georgia"/>
                <a:ea typeface="Georgia"/>
                <a:cs typeface="Georgia"/>
                <a:sym typeface="Georgia"/>
              </a:rPr>
              <a:t> – Training employees in digital tools.</a:t>
            </a:r>
            <a:endParaRPr sz="1200">
              <a:solidFill>
                <a:srgbClr val="000000"/>
              </a:solidFill>
              <a:latin typeface="Georgia"/>
              <a:ea typeface="Georgia"/>
              <a:cs typeface="Georgia"/>
              <a:sym typeface="Georgia"/>
            </a:endParaRPr>
          </a:p>
          <a:p>
            <a:pPr indent="0" lvl="0" marL="0" rtl="0" algn="l">
              <a:spcBef>
                <a:spcPts val="1200"/>
              </a:spcBef>
              <a:spcAft>
                <a:spcPts val="1200"/>
              </a:spcAft>
              <a:buNone/>
            </a:pPr>
            <a:r>
              <a:t/>
            </a:r>
            <a:endParaRPr b="1" sz="1200">
              <a:solidFill>
                <a:srgbClr val="000000"/>
              </a:solidFill>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18"/>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300">
                <a:solidFill>
                  <a:srgbClr val="000000"/>
                </a:solidFill>
                <a:latin typeface="Georgia"/>
                <a:ea typeface="Georgia"/>
                <a:cs typeface="Georgia"/>
                <a:sym typeface="Georgia"/>
              </a:rPr>
              <a:t>2.3 Emotional Intelligence in Digital Leadership</a:t>
            </a:r>
            <a:endParaRPr b="1" sz="1300">
              <a:solidFill>
                <a:srgbClr val="000000"/>
              </a:solidFill>
              <a:latin typeface="Georgia"/>
              <a:ea typeface="Georgia"/>
              <a:cs typeface="Georgia"/>
              <a:sym typeface="Georgia"/>
            </a:endParaRPr>
          </a:p>
          <a:p>
            <a:pPr indent="0" lvl="0" marL="0" rtl="0" algn="l">
              <a:spcBef>
                <a:spcPts val="1200"/>
              </a:spcBef>
              <a:spcAft>
                <a:spcPts val="0"/>
              </a:spcAft>
              <a:buNone/>
            </a:pPr>
            <a:r>
              <a:rPr lang="en" sz="1100">
                <a:solidFill>
                  <a:srgbClr val="000000"/>
                </a:solidFill>
                <a:latin typeface="Georgia"/>
                <a:ea typeface="Georgia"/>
                <a:cs typeface="Georgia"/>
                <a:sym typeface="Georgia"/>
              </a:rPr>
              <a:t>Leaders need </a:t>
            </a:r>
            <a:r>
              <a:rPr b="1" lang="en" sz="1100">
                <a:solidFill>
                  <a:srgbClr val="000000"/>
                </a:solidFill>
                <a:latin typeface="Georgia"/>
                <a:ea typeface="Georgia"/>
                <a:cs typeface="Georgia"/>
                <a:sym typeface="Georgia"/>
              </a:rPr>
              <a:t>Emotional Intelligence (EQ)</a:t>
            </a:r>
            <a:r>
              <a:rPr lang="en" sz="1100">
                <a:solidFill>
                  <a:srgbClr val="000000"/>
                </a:solidFill>
                <a:latin typeface="Georgia"/>
                <a:ea typeface="Georgia"/>
                <a:cs typeface="Georgia"/>
                <a:sym typeface="Georgia"/>
              </a:rPr>
              <a:t> to manage diverse teams, navigate change resistance, and foster innovation. </a:t>
            </a:r>
            <a:endParaRPr sz="1100">
              <a:solidFill>
                <a:srgbClr val="000000"/>
              </a:solidFill>
              <a:latin typeface="Georgia"/>
              <a:ea typeface="Georgia"/>
              <a:cs typeface="Georgia"/>
              <a:sym typeface="Georgia"/>
            </a:endParaRPr>
          </a:p>
          <a:p>
            <a:pPr indent="0" lvl="0" marL="0" rtl="0" algn="l">
              <a:spcBef>
                <a:spcPts val="1200"/>
              </a:spcBef>
              <a:spcAft>
                <a:spcPts val="0"/>
              </a:spcAft>
              <a:buNone/>
            </a:pPr>
            <a:r>
              <a:rPr b="1" lang="en" sz="1100">
                <a:solidFill>
                  <a:srgbClr val="000000"/>
                </a:solidFill>
                <a:latin typeface="Georgia"/>
                <a:ea typeface="Georgia"/>
                <a:cs typeface="Georgia"/>
                <a:sym typeface="Georgia"/>
              </a:rPr>
              <a:t>Example: Satya Nadella, CEO of Microsoft</a:t>
            </a:r>
            <a:r>
              <a:rPr lang="en" sz="1100">
                <a:solidFill>
                  <a:srgbClr val="000000"/>
                </a:solidFill>
                <a:latin typeface="Georgia"/>
                <a:ea typeface="Georgia"/>
                <a:cs typeface="Georgia"/>
                <a:sym typeface="Georgia"/>
              </a:rPr>
              <a:t>, emphasizes empathy, which has played a crucial role in Microsoft’s transformation.</a:t>
            </a:r>
            <a:endParaRPr sz="1100">
              <a:solidFill>
                <a:srgbClr val="000000"/>
              </a:solidFill>
              <a:latin typeface="Georgia"/>
              <a:ea typeface="Georgia"/>
              <a:cs typeface="Georgia"/>
              <a:sym typeface="Georgia"/>
            </a:endParaRPr>
          </a:p>
          <a:p>
            <a:pPr indent="0" lvl="0" marL="0" rtl="0" algn="l">
              <a:spcBef>
                <a:spcPts val="1200"/>
              </a:spcBef>
              <a:spcAft>
                <a:spcPts val="1200"/>
              </a:spcAft>
              <a:buNone/>
            </a:pPr>
            <a:r>
              <a:rPr b="1" lang="en" sz="1200">
                <a:solidFill>
                  <a:srgbClr val="000000"/>
                </a:solidFill>
                <a:latin typeface="Georgia"/>
                <a:ea typeface="Georgia"/>
                <a:cs typeface="Georgia"/>
                <a:sym typeface="Georgia"/>
              </a:rPr>
              <a:t>Emotional intelligence </a:t>
            </a:r>
            <a:r>
              <a:rPr lang="en" sz="1200">
                <a:solidFill>
                  <a:srgbClr val="000000"/>
                </a:solidFill>
                <a:latin typeface="Georgia"/>
                <a:ea typeface="Georgia"/>
                <a:cs typeface="Georgia"/>
                <a:sym typeface="Georgia"/>
              </a:rPr>
              <a:t>refers to the capability of a person to manage and control his or her emotions and possess the ability to control the emotions of others as well. In other words, they can influence the emotions of other people also.</a:t>
            </a:r>
            <a:endParaRPr sz="1200">
              <a:solidFill>
                <a:srgbClr val="000000"/>
              </a:solidFill>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latin typeface="Georgia"/>
                <a:ea typeface="Georgia"/>
                <a:cs typeface="Georgia"/>
                <a:sym typeface="Georgia"/>
              </a:rPr>
              <a:t>3. Online PR &amp; Reputation Management</a:t>
            </a:r>
            <a:endParaRPr b="1">
              <a:latin typeface="Georgia"/>
              <a:ea typeface="Georgia"/>
              <a:cs typeface="Georgia"/>
              <a:sym typeface="Georgia"/>
            </a:endParaRPr>
          </a:p>
        </p:txBody>
      </p:sp>
      <p:sp>
        <p:nvSpPr>
          <p:cNvPr id="122" name="Google Shape;122;p19"/>
          <p:cNvSpPr txBox="1"/>
          <p:nvPr>
            <p:ph idx="1" type="body"/>
          </p:nvPr>
        </p:nvSpPr>
        <p:spPr>
          <a:xfrm>
            <a:off x="0" y="1260675"/>
            <a:ext cx="8916900" cy="42387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None/>
            </a:pPr>
            <a:r>
              <a:rPr b="1" lang="en" sz="1200">
                <a:solidFill>
                  <a:srgbClr val="000000"/>
                </a:solidFill>
                <a:latin typeface="Georgia"/>
                <a:ea typeface="Georgia"/>
                <a:cs typeface="Georgia"/>
                <a:sym typeface="Georgia"/>
              </a:rPr>
              <a:t>3.1 Introduction</a:t>
            </a:r>
            <a:endParaRPr b="1" sz="1200">
              <a:solidFill>
                <a:srgbClr val="000000"/>
              </a:solidFill>
              <a:latin typeface="Georgia"/>
              <a:ea typeface="Georgia"/>
              <a:cs typeface="Georgia"/>
              <a:sym typeface="Georgia"/>
            </a:endParaRPr>
          </a:p>
          <a:p>
            <a:pPr indent="0" lvl="0" marL="0" rtl="0" algn="l">
              <a:spcBef>
                <a:spcPts val="1200"/>
              </a:spcBef>
              <a:spcAft>
                <a:spcPts val="0"/>
              </a:spcAft>
              <a:buNone/>
            </a:pPr>
            <a:r>
              <a:rPr lang="en" sz="1200">
                <a:solidFill>
                  <a:srgbClr val="000000"/>
                </a:solidFill>
                <a:latin typeface="Georgia"/>
                <a:ea typeface="Georgia"/>
                <a:cs typeface="Georgia"/>
                <a:sym typeface="Georgia"/>
              </a:rPr>
              <a:t>Online PR involves managing a </a:t>
            </a:r>
            <a:r>
              <a:rPr b="1" lang="en" sz="1200">
                <a:solidFill>
                  <a:srgbClr val="000000"/>
                </a:solidFill>
                <a:latin typeface="Georgia"/>
                <a:ea typeface="Georgia"/>
                <a:cs typeface="Georgia"/>
                <a:sym typeface="Georgia"/>
              </a:rPr>
              <a:t>brand’s image and reputation in the digital space</a:t>
            </a:r>
            <a:r>
              <a:rPr lang="en" sz="1200">
                <a:solidFill>
                  <a:srgbClr val="000000"/>
                </a:solidFill>
                <a:latin typeface="Georgia"/>
                <a:ea typeface="Georgia"/>
                <a:cs typeface="Georgia"/>
                <a:sym typeface="Georgia"/>
              </a:rPr>
              <a:t> through social media engagement, content marketing, and crisis management.</a:t>
            </a:r>
            <a:endParaRPr sz="1200">
              <a:solidFill>
                <a:srgbClr val="000000"/>
              </a:solidFill>
              <a:latin typeface="Georgia"/>
              <a:ea typeface="Georgia"/>
              <a:cs typeface="Georgia"/>
              <a:sym typeface="Georgia"/>
            </a:endParaRPr>
          </a:p>
          <a:p>
            <a:pPr indent="0" lvl="0" marL="0" rtl="0" algn="l">
              <a:spcBef>
                <a:spcPts val="1400"/>
              </a:spcBef>
              <a:spcAft>
                <a:spcPts val="0"/>
              </a:spcAft>
              <a:buNone/>
            </a:pPr>
            <a:r>
              <a:rPr b="1" lang="en" sz="1200">
                <a:solidFill>
                  <a:srgbClr val="000000"/>
                </a:solidFill>
                <a:latin typeface="Georgia"/>
                <a:ea typeface="Georgia"/>
                <a:cs typeface="Georgia"/>
                <a:sym typeface="Georgia"/>
              </a:rPr>
              <a:t>3.2 Crisis Management – United Airlines Example</a:t>
            </a:r>
            <a:endParaRPr b="1" sz="1200">
              <a:solidFill>
                <a:srgbClr val="000000"/>
              </a:solidFill>
              <a:latin typeface="Georgia"/>
              <a:ea typeface="Georgia"/>
              <a:cs typeface="Georgia"/>
              <a:sym typeface="Georgia"/>
            </a:endParaRPr>
          </a:p>
          <a:p>
            <a:pPr indent="0" lvl="0" marL="0" rtl="0" algn="l">
              <a:spcBef>
                <a:spcPts val="1200"/>
              </a:spcBef>
              <a:spcAft>
                <a:spcPts val="0"/>
              </a:spcAft>
              <a:buNone/>
            </a:pPr>
            <a:r>
              <a:rPr lang="en" sz="1200">
                <a:solidFill>
                  <a:srgbClr val="000000"/>
                </a:solidFill>
                <a:latin typeface="Georgia"/>
                <a:ea typeface="Georgia"/>
                <a:cs typeface="Georgia"/>
                <a:sym typeface="Georgia"/>
              </a:rPr>
              <a:t>United Airlines faced a PR crisis when a passenger was forcibly removed from a flight. Their initial response worsened the situation, but they later improved their reputation by:</a:t>
            </a:r>
            <a:endParaRPr sz="1200">
              <a:solidFill>
                <a:srgbClr val="000000"/>
              </a:solidFill>
              <a:latin typeface="Georgia"/>
              <a:ea typeface="Georgia"/>
              <a:cs typeface="Georgia"/>
              <a:sym typeface="Georgia"/>
            </a:endParaRPr>
          </a:p>
          <a:p>
            <a:pPr indent="-304800" lvl="0" marL="457200" rtl="0" algn="l">
              <a:spcBef>
                <a:spcPts val="1200"/>
              </a:spcBef>
              <a:spcAft>
                <a:spcPts val="0"/>
              </a:spcAft>
              <a:buClr>
                <a:srgbClr val="000000"/>
              </a:buClr>
              <a:buSzPts val="1200"/>
              <a:buFont typeface="Georgia"/>
              <a:buChar char="●"/>
            </a:pPr>
            <a:r>
              <a:rPr lang="en" sz="1200">
                <a:solidFill>
                  <a:srgbClr val="000000"/>
                </a:solidFill>
                <a:latin typeface="Georgia"/>
                <a:ea typeface="Georgia"/>
                <a:cs typeface="Georgia"/>
                <a:sym typeface="Georgia"/>
              </a:rPr>
              <a:t>Issuing public apologies.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a:solidFill>
                  <a:srgbClr val="000000"/>
                </a:solidFill>
                <a:latin typeface="Georgia"/>
                <a:ea typeface="Georgia"/>
                <a:cs typeface="Georgia"/>
                <a:sym typeface="Georgia"/>
              </a:rPr>
              <a:t>Changing internal policies.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a:solidFill>
                  <a:srgbClr val="000000"/>
                </a:solidFill>
                <a:latin typeface="Georgia"/>
                <a:ea typeface="Georgia"/>
                <a:cs typeface="Georgia"/>
                <a:sym typeface="Georgia"/>
              </a:rPr>
              <a:t>Enhancing social media engagement.</a:t>
            </a:r>
            <a:endParaRPr sz="1200">
              <a:solidFill>
                <a:srgbClr val="000000"/>
              </a:solidFill>
              <a:latin typeface="Georgia"/>
              <a:ea typeface="Georgia"/>
              <a:cs typeface="Georgia"/>
              <a:sym typeface="Georgia"/>
            </a:endParaRPr>
          </a:p>
          <a:p>
            <a:pPr indent="0" lvl="0" marL="0" rtl="0" algn="l">
              <a:spcBef>
                <a:spcPts val="1200"/>
              </a:spcBef>
              <a:spcAft>
                <a:spcPts val="1200"/>
              </a:spcAft>
              <a:buNone/>
            </a:pPr>
            <a:r>
              <a:rPr lang="en" sz="1200">
                <a:solidFill>
                  <a:srgbClr val="000000"/>
                </a:solidFill>
                <a:latin typeface="Georgia"/>
                <a:ea typeface="Georgia"/>
                <a:cs typeface="Georgia"/>
                <a:sym typeface="Georgia"/>
              </a:rPr>
              <a:t>This case highlights the need for </a:t>
            </a:r>
            <a:r>
              <a:rPr b="1" lang="en" sz="1200">
                <a:solidFill>
                  <a:srgbClr val="000000"/>
                </a:solidFill>
                <a:latin typeface="Georgia"/>
                <a:ea typeface="Georgia"/>
                <a:cs typeface="Georgia"/>
                <a:sym typeface="Georgia"/>
              </a:rPr>
              <a:t>timely and empathetic crisis management</a:t>
            </a:r>
            <a:r>
              <a:rPr lang="en" sz="1200">
                <a:solidFill>
                  <a:srgbClr val="000000"/>
                </a:solidFill>
                <a:latin typeface="Georgia"/>
                <a:ea typeface="Georgia"/>
                <a:cs typeface="Georgia"/>
                <a:sym typeface="Georgia"/>
              </a:rPr>
              <a:t>.</a:t>
            </a:r>
            <a:endParaRPr sz="1200">
              <a:solidFill>
                <a:srgbClr val="242424"/>
              </a:solidFill>
              <a:highlight>
                <a:srgbClr val="FAFAFA"/>
              </a:highlight>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8" name="Google Shape;128;p20"/>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200">
                <a:solidFill>
                  <a:srgbClr val="000000"/>
                </a:solidFill>
                <a:latin typeface="Georgia"/>
                <a:ea typeface="Georgia"/>
                <a:cs typeface="Georgia"/>
                <a:sym typeface="Georgia"/>
              </a:rPr>
              <a:t>Online Public Relations (PR) involves </a:t>
            </a:r>
            <a:r>
              <a:rPr b="1" lang="en" sz="1200">
                <a:solidFill>
                  <a:srgbClr val="000000"/>
                </a:solidFill>
                <a:latin typeface="Georgia"/>
                <a:ea typeface="Georgia"/>
                <a:cs typeface="Georgia"/>
                <a:sym typeface="Georgia"/>
              </a:rPr>
              <a:t>managing a brand’s image, reputation, and communication strategies </a:t>
            </a:r>
            <a:r>
              <a:rPr lang="en" sz="1200">
                <a:solidFill>
                  <a:srgbClr val="000000"/>
                </a:solidFill>
                <a:latin typeface="Georgia"/>
                <a:ea typeface="Georgia"/>
                <a:cs typeface="Georgia"/>
                <a:sym typeface="Georgia"/>
              </a:rPr>
              <a:t>in the digital space. It includes activities like social media engagement, influencer collaborations, content marketing, and crisis management.</a:t>
            </a:r>
            <a:endParaRPr sz="1200">
              <a:solidFill>
                <a:srgbClr val="000000"/>
              </a:solidFill>
              <a:latin typeface="Georgia"/>
              <a:ea typeface="Georgia"/>
              <a:cs typeface="Georgia"/>
              <a:sym typeface="Georgia"/>
            </a:endParaRPr>
          </a:p>
          <a:p>
            <a:pPr indent="0" lvl="0" marL="0" rtl="0" algn="l">
              <a:spcBef>
                <a:spcPts val="1400"/>
              </a:spcBef>
              <a:spcAft>
                <a:spcPts val="0"/>
              </a:spcAft>
              <a:buNone/>
            </a:pPr>
            <a:r>
              <a:rPr b="1" lang="en" sz="1200">
                <a:solidFill>
                  <a:srgbClr val="000000"/>
                </a:solidFill>
                <a:latin typeface="Georgia"/>
                <a:ea typeface="Georgia"/>
                <a:cs typeface="Georgia"/>
                <a:sym typeface="Georgia"/>
              </a:rPr>
              <a:t>3.3 Importance of Online PR &amp; Reputation Management</a:t>
            </a:r>
            <a:endParaRPr b="1" sz="1200">
              <a:solidFill>
                <a:srgbClr val="000000"/>
              </a:solidFill>
              <a:latin typeface="Georgia"/>
              <a:ea typeface="Georgia"/>
              <a:cs typeface="Georgia"/>
              <a:sym typeface="Georgia"/>
            </a:endParaRPr>
          </a:p>
          <a:p>
            <a:pPr indent="-304800" lvl="0" marL="457200" rtl="0" algn="l">
              <a:spcBef>
                <a:spcPts val="1200"/>
              </a:spcBef>
              <a:spcAft>
                <a:spcPts val="0"/>
              </a:spcAft>
              <a:buClr>
                <a:srgbClr val="000000"/>
              </a:buClr>
              <a:buSzPts val="1200"/>
              <a:buFont typeface="Georgia"/>
              <a:buChar char="●"/>
            </a:pPr>
            <a:r>
              <a:rPr lang="en" sz="1200">
                <a:solidFill>
                  <a:srgbClr val="000000"/>
                </a:solidFill>
                <a:latin typeface="Georgia"/>
                <a:ea typeface="Georgia"/>
                <a:cs typeface="Georgia"/>
                <a:sym typeface="Georgia"/>
              </a:rPr>
              <a:t>Builds brand credibility and trust.</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a:solidFill>
                  <a:srgbClr val="000000"/>
                </a:solidFill>
                <a:latin typeface="Georgia"/>
                <a:ea typeface="Georgia"/>
                <a:cs typeface="Georgia"/>
                <a:sym typeface="Georgia"/>
              </a:rPr>
              <a:t>Helps in crisis communication and damage control.</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a:solidFill>
                  <a:srgbClr val="000000"/>
                </a:solidFill>
                <a:latin typeface="Georgia"/>
                <a:ea typeface="Georgia"/>
                <a:cs typeface="Georgia"/>
                <a:sym typeface="Georgia"/>
              </a:rPr>
              <a:t>Enhances customer engagement and brand loyalty.</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Georgia"/>
              <a:buChar char="●"/>
            </a:pPr>
            <a:r>
              <a:rPr lang="en" sz="1200">
                <a:solidFill>
                  <a:srgbClr val="000000"/>
                </a:solidFill>
                <a:latin typeface="Georgia"/>
                <a:ea typeface="Georgia"/>
                <a:cs typeface="Georgia"/>
                <a:sym typeface="Georgia"/>
              </a:rPr>
              <a:t>Improves search engine rankings through positive online presence.</a:t>
            </a:r>
            <a:endParaRPr sz="1200">
              <a:latin typeface="Georgia"/>
              <a:ea typeface="Georgia"/>
              <a:cs typeface="Georgia"/>
              <a:sym typeface="Georg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1"/>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4" name="Google Shape;134;p21"/>
          <p:cNvSpPr txBox="1"/>
          <p:nvPr>
            <p:ph idx="1" type="body"/>
          </p:nvPr>
        </p:nvSpPr>
        <p:spPr>
          <a:xfrm>
            <a:off x="311700" y="1229875"/>
            <a:ext cx="8520600" cy="33390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None/>
            </a:pPr>
            <a:r>
              <a:rPr b="1" lang="en" sz="1200">
                <a:solidFill>
                  <a:srgbClr val="000000"/>
                </a:solidFill>
                <a:latin typeface="Georgia"/>
                <a:ea typeface="Georgia"/>
                <a:cs typeface="Georgia"/>
                <a:sym typeface="Georgia"/>
              </a:rPr>
              <a:t>3.3 Key Strategies for Online PR &amp; Reputation Management</a:t>
            </a:r>
            <a:endParaRPr b="1" sz="1200">
              <a:solidFill>
                <a:srgbClr val="000000"/>
              </a:solidFill>
              <a:latin typeface="Georgia"/>
              <a:ea typeface="Georgia"/>
              <a:cs typeface="Georgia"/>
              <a:sym typeface="Georgia"/>
            </a:endParaRPr>
          </a:p>
          <a:p>
            <a:pPr indent="-304800" lvl="0" marL="457200" rtl="0" algn="l">
              <a:spcBef>
                <a:spcPts val="1200"/>
              </a:spcBef>
              <a:spcAft>
                <a:spcPts val="0"/>
              </a:spcAft>
              <a:buClr>
                <a:srgbClr val="000000"/>
              </a:buClr>
              <a:buSzPts val="1200"/>
              <a:buFont typeface="Arial"/>
              <a:buAutoNum type="arabicPeriod"/>
            </a:pPr>
            <a:r>
              <a:rPr b="1" lang="en" sz="1200">
                <a:solidFill>
                  <a:srgbClr val="000000"/>
                </a:solidFill>
                <a:latin typeface="Georgia"/>
                <a:ea typeface="Georgia"/>
                <a:cs typeface="Georgia"/>
                <a:sym typeface="Georgia"/>
              </a:rPr>
              <a:t>Social Media Monitoring</a:t>
            </a:r>
            <a:r>
              <a:rPr lang="en" sz="1200">
                <a:solidFill>
                  <a:srgbClr val="000000"/>
                </a:solidFill>
                <a:latin typeface="Georgia"/>
                <a:ea typeface="Georgia"/>
                <a:cs typeface="Georgia"/>
                <a:sym typeface="Georgia"/>
              </a:rPr>
              <a:t> – Tracking brand mentions and responding to customer queries.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Georgia"/>
                <a:ea typeface="Georgia"/>
                <a:cs typeface="Georgia"/>
                <a:sym typeface="Georgia"/>
              </a:rPr>
              <a:t>Content Marketing</a:t>
            </a:r>
            <a:r>
              <a:rPr lang="en" sz="1200">
                <a:solidFill>
                  <a:srgbClr val="000000"/>
                </a:solidFill>
                <a:latin typeface="Georgia"/>
                <a:ea typeface="Georgia"/>
                <a:cs typeface="Georgia"/>
                <a:sym typeface="Georgia"/>
              </a:rPr>
              <a:t> – Publishing high-quality blogs, videos, and thought leadership pieces.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Georgia"/>
                <a:ea typeface="Georgia"/>
                <a:cs typeface="Georgia"/>
                <a:sym typeface="Georgia"/>
              </a:rPr>
              <a:t>Influencer Partnerships</a:t>
            </a:r>
            <a:r>
              <a:rPr lang="en" sz="1200">
                <a:solidFill>
                  <a:srgbClr val="000000"/>
                </a:solidFill>
                <a:latin typeface="Georgia"/>
                <a:ea typeface="Georgia"/>
                <a:cs typeface="Georgia"/>
                <a:sym typeface="Georgia"/>
              </a:rPr>
              <a:t> – Collaborating with influencers to enhance brand visibility.</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Georgia"/>
                <a:ea typeface="Georgia"/>
                <a:cs typeface="Georgia"/>
                <a:sym typeface="Georgia"/>
              </a:rPr>
              <a:t>Online Reviews &amp; Feedback Management</a:t>
            </a:r>
            <a:r>
              <a:rPr lang="en" sz="1200">
                <a:solidFill>
                  <a:srgbClr val="000000"/>
                </a:solidFill>
                <a:latin typeface="Georgia"/>
                <a:ea typeface="Georgia"/>
                <a:cs typeface="Georgia"/>
                <a:sym typeface="Georgia"/>
              </a:rPr>
              <a:t> – Encouraging and responding to customer reviews.</a:t>
            </a:r>
            <a:endParaRPr sz="1200">
              <a:solidFill>
                <a:srgbClr val="000000"/>
              </a:solidFill>
              <a:latin typeface="Georgia"/>
              <a:ea typeface="Georgia"/>
              <a:cs typeface="Georgia"/>
              <a:sym typeface="Georgia"/>
            </a:endParaRPr>
          </a:p>
          <a:p>
            <a:pPr indent="-304800" lvl="0" marL="457200" rtl="0" algn="l">
              <a:spcBef>
                <a:spcPts val="0"/>
              </a:spcBef>
              <a:spcAft>
                <a:spcPts val="0"/>
              </a:spcAft>
              <a:buClr>
                <a:srgbClr val="000000"/>
              </a:buClr>
              <a:buSzPts val="1200"/>
              <a:buFont typeface="Arial"/>
              <a:buAutoNum type="arabicPeriod"/>
            </a:pPr>
            <a:r>
              <a:rPr b="1" lang="en" sz="1200">
                <a:solidFill>
                  <a:srgbClr val="000000"/>
                </a:solidFill>
                <a:latin typeface="Georgia"/>
                <a:ea typeface="Georgia"/>
                <a:cs typeface="Georgia"/>
                <a:sym typeface="Georgia"/>
              </a:rPr>
              <a:t>Crisis Management Plan</a:t>
            </a:r>
            <a:r>
              <a:rPr lang="en" sz="1200">
                <a:solidFill>
                  <a:srgbClr val="000000"/>
                </a:solidFill>
                <a:latin typeface="Georgia"/>
                <a:ea typeface="Georgia"/>
                <a:cs typeface="Georgia"/>
                <a:sym typeface="Georgia"/>
              </a:rPr>
              <a:t> – Handling negative press and mitigating brand risks.</a:t>
            </a:r>
            <a:endParaRPr sz="1200">
              <a:solidFill>
                <a:srgbClr val="000000"/>
              </a:solidFill>
              <a:latin typeface="Georgia"/>
              <a:ea typeface="Georgia"/>
              <a:cs typeface="Georgia"/>
              <a:sym typeface="Georgia"/>
            </a:endParaRPr>
          </a:p>
          <a:p>
            <a:pPr indent="0" lvl="0" marL="0" rtl="0" algn="l">
              <a:spcBef>
                <a:spcPts val="1400"/>
              </a:spcBef>
              <a:spcAft>
                <a:spcPts val="0"/>
              </a:spcAft>
              <a:buNone/>
            </a:pPr>
            <a:r>
              <a:rPr b="1" lang="en" sz="1200">
                <a:solidFill>
                  <a:srgbClr val="000000"/>
                </a:solidFill>
                <a:latin typeface="Georgia"/>
                <a:ea typeface="Georgia"/>
                <a:cs typeface="Georgia"/>
                <a:sym typeface="Georgia"/>
              </a:rPr>
              <a:t>3.4 Case Study: Starbucks’ Online Reputation Strategy</a:t>
            </a:r>
            <a:endParaRPr b="1" sz="1200">
              <a:solidFill>
                <a:srgbClr val="000000"/>
              </a:solidFill>
              <a:latin typeface="Georgia"/>
              <a:ea typeface="Georgia"/>
              <a:cs typeface="Georgia"/>
              <a:sym typeface="Georgia"/>
            </a:endParaRPr>
          </a:p>
          <a:p>
            <a:pPr indent="0" lvl="0" marL="0" rtl="0" algn="l">
              <a:spcBef>
                <a:spcPts val="1200"/>
              </a:spcBef>
              <a:spcAft>
                <a:spcPts val="0"/>
              </a:spcAft>
              <a:buNone/>
            </a:pPr>
            <a:r>
              <a:rPr lang="en" sz="1200">
                <a:solidFill>
                  <a:srgbClr val="000000"/>
                </a:solidFill>
                <a:latin typeface="Georgia"/>
                <a:ea typeface="Georgia"/>
                <a:cs typeface="Georgia"/>
                <a:sym typeface="Georgia"/>
              </a:rPr>
              <a:t>Starbucks actively engages with customers on social media, responds to complaints, and maintains a strong brand presence through storytelling and community engagement.</a:t>
            </a:r>
            <a:endParaRPr sz="1200">
              <a:solidFill>
                <a:srgbClr val="000000"/>
              </a:solidFill>
              <a:latin typeface="Georgia"/>
              <a:ea typeface="Georgia"/>
              <a:cs typeface="Georgia"/>
              <a:sym typeface="Georgia"/>
            </a:endParaRPr>
          </a:p>
          <a:p>
            <a:pPr indent="0" lvl="0" marL="0" rtl="0" algn="l">
              <a:spcBef>
                <a:spcPts val="1200"/>
              </a:spcBef>
              <a:spcAft>
                <a:spcPts val="1200"/>
              </a:spcAft>
              <a:buNone/>
            </a:pPr>
            <a:r>
              <a:t/>
            </a:r>
            <a:endParaRPr sz="12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