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955eee74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955eee74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955eee74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955eee74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1dde652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1dde652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55eee74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55eee74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7e002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d7e002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d7e002d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d7e002d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d3fb2cd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d3fb2cd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1dde652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1dde652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1dde652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1dde652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55eee74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955eee74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3fb2cd3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d3fb2cd3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55eee74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955eee74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43f3aea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43f3aea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955eee74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955eee74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bda7159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bda7159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bda7159f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bda7159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3fb2cd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3fb2cd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43f3aea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43f3aea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955eee74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955eee74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dde652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1dde65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d1ad75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d1ad75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955eee74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955eee7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1dde652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1dde652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</a:t>
            </a:r>
            <a:r>
              <a:rPr lang="en"/>
              <a:t>5</a:t>
            </a:r>
            <a:r>
              <a:rPr lang="en"/>
              <a:t>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Innovation and Trends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Customer Experience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Improving the Customer Journey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Enhancing all touchpoints of the customer journey, from awareness to purchase to post-sales support.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Personalization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Tailoring experiences based on customer preferences, behaviors, and demographics.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Mobile-First Approach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Optimizing digital channels for mobile devices to cater to on-the-go customers.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bank develops a mobile app with personalized financial advice, easy account management, and seamless customer support to enhance the overall banking experience.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Agile Processes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Implementing Agile Methodologies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agile approaches like Scrum or Kanban to manage projects, iterate quickly, and adapt to changing requirements.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Continuous Improvement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Fostering a culture of experimentation, learning, and continuous improvement.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software development company adopts Scrum to manage its development projects, allowing for frequent feedback, rapid iteration, and faster time-to-market.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Frameworks and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400" u="sng">
                <a:solidFill>
                  <a:srgbClr val="000000"/>
                </a:solidFill>
              </a:rPr>
              <a:t>McKinsey 7-S Framework</a:t>
            </a:r>
            <a:r>
              <a:rPr b="1" lang="en" sz="14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Focuses on the alignment of seven key elements: strategy, structure, systems, shared values, skills, style, and staff.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lphaLcPeriod"/>
            </a:pPr>
            <a:r>
              <a:rPr lang="en" sz="1200" u="sng">
                <a:solidFill>
                  <a:srgbClr val="000000"/>
                </a:solidFill>
              </a:rPr>
              <a:t>Application</a:t>
            </a:r>
            <a:r>
              <a:rPr lang="en" sz="1200">
                <a:solidFill>
                  <a:srgbClr val="000000"/>
                </a:solidFill>
              </a:rPr>
              <a:t>: Helps organizations assess their readiness for digital transformation and identify areas for improvement.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0"/>
              </a:spcBef>
              <a:spcAft>
                <a:spcPts val="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825" y="0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Security and Privatization Issues in Digital Marketing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39950" y="1579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 u="sng">
                <a:solidFill>
                  <a:srgbClr val="000000"/>
                </a:solidFill>
              </a:rPr>
              <a:t>Data Privacy and Security</a:t>
            </a:r>
            <a:endParaRPr b="1" sz="1600" u="sng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GDPR (General Data Protection Regulation)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A </a:t>
            </a:r>
            <a:r>
              <a:rPr b="1" lang="en" sz="1200">
                <a:solidFill>
                  <a:srgbClr val="000000"/>
                </a:solidFill>
              </a:rPr>
              <a:t>European Union regulation </a:t>
            </a:r>
            <a:r>
              <a:rPr lang="en" sz="1200">
                <a:solidFill>
                  <a:srgbClr val="000000"/>
                </a:solidFill>
              </a:rPr>
              <a:t>that sets strict rules for data processing and privacy.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solidFill>
                  <a:srgbClr val="000000"/>
                </a:solidFill>
              </a:rPr>
              <a:t>Key Principles</a:t>
            </a:r>
            <a:r>
              <a:rPr lang="en" sz="1200">
                <a:solidFill>
                  <a:srgbClr val="000000"/>
                </a:solidFill>
              </a:rPr>
              <a:t>: Consent, transparency, data minimization, and the right to be forgotten.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CCPA (California Consumer Privacy Act)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A California law that gives consumers more control over their personal information.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solidFill>
                  <a:srgbClr val="000000"/>
                </a:solidFill>
              </a:rPr>
              <a:t>Key Rights</a:t>
            </a:r>
            <a:r>
              <a:rPr lang="en" sz="1200">
                <a:solidFill>
                  <a:srgbClr val="000000"/>
                </a:solidFill>
              </a:rPr>
              <a:t>: The right to know, the right to delete, the right to opt-out, and the right to non-discrimination.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solidFill>
                  <a:srgbClr val="000000"/>
                </a:solidFill>
              </a:rPr>
              <a:t>Importance of Data Protection</a:t>
            </a:r>
            <a:r>
              <a:rPr lang="en" sz="1200">
                <a:solidFill>
                  <a:srgbClr val="000000"/>
                </a:solidFill>
              </a:rPr>
              <a:t>: Protecting customer data builds trust, reduces the risk of data breaches, and ensures compliance with regulations.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solidFill>
                  <a:srgbClr val="000000"/>
                </a:solidFill>
              </a:rPr>
              <a:t>User Consent</a:t>
            </a:r>
            <a:r>
              <a:rPr lang="en" sz="1200">
                <a:solidFill>
                  <a:srgbClr val="000000"/>
                </a:solidFill>
              </a:rPr>
              <a:t>: Obtaining explicit consent from users before collecting and processing their data.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Cybersecurity Threats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Phishing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Deceptive attempts to obtain sensitive information through fake emails, websites, or messages.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Malware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Malicious software designed to harm or disrupt computer systems.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Ransomware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type of malware that encrypts data and demands a ransom for its release.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Impact on Digital Marketing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Cybersecurity threats can compromise customer data, disrupt marketing campaigns, and damage brand reputation.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Brand Reputation and Crisis Management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Handling Security Breaches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Responding quickly and transparently to security breaches to minimize damage to brand reputation.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Privacy Scandals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Addressing privacy concerns and taking corrective actions to regain customer trust.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Crisis Communication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Developing a crisis communication plan to manage negative publicity and communicate effectively with stakeholders.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Trends in Digital Marketing - Nepal &amp; India</a:t>
            </a:r>
            <a:endParaRPr b="1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39300" y="1596050"/>
            <a:ext cx="8124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Internet Penetration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Around 40-50% of the population has access to the internet.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Social Media Usage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Facebook, Instagram, and YouTube are the most popular platforms.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E-commerce Adoption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E-commerce is growing but still faces challenges due to limited online payment options and logistical issues.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Unique Market Characteristics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High mobile penetration, growing youth population, and increasing demand for digital content.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Limited digital literacy, infrastructure limitations, and regulatory constraints.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Digital Landscape in India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u="sng">
                <a:solidFill>
                  <a:srgbClr val="000000"/>
                </a:solidFill>
              </a:rPr>
              <a:t>I</a:t>
            </a:r>
            <a:r>
              <a:rPr b="1" lang="en" sz="1200" u="sng">
                <a:solidFill>
                  <a:srgbClr val="000000"/>
                </a:solidFill>
              </a:rPr>
              <a:t>nternet Penetration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Over 50% of the population has access to the internet, making it one of the largest online markets in the world.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Social Media Usage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High engagement on platforms like Facebook, Instagram, WhatsApp, and YouTube.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E-commerce Adoption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Booming e-commerce market driven by increasing internet penetration, mobile usage, and digital payment options.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Unique Market Characteristics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Diverse linguistic and cultural landscape, rapid urbanization, and a large middle-class population.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Challenges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Digital divide between urban and rural areas, data privacy concerns, and cybersecurity threats.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Trends in Digital Marketing - Global Context</a:t>
            </a:r>
            <a:endParaRPr b="1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7625" y="1579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Global Digital Trends</a:t>
            </a:r>
            <a:endParaRPr b="1" sz="1200" u="sng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Artificial Intelligence (AI)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AI-powered tools for personalization, automation, and data analysis.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Extended Reality (XR)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AR and VR technologies for immersive experiences and virtual interactions.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Voice Search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Growing importance of voice search and voice commerce.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Social Commerce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Social media platforms as key sales channels.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 u="sng">
                <a:solidFill>
                  <a:srgbClr val="000000"/>
                </a:solidFill>
              </a:rPr>
              <a:t>Data Privacy</a:t>
            </a:r>
            <a:r>
              <a:rPr b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Increased emphasis on data privacy and ethical marketing practices.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Lecturer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Digital Marketing Manager,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Javra Software B.V – Netherlands, Portugal, Nepal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Digital Marketing Trainer, </a:t>
            </a:r>
            <a:r>
              <a:rPr lang="en" sz="1400">
                <a:solidFill>
                  <a:srgbClr val="121416"/>
                </a:solidFill>
                <a:latin typeface="Georgia"/>
                <a:ea typeface="Georgia"/>
                <a:cs typeface="Georgia"/>
                <a:sym typeface="Georgia"/>
              </a:rPr>
              <a:t>Upskills Nepal</a:t>
            </a:r>
            <a:endParaRPr sz="1400">
              <a:solidFill>
                <a:srgbClr val="12141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Masters in Computer Application (MCA)</a:t>
            </a: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121416"/>
                </a:solidFill>
                <a:latin typeface="Georgia"/>
                <a:ea typeface="Georgia"/>
                <a:cs typeface="Georgia"/>
                <a:sym typeface="Georgia"/>
              </a:rPr>
              <a:t>Kantipur City College (PU)</a:t>
            </a:r>
            <a:endParaRPr sz="1400">
              <a:solidFill>
                <a:srgbClr val="12141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Kasthamandap College of Management(PU)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SANN International College(PU)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Cosmos College of Management and Technology(PU)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5080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Nutan Regmi</a:t>
            </a:r>
            <a:r>
              <a:rPr b="1" i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[MBA, Bsc. Computer Science &amp; IT]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Cross-Cultural Marketing</a:t>
            </a:r>
            <a:endParaRPr b="1" sz="14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Language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Localizing content and marketing materials for different languages.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Cultural Sensitivity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Understanding and respecting cultural values, traditions, and customs.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Imagery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culturally relevant images and visuals in advertising campaigns.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Communication Style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Adapting communication style to resonate with local audiences.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07112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0000"/>
                </a:solidFill>
              </a:rPr>
              <a:t>Case Studies</a:t>
            </a:r>
            <a:endParaRPr b="1" sz="1500" u="sng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romanLcPeriod"/>
            </a:pPr>
            <a:r>
              <a:rPr lang="en" sz="1200" u="sng">
                <a:solidFill>
                  <a:srgbClr val="000000"/>
                </a:solidFill>
              </a:rPr>
              <a:t>McDonald’s</a:t>
            </a:r>
            <a:r>
              <a:rPr lang="en" sz="1200">
                <a:solidFill>
                  <a:srgbClr val="000000"/>
                </a:solidFill>
              </a:rPr>
              <a:t>: Successfully localized its menu and marketing campaigns in different countries to cater to local tastes and preferences.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romanLcPeriod"/>
            </a:pPr>
            <a:r>
              <a:rPr lang="en" sz="1200" u="sng">
                <a:solidFill>
                  <a:srgbClr val="000000"/>
                </a:solidFill>
              </a:rPr>
              <a:t>Coca-Cola</a:t>
            </a:r>
            <a:r>
              <a:rPr lang="en" sz="1200">
                <a:solidFill>
                  <a:srgbClr val="000000"/>
                </a:solidFill>
              </a:rPr>
              <a:t>: Implemented culturally relevant advertising campaigns that resonated with diverse global audiences.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romanLcPeriod"/>
            </a:pPr>
            <a:r>
              <a:rPr lang="en" sz="1200" u="sng">
                <a:solidFill>
                  <a:srgbClr val="000000"/>
                </a:solidFill>
              </a:rPr>
              <a:t>Nike</a:t>
            </a:r>
            <a:r>
              <a:rPr lang="en" sz="1200">
                <a:solidFill>
                  <a:srgbClr val="000000"/>
                </a:solidFill>
              </a:rPr>
              <a:t>: Tailored its marketing messages and product offerings to align with local sports and cultural trends.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Online Communities</a:t>
            </a:r>
            <a:endParaRPr b="1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are Online Communities?</a:t>
            </a:r>
            <a:endParaRPr sz="13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Online communities are groups of people who interact with each other over the internet, sharing 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common interests, goals, or values.</a:t>
            </a:r>
            <a:endParaRPr b="1"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Types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Forums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Online discussion boards where users can post questions, share information, and engage in conversations.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Social Media Groups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Groups on platforms like Facebook, LinkedIn, and Reddit where users can connect and discuss specific topics.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Brand Communities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Communities created by brands to connect with customers, build loyalty, and gather feedback.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Importance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Online communities provide a platform for brands to engage with customers, gather feedback, and build relationships.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5Ds of Digital Marketing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Digital Devices:</a:t>
            </a:r>
            <a:b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Smartphones, laptops, tablets, smart TVs, gaming consoles - any device used to access digital content.</a:t>
            </a:r>
            <a:endParaRPr sz="11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Digital Platforms:</a:t>
            </a:r>
            <a:b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Social media networks like Facebook, Instagram, Twitter, LinkedIn, search engines like Google, and other online platforms where users engage with content.</a:t>
            </a:r>
            <a:endParaRPr sz="11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Digital Media:</a:t>
            </a:r>
            <a:b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channels used to deliver marketing messages, including website content, email marketing, social media posts, online advertising, videos, and more.</a:t>
            </a:r>
            <a:endParaRPr sz="11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Digital Data:</a:t>
            </a:r>
            <a:b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gathered from user interactions on digital platforms, such as website traffic, demographics, behavior patterns, and purchase history, used for analysis and insights.</a:t>
            </a:r>
            <a:endParaRPr sz="11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Digital Technology:</a:t>
            </a:r>
            <a:br>
              <a:rPr b="1"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tools and software used to create, manage, and deliver digital marketing campaigns, including website builders, analytics platforms, email marketing services, and social media management tools. </a:t>
            </a:r>
            <a:endParaRPr sz="11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Contemporary Digital Revolution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27100" y="1129325"/>
            <a:ext cx="89169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Digital Revolution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Context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Digital Revolution, also known as the Third Industrial Revolution, began in the late 20th century, marked by the transition from a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nalog to digital technologies.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Technological Advancements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foundation for global communication and information sharing.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Technology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Smartphones and tablets enabling on-the-go access.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Scalable and accessible data storage and processing.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(AI)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Transforming industries through automation and insights.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shift has revolutionized how we communicate, conduct business, and access information.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Impact on Business and Society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Business Models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E-commerce, digital marketing, and remote work have become mainstream. Traditional business models are forced to adapt or risk obsolescence.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Consumer Behavior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Consumers now expect personalized experiences, instant access to information, and seamless online transactions.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Social Interactions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Social media and online communities have transformed how people connect, share information, and form relationships.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Data-Driven Decision Making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analytics tools help organizations understand customer behavior, optimize marketing efforts, and make informed strategic decisions.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Case Studies</a:t>
            </a:r>
            <a:endParaRPr b="1" sz="13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Amazon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Transformed retail through e-commerce, cloud computing (AWS), and AI-driven recommendations. Its customer-centric approach and continuous innovation have made it a dominant player.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Netflix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Disrupted the entertainment industry by offering streaming services, personalized recommendations, and original content. It adapted to changing consumer preferences, leading to its global success.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Uber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Revolutionized transportation through mobile apps, GPS technology, and data analytics. It created a new business model that connected drivers and riders efficiently.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Digital transformation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Digital transformation is the 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integration of digital technology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into all areas of a business,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fundamentally changing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it operates and delivers value to customers.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Beyond Technology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It's not just about implementing new technologies; it involves cultural changes, process optimization, and a focus on customer experience.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Aspects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Organizational Culture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Fostering innovation, collaboration, and adaptability.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Process Changes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Streamlining operations, automating tasks, and improving efficiency.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Customer Experience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Enhancing customer satisfaction, loyalty, and engagement through digital touchpoints.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Key Elements of a Digital Transformation Framework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47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AutoNum type="arabicPeriod"/>
            </a:pPr>
            <a:r>
              <a:rPr b="1" lang="en" sz="15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Vision and Strategy</a:t>
            </a:r>
            <a:r>
              <a:rPr b="1"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Setting Clear Goals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Defining specific, measurable, achievable, relevant, and time-bound (SMART) objectives.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Strategic Alignment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Ensuring digital initiatives align with overall business goals.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 retail company sets a goal to increase online sales by 30% within the next year through a revamped e-commerce platform and targeted digital marketing campaigns.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Leadership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Driving Change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Leaders must champion digital initiatives, inspire employees, and create a culture of innovation.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Cross-Functional Collaboration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Encouraging collaboration between IT, marketing, sales, and other departments.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 CEO actively promotes digital transformation by investing in training programs, establishing cross-functional teams, and communicating the importance of digital initiatives to all employees.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and Analytics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Data-Driven Insights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Using data to understand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customer behavior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market trends, and business performance.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Analytics Tools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Implementing tools like Google Analytics, CRM systems, and data visualization software.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An e-commerce company uses customer purchase history and browsing behavior to personalize product recommendations, optimize website layout, and target marketing campaigns more effectively.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Key Elements of a Digital Transformation Framework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391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b="1" lang="en" sz="13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Technology</a:t>
            </a: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Choosing the Right Technologies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Selecting technologies that align with business goals and provide a competitive advantage.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Cloud Computing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Utilizing cloud services for scalability, cost-efficiency, and flexibility.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Artificial Intelligence (AI)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Implementing AI for automation, personalization, and predictive analytics.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b="1"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Internet of Things (IoT)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Connecting devices and collecting data for improved operations and customer experiences.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 manufacturing company adopts IoT sensors to monitor equipment performance, predict maintenance needs, and optimize production processes.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