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 />
  <Relationship Id="rId2" Type="http://schemas.openxmlformats.org/package/2006/relationships/metadata/thumbnail" Target="docProps/thumbnail.jpeg" />
  <Relationship Id="rId1" Type="http://schemas.openxmlformats.org/officeDocument/2006/relationships/officeDocument" Target="ppt/presentation.xml" />
  <Relationship Id="rId4" Type="http://schemas.openxmlformats.org/officeDocument/2006/relationships/extended-properties" Target="docProps/app.xml" />
  <Relationship Id="rId293693214" Type="http://schemas.openxmlformats.org/officeDocument/2006/relationships/custom-properties" Target="/docProps/custom.xml" 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39A2B-F9C3-47A5-8157-ED85CACA4BD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E53CAB-ACE0-4AF1-8FCF-F31BA5933CAC}">
      <dgm:prSet phldrT="[Testo]"/>
      <dgm:spPr/>
      <dgm:t>
        <a:bodyPr/>
        <a:lstStyle/>
        <a:p>
          <a:r>
            <a:rPr lang="it-IT" dirty="0" err="1" smtClean="0"/>
            <a:t>Evolving</a:t>
          </a:r>
          <a:r>
            <a:rPr lang="it-IT" dirty="0" smtClean="0"/>
            <a:t> Market </a:t>
          </a:r>
          <a:r>
            <a:rPr lang="it-IT" dirty="0" err="1" smtClean="0"/>
            <a:t>conditions</a:t>
          </a:r>
          <a:endParaRPr lang="en-US" dirty="0"/>
        </a:p>
      </dgm:t>
    </dgm:pt>
    <dgm:pt modelId="{F23E8026-F6CD-409C-A4BE-385E8B1BC33A}" type="parTrans" cxnId="{3A2C36FF-95CD-4974-987E-CF77E91A67C0}">
      <dgm:prSet/>
      <dgm:spPr/>
      <dgm:t>
        <a:bodyPr/>
        <a:lstStyle/>
        <a:p>
          <a:endParaRPr lang="en-US"/>
        </a:p>
      </dgm:t>
    </dgm:pt>
    <dgm:pt modelId="{A67020DE-A8BC-4A43-B0E3-BCAC68964ED7}" type="sibTrans" cxnId="{3A2C36FF-95CD-4974-987E-CF77E91A67C0}">
      <dgm:prSet/>
      <dgm:spPr/>
      <dgm:t>
        <a:bodyPr/>
        <a:lstStyle/>
        <a:p>
          <a:endParaRPr lang="en-US"/>
        </a:p>
      </dgm:t>
    </dgm:pt>
    <dgm:pt modelId="{CC327F24-0D61-464D-B415-2D5C5E2B5CF9}">
      <dgm:prSet phldrT="[Testo]"/>
      <dgm:spPr/>
      <dgm:t>
        <a:bodyPr/>
        <a:lstStyle/>
        <a:p>
          <a:r>
            <a:rPr lang="it-IT" dirty="0" err="1" smtClean="0"/>
            <a:t>Growing</a:t>
          </a:r>
          <a:r>
            <a:rPr lang="it-IT" dirty="0" smtClean="0"/>
            <a:t> scope of business</a:t>
          </a:r>
          <a:endParaRPr lang="en-US" dirty="0"/>
        </a:p>
      </dgm:t>
    </dgm:pt>
    <dgm:pt modelId="{89A130E7-D1F2-430E-A467-73EE87CAE7A1}" type="parTrans" cxnId="{CF3144AC-C571-46B6-A198-E96CFDDCF86B}">
      <dgm:prSet/>
      <dgm:spPr/>
      <dgm:t>
        <a:bodyPr/>
        <a:lstStyle/>
        <a:p>
          <a:endParaRPr lang="en-US"/>
        </a:p>
      </dgm:t>
    </dgm:pt>
    <dgm:pt modelId="{583BE5B0-A692-4A8C-A6DE-A65ACE706373}" type="sibTrans" cxnId="{CF3144AC-C571-46B6-A198-E96CFDDCF86B}">
      <dgm:prSet/>
      <dgm:spPr/>
      <dgm:t>
        <a:bodyPr/>
        <a:lstStyle/>
        <a:p>
          <a:endParaRPr lang="en-US"/>
        </a:p>
      </dgm:t>
    </dgm:pt>
    <dgm:pt modelId="{C7A7AF0A-2F4B-45EE-A61C-CC0E46146334}">
      <dgm:prSet phldrT="[Testo]"/>
      <dgm:spPr/>
      <dgm:t>
        <a:bodyPr/>
        <a:lstStyle/>
        <a:p>
          <a:r>
            <a:rPr lang="it-IT" dirty="0" err="1" smtClean="0"/>
            <a:t>Changes</a:t>
          </a:r>
          <a:endParaRPr lang="en-US" dirty="0"/>
        </a:p>
      </dgm:t>
    </dgm:pt>
    <dgm:pt modelId="{8B2212BC-7630-4499-8038-AA73EFB5746F}" type="parTrans" cxnId="{09EF2BE1-0722-4268-AF1A-55DC3DE0AE74}">
      <dgm:prSet/>
      <dgm:spPr/>
      <dgm:t>
        <a:bodyPr/>
        <a:lstStyle/>
        <a:p>
          <a:endParaRPr lang="en-US"/>
        </a:p>
      </dgm:t>
    </dgm:pt>
    <dgm:pt modelId="{768F0A61-D727-4AD1-BCEA-7914D1A87FF2}" type="sibTrans" cxnId="{09EF2BE1-0722-4268-AF1A-55DC3DE0AE74}">
      <dgm:prSet/>
      <dgm:spPr/>
      <dgm:t>
        <a:bodyPr/>
        <a:lstStyle/>
        <a:p>
          <a:endParaRPr lang="en-US"/>
        </a:p>
      </dgm:t>
    </dgm:pt>
    <dgm:pt modelId="{F797F2C3-8265-4574-B2E6-DAA1D18D74F4}" type="pres">
      <dgm:prSet presAssocID="{F1E39A2B-F9C3-47A5-8157-ED85CACA4BD1}" presName="diagram" presStyleCnt="0">
        <dgm:presLayoutVars>
          <dgm:dir/>
          <dgm:resizeHandles val="exact"/>
        </dgm:presLayoutVars>
      </dgm:prSet>
      <dgm:spPr/>
    </dgm:pt>
    <dgm:pt modelId="{D7F343A4-DDB2-4743-ABE2-B9BBE493126C}" type="pres">
      <dgm:prSet presAssocID="{D1E53CAB-ACE0-4AF1-8FCF-F31BA5933CAC}" presName="node" presStyleLbl="node1" presStyleIdx="0" presStyleCnt="3">
        <dgm:presLayoutVars>
          <dgm:bulletEnabled val="1"/>
        </dgm:presLayoutVars>
      </dgm:prSet>
      <dgm:spPr/>
    </dgm:pt>
    <dgm:pt modelId="{A4FBE852-53E4-4B40-8189-2C785626BCD1}" type="pres">
      <dgm:prSet presAssocID="{A67020DE-A8BC-4A43-B0E3-BCAC68964ED7}" presName="sibTrans" presStyleCnt="0"/>
      <dgm:spPr/>
    </dgm:pt>
    <dgm:pt modelId="{876864FB-E45B-43BB-BAE1-B900EC9F55F0}" type="pres">
      <dgm:prSet presAssocID="{CC327F24-0D61-464D-B415-2D5C5E2B5C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2B74C-61B9-4F16-8A0C-0F2FA67D18B4}" type="pres">
      <dgm:prSet presAssocID="{583BE5B0-A692-4A8C-A6DE-A65ACE706373}" presName="sibTrans" presStyleCnt="0"/>
      <dgm:spPr/>
    </dgm:pt>
    <dgm:pt modelId="{727E0523-88F8-4077-BA27-344BBF56B947}" type="pres">
      <dgm:prSet presAssocID="{C7A7AF0A-2F4B-45EE-A61C-CC0E46146334}" presName="node" presStyleLbl="node1" presStyleIdx="2" presStyleCnt="3">
        <dgm:presLayoutVars>
          <dgm:bulletEnabled val="1"/>
        </dgm:presLayoutVars>
      </dgm:prSet>
      <dgm:spPr/>
    </dgm:pt>
  </dgm:ptLst>
  <dgm:cxnLst>
    <dgm:cxn modelId="{5C16B7C4-CAD1-4CCE-B487-86CDEE0F8140}" type="presOf" srcId="{F1E39A2B-F9C3-47A5-8157-ED85CACA4BD1}" destId="{F797F2C3-8265-4574-B2E6-DAA1D18D74F4}" srcOrd="0" destOrd="0" presId="urn:microsoft.com/office/officeart/2005/8/layout/default"/>
    <dgm:cxn modelId="{CFA28EBB-FBE2-4C26-9608-A169B24F6ED7}" type="presOf" srcId="{CC327F24-0D61-464D-B415-2D5C5E2B5CF9}" destId="{876864FB-E45B-43BB-BAE1-B900EC9F55F0}" srcOrd="0" destOrd="0" presId="urn:microsoft.com/office/officeart/2005/8/layout/default"/>
    <dgm:cxn modelId="{8CAC266B-9F07-4E94-AF73-D1CAB31E101E}" type="presOf" srcId="{D1E53CAB-ACE0-4AF1-8FCF-F31BA5933CAC}" destId="{D7F343A4-DDB2-4743-ABE2-B9BBE493126C}" srcOrd="0" destOrd="0" presId="urn:microsoft.com/office/officeart/2005/8/layout/default"/>
    <dgm:cxn modelId="{3A2C36FF-95CD-4974-987E-CF77E91A67C0}" srcId="{F1E39A2B-F9C3-47A5-8157-ED85CACA4BD1}" destId="{D1E53CAB-ACE0-4AF1-8FCF-F31BA5933CAC}" srcOrd="0" destOrd="0" parTransId="{F23E8026-F6CD-409C-A4BE-385E8B1BC33A}" sibTransId="{A67020DE-A8BC-4A43-B0E3-BCAC68964ED7}"/>
    <dgm:cxn modelId="{09EF2BE1-0722-4268-AF1A-55DC3DE0AE74}" srcId="{F1E39A2B-F9C3-47A5-8157-ED85CACA4BD1}" destId="{C7A7AF0A-2F4B-45EE-A61C-CC0E46146334}" srcOrd="2" destOrd="0" parTransId="{8B2212BC-7630-4499-8038-AA73EFB5746F}" sibTransId="{768F0A61-D727-4AD1-BCEA-7914D1A87FF2}"/>
    <dgm:cxn modelId="{CF3144AC-C571-46B6-A198-E96CFDDCF86B}" srcId="{F1E39A2B-F9C3-47A5-8157-ED85CACA4BD1}" destId="{CC327F24-0D61-464D-B415-2D5C5E2B5CF9}" srcOrd="1" destOrd="0" parTransId="{89A130E7-D1F2-430E-A467-73EE87CAE7A1}" sibTransId="{583BE5B0-A692-4A8C-A6DE-A65ACE706373}"/>
    <dgm:cxn modelId="{674C0C66-6155-4B08-8B07-17D3997A441B}" type="presOf" srcId="{C7A7AF0A-2F4B-45EE-A61C-CC0E46146334}" destId="{727E0523-88F8-4077-BA27-344BBF56B947}" srcOrd="0" destOrd="0" presId="urn:microsoft.com/office/officeart/2005/8/layout/default"/>
    <dgm:cxn modelId="{E0AD3062-337D-474C-A16D-D2B8856D817D}" type="presParOf" srcId="{F797F2C3-8265-4574-B2E6-DAA1D18D74F4}" destId="{D7F343A4-DDB2-4743-ABE2-B9BBE493126C}" srcOrd="0" destOrd="0" presId="urn:microsoft.com/office/officeart/2005/8/layout/default"/>
    <dgm:cxn modelId="{5B447339-19A8-4530-A2A9-0E3D1FAE016F}" type="presParOf" srcId="{F797F2C3-8265-4574-B2E6-DAA1D18D74F4}" destId="{A4FBE852-53E4-4B40-8189-2C785626BCD1}" srcOrd="1" destOrd="0" presId="urn:microsoft.com/office/officeart/2005/8/layout/default"/>
    <dgm:cxn modelId="{872FD45B-22B6-4944-A799-5FF8E9B9082D}" type="presParOf" srcId="{F797F2C3-8265-4574-B2E6-DAA1D18D74F4}" destId="{876864FB-E45B-43BB-BAE1-B900EC9F55F0}" srcOrd="2" destOrd="0" presId="urn:microsoft.com/office/officeart/2005/8/layout/default"/>
    <dgm:cxn modelId="{9D29B2FA-C005-477F-A949-56C1AF0D852F}" type="presParOf" srcId="{F797F2C3-8265-4574-B2E6-DAA1D18D74F4}" destId="{1CC2B74C-61B9-4F16-8A0C-0F2FA67D18B4}" srcOrd="3" destOrd="0" presId="urn:microsoft.com/office/officeart/2005/8/layout/default"/>
    <dgm:cxn modelId="{B81D521E-4FE0-4ECB-A2F9-D9D7C1FEF0CE}" type="presParOf" srcId="{F797F2C3-8265-4574-B2E6-DAA1D18D74F4}" destId="{727E0523-88F8-4077-BA27-344BBF56B94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8FE36-B3B2-4869-AED1-2F25FA89DA6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5E13DA-FA08-4F25-BF7A-11E10B5DD0F3}">
      <dgm:prSet phldrT="[Testo]"/>
      <dgm:spPr/>
      <dgm:t>
        <a:bodyPr/>
        <a:lstStyle/>
        <a:p>
          <a:r>
            <a:rPr lang="it-IT" dirty="0" smtClean="0"/>
            <a:t>Cash Flow</a:t>
          </a:r>
        </a:p>
      </dgm:t>
    </dgm:pt>
    <dgm:pt modelId="{E785030D-3ADB-4487-80A5-87F9D7B77423}" type="parTrans" cxnId="{444A8738-DDCE-47F7-817F-56207876C840}">
      <dgm:prSet/>
      <dgm:spPr/>
      <dgm:t>
        <a:bodyPr/>
        <a:lstStyle/>
        <a:p>
          <a:endParaRPr lang="en-US"/>
        </a:p>
      </dgm:t>
    </dgm:pt>
    <dgm:pt modelId="{A2D9332D-847A-4707-B888-12A4922A53BA}" type="sibTrans" cxnId="{444A8738-DDCE-47F7-817F-56207876C840}">
      <dgm:prSet/>
      <dgm:spPr/>
      <dgm:t>
        <a:bodyPr/>
        <a:lstStyle/>
        <a:p>
          <a:endParaRPr lang="en-US"/>
        </a:p>
      </dgm:t>
    </dgm:pt>
    <dgm:pt modelId="{5ED24EE9-926A-482B-9977-9B56701B4FFC}">
      <dgm:prSet phldrT="[Testo]"/>
      <dgm:spPr/>
      <dgm:t>
        <a:bodyPr/>
        <a:lstStyle/>
        <a:p>
          <a:r>
            <a:rPr lang="it-IT" dirty="0" smtClean="0"/>
            <a:t>Company </a:t>
          </a:r>
          <a:r>
            <a:rPr lang="it-IT" dirty="0" err="1" smtClean="0"/>
            <a:t>Liabilities</a:t>
          </a:r>
          <a:endParaRPr lang="en-US" dirty="0"/>
        </a:p>
      </dgm:t>
    </dgm:pt>
    <dgm:pt modelId="{5C38A6FE-1473-411F-9E18-419B5128062E}" type="parTrans" cxnId="{585F6018-3094-43BC-8B0C-54F7454EADBA}">
      <dgm:prSet/>
      <dgm:spPr/>
      <dgm:t>
        <a:bodyPr/>
        <a:lstStyle/>
        <a:p>
          <a:endParaRPr lang="en-US"/>
        </a:p>
      </dgm:t>
    </dgm:pt>
    <dgm:pt modelId="{13E73E95-DABA-41E4-A897-BBDBF14F1547}" type="sibTrans" cxnId="{585F6018-3094-43BC-8B0C-54F7454EADBA}">
      <dgm:prSet/>
      <dgm:spPr/>
      <dgm:t>
        <a:bodyPr/>
        <a:lstStyle/>
        <a:p>
          <a:endParaRPr lang="en-US"/>
        </a:p>
      </dgm:t>
    </dgm:pt>
    <dgm:pt modelId="{1A281BA8-A0EE-4EE9-8D7F-CAF92B286D7A}">
      <dgm:prSet phldrT="[Testo]"/>
      <dgm:spPr/>
      <dgm:t>
        <a:bodyPr/>
        <a:lstStyle/>
        <a:p>
          <a:r>
            <a:rPr lang="it-IT" dirty="0" err="1" smtClean="0"/>
            <a:t>Governance</a:t>
          </a:r>
          <a:r>
            <a:rPr lang="it-IT" dirty="0" smtClean="0"/>
            <a:t> &amp; </a:t>
          </a:r>
          <a:r>
            <a:rPr lang="it-IT" dirty="0" err="1" smtClean="0"/>
            <a:t>Compliance</a:t>
          </a:r>
          <a:endParaRPr lang="en-US" dirty="0"/>
        </a:p>
      </dgm:t>
    </dgm:pt>
    <dgm:pt modelId="{022038A6-4416-47C3-B71D-14182814E39D}" type="parTrans" cxnId="{49380F89-E062-4B75-A0E2-750C612E3A70}">
      <dgm:prSet/>
      <dgm:spPr/>
      <dgm:t>
        <a:bodyPr/>
        <a:lstStyle/>
        <a:p>
          <a:endParaRPr lang="en-US"/>
        </a:p>
      </dgm:t>
    </dgm:pt>
    <dgm:pt modelId="{75D3D10E-7C4C-4742-B2CB-DE3E3C7D5E4B}" type="sibTrans" cxnId="{49380F89-E062-4B75-A0E2-750C612E3A70}">
      <dgm:prSet/>
      <dgm:spPr/>
      <dgm:t>
        <a:bodyPr/>
        <a:lstStyle/>
        <a:p>
          <a:endParaRPr lang="en-US"/>
        </a:p>
      </dgm:t>
    </dgm:pt>
    <dgm:pt modelId="{80707644-DDBF-4AC4-9910-6F688A9FAEB1}">
      <dgm:prSet phldrT="[Testo]"/>
      <dgm:spPr/>
      <dgm:t>
        <a:bodyPr/>
        <a:lstStyle/>
        <a:p>
          <a:r>
            <a:rPr lang="it-IT" dirty="0" err="1" smtClean="0"/>
            <a:t>Department</a:t>
          </a:r>
          <a:r>
            <a:rPr lang="it-IT" dirty="0" smtClean="0"/>
            <a:t> </a:t>
          </a:r>
          <a:r>
            <a:rPr lang="it-IT" dirty="0" err="1" smtClean="0"/>
            <a:t>Supervision</a:t>
          </a:r>
          <a:endParaRPr lang="en-US" dirty="0"/>
        </a:p>
      </dgm:t>
    </dgm:pt>
    <dgm:pt modelId="{5875E4B8-D4D1-4721-8EBC-795C0B3DD25B}" type="parTrans" cxnId="{EF90698D-9CCC-41CB-89C1-B2F644BE3C68}">
      <dgm:prSet/>
      <dgm:spPr/>
      <dgm:t>
        <a:bodyPr/>
        <a:lstStyle/>
        <a:p>
          <a:endParaRPr lang="en-US"/>
        </a:p>
      </dgm:t>
    </dgm:pt>
    <dgm:pt modelId="{14AF9E57-8EBF-4223-B9B8-19A20C61B63C}" type="sibTrans" cxnId="{EF90698D-9CCC-41CB-89C1-B2F644BE3C68}">
      <dgm:prSet/>
      <dgm:spPr/>
      <dgm:t>
        <a:bodyPr/>
        <a:lstStyle/>
        <a:p>
          <a:endParaRPr lang="en-US"/>
        </a:p>
      </dgm:t>
    </dgm:pt>
    <dgm:pt modelId="{C941FBF9-9091-45C2-9E51-96E6AEA3B025}">
      <dgm:prSet phldrT="[Testo]"/>
      <dgm:spPr/>
      <dgm:t>
        <a:bodyPr/>
        <a:lstStyle/>
        <a:p>
          <a:r>
            <a:rPr lang="it-IT" dirty="0" err="1" smtClean="0"/>
            <a:t>Budgeting</a:t>
          </a:r>
          <a:r>
            <a:rPr lang="it-IT" dirty="0" smtClean="0"/>
            <a:t> and </a:t>
          </a:r>
          <a:r>
            <a:rPr lang="it-IT" dirty="0" err="1" smtClean="0"/>
            <a:t>Expense</a:t>
          </a:r>
          <a:r>
            <a:rPr lang="it-IT" dirty="0" smtClean="0"/>
            <a:t> Control</a:t>
          </a:r>
        </a:p>
      </dgm:t>
    </dgm:pt>
    <dgm:pt modelId="{227375F8-E9AB-4E6F-9B39-7E05E7535CD9}" type="parTrans" cxnId="{65136845-AE97-4ACE-835A-B6C0DC8405D1}">
      <dgm:prSet/>
      <dgm:spPr/>
      <dgm:t>
        <a:bodyPr/>
        <a:lstStyle/>
        <a:p>
          <a:endParaRPr lang="en-US"/>
        </a:p>
      </dgm:t>
    </dgm:pt>
    <dgm:pt modelId="{2840CEBD-40A9-4B35-A2A3-BACB038C4812}" type="sibTrans" cxnId="{65136845-AE97-4ACE-835A-B6C0DC8405D1}">
      <dgm:prSet/>
      <dgm:spPr/>
      <dgm:t>
        <a:bodyPr/>
        <a:lstStyle/>
        <a:p>
          <a:endParaRPr lang="en-US"/>
        </a:p>
      </dgm:t>
    </dgm:pt>
    <dgm:pt modelId="{52AF8DE2-6890-4A27-AA6B-8563D6EF4435}">
      <dgm:prSet phldrT="[Testo]"/>
      <dgm:spPr/>
      <dgm:t>
        <a:bodyPr/>
        <a:lstStyle/>
        <a:p>
          <a:r>
            <a:rPr lang="it-IT" dirty="0" smtClean="0"/>
            <a:t>Financial planning &amp; </a:t>
          </a:r>
          <a:r>
            <a:rPr lang="it-IT" dirty="0" err="1" smtClean="0"/>
            <a:t>analysis</a:t>
          </a:r>
          <a:endParaRPr lang="it-IT" dirty="0" smtClean="0"/>
        </a:p>
      </dgm:t>
    </dgm:pt>
    <dgm:pt modelId="{82F99140-9866-469B-9D5B-D89ED09BEE02}" type="parTrans" cxnId="{EB6D09AF-468A-42D1-85F9-B4D54AA5CD11}">
      <dgm:prSet/>
      <dgm:spPr/>
      <dgm:t>
        <a:bodyPr/>
        <a:lstStyle/>
        <a:p>
          <a:endParaRPr lang="en-US"/>
        </a:p>
      </dgm:t>
    </dgm:pt>
    <dgm:pt modelId="{AA2DC174-4514-4ECE-93B1-9D476517ED89}" type="sibTrans" cxnId="{EB6D09AF-468A-42D1-85F9-B4D54AA5CD11}">
      <dgm:prSet/>
      <dgm:spPr/>
      <dgm:t>
        <a:bodyPr/>
        <a:lstStyle/>
        <a:p>
          <a:endParaRPr lang="en-US"/>
        </a:p>
      </dgm:t>
    </dgm:pt>
    <dgm:pt modelId="{EB57CCA5-9182-458F-AAF0-828C90653322}" type="pres">
      <dgm:prSet presAssocID="{7418FE36-B3B2-4869-AED1-2F25FA89DA6C}" presName="linear" presStyleCnt="0">
        <dgm:presLayoutVars>
          <dgm:animLvl val="lvl"/>
          <dgm:resizeHandles val="exact"/>
        </dgm:presLayoutVars>
      </dgm:prSet>
      <dgm:spPr/>
    </dgm:pt>
    <dgm:pt modelId="{11AD6482-259D-465A-8AA7-9830E10754E6}" type="pres">
      <dgm:prSet presAssocID="{015E13DA-FA08-4F25-BF7A-11E10B5DD0F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1D7B5-0960-43BA-BC55-93852AA5398C}" type="pres">
      <dgm:prSet presAssocID="{A2D9332D-847A-4707-B888-12A4922A53BA}" presName="spacer" presStyleCnt="0"/>
      <dgm:spPr/>
    </dgm:pt>
    <dgm:pt modelId="{128E6A4A-5175-45EE-8A31-A26A809B208E}" type="pres">
      <dgm:prSet presAssocID="{52AF8DE2-6890-4A27-AA6B-8563D6EF443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10AE5E-3977-4858-BD70-BE39A199C16A}" type="pres">
      <dgm:prSet presAssocID="{AA2DC174-4514-4ECE-93B1-9D476517ED89}" presName="spacer" presStyleCnt="0"/>
      <dgm:spPr/>
    </dgm:pt>
    <dgm:pt modelId="{C1AA0DB7-EB8F-41CC-8EC2-FA5E04902780}" type="pres">
      <dgm:prSet presAssocID="{5ED24EE9-926A-482B-9977-9B56701B4FF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9F1D1B-125A-419D-9FA0-0B87F34852F8}" type="pres">
      <dgm:prSet presAssocID="{13E73E95-DABA-41E4-A897-BBDBF14F1547}" presName="spacer" presStyleCnt="0"/>
      <dgm:spPr/>
    </dgm:pt>
    <dgm:pt modelId="{B1923813-F22C-4DEA-A3BE-E90FF0A0EB2D}" type="pres">
      <dgm:prSet presAssocID="{1A281BA8-A0EE-4EE9-8D7F-CAF92B286D7A}" presName="parentText" presStyleLbl="node1" presStyleIdx="3" presStyleCnt="6" custLinFactNeighborX="70" custLinFactNeighborY="515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0FB0F-FEB5-4784-AD2E-CC0D3D12D31D}" type="pres">
      <dgm:prSet presAssocID="{75D3D10E-7C4C-4742-B2CB-DE3E3C7D5E4B}" presName="spacer" presStyleCnt="0"/>
      <dgm:spPr/>
    </dgm:pt>
    <dgm:pt modelId="{2D02E254-1A38-4E57-8F1D-25CFD1465BF9}" type="pres">
      <dgm:prSet presAssocID="{80707644-DDBF-4AC4-9910-6F688A9FAEB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D037DB0-09C4-4FBB-89F2-E4E829349B03}" type="pres">
      <dgm:prSet presAssocID="{14AF9E57-8EBF-4223-B9B8-19A20C61B63C}" presName="spacer" presStyleCnt="0"/>
      <dgm:spPr/>
    </dgm:pt>
    <dgm:pt modelId="{E3AC37F0-EF77-41B3-8259-A5985F305D08}" type="pres">
      <dgm:prSet presAssocID="{C941FBF9-9091-45C2-9E51-96E6AEA3B02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6D09AF-468A-42D1-85F9-B4D54AA5CD11}" srcId="{7418FE36-B3B2-4869-AED1-2F25FA89DA6C}" destId="{52AF8DE2-6890-4A27-AA6B-8563D6EF4435}" srcOrd="1" destOrd="0" parTransId="{82F99140-9866-469B-9D5B-D89ED09BEE02}" sibTransId="{AA2DC174-4514-4ECE-93B1-9D476517ED89}"/>
    <dgm:cxn modelId="{585F6018-3094-43BC-8B0C-54F7454EADBA}" srcId="{7418FE36-B3B2-4869-AED1-2F25FA89DA6C}" destId="{5ED24EE9-926A-482B-9977-9B56701B4FFC}" srcOrd="2" destOrd="0" parTransId="{5C38A6FE-1473-411F-9E18-419B5128062E}" sibTransId="{13E73E95-DABA-41E4-A897-BBDBF14F1547}"/>
    <dgm:cxn modelId="{49380F89-E062-4B75-A0E2-750C612E3A70}" srcId="{7418FE36-B3B2-4869-AED1-2F25FA89DA6C}" destId="{1A281BA8-A0EE-4EE9-8D7F-CAF92B286D7A}" srcOrd="3" destOrd="0" parTransId="{022038A6-4416-47C3-B71D-14182814E39D}" sibTransId="{75D3D10E-7C4C-4742-B2CB-DE3E3C7D5E4B}"/>
    <dgm:cxn modelId="{1DD30F16-FA04-4FAA-9DF9-52CCFCA97B60}" type="presOf" srcId="{C941FBF9-9091-45C2-9E51-96E6AEA3B025}" destId="{E3AC37F0-EF77-41B3-8259-A5985F305D08}" srcOrd="0" destOrd="0" presId="urn:microsoft.com/office/officeart/2005/8/layout/vList2"/>
    <dgm:cxn modelId="{9D8B4AC5-C529-46FD-8565-D3A5A155C3DC}" type="presOf" srcId="{7418FE36-B3B2-4869-AED1-2F25FA89DA6C}" destId="{EB57CCA5-9182-458F-AAF0-828C90653322}" srcOrd="0" destOrd="0" presId="urn:microsoft.com/office/officeart/2005/8/layout/vList2"/>
    <dgm:cxn modelId="{DBC7F146-EB0B-4848-8491-05ED638AD1E7}" type="presOf" srcId="{80707644-DDBF-4AC4-9910-6F688A9FAEB1}" destId="{2D02E254-1A38-4E57-8F1D-25CFD1465BF9}" srcOrd="0" destOrd="0" presId="urn:microsoft.com/office/officeart/2005/8/layout/vList2"/>
    <dgm:cxn modelId="{444A8738-DDCE-47F7-817F-56207876C840}" srcId="{7418FE36-B3B2-4869-AED1-2F25FA89DA6C}" destId="{015E13DA-FA08-4F25-BF7A-11E10B5DD0F3}" srcOrd="0" destOrd="0" parTransId="{E785030D-3ADB-4487-80A5-87F9D7B77423}" sibTransId="{A2D9332D-847A-4707-B888-12A4922A53BA}"/>
    <dgm:cxn modelId="{2CFBA267-8451-413E-8826-51A65DCD40E5}" type="presOf" srcId="{5ED24EE9-926A-482B-9977-9B56701B4FFC}" destId="{C1AA0DB7-EB8F-41CC-8EC2-FA5E04902780}" srcOrd="0" destOrd="0" presId="urn:microsoft.com/office/officeart/2005/8/layout/vList2"/>
    <dgm:cxn modelId="{320F1C15-166B-4D91-BF42-EA7B225545F2}" type="presOf" srcId="{52AF8DE2-6890-4A27-AA6B-8563D6EF4435}" destId="{128E6A4A-5175-45EE-8A31-A26A809B208E}" srcOrd="0" destOrd="0" presId="urn:microsoft.com/office/officeart/2005/8/layout/vList2"/>
    <dgm:cxn modelId="{B582FB3F-1EA6-4F49-A374-5E61E393D69E}" type="presOf" srcId="{015E13DA-FA08-4F25-BF7A-11E10B5DD0F3}" destId="{11AD6482-259D-465A-8AA7-9830E10754E6}" srcOrd="0" destOrd="0" presId="urn:microsoft.com/office/officeart/2005/8/layout/vList2"/>
    <dgm:cxn modelId="{EF90698D-9CCC-41CB-89C1-B2F644BE3C68}" srcId="{7418FE36-B3B2-4869-AED1-2F25FA89DA6C}" destId="{80707644-DDBF-4AC4-9910-6F688A9FAEB1}" srcOrd="4" destOrd="0" parTransId="{5875E4B8-D4D1-4721-8EBC-795C0B3DD25B}" sibTransId="{14AF9E57-8EBF-4223-B9B8-19A20C61B63C}"/>
    <dgm:cxn modelId="{65136845-AE97-4ACE-835A-B6C0DC8405D1}" srcId="{7418FE36-B3B2-4869-AED1-2F25FA89DA6C}" destId="{C941FBF9-9091-45C2-9E51-96E6AEA3B025}" srcOrd="5" destOrd="0" parTransId="{227375F8-E9AB-4E6F-9B39-7E05E7535CD9}" sibTransId="{2840CEBD-40A9-4B35-A2A3-BACB038C4812}"/>
    <dgm:cxn modelId="{4238678F-4429-4D8B-9F26-F039103F868B}" type="presOf" srcId="{1A281BA8-A0EE-4EE9-8D7F-CAF92B286D7A}" destId="{B1923813-F22C-4DEA-A3BE-E90FF0A0EB2D}" srcOrd="0" destOrd="0" presId="urn:microsoft.com/office/officeart/2005/8/layout/vList2"/>
    <dgm:cxn modelId="{5C1A1A99-0EFE-4F92-8F5F-957430B0E7A7}" type="presParOf" srcId="{EB57CCA5-9182-458F-AAF0-828C90653322}" destId="{11AD6482-259D-465A-8AA7-9830E10754E6}" srcOrd="0" destOrd="0" presId="urn:microsoft.com/office/officeart/2005/8/layout/vList2"/>
    <dgm:cxn modelId="{6E60236D-0AB4-40A4-B6E7-2BE6850D126F}" type="presParOf" srcId="{EB57CCA5-9182-458F-AAF0-828C90653322}" destId="{FBC1D7B5-0960-43BA-BC55-93852AA5398C}" srcOrd="1" destOrd="0" presId="urn:microsoft.com/office/officeart/2005/8/layout/vList2"/>
    <dgm:cxn modelId="{3A3C00FA-493B-4D6E-A940-4BBDEEF5B4E6}" type="presParOf" srcId="{EB57CCA5-9182-458F-AAF0-828C90653322}" destId="{128E6A4A-5175-45EE-8A31-A26A809B208E}" srcOrd="2" destOrd="0" presId="urn:microsoft.com/office/officeart/2005/8/layout/vList2"/>
    <dgm:cxn modelId="{6EDF5428-31AC-4AD3-AAA0-E4F2DD6434CF}" type="presParOf" srcId="{EB57CCA5-9182-458F-AAF0-828C90653322}" destId="{F610AE5E-3977-4858-BD70-BE39A199C16A}" srcOrd="3" destOrd="0" presId="urn:microsoft.com/office/officeart/2005/8/layout/vList2"/>
    <dgm:cxn modelId="{72D34444-D8A8-4B07-BCB9-51B40EBF7E5A}" type="presParOf" srcId="{EB57CCA5-9182-458F-AAF0-828C90653322}" destId="{C1AA0DB7-EB8F-41CC-8EC2-FA5E04902780}" srcOrd="4" destOrd="0" presId="urn:microsoft.com/office/officeart/2005/8/layout/vList2"/>
    <dgm:cxn modelId="{E9A8DFCD-65CE-48E2-9B21-F0A7F2CA9C2F}" type="presParOf" srcId="{EB57CCA5-9182-458F-AAF0-828C90653322}" destId="{B09F1D1B-125A-419D-9FA0-0B87F34852F8}" srcOrd="5" destOrd="0" presId="urn:microsoft.com/office/officeart/2005/8/layout/vList2"/>
    <dgm:cxn modelId="{EB09E1CB-B553-4267-AE70-118C57EC6B80}" type="presParOf" srcId="{EB57CCA5-9182-458F-AAF0-828C90653322}" destId="{B1923813-F22C-4DEA-A3BE-E90FF0A0EB2D}" srcOrd="6" destOrd="0" presId="urn:microsoft.com/office/officeart/2005/8/layout/vList2"/>
    <dgm:cxn modelId="{07645B14-2C2B-48CD-9525-8D3E1F25CC59}" type="presParOf" srcId="{EB57CCA5-9182-458F-AAF0-828C90653322}" destId="{FD40FB0F-FEB5-4784-AD2E-CC0D3D12D31D}" srcOrd="7" destOrd="0" presId="urn:microsoft.com/office/officeart/2005/8/layout/vList2"/>
    <dgm:cxn modelId="{EFFEAEA2-D2E8-4193-80B5-04E7E6ABD82F}" type="presParOf" srcId="{EB57CCA5-9182-458F-AAF0-828C90653322}" destId="{2D02E254-1A38-4E57-8F1D-25CFD1465BF9}" srcOrd="8" destOrd="0" presId="urn:microsoft.com/office/officeart/2005/8/layout/vList2"/>
    <dgm:cxn modelId="{8AE1F2E2-7585-4C52-A261-B97B448C3C1D}" type="presParOf" srcId="{EB57CCA5-9182-458F-AAF0-828C90653322}" destId="{5D037DB0-09C4-4FBB-89F2-E4E829349B03}" srcOrd="9" destOrd="0" presId="urn:microsoft.com/office/officeart/2005/8/layout/vList2"/>
    <dgm:cxn modelId="{287029FE-5031-4440-B9BC-16C6FDD991E3}" type="presParOf" srcId="{EB57CCA5-9182-458F-AAF0-828C90653322}" destId="{E3AC37F0-EF77-41B3-8259-A5985F305D0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343A4-DDB2-4743-ABE2-B9BBE493126C}">
      <dsp:nvSpPr>
        <dsp:cNvPr id="0" name=""/>
        <dsp:cNvSpPr/>
      </dsp:nvSpPr>
      <dsp:spPr>
        <a:xfrm>
          <a:off x="476560" y="1464"/>
          <a:ext cx="1788441" cy="10730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Evolving</a:t>
          </a:r>
          <a:r>
            <a:rPr lang="it-IT" sz="2200" kern="1200" dirty="0" smtClean="0"/>
            <a:t> Market </a:t>
          </a:r>
          <a:r>
            <a:rPr lang="it-IT" sz="2200" kern="1200" dirty="0" err="1" smtClean="0"/>
            <a:t>conditions</a:t>
          </a:r>
          <a:endParaRPr lang="en-US" sz="2200" kern="1200" dirty="0"/>
        </a:p>
      </dsp:txBody>
      <dsp:txXfrm>
        <a:off x="476560" y="1464"/>
        <a:ext cx="1788441" cy="1073064"/>
      </dsp:txXfrm>
    </dsp:sp>
    <dsp:sp modelId="{876864FB-E45B-43BB-BAE1-B900EC9F55F0}">
      <dsp:nvSpPr>
        <dsp:cNvPr id="0" name=""/>
        <dsp:cNvSpPr/>
      </dsp:nvSpPr>
      <dsp:spPr>
        <a:xfrm>
          <a:off x="476560" y="1253373"/>
          <a:ext cx="1788441" cy="10730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Growing</a:t>
          </a:r>
          <a:r>
            <a:rPr lang="it-IT" sz="2200" kern="1200" dirty="0" smtClean="0"/>
            <a:t> scope of business</a:t>
          </a:r>
          <a:endParaRPr lang="en-US" sz="2200" kern="1200" dirty="0"/>
        </a:p>
      </dsp:txBody>
      <dsp:txXfrm>
        <a:off x="476560" y="1253373"/>
        <a:ext cx="1788441" cy="1073064"/>
      </dsp:txXfrm>
    </dsp:sp>
    <dsp:sp modelId="{727E0523-88F8-4077-BA27-344BBF56B947}">
      <dsp:nvSpPr>
        <dsp:cNvPr id="0" name=""/>
        <dsp:cNvSpPr/>
      </dsp:nvSpPr>
      <dsp:spPr>
        <a:xfrm>
          <a:off x="476560" y="2505282"/>
          <a:ext cx="1788441" cy="10730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Changes</a:t>
          </a:r>
          <a:endParaRPr lang="en-US" sz="2200" kern="1200" dirty="0"/>
        </a:p>
      </dsp:txBody>
      <dsp:txXfrm>
        <a:off x="476560" y="2505282"/>
        <a:ext cx="1788441" cy="1073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D6482-259D-465A-8AA7-9830E10754E6}">
      <dsp:nvSpPr>
        <dsp:cNvPr id="0" name=""/>
        <dsp:cNvSpPr/>
      </dsp:nvSpPr>
      <dsp:spPr>
        <a:xfrm>
          <a:off x="0" y="9705"/>
          <a:ext cx="7521575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Cash Flow</a:t>
          </a:r>
        </a:p>
      </dsp:txBody>
      <dsp:txXfrm>
        <a:off x="26273" y="35978"/>
        <a:ext cx="7469029" cy="485654"/>
      </dsp:txXfrm>
    </dsp:sp>
    <dsp:sp modelId="{128E6A4A-5175-45EE-8A31-A26A809B208E}">
      <dsp:nvSpPr>
        <dsp:cNvPr id="0" name=""/>
        <dsp:cNvSpPr/>
      </dsp:nvSpPr>
      <dsp:spPr>
        <a:xfrm>
          <a:off x="0" y="614145"/>
          <a:ext cx="7521575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Financial planning &amp; </a:t>
          </a:r>
          <a:r>
            <a:rPr lang="it-IT" sz="2300" kern="1200" dirty="0" err="1" smtClean="0"/>
            <a:t>analysis</a:t>
          </a:r>
          <a:endParaRPr lang="it-IT" sz="2300" kern="1200" dirty="0" smtClean="0"/>
        </a:p>
      </dsp:txBody>
      <dsp:txXfrm>
        <a:off x="26273" y="640418"/>
        <a:ext cx="7469029" cy="485654"/>
      </dsp:txXfrm>
    </dsp:sp>
    <dsp:sp modelId="{C1AA0DB7-EB8F-41CC-8EC2-FA5E04902780}">
      <dsp:nvSpPr>
        <dsp:cNvPr id="0" name=""/>
        <dsp:cNvSpPr/>
      </dsp:nvSpPr>
      <dsp:spPr>
        <a:xfrm>
          <a:off x="0" y="1218586"/>
          <a:ext cx="7521575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smtClean="0"/>
            <a:t>Company </a:t>
          </a:r>
          <a:r>
            <a:rPr lang="it-IT" sz="2300" kern="1200" dirty="0" err="1" smtClean="0"/>
            <a:t>Liabilities</a:t>
          </a:r>
          <a:endParaRPr lang="en-US" sz="2300" kern="1200" dirty="0"/>
        </a:p>
      </dsp:txBody>
      <dsp:txXfrm>
        <a:off x="26273" y="1244859"/>
        <a:ext cx="7469029" cy="485654"/>
      </dsp:txXfrm>
    </dsp:sp>
    <dsp:sp modelId="{B1923813-F22C-4DEA-A3BE-E90FF0A0EB2D}">
      <dsp:nvSpPr>
        <dsp:cNvPr id="0" name=""/>
        <dsp:cNvSpPr/>
      </dsp:nvSpPr>
      <dsp:spPr>
        <a:xfrm>
          <a:off x="0" y="1857144"/>
          <a:ext cx="7521575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Governance</a:t>
          </a:r>
          <a:r>
            <a:rPr lang="it-IT" sz="2300" kern="1200" dirty="0" smtClean="0"/>
            <a:t> &amp; </a:t>
          </a:r>
          <a:r>
            <a:rPr lang="it-IT" sz="2300" kern="1200" dirty="0" err="1" smtClean="0"/>
            <a:t>Compliance</a:t>
          </a:r>
          <a:endParaRPr lang="en-US" sz="2300" kern="1200" dirty="0"/>
        </a:p>
      </dsp:txBody>
      <dsp:txXfrm>
        <a:off x="26273" y="1883417"/>
        <a:ext cx="7469029" cy="485654"/>
      </dsp:txXfrm>
    </dsp:sp>
    <dsp:sp modelId="{2D02E254-1A38-4E57-8F1D-25CFD1465BF9}">
      <dsp:nvSpPr>
        <dsp:cNvPr id="0" name=""/>
        <dsp:cNvSpPr/>
      </dsp:nvSpPr>
      <dsp:spPr>
        <a:xfrm>
          <a:off x="0" y="2427466"/>
          <a:ext cx="7521575" cy="538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Department</a:t>
          </a:r>
          <a:r>
            <a:rPr lang="it-IT" sz="2300" kern="1200" dirty="0" smtClean="0"/>
            <a:t> </a:t>
          </a:r>
          <a:r>
            <a:rPr lang="it-IT" sz="2300" kern="1200" dirty="0" err="1" smtClean="0"/>
            <a:t>Supervision</a:t>
          </a:r>
          <a:endParaRPr lang="en-US" sz="2300" kern="1200" dirty="0"/>
        </a:p>
      </dsp:txBody>
      <dsp:txXfrm>
        <a:off x="26273" y="2453739"/>
        <a:ext cx="7469029" cy="485654"/>
      </dsp:txXfrm>
    </dsp:sp>
    <dsp:sp modelId="{E3AC37F0-EF77-41B3-8259-A5985F305D08}">
      <dsp:nvSpPr>
        <dsp:cNvPr id="0" name=""/>
        <dsp:cNvSpPr/>
      </dsp:nvSpPr>
      <dsp:spPr>
        <a:xfrm>
          <a:off x="0" y="3031906"/>
          <a:ext cx="7521575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Budgeting</a:t>
          </a:r>
          <a:r>
            <a:rPr lang="it-IT" sz="2300" kern="1200" dirty="0" smtClean="0"/>
            <a:t> and </a:t>
          </a:r>
          <a:r>
            <a:rPr lang="it-IT" sz="2300" kern="1200" dirty="0" err="1" smtClean="0"/>
            <a:t>Expense</a:t>
          </a:r>
          <a:r>
            <a:rPr lang="it-IT" sz="2300" kern="1200" dirty="0" smtClean="0"/>
            <a:t> Control</a:t>
          </a:r>
        </a:p>
      </dsp:txBody>
      <dsp:txXfrm>
        <a:off x="26273" y="3058179"/>
        <a:ext cx="7469029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4FDD27-4EAC-4AA3-90B3-80938A1A7B5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17238CE-5A89-42F6-9876-F4FBF7398965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Strategic </a:t>
            </a:r>
            <a:r>
              <a:rPr lang="it-IT" dirty="0" err="1" smtClean="0"/>
              <a:t>Role</a:t>
            </a:r>
            <a:r>
              <a:rPr lang="it-IT" dirty="0" smtClean="0"/>
              <a:t> of CFO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CFO Toolkit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96136" y="573325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Marlon Hightower</a:t>
            </a:r>
          </a:p>
          <a:p>
            <a:pPr algn="r"/>
            <a:r>
              <a:rPr lang="en-US" dirty="0" err="1" smtClean="0"/>
              <a:t>eLSFOO</a:t>
            </a:r>
            <a:r>
              <a:rPr lang="en-US" dirty="0" smtClean="0"/>
              <a:t>  CFO</a:t>
            </a:r>
          </a:p>
          <a:p>
            <a:pPr algn="r"/>
            <a:r>
              <a:rPr lang="en-US" dirty="0" smtClean="0"/>
              <a:t>marhightower@elsfoo.com</a:t>
            </a:r>
            <a:endParaRPr lang="en-US" dirty="0"/>
          </a:p>
        </p:txBody>
      </p:sp>
      <p:pic>
        <p:nvPicPr>
          <p:cNvPr id="1029" name="Picture 5" descr="C:\inetpub\wwwroot\elsfoo2\images\logo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9" y="231775"/>
            <a:ext cx="1196380" cy="11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err="1" smtClean="0"/>
              <a:t>i</a:t>
            </a:r>
            <a:r>
              <a:rPr lang="en-US" dirty="0" smtClean="0"/>
              <a:t> am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800" dirty="0" smtClean="0"/>
              <a:t>Marlon Hightower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b="0" dirty="0" smtClean="0"/>
              <a:t>Master </a:t>
            </a:r>
            <a:r>
              <a:rPr lang="it-IT" b="0" dirty="0" err="1" smtClean="0"/>
              <a:t>degree</a:t>
            </a:r>
            <a:r>
              <a:rPr lang="it-IT" b="0" dirty="0" smtClean="0"/>
              <a:t> - Stanford </a:t>
            </a:r>
            <a:r>
              <a:rPr lang="it-IT" b="0" dirty="0" err="1"/>
              <a:t>University</a:t>
            </a:r>
            <a:r>
              <a:rPr lang="it-IT" b="0" dirty="0"/>
              <a:t> - Finance</a:t>
            </a:r>
            <a:endParaRPr lang="it-IT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Seasoned CFO with a track record of engineering creative solutions to Strategic Financial </a:t>
            </a:r>
            <a:r>
              <a:rPr lang="en-US" b="0" dirty="0" smtClean="0"/>
              <a:t>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Extensive </a:t>
            </a:r>
            <a:r>
              <a:rPr lang="en-US" b="0" dirty="0"/>
              <a:t>experience in partnering with management to build sustainable, predictable and profitable </a:t>
            </a:r>
            <a:r>
              <a:rPr lang="en-US" b="0" dirty="0" smtClean="0"/>
              <a:t>sale</a:t>
            </a:r>
          </a:p>
          <a:p>
            <a:pPr fontAlgn="base"/>
            <a:r>
              <a:rPr lang="en-US" sz="1700" b="0" dirty="0"/>
              <a:t>Specialties</a:t>
            </a:r>
          </a:p>
          <a:p>
            <a:pPr fontAlgn="base"/>
            <a:r>
              <a:rPr lang="en-US" b="0" dirty="0" smtClean="0"/>
              <a:t>Venture </a:t>
            </a:r>
            <a:r>
              <a:rPr lang="en-US" b="0" dirty="0"/>
              <a:t>Financing, Debt Financing, Investor Presentation, Business Modeling, </a:t>
            </a:r>
            <a:r>
              <a:rPr lang="en-US" b="0" dirty="0" smtClean="0"/>
              <a:t>Planning</a:t>
            </a:r>
            <a:r>
              <a:rPr lang="en-US" b="0" dirty="0"/>
              <a:t>, Budgeting, </a:t>
            </a:r>
            <a:r>
              <a:rPr lang="en-US" b="0" dirty="0" smtClean="0"/>
              <a:t>Forecasting, Revenue </a:t>
            </a:r>
            <a:r>
              <a:rPr lang="en-US" b="0" dirty="0"/>
              <a:t>Recognition, Cost Accounting, Consolidation, Month-end Close, </a:t>
            </a:r>
            <a:r>
              <a:rPr lang="en-US" b="0" dirty="0" smtClean="0"/>
              <a:t>Audit, Sales </a:t>
            </a:r>
            <a:r>
              <a:rPr lang="en-US" b="0" dirty="0"/>
              <a:t>Ops &amp; </a:t>
            </a:r>
            <a:r>
              <a:rPr lang="en-US" b="0" dirty="0" smtClean="0"/>
              <a:t>Support.</a:t>
            </a:r>
            <a:endParaRPr lang="en-US" b="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96136" y="63813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marhightower@elsfoo.com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148064" y="5490810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Strategic </a:t>
            </a:r>
            <a:r>
              <a:rPr lang="it-IT" sz="2800" b="1" dirty="0" err="1" smtClean="0"/>
              <a:t>Role</a:t>
            </a:r>
            <a:r>
              <a:rPr lang="it-IT" sz="2800" b="1" dirty="0" smtClean="0"/>
              <a:t> of CFO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9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role</a:t>
            </a:r>
            <a:r>
              <a:rPr lang="it-IT" dirty="0" smtClean="0"/>
              <a:t> of the CFO</a:t>
            </a:r>
            <a:endParaRPr lang="en-US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948749"/>
              </p:ext>
            </p:extLst>
          </p:nvPr>
        </p:nvGraphicFramePr>
        <p:xfrm>
          <a:off x="539552" y="1099034"/>
          <a:ext cx="2741563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ccia a destra 4"/>
          <p:cNvSpPr/>
          <p:nvPr/>
        </p:nvSpPr>
        <p:spPr>
          <a:xfrm>
            <a:off x="3347864" y="2060848"/>
            <a:ext cx="2448272" cy="16561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ysClr val="windowText" lastClr="000000"/>
                </a:solidFill>
              </a:rPr>
              <a:t>CFO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6444208" y="2352408"/>
            <a:ext cx="1788441" cy="1073064"/>
            <a:chOff x="476560" y="1464"/>
            <a:chExt cx="1788441" cy="1073064"/>
          </a:xfrm>
        </p:grpSpPr>
        <p:sp>
          <p:nvSpPr>
            <p:cNvPr id="7" name="Rettangolo 6"/>
            <p:cNvSpPr/>
            <p:nvPr/>
          </p:nvSpPr>
          <p:spPr>
            <a:xfrm>
              <a:off x="476560" y="1464"/>
              <a:ext cx="1788441" cy="107306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tangolo 7"/>
            <p:cNvSpPr/>
            <p:nvPr/>
          </p:nvSpPr>
          <p:spPr>
            <a:xfrm>
              <a:off x="476560" y="1464"/>
              <a:ext cx="1788441" cy="1073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200" dirty="0" smtClean="0"/>
                <a:t>Business </a:t>
              </a:r>
              <a:r>
                <a:rPr lang="it-IT" sz="2200" dirty="0" err="1" smtClean="0"/>
                <a:t>strategies</a:t>
              </a:r>
              <a:endParaRPr lang="en-US" sz="2200" kern="1200" dirty="0"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796136" y="63813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marhightower@elsfoo.com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48064" y="5490810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Strategic </a:t>
            </a:r>
            <a:r>
              <a:rPr lang="it-IT" sz="2800" b="1" dirty="0" err="1" smtClean="0"/>
              <a:t>Role</a:t>
            </a:r>
            <a:r>
              <a:rPr lang="it-IT" sz="2800" b="1" dirty="0" smtClean="0"/>
              <a:t> of CFO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02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CFO </a:t>
            </a:r>
            <a:r>
              <a:rPr lang="it-IT" dirty="0" err="1" smtClean="0"/>
              <a:t>Responsibilities</a:t>
            </a:r>
            <a:endParaRPr lang="en-US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9725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5796136" y="63813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marhightower@elsfoo.com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148064" y="5490810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Strategic </a:t>
            </a:r>
            <a:r>
              <a:rPr lang="it-IT" sz="2800" b="1" dirty="0" err="1" smtClean="0"/>
              <a:t>Role</a:t>
            </a:r>
            <a:r>
              <a:rPr lang="it-IT" sz="2800" b="1" dirty="0" smtClean="0"/>
              <a:t> of CFO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671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algn="ctr"/>
            <a:r>
              <a:rPr lang="it-IT" sz="5400" dirty="0" err="1" smtClean="0"/>
              <a:t>Thank</a:t>
            </a:r>
            <a:r>
              <a:rPr lang="it-IT" sz="5400" dirty="0" smtClean="0"/>
              <a:t> </a:t>
            </a:r>
            <a:r>
              <a:rPr lang="it-IT" sz="5400" dirty="0" err="1" smtClean="0"/>
              <a:t>You</a:t>
            </a:r>
            <a:endParaRPr lang="en-US" sz="5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96136" y="63813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marhightower@elsfoo.com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148064" y="5490810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Strategic </a:t>
            </a:r>
            <a:r>
              <a:rPr lang="it-IT" sz="2800" b="1" dirty="0" err="1" smtClean="0"/>
              <a:t>Role</a:t>
            </a:r>
            <a:r>
              <a:rPr lang="it-IT" sz="2800" b="1" dirty="0" smtClean="0"/>
              <a:t> of CFO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53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</TotalTime>
  <Words>145</Words>
  <Application>Microsoft Office PowerPoint</Application>
  <PresentationFormat>Presentazione su schermo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Angoli</vt:lpstr>
      <vt:lpstr>Strategic Role of CFO</vt:lpstr>
      <vt:lpstr>Who i am</vt:lpstr>
      <vt:lpstr>The role of the CFO</vt:lpstr>
      <vt:lpstr>CFO Responsibilities</vt:lpstr>
      <vt:lpstr>Presentazione standard di PowerPoint</vt:lpstr>
    </vt:vector>
  </TitlesOfParts>
  <LinksUpToDate>false</LinksUpToDate>
  <SharedDoc>false</SharedDoc>
  <HyperlinksChanged>false</HyperlinksChanged>
  <AppVersion>14.000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Role of CFO</dc:title>
  <dc:creator> Marlon Hightower</dc:creator>
  <cp:lastModifiedBy> Marlon Hightower</cp:lastModifiedBy>
  <cp:revision>3</cp:revision>
  <dcterms:created xsi:type="dcterms:W3CDTF">2007-10-11T10:23:33Z</dcterms:created>
  <dcterms:modified xsi:type="dcterms:W3CDTF">2007-10-17T10:47:15Z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