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Workbook14.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MY"/>
              <a:t>Gender</a:t>
            </a:r>
            <a:endParaRPr lang="en-MY"/>
          </a:p>
        </c:rich>
      </c:tx>
      <c:layout/>
      <c:overlay val="0"/>
      <c:spPr>
        <a:noFill/>
        <a:ln>
          <a:noFill/>
        </a:ln>
        <a:effectLst/>
      </c:spPr>
    </c:title>
    <c:autoTitleDeleted val="0"/>
    <c:plotArea>
      <c:layout/>
      <c:pieChart>
        <c:varyColors val="1"/>
        <c:ser>
          <c:idx val="0"/>
          <c:order val="0"/>
          <c:tx>
            <c:strRef>
              <c:f>Sheet1!$B$1</c:f>
              <c:strCache>
                <c:ptCount val="1"/>
                <c:pt idx="0">
                  <c:v>Gender</c:v>
                </c:pt>
              </c:strCache>
            </c:strRef>
          </c:tx>
          <c:spPr/>
          <c:explosion val="0"/>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Lbls>
            <c:dLbl>
              <c:idx val="0"/>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t>26, 87%</a:t>
                    </a:r>
                    <a:endParaRPr lang="en-US"/>
                  </a:p>
                </c:rich>
              </c:tx>
              <c:dLblPos val="ctr"/>
              <c:showLegendKey val="0"/>
              <c:showVal val="0"/>
              <c:showCatName val="0"/>
              <c:showSerName val="0"/>
              <c:showPercent val="1"/>
              <c:showBubbleSize val="0"/>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t>4, 13%</a:t>
                    </a:r>
                    <a:endParaRPr lang="en-US"/>
                  </a:p>
                </c:rich>
              </c:tx>
              <c:dLblPos val="ctr"/>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lt1">
                        <a:lumMod val="85000"/>
                      </a:schemeClr>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Sheet1!$A$3:$A$4</c:f>
              <c:strCache>
                <c:ptCount val="2"/>
                <c:pt idx="0">
                  <c:v>Female</c:v>
                </c:pt>
                <c:pt idx="1">
                  <c:v>Male</c:v>
                </c:pt>
              </c:strCache>
            </c:strRef>
          </c:cat>
          <c:val>
            <c:numRef>
              <c:f>Sheet1!$B$3:$B$4</c:f>
              <c:numCache>
                <c:formatCode>General</c:formatCode>
                <c:ptCount val="2"/>
                <c:pt idx="0">
                  <c:v>26</c:v>
                </c:pt>
                <c:pt idx="1">
                  <c:v>4</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egendEntry>
        <c:idx val="1"/>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PHP CRUD Generator is user friendly</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2</c:v>
                </c:pt>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1</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11</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16</c:v>
                </c:pt>
              </c:numCache>
            </c:numRef>
          </c:val>
        </c:ser>
        <c:dLbls>
          <c:showLegendKey val="0"/>
          <c:showVal val="1"/>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The homepage clearly directs me towards the information I need</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6</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7</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17</c:v>
                </c:pt>
              </c:numCache>
            </c:numRef>
          </c:val>
        </c:ser>
        <c:dLbls>
          <c:showLegendKey val="0"/>
          <c:showVal val="1"/>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PHP CRUD Generator provides useful cues and links for me to get the desired information.</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12</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10</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8</c:v>
                </c:pt>
              </c:numCache>
            </c:numRef>
          </c:val>
        </c:ser>
        <c:dLbls>
          <c:showLegendKey val="0"/>
          <c:showVal val="1"/>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I am satisfied with PHP CRUD Generator</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3</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8</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19</c:v>
                </c:pt>
              </c:numCache>
            </c:numRef>
          </c:val>
        </c:ser>
        <c:dLbls>
          <c:showLegendKey val="0"/>
          <c:showVal val="1"/>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I would recommend PHP CRUD Generator to my friend</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1</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9</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20</c:v>
                </c:pt>
              </c:numCache>
            </c:numRef>
          </c:val>
        </c:ser>
        <c:dLbls>
          <c:showLegendKey val="0"/>
          <c:showVal val="1"/>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MY"/>
              <a:t>Age Group</a:t>
            </a:r>
            <a:endParaRPr lang="en-MY"/>
          </a:p>
        </c:rich>
      </c:tx>
      <c:layout/>
      <c:overlay val="0"/>
      <c:spPr>
        <a:noFill/>
        <a:ln>
          <a:noFill/>
        </a:ln>
        <a:effectLst/>
      </c:spPr>
    </c:title>
    <c:autoTitleDeleted val="0"/>
    <c:plotArea>
      <c:layout/>
      <c:pieChart>
        <c:varyColors val="1"/>
        <c:ser>
          <c:idx val="0"/>
          <c:order val="0"/>
          <c:tx>
            <c:strRef>
              <c:f>Sheet1!$B$1</c:f>
              <c:strCache>
                <c:ptCount val="1"/>
                <c:pt idx="0">
                  <c:v>Age Group</c:v>
                </c:pt>
              </c:strCache>
            </c:strRef>
          </c:tx>
          <c:spPr/>
          <c:explosion val="0"/>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lt1">
                        <a:lumMod val="85000"/>
                      </a:schemeClr>
                    </a:solidFill>
                    <a:latin typeface="+mn-lt"/>
                    <a:ea typeface="+mn-ea"/>
                    <a:cs typeface="+mn-cs"/>
                  </a:defRPr>
                </a:pPr>
              </a:p>
            </c:txPr>
            <c:dLblPos val="ctr"/>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Sheet1!$A$2:$A$3</c:f>
              <c:strCache>
                <c:ptCount val="2"/>
                <c:pt idx="0">
                  <c:v>16-20</c:v>
                </c:pt>
                <c:pt idx="1">
                  <c:v>21-25</c:v>
                </c:pt>
              </c:strCache>
            </c:strRef>
          </c:cat>
          <c:val>
            <c:numRef>
              <c:f>Sheet1!$B$2:$B$3</c:f>
              <c:numCache>
                <c:formatCode>General</c:formatCode>
                <c:ptCount val="2"/>
                <c:pt idx="0">
                  <c:v>1</c:v>
                </c:pt>
                <c:pt idx="1">
                  <c:v>29</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egendEntry>
        <c:idx val="1"/>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MY" sz="1400" dirty="0"/>
              <a:t>Have you heard about CRUD functions(create, retrieve, update and delete)?</a:t>
            </a:r>
            <a:endParaRPr lang="en-MY" sz="1400" dirty="0"/>
          </a:p>
        </c:rich>
      </c:tx>
      <c:layout/>
      <c:overlay val="0"/>
      <c:spPr>
        <a:noFill/>
        <a:ln>
          <a:noFill/>
        </a:ln>
        <a:effectLst/>
      </c:spPr>
    </c:title>
    <c:autoTitleDeleted val="0"/>
    <c:plotArea>
      <c:layout/>
      <c:pieChart>
        <c:varyColors val="1"/>
        <c:ser>
          <c:idx val="0"/>
          <c:order val="0"/>
          <c:tx>
            <c:strRef>
              <c:f>Sheet1!$B$1</c:f>
              <c:strCache>
                <c:ptCount val="1"/>
                <c:pt idx="0">
                  <c:v>A.3 Have you heard about CRUD functions (create, retrieve, update and delete)?</c:v>
                </c:pt>
              </c:strCache>
            </c:strRef>
          </c:tx>
          <c:spPr/>
          <c:explosion val="0"/>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Pt>
            <c:idx val="2"/>
            <c:bubble3D val="0"/>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Lbls>
            <c:dLbl>
              <c:idx val="0"/>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ltLang="en-US"/>
                      <a:t>24, </a:t>
                    </a:r>
                    <a:r>
                      <a:rPr lang="en-US"/>
                      <a:t>80%</a:t>
                    </a:r>
                    <a:endParaRPr lang="en-US"/>
                  </a:p>
                </c:rich>
              </c:tx>
              <c:dLblPos val="ctr"/>
              <c:showLegendKey val="0"/>
              <c:showVal val="0"/>
              <c:showCatName val="0"/>
              <c:showSerName val="0"/>
              <c:showPercent val="1"/>
              <c:showBubbleSize val="0"/>
              <c:extLst>
                <c:ext xmlns:c15="http://schemas.microsoft.com/office/drawing/2012/chart" uri="{CE6537A1-D6FC-4f65-9D91-7224C49458BB}"/>
              </c:extLst>
            </c:dLbl>
            <c:dLbl>
              <c:idx val="1"/>
              <c:layout>
                <c:manualLayout>
                  <c:x val="0.0767953157420756"/>
                  <c:y val="0.119755282798025"/>
                </c:manualLayout>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ltLang="en-US"/>
                      <a:t>3, </a:t>
                    </a:r>
                    <a:r>
                      <a:rPr lang="en-US"/>
                      <a:t>10%</a:t>
                    </a:r>
                    <a:endParaRPr lang="en-US"/>
                  </a:p>
                </c:rich>
              </c:tx>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0479686998437041"/>
                  <c:y val="0.134364502193777"/>
                </c:manualLayout>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ltLang="en-US"/>
                      <a:t>3, </a:t>
                    </a:r>
                    <a:r>
                      <a:rPr lang="en-US"/>
                      <a:t>10%</a:t>
                    </a:r>
                    <a:endParaRPr lang="en-US"/>
                  </a:p>
                </c:rich>
              </c:tx>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lt1">
                        <a:lumMod val="85000"/>
                      </a:schemeClr>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Sheet1!$A$2:$A$4</c:f>
              <c:strCache>
                <c:ptCount val="3"/>
                <c:pt idx="0">
                  <c:v>Yes</c:v>
                </c:pt>
                <c:pt idx="1">
                  <c:v>No</c:v>
                </c:pt>
                <c:pt idx="2">
                  <c:v>Not Sure</c:v>
                </c:pt>
              </c:strCache>
            </c:strRef>
          </c:cat>
          <c:val>
            <c:numRef>
              <c:f>Sheet1!$B$2:$B$4</c:f>
              <c:numCache>
                <c:formatCode>General</c:formatCode>
                <c:ptCount val="3"/>
                <c:pt idx="0">
                  <c:v>24</c:v>
                </c:pt>
                <c:pt idx="1">
                  <c:v>3</c:v>
                </c:pt>
                <c:pt idx="2">
                  <c:v>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egendEntry>
        <c:idx val="1"/>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egendEntry>
        <c:idx val="2"/>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MY" sz="1400" dirty="0"/>
              <a:t>Have you ever use any system with CRUD functions?</a:t>
            </a:r>
            <a:endParaRPr lang="en-MY" sz="1400" dirty="0"/>
          </a:p>
        </c:rich>
      </c:tx>
      <c:layout/>
      <c:overlay val="0"/>
      <c:spPr>
        <a:noFill/>
        <a:ln>
          <a:noFill/>
        </a:ln>
        <a:effectLst/>
      </c:spPr>
    </c:title>
    <c:autoTitleDeleted val="0"/>
    <c:plotArea>
      <c:layout/>
      <c:pieChart>
        <c:varyColors val="1"/>
        <c:ser>
          <c:idx val="0"/>
          <c:order val="0"/>
          <c:tx>
            <c:strRef>
              <c:f>Sheet1!$B$1</c:f>
              <c:strCache>
                <c:ptCount val="1"/>
                <c:pt idx="0">
                  <c:v>A.4 Have you ever use any system with CRUD functions?</c:v>
                </c:pt>
              </c:strCache>
            </c:strRef>
          </c:tx>
          <c:spPr/>
          <c:explosion val="0"/>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Pt>
            <c:idx val="2"/>
            <c:bubble3D val="0"/>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dPt>
          <c:dLbls>
            <c:dLbl>
              <c:idx val="0"/>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ltLang="en-US"/>
                      <a:t>23, </a:t>
                    </a:r>
                    <a:r>
                      <a:rPr lang="en-US"/>
                      <a:t>77%</a:t>
                    </a:r>
                    <a:endParaRPr lang="en-US"/>
                  </a:p>
                </c:rich>
              </c:tx>
              <c:dLblPos val="ctr"/>
              <c:showLegendKey val="0"/>
              <c:showVal val="0"/>
              <c:showCatName val="0"/>
              <c:showSerName val="0"/>
              <c:showPercent val="1"/>
              <c:showBubbleSize val="0"/>
              <c:extLst>
                <c:ext xmlns:c15="http://schemas.microsoft.com/office/drawing/2012/chart" uri="{CE6537A1-D6FC-4f65-9D91-7224C49458BB}"/>
              </c:extLst>
            </c:dLbl>
            <c:dLbl>
              <c:idx val="1"/>
              <c:layout>
                <c:manualLayout>
                  <c:x val="0.117571751599978"/>
                  <c:y val="0.116060377959783"/>
                </c:manualLayout>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ltLang="en-US"/>
                      <a:t>4, </a:t>
                    </a:r>
                    <a:r>
                      <a:rPr lang="en-US"/>
                      <a:t>13%</a:t>
                    </a:r>
                    <a:endParaRPr lang="en-US"/>
                  </a:p>
                </c:rich>
              </c:tx>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0540217303374126"/>
                  <c:y val="0.157016092401001"/>
                </c:manualLayout>
              </c:layout>
              <c:tx>
                <c:rich>
                  <a:bodyPr rot="0" spcFirstLastPara="1" vertOverflow="ellipsis" vert="horz" wrap="square" lIns="38100" tIns="19050" rIns="38100" bIns="19050" anchor="ctr" anchorCtr="1"/>
                  <a:lstStyle/>
                  <a:p>
                    <a:pPr>
                      <a:defRPr lang="en-US" sz="1195" b="0" i="0" u="none" strike="noStrike" kern="1200" baseline="0">
                        <a:solidFill>
                          <a:schemeClr val="lt1">
                            <a:lumMod val="85000"/>
                          </a:schemeClr>
                        </a:solidFill>
                        <a:latin typeface="+mn-lt"/>
                        <a:ea typeface="+mn-ea"/>
                        <a:cs typeface="+mn-cs"/>
                      </a:defRPr>
                    </a:pPr>
                    <a:r>
                      <a:rPr lang="en-US" altLang="en-US"/>
                      <a:t>3, </a:t>
                    </a:r>
                    <a:r>
                      <a:rPr lang="en-US"/>
                      <a:t>10%</a:t>
                    </a:r>
                    <a:endParaRPr lang="en-US"/>
                  </a:p>
                </c:rich>
              </c:tx>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lt1">
                        <a:lumMod val="85000"/>
                      </a:schemeClr>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Sheet1!$A$2:$A$4</c:f>
              <c:strCache>
                <c:ptCount val="3"/>
                <c:pt idx="0">
                  <c:v>Yes</c:v>
                </c:pt>
                <c:pt idx="1">
                  <c:v>No</c:v>
                </c:pt>
                <c:pt idx="2">
                  <c:v>Not Sure</c:v>
                </c:pt>
              </c:strCache>
            </c:strRef>
          </c:cat>
          <c:val>
            <c:numRef>
              <c:f>Sheet1!$B$2:$B$4</c:f>
              <c:numCache>
                <c:formatCode>General</c:formatCode>
                <c:ptCount val="3"/>
                <c:pt idx="0">
                  <c:v>23</c:v>
                </c:pt>
                <c:pt idx="1">
                  <c:v>4</c:v>
                </c:pt>
                <c:pt idx="2">
                  <c:v>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egendEntry>
        <c:idx val="1"/>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egendEntry>
        <c:idx val="2"/>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sz="900" b="1">
                <a:solidFill>
                  <a:sysClr val="windowText" lastClr="000000"/>
                </a:solidFill>
                <a:latin typeface="Arial" panose="020B0604020202020204" pitchFamily="34" charset="0"/>
                <a:cs typeface="Arial" panose="020B0604020202020204" pitchFamily="34" charset="0"/>
              </a:rPr>
              <a:t>Overall, I am satisfied with the ease of completing this task</a:t>
            </a:r>
            <a:endParaRPr lang="en-MY" sz="900" b="1">
              <a:solidFill>
                <a:sysClr val="windowText" lastClr="000000"/>
              </a:solidFill>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delete val="1"/>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0</c:v>
                </c:pt>
              </c:numCache>
            </c:numRef>
          </c:val>
        </c:ser>
        <c:ser>
          <c:idx val="1"/>
          <c:order val="1"/>
          <c:tx>
            <c:strRef>
              <c:f>Sheet1!$C$1</c:f>
              <c:strCache>
                <c:ptCount val="1"/>
                <c:pt idx="0">
                  <c:v>2</c:v>
                </c:pt>
              </c:strCache>
            </c:strRef>
          </c:tx>
          <c:spPr>
            <a:solidFill>
              <a:schemeClr val="accent2"/>
            </a:solidFill>
            <a:ln>
              <a:noFill/>
            </a:ln>
            <a:effectLst/>
          </c:spPr>
          <c:invertIfNegative val="0"/>
          <c:dLbls>
            <c:delete val="1"/>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0</c:v>
                </c:pt>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2</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13</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15</c:v>
                </c:pt>
              </c:numCache>
            </c:numRef>
          </c:val>
        </c:ser>
        <c:dLbls>
          <c:showLegendKey val="0"/>
          <c:showVal val="1"/>
          <c:showCatName val="0"/>
          <c:showSerName val="0"/>
          <c:showPercent val="0"/>
          <c:showBubbleSize val="0"/>
        </c:dLbls>
        <c:gapWidth val="0"/>
        <c:overlap val="100"/>
        <c:axId val="410961208"/>
        <c:axId val="807764164"/>
      </c:barChart>
      <c:catAx>
        <c:axId val="41096120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07764164"/>
        <c:crosses val="autoZero"/>
        <c:auto val="1"/>
        <c:lblAlgn val="ctr"/>
        <c:lblOffset val="100"/>
        <c:noMultiLvlLbl val="0"/>
      </c:catAx>
      <c:valAx>
        <c:axId val="807764164"/>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0961208"/>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a:solidFill>
                  <a:sysClr val="windowText" lastClr="000000"/>
                </a:solidFill>
                <a:latin typeface="Arial" panose="020B0604020202020204" pitchFamily="34" charset="0"/>
                <a:cs typeface="Arial" panose="020B0604020202020204" pitchFamily="34" charset="0"/>
              </a:rPr>
              <a:t>Overall, I am satisfied with the amount of time it took to complete this task</a:t>
            </a:r>
            <a:r>
              <a:rPr lang="en-MY" altLang="en-US"/>
              <a:t> </a:t>
            </a:r>
            <a:endParaRPr lang="en-MY"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16</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14</c:v>
                </c:pt>
              </c:numCache>
            </c:numRef>
          </c:val>
        </c:ser>
        <c:dLbls>
          <c:showLegendKey val="0"/>
          <c:showVal val="1"/>
          <c:showCatName val="0"/>
          <c:showSerName val="0"/>
          <c:showPercent val="0"/>
          <c:showBubbleSize val="0"/>
        </c:dLbls>
        <c:gapWidth val="0"/>
        <c:overlap val="100"/>
        <c:axId val="387688814"/>
        <c:axId val="135853718"/>
      </c:barChart>
      <c:catAx>
        <c:axId val="38768881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5853718"/>
        <c:crosses val="autoZero"/>
        <c:auto val="1"/>
        <c:lblAlgn val="ctr"/>
        <c:lblOffset val="100"/>
        <c:noMultiLvlLbl val="0"/>
      </c:catAx>
      <c:valAx>
        <c:axId val="135853718"/>
        <c:scaling>
          <c:orientation val="minMax"/>
          <c:max val="2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7688814"/>
        <c:crosses val="autoZero"/>
        <c:crossBetween val="between"/>
        <c:majorUnit val="5"/>
      </c:valAx>
      <c:spPr>
        <a:noFill/>
        <a:ln>
          <a:noFill/>
        </a:ln>
        <a:effectLst>
          <a:innerShdw blurRad="114300">
            <a:prstClr val="black"/>
          </a:innerShdw>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900" b="0" i="0" u="none" strike="noStrike" kern="1200" spc="0" baseline="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r>
              <a:rPr lang="en-MY" altLang="en-US" sz="9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PHP CRUD Generator enhances my effectiveness on accessing the system</a:t>
            </a:r>
            <a:endParaRPr lang="en-MY" altLang="en-US" sz="900" b="1">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delete val="1"/>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delete val="1"/>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3</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14</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13</c:v>
                </c:pt>
              </c:numCache>
            </c:numRef>
          </c:val>
        </c:ser>
        <c:dLbls>
          <c:showLegendKey val="0"/>
          <c:showVal val="0"/>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PHP CRUD Generator increases my productivity</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1">
                  <c:v>1</c:v>
                </c:pt>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5</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10</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14</c:v>
                </c:pt>
              </c:numCache>
            </c:numRef>
          </c:val>
        </c:ser>
        <c:dLbls>
          <c:showLegendKey val="0"/>
          <c:showVal val="1"/>
          <c:showCatName val="0"/>
          <c:showSerName val="0"/>
          <c:showPercent val="0"/>
          <c:showBubbleSize val="0"/>
        </c:dLbls>
        <c:gapWidth val="0"/>
        <c:overlap val="100"/>
        <c:axId val="770208920"/>
        <c:axId val="20371325"/>
      </c:barChart>
      <c:catAx>
        <c:axId val="77020892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371325"/>
        <c:crosses val="autoZero"/>
        <c:auto val="1"/>
        <c:lblAlgn val="ctr"/>
        <c:lblOffset val="100"/>
        <c:noMultiLvlLbl val="0"/>
      </c:catAx>
      <c:valAx>
        <c:axId val="2037132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0208920"/>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MY" altLang="en-US" sz="900" b="1">
                <a:latin typeface="Arial" panose="020B0604020202020204" pitchFamily="34" charset="0"/>
                <a:cs typeface="Arial" panose="020B0604020202020204" pitchFamily="34" charset="0"/>
              </a:rPr>
              <a:t>PHP CRUD Generator is easy to use</a:t>
            </a:r>
            <a:endParaRPr lang="en-MY" altLang="en-US" sz="900" b="1">
              <a:latin typeface="Arial" panose="020B0604020202020204" pitchFamily="34" charset="0"/>
              <a:cs typeface="Arial" panose="020B0604020202020204" pitchFamily="34"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numCache>
            </c:numRef>
          </c:val>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numCache>
            </c:numRef>
          </c:val>
        </c:ser>
        <c:ser>
          <c:idx val="2"/>
          <c:order val="2"/>
          <c:tx>
            <c:strRef>
              <c:f>Sheet1!$D$1</c:f>
              <c:strCache>
                <c:ptCount val="1"/>
                <c:pt idx="0">
                  <c:v>3</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2">
                  <c:v>4</c:v>
                </c:pt>
              </c:numCache>
            </c:numRef>
          </c:val>
        </c:ser>
        <c:ser>
          <c:idx val="3"/>
          <c:order val="3"/>
          <c:tx>
            <c:strRef>
              <c:f>Sheet1!$E$1</c:f>
              <c:strCache>
                <c:ptCount val="1"/>
                <c:pt idx="0">
                  <c:v>4</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3">
                  <c:v>12</c:v>
                </c:pt>
              </c:numCache>
            </c:numRef>
          </c:val>
        </c:ser>
        <c:ser>
          <c:idx val="4"/>
          <c:order val="4"/>
          <c:tx>
            <c:strRef>
              <c:f>Sheet1!$F$1</c:f>
              <c:strCache>
                <c:ptCount val="1"/>
                <c:pt idx="0">
                  <c:v>5</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4">
                  <c:v>14</c:v>
                </c:pt>
              </c:numCache>
            </c:numRef>
          </c:val>
        </c:ser>
        <c:dLbls>
          <c:showLegendKey val="0"/>
          <c:showVal val="1"/>
          <c:showCatName val="0"/>
          <c:showSerName val="0"/>
          <c:showPercent val="0"/>
          <c:showBubbleSize val="0"/>
        </c:dLbls>
        <c:gapWidth val="0"/>
        <c:overlap val="100"/>
        <c:axId val="121082405"/>
        <c:axId val="463493475"/>
      </c:barChart>
      <c:catAx>
        <c:axId val="12108240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3493475"/>
        <c:crosses val="autoZero"/>
        <c:auto val="1"/>
        <c:lblAlgn val="ctr"/>
        <c:lblOffset val="100"/>
        <c:noMultiLvlLbl val="0"/>
      </c:catAx>
      <c:valAx>
        <c:axId val="463493475"/>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1082405"/>
        <c:crosses val="autoZero"/>
        <c:crossBetween val="between"/>
        <c:majorUnit val="5"/>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2DC25EE-239B-4C5F-AAD1-255A7D5F1EE2}"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2AC24A9-CCB6-4F8D-B8DB-C2F3692CFA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AC24A9-CCB6-4F8D-B8DB-C2F3692CFA5A}"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AC24A9-CCB6-4F8D-B8DB-C2F3692CFA5A}"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DC25EE-239B-4C5F-AAD1-255A7D5F1EE2}"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14.xml"/><Relationship Id="rId1" Type="http://schemas.openxmlformats.org/officeDocument/2006/relationships/chart" Target="../charts/char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4.xml"/><Relationship Id="rId1"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6.xml"/><Relationship Id="rId1"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8.xml"/><Relationship Id="rId1"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10.xml"/><Relationship Id="rId1"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hart" Target="../charts/chart12.xml"/><Relationship Id="rId1"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0"/>
          <p:cNvSpPr>
            <a:spLocks noGrp="1" noRot="1" noChangeAspect="1" noMove="1" noResize="1" noEditPoints="1" noAdjustHandles="1" noChangeArrowheads="1" noChangeShapeType="1" noTextEdit="1"/>
          </p:cNvSpPr>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78896" y="643467"/>
            <a:ext cx="5975956" cy="4127545"/>
          </a:xfrm>
        </p:spPr>
        <p:txBody>
          <a:bodyPr anchor="ctr">
            <a:normAutofit/>
          </a:bodyPr>
          <a:lstStyle/>
          <a:p>
            <a:pPr algn="ctr"/>
            <a:r>
              <a:rPr lang="en-US" sz="4800" dirty="0"/>
              <a:t>A192 </a:t>
            </a:r>
            <a:br>
              <a:rPr lang="en-US" sz="4800" dirty="0"/>
            </a:br>
            <a:r>
              <a:rPr lang="en-US" sz="4800" dirty="0"/>
              <a:t>STIX3923 </a:t>
            </a:r>
            <a:r>
              <a:rPr lang="en-MY" sz="4800" dirty="0"/>
              <a:t>PROJECT 2</a:t>
            </a:r>
            <a:br>
              <a:rPr lang="en-MY" sz="4800" dirty="0"/>
            </a:br>
            <a:r>
              <a:rPr lang="en-MY" sz="4800" dirty="0"/>
              <a:t>GROUP D</a:t>
            </a:r>
            <a:br>
              <a:rPr lang="en-MY" sz="4800" dirty="0"/>
            </a:br>
            <a:br>
              <a:rPr lang="en-MY" sz="4800" dirty="0"/>
            </a:br>
            <a:r>
              <a:rPr lang="en-MY" sz="4800" dirty="0"/>
              <a:t>FIELD TESTING</a:t>
            </a:r>
            <a:endParaRPr lang="en-MY" sz="4800" dirty="0"/>
          </a:p>
        </p:txBody>
      </p:sp>
      <p:sp>
        <p:nvSpPr>
          <p:cNvPr id="28" name="Rectangle 22"/>
          <p:cNvSpPr>
            <a:spLocks noGrp="1" noRot="1" noChangeAspect="1" noMove="1" noResize="1" noEditPoints="1" noAdjustHandles="1" noChangeArrowheads="1" noChangeShapeType="1" noTextEdit="1"/>
          </p:cNvSpPr>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816999" y="5262797"/>
            <a:ext cx="6499750" cy="1214984"/>
          </a:xfrm>
        </p:spPr>
        <p:txBody>
          <a:bodyPr>
            <a:normAutofit/>
          </a:bodyPr>
          <a:lstStyle/>
          <a:p>
            <a:pPr>
              <a:lnSpc>
                <a:spcPct val="110000"/>
              </a:lnSpc>
            </a:pPr>
            <a:r>
              <a:rPr lang="en-MY" sz="1400" b="1" dirty="0">
                <a:solidFill>
                  <a:srgbClr val="FFFFFF"/>
                </a:solidFill>
                <a:latin typeface="Arial" panose="020B0604020202020204" pitchFamily="34" charset="0"/>
                <a:cs typeface="Arial" panose="020B0604020202020204" pitchFamily="34" charset="0"/>
              </a:rPr>
              <a:t>Prepared by : </a:t>
            </a:r>
            <a:endParaRPr lang="en-MY" sz="1400" b="1" dirty="0">
              <a:solidFill>
                <a:srgbClr val="FFFFFF"/>
              </a:solidFill>
              <a:latin typeface="Arial" panose="020B0604020202020204" pitchFamily="34" charset="0"/>
              <a:cs typeface="Arial" panose="020B0604020202020204" pitchFamily="34" charset="0"/>
            </a:endParaRPr>
          </a:p>
          <a:p>
            <a:pPr>
              <a:lnSpc>
                <a:spcPct val="110000"/>
              </a:lnSpc>
            </a:pPr>
            <a:r>
              <a:rPr lang="en-MY" sz="1400" b="1" dirty="0">
                <a:solidFill>
                  <a:srgbClr val="FFFFFF"/>
                </a:solidFill>
                <a:latin typeface="Arial" panose="020B0604020202020204" pitchFamily="34" charset="0"/>
                <a:cs typeface="Arial" panose="020B0604020202020204" pitchFamily="34" charset="0"/>
              </a:rPr>
              <a:t>Norhalimah </a:t>
            </a:r>
            <a:r>
              <a:rPr lang="en-MY" sz="1400" b="1" dirty="0" err="1">
                <a:solidFill>
                  <a:srgbClr val="FFFFFF"/>
                </a:solidFill>
                <a:latin typeface="Arial" panose="020B0604020202020204" pitchFamily="34" charset="0"/>
                <a:cs typeface="Arial" panose="020B0604020202020204" pitchFamily="34" charset="0"/>
              </a:rPr>
              <a:t>binti</a:t>
            </a:r>
            <a:r>
              <a:rPr lang="en-MY" sz="1400" b="1" dirty="0">
                <a:solidFill>
                  <a:srgbClr val="FFFFFF"/>
                </a:solidFill>
                <a:latin typeface="Arial" panose="020B0604020202020204" pitchFamily="34" charset="0"/>
                <a:cs typeface="Arial" panose="020B0604020202020204" pitchFamily="34" charset="0"/>
              </a:rPr>
              <a:t> Mohamad Ramli</a:t>
            </a:r>
            <a:endParaRPr lang="en-MY" sz="1400" b="1" dirty="0">
              <a:solidFill>
                <a:srgbClr val="FFFFFF"/>
              </a:solidFill>
              <a:latin typeface="Arial" panose="020B0604020202020204" pitchFamily="34" charset="0"/>
              <a:cs typeface="Arial" panose="020B0604020202020204" pitchFamily="34" charset="0"/>
            </a:endParaRPr>
          </a:p>
          <a:p>
            <a:pPr>
              <a:lnSpc>
                <a:spcPct val="110000"/>
              </a:lnSpc>
            </a:pPr>
            <a:r>
              <a:rPr lang="en-MY" sz="1400" b="1" dirty="0">
                <a:solidFill>
                  <a:srgbClr val="FFFFFF"/>
                </a:solidFill>
                <a:latin typeface="Arial" panose="020B0604020202020204" pitchFamily="34" charset="0"/>
                <a:cs typeface="Arial" panose="020B0604020202020204" pitchFamily="34" charset="0"/>
              </a:rPr>
              <a:t>255227</a:t>
            </a:r>
            <a:endParaRPr lang="en-MY" sz="1400" b="1" dirty="0">
              <a:solidFill>
                <a:srgbClr val="FFFFFF"/>
              </a:solidFill>
              <a:latin typeface="Arial" panose="020B0604020202020204" pitchFamily="34" charset="0"/>
              <a:cs typeface="Arial" panose="020B0604020202020204" pitchFamily="34" charset="0"/>
            </a:endParaRPr>
          </a:p>
        </p:txBody>
      </p:sp>
      <p:pic>
        <p:nvPicPr>
          <p:cNvPr id="16" name="Picture 3"/>
          <p:cNvPicPr>
            <a:picLocks noChangeAspect="1"/>
          </p:cNvPicPr>
          <p:nvPr/>
        </p:nvPicPr>
        <p:blipFill rotWithShape="1">
          <a:blip r:embed="rId1"/>
          <a:srcRect l="32180"/>
          <a:stretch>
            <a:fillRect/>
          </a:stretch>
        </p:blipFill>
        <p:spPr>
          <a:xfrm>
            <a:off x="3179" y="-2"/>
            <a:ext cx="4651117" cy="6858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t>I am satisfied with PHP CRUD Generator</a:t>
            </a:r>
            <a:endParaRPr lang="en-US" dirty="0"/>
          </a:p>
          <a:p>
            <a:pPr marL="0" indent="0">
              <a:buNone/>
            </a:pPr>
            <a:endParaRPr lang="en-MY" dirty="0"/>
          </a:p>
        </p:txBody>
      </p:sp>
      <p:sp>
        <p:nvSpPr>
          <p:cNvPr id="4" name="Content Placeholder 3"/>
          <p:cNvSpPr>
            <a:spLocks noGrp="1"/>
          </p:cNvSpPr>
          <p:nvPr>
            <p:ph sz="half" idx="2"/>
          </p:nvPr>
        </p:nvSpPr>
        <p:spPr/>
        <p:txBody>
          <a:bodyPr/>
          <a:lstStyle/>
          <a:p>
            <a:pPr algn="just"/>
            <a:r>
              <a:rPr lang="en-US" dirty="0"/>
              <a:t>I would recommend PHP CRUD Generator to my friend</a:t>
            </a:r>
            <a:endParaRPr lang="en-US" dirty="0"/>
          </a:p>
          <a:p>
            <a:pPr marL="0" indent="0">
              <a:buNone/>
            </a:pPr>
            <a:endParaRPr lang="en-MY" dirty="0"/>
          </a:p>
        </p:txBody>
      </p:sp>
      <p:sp>
        <p:nvSpPr>
          <p:cNvPr id="5" name="Rectangle: Rounded Corners 4"/>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6" name="TextBox 5"/>
          <p:cNvSpPr txBox="1"/>
          <p:nvPr/>
        </p:nvSpPr>
        <p:spPr>
          <a:xfrm>
            <a:off x="2679417" y="969143"/>
            <a:ext cx="7147420" cy="783590"/>
          </a:xfrm>
          <a:prstGeom prst="rect">
            <a:avLst/>
          </a:prstGeom>
          <a:noFill/>
        </p:spPr>
        <p:txBody>
          <a:bodyPr wrap="square" rtlCol="0">
            <a:spAutoFit/>
          </a:bodyPr>
          <a:lstStyle/>
          <a:p>
            <a:pPr algn="ctr">
              <a:lnSpc>
                <a:spcPct val="150000"/>
              </a:lnSpc>
            </a:pPr>
            <a:r>
              <a:rPr lang="en-MY" b="1" dirty="0"/>
              <a:t>SECTION B : PHP CRUD Generator</a:t>
            </a:r>
            <a:endParaRPr lang="en-MY" b="1" dirty="0"/>
          </a:p>
          <a:p>
            <a:pPr algn="ctr"/>
            <a:r>
              <a:rPr lang="en-US" u="sng" dirty="0"/>
              <a:t>Satisfaction of PHP CRUD Generator</a:t>
            </a:r>
            <a:endParaRPr lang="en-US" dirty="0"/>
          </a:p>
        </p:txBody>
      </p:sp>
      <p:graphicFrame>
        <p:nvGraphicFramePr>
          <p:cNvPr id="9" name="Chart 8"/>
          <p:cNvGraphicFramePr/>
          <p:nvPr/>
        </p:nvGraphicFramePr>
        <p:xfrm>
          <a:off x="1447330" y="3120072"/>
          <a:ext cx="4516590" cy="299624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6444251" y="3120072"/>
          <a:ext cx="4645152" cy="299624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11"/>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1110875" y="1121161"/>
            <a:ext cx="9970982" cy="3403839"/>
          </a:xfrm>
        </p:spPr>
        <p:txBody>
          <a:bodyPr anchor="ctr">
            <a:noAutofit/>
          </a:bodyPr>
          <a:lstStyle/>
          <a:p>
            <a:pPr algn="just">
              <a:lnSpc>
                <a:spcPct val="150000"/>
              </a:lnSpc>
            </a:pPr>
            <a:r>
              <a:rPr lang="en-US" sz="2000" dirty="0">
                <a:latin typeface="Arial" panose="020B0604020202020204" pitchFamily="34" charset="0"/>
                <a:cs typeface="Arial" panose="020B0604020202020204" pitchFamily="34" charset="0"/>
              </a:rPr>
              <a:t>Based on the results, the respondents can help to improve more the PHP CRUD Generator in the aspects of useful, ease of use, navigation and hyperlinks of it before implementing it in the future. Moreover, most of the respondents satisfied and pleasant to use the PHP CRUD Generator.</a:t>
            </a:r>
            <a:endParaRPr lang="en-MY" sz="2000" dirty="0">
              <a:latin typeface="Arial" panose="020B0604020202020204" pitchFamily="34" charset="0"/>
              <a:cs typeface="Arial" panose="020B0604020202020204" pitchFamily="34" charset="0"/>
            </a:endParaRPr>
          </a:p>
        </p:txBody>
      </p:sp>
      <p:cxnSp>
        <p:nvCxnSpPr>
          <p:cNvPr id="14" name="Straight Connector 13"/>
          <p:cNvCxnSpPr>
            <a:cxnSpLocks noGrp="1" noRot="1" noChangeAspect="1" noMove="1" noResize="1" noEditPoints="1" noAdjustHandles="1" noChangeArrowheads="1" noChangeShapeType="1"/>
          </p:cNvCxnSpPr>
          <p:nvPr/>
        </p:nvCxnSpPr>
        <p:spPr>
          <a:xfrm>
            <a:off x="1752966" y="4536431"/>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11" name="Rectangle: Rounded Corners 10"/>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IMPLICATION OF THE RESULTS</a:t>
            </a:r>
            <a:endParaRPr lang="en-MY" sz="2400" b="1" dirty="0">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37" name="Straight Connector 36"/>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p:cNvSpPr>
            <a:spLocks noGrp="1" noRot="1" noChangeAspect="1" noMove="1" noResize="1" noEditPoints="1" noAdjustHandles="1" noChangeArrowheads="1" noChangeShapeType="1" noTextEdit="1"/>
          </p:cNvSpPr>
          <p:nvPr/>
        </p:nvSpPr>
        <p:spPr>
          <a:xfrm>
            <a:off x="643466" y="643467"/>
            <a:ext cx="10905067" cy="5566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a:spLocks noGrp="1" noRot="1" noChangeAspect="1" noMove="1" noResize="1" noEditPoints="1" noAdjustHandles="1" noChangeArrowheads="1" noChangeShapeType="1" noTextEdit="1"/>
          </p:cNvSpPr>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8098" y="2062592"/>
            <a:ext cx="4725585" cy="2729023"/>
          </a:xfrm>
          <a:prstGeom prst="rect">
            <a:avLst/>
          </a:prstGeom>
        </p:spPr>
      </p:pic>
      <p:pic>
        <p:nvPicPr>
          <p:cNvPr id="17" name="Picture 16" descr="A screenshot of a computer screen&#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9268" y="2086219"/>
            <a:ext cx="4725585" cy="2681768"/>
          </a:xfrm>
          <a:prstGeom prst="rect">
            <a:avLst/>
          </a:prstGeom>
        </p:spPr>
      </p:pic>
      <p:sp>
        <p:nvSpPr>
          <p:cNvPr id="5" name="TextBox 4"/>
          <p:cNvSpPr txBox="1"/>
          <p:nvPr/>
        </p:nvSpPr>
        <p:spPr>
          <a:xfrm>
            <a:off x="3830319" y="5218851"/>
            <a:ext cx="4531360" cy="707886"/>
          </a:xfrm>
          <a:prstGeom prst="rect">
            <a:avLst/>
          </a:prstGeom>
          <a:noFill/>
        </p:spPr>
        <p:txBody>
          <a:bodyPr wrap="square" rtlCol="0">
            <a:spAutoFit/>
          </a:bodyPr>
          <a:lstStyle/>
          <a:p>
            <a:pPr algn="ctr"/>
            <a:r>
              <a:rPr lang="en-MY" sz="4000" b="1" dirty="0">
                <a:solidFill>
                  <a:schemeClr val="accent1"/>
                </a:solidFill>
                <a:latin typeface="Agent Orange" panose="00000400000000000000" pitchFamily="2" charset="0"/>
                <a:cs typeface="Agent Orange" panose="00000400000000000000" pitchFamily="2" charset="0"/>
              </a:rPr>
              <a:t>THANK YOU</a:t>
            </a:r>
            <a:endParaRPr lang="en-MY" sz="4000" b="1" dirty="0">
              <a:solidFill>
                <a:schemeClr val="accent1"/>
              </a:solidFill>
              <a:latin typeface="Agent Orange" panose="00000400000000000000" pitchFamily="2" charset="0"/>
              <a:cs typeface="Agent Orange" panose="00000400000000000000" pitchFamily="2"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11"/>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1110875" y="1121161"/>
            <a:ext cx="9970982" cy="3403839"/>
          </a:xfrm>
        </p:spPr>
        <p:txBody>
          <a:bodyPr anchor="ctr">
            <a:noAutofit/>
          </a:bodyPr>
          <a:lstStyle/>
          <a:p>
            <a:pPr algn="just">
              <a:lnSpc>
                <a:spcPct val="150000"/>
              </a:lnSpc>
            </a:pPr>
            <a:r>
              <a:rPr lang="en-US" sz="2000" dirty="0">
                <a:latin typeface="Arial" panose="020B0604020202020204" pitchFamily="34" charset="0"/>
                <a:cs typeface="Arial" panose="020B0604020202020204" pitchFamily="34" charset="0"/>
              </a:rPr>
              <a:t>PHP CRUD Generator will easy the end user to build their system step by step and implement four major functions which are create, retrieve, update and delete. It will also expose CRUD as education purpose for them and how web development works. PHP CRUD Generator also will help the developer to build rapid prototype for their customer. It will reduce development-time by simplifying CRUD operations.</a:t>
            </a:r>
            <a:endParaRPr lang="en-MY" sz="2000" dirty="0">
              <a:latin typeface="Arial" panose="020B0604020202020204" pitchFamily="34" charset="0"/>
              <a:cs typeface="Arial" panose="020B0604020202020204" pitchFamily="34" charset="0"/>
            </a:endParaRPr>
          </a:p>
        </p:txBody>
      </p:sp>
      <p:cxnSp>
        <p:nvCxnSpPr>
          <p:cNvPr id="14" name="Straight Connector 13"/>
          <p:cNvCxnSpPr>
            <a:cxnSpLocks noGrp="1" noRot="1" noChangeAspect="1" noMove="1" noResize="1" noEditPoints="1" noAdjustHandles="1" noChangeArrowheads="1" noChangeShapeType="1"/>
          </p:cNvCxnSpPr>
          <p:nvPr/>
        </p:nvCxnSpPr>
        <p:spPr>
          <a:xfrm>
            <a:off x="1752966" y="4536431"/>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11" name="Rectangle: Rounded Corners 10"/>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OVERVIEW OF THE SYSTEM: PHP CRUD Generator</a:t>
            </a:r>
            <a:endParaRPr lang="en-MY" sz="2400" b="1" dirty="0">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5974"/>
            <a:ext cx="12154084" cy="6284672"/>
          </a:xfrm>
        </p:spPr>
        <p:txBody>
          <a:bodyPr>
            <a:normAutofit/>
          </a:bodyPr>
          <a:lstStyle/>
          <a:p>
            <a:pPr marL="0" indent="0">
              <a:buNone/>
            </a:pPr>
            <a:endParaRPr lang="en-MY" dirty="0"/>
          </a:p>
        </p:txBody>
      </p:sp>
      <p:sp>
        <p:nvSpPr>
          <p:cNvPr id="4" name="Rectangle: Rounded Corners 3"/>
          <p:cNvSpPr/>
          <p:nvPr/>
        </p:nvSpPr>
        <p:spPr>
          <a:xfrm>
            <a:off x="1652631" y="236760"/>
            <a:ext cx="9590938"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EVALUATION METHOD of PHP CRUD Generator</a:t>
            </a:r>
            <a:endParaRPr lang="en-MY" sz="2400" b="1" dirty="0">
              <a:latin typeface="Arial" panose="020B0604020202020204" pitchFamily="34" charset="0"/>
              <a:cs typeface="Arial" panose="020B0604020202020204" pitchFamily="34" charset="0"/>
            </a:endParaRPr>
          </a:p>
        </p:txBody>
      </p:sp>
      <p:sp>
        <p:nvSpPr>
          <p:cNvPr id="5" name="Oval 4"/>
          <p:cNvSpPr/>
          <p:nvPr/>
        </p:nvSpPr>
        <p:spPr>
          <a:xfrm>
            <a:off x="394282" y="1270396"/>
            <a:ext cx="3196206" cy="952686"/>
          </a:xfrm>
          <a:prstGeom prst="ellipse">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000" dirty="0">
                <a:latin typeface="Times New Roman" panose="02020603050405020304" pitchFamily="18" charset="0"/>
                <a:cs typeface="Times New Roman" panose="02020603050405020304" pitchFamily="18" charset="0"/>
              </a:rPr>
              <a:t>Type of Evaluation</a:t>
            </a:r>
            <a:endParaRPr lang="en-MY" sz="2000" dirty="0">
              <a:latin typeface="Times New Roman" panose="02020603050405020304" pitchFamily="18" charset="0"/>
              <a:cs typeface="Times New Roman" panose="02020603050405020304" pitchFamily="18" charset="0"/>
            </a:endParaRPr>
          </a:p>
        </p:txBody>
      </p:sp>
      <p:sp>
        <p:nvSpPr>
          <p:cNvPr id="6" name="Oval 5"/>
          <p:cNvSpPr/>
          <p:nvPr/>
        </p:nvSpPr>
        <p:spPr>
          <a:xfrm>
            <a:off x="4572699" y="1319000"/>
            <a:ext cx="3196206" cy="952686"/>
          </a:xfrm>
          <a:prstGeom prst="ellipse">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000" dirty="0">
                <a:latin typeface="Times New Roman" panose="02020603050405020304" pitchFamily="18" charset="0"/>
                <a:cs typeface="Times New Roman" panose="02020603050405020304" pitchFamily="18" charset="0"/>
              </a:rPr>
              <a:t>Objectives of Evaluation</a:t>
            </a:r>
            <a:endParaRPr lang="en-MY" sz="2000" dirty="0">
              <a:latin typeface="Times New Roman" panose="02020603050405020304" pitchFamily="18" charset="0"/>
              <a:cs typeface="Times New Roman" panose="02020603050405020304" pitchFamily="18" charset="0"/>
            </a:endParaRPr>
          </a:p>
        </p:txBody>
      </p:sp>
      <p:sp>
        <p:nvSpPr>
          <p:cNvPr id="7" name="Oval 6"/>
          <p:cNvSpPr/>
          <p:nvPr/>
        </p:nvSpPr>
        <p:spPr>
          <a:xfrm>
            <a:off x="8751116" y="1319000"/>
            <a:ext cx="3196206" cy="952686"/>
          </a:xfrm>
          <a:prstGeom prst="ellipse">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000" dirty="0">
                <a:latin typeface="Times New Roman" panose="02020603050405020304" pitchFamily="18" charset="0"/>
                <a:cs typeface="Times New Roman" panose="02020603050405020304" pitchFamily="18" charset="0"/>
              </a:rPr>
              <a:t>Participants</a:t>
            </a:r>
            <a:endParaRPr lang="en-MY" dirty="0">
              <a:latin typeface="Times New Roman" panose="02020603050405020304" pitchFamily="18" charset="0"/>
              <a:cs typeface="Times New Roman" panose="02020603050405020304" pitchFamily="18" charset="0"/>
            </a:endParaRPr>
          </a:p>
        </p:txBody>
      </p:sp>
      <p:sp>
        <p:nvSpPr>
          <p:cNvPr id="8" name="Oval 7"/>
          <p:cNvSpPr/>
          <p:nvPr/>
        </p:nvSpPr>
        <p:spPr>
          <a:xfrm>
            <a:off x="2350315" y="4308610"/>
            <a:ext cx="3196206" cy="952686"/>
          </a:xfrm>
          <a:prstGeom prst="ellipse">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000" dirty="0">
                <a:latin typeface="Times New Roman" panose="02020603050405020304" pitchFamily="18" charset="0"/>
                <a:cs typeface="Times New Roman" panose="02020603050405020304" pitchFamily="18" charset="0"/>
              </a:rPr>
              <a:t>Materials</a:t>
            </a:r>
            <a:endParaRPr lang="en-MY" dirty="0">
              <a:latin typeface="Times New Roman" panose="02020603050405020304" pitchFamily="18" charset="0"/>
              <a:cs typeface="Times New Roman" panose="02020603050405020304" pitchFamily="18" charset="0"/>
            </a:endParaRPr>
          </a:p>
        </p:txBody>
      </p:sp>
      <p:sp>
        <p:nvSpPr>
          <p:cNvPr id="9" name="Oval 8"/>
          <p:cNvSpPr/>
          <p:nvPr/>
        </p:nvSpPr>
        <p:spPr>
          <a:xfrm>
            <a:off x="6873379" y="4311838"/>
            <a:ext cx="3196206" cy="952686"/>
          </a:xfrm>
          <a:prstGeom prst="ellipse">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000" dirty="0">
                <a:latin typeface="Times New Roman" panose="02020603050405020304" pitchFamily="18" charset="0"/>
                <a:cs typeface="Times New Roman" panose="02020603050405020304" pitchFamily="18" charset="0"/>
              </a:rPr>
              <a:t>Procedure</a:t>
            </a:r>
            <a:r>
              <a:rPr lang="en-MY" dirty="0"/>
              <a:t> </a:t>
            </a:r>
            <a:endParaRPr lang="en-MY" dirty="0"/>
          </a:p>
        </p:txBody>
      </p:sp>
      <p:sp>
        <p:nvSpPr>
          <p:cNvPr id="10" name="Rectangle 9"/>
          <p:cNvSpPr/>
          <p:nvPr/>
        </p:nvSpPr>
        <p:spPr>
          <a:xfrm>
            <a:off x="642456" y="2994632"/>
            <a:ext cx="2625755" cy="4772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sz="1600" dirty="0">
                <a:latin typeface="Arial" panose="020B0604020202020204" pitchFamily="34" charset="0"/>
                <a:cs typeface="Arial" panose="020B0604020202020204" pitchFamily="34" charset="0"/>
              </a:rPr>
              <a:t>Usability Evaluation</a:t>
            </a:r>
            <a:endParaRPr lang="en-MY" sz="1600" dirty="0">
              <a:latin typeface="Arial" panose="020B0604020202020204" pitchFamily="34" charset="0"/>
              <a:cs typeface="Arial" panose="020B0604020202020204" pitchFamily="34" charset="0"/>
            </a:endParaRPr>
          </a:p>
        </p:txBody>
      </p:sp>
      <p:sp>
        <p:nvSpPr>
          <p:cNvPr id="11" name="Rectangle 10"/>
          <p:cNvSpPr/>
          <p:nvPr/>
        </p:nvSpPr>
        <p:spPr>
          <a:xfrm>
            <a:off x="3910666" y="2487046"/>
            <a:ext cx="4520270" cy="15075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lvl="0" indent="-342900" algn="just">
              <a:buFont typeface="+mj-lt"/>
              <a:buAutoNum type="arabicParenR"/>
            </a:pPr>
            <a:r>
              <a:rPr lang="en-US" sz="1600" dirty="0">
                <a:latin typeface="Arial" panose="020B0604020202020204" pitchFamily="34" charset="0"/>
                <a:cs typeface="Arial" panose="020B0604020202020204" pitchFamily="34" charset="0"/>
              </a:rPr>
              <a:t>To test how well users can learn and use a product to achieve their goals.</a:t>
            </a:r>
            <a:endParaRPr lang="en-US" sz="1600" dirty="0">
              <a:latin typeface="Arial" panose="020B0604020202020204" pitchFamily="34" charset="0"/>
              <a:cs typeface="Arial" panose="020B0604020202020204" pitchFamily="34" charset="0"/>
            </a:endParaRPr>
          </a:p>
          <a:p>
            <a:pPr marL="342900" indent="-342900" algn="just">
              <a:buFont typeface="+mj-lt"/>
              <a:buAutoNum type="arabicParenR"/>
            </a:pPr>
            <a:r>
              <a:rPr lang="en-US" sz="1600" dirty="0">
                <a:latin typeface="Arial" panose="020B0604020202020204" pitchFamily="34" charset="0"/>
                <a:cs typeface="Arial" panose="020B0604020202020204" pitchFamily="34" charset="0"/>
              </a:rPr>
              <a:t>To improve the design and interface of the system.</a:t>
            </a:r>
            <a:endParaRPr lang="en-US" sz="1600" dirty="0">
              <a:latin typeface="Arial" panose="020B0604020202020204" pitchFamily="34" charset="0"/>
              <a:cs typeface="Arial" panose="020B0604020202020204" pitchFamily="34" charset="0"/>
            </a:endParaRPr>
          </a:p>
        </p:txBody>
      </p:sp>
      <p:sp>
        <p:nvSpPr>
          <p:cNvPr id="13" name="Rectangle 12"/>
          <p:cNvSpPr/>
          <p:nvPr/>
        </p:nvSpPr>
        <p:spPr>
          <a:xfrm>
            <a:off x="9229287" y="3053132"/>
            <a:ext cx="2625755" cy="4772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sz="1600" dirty="0">
                <a:latin typeface="Arial" panose="020B0604020202020204" pitchFamily="34" charset="0"/>
                <a:cs typeface="Arial" panose="020B0604020202020204" pitchFamily="34" charset="0"/>
              </a:rPr>
              <a:t>30 participants</a:t>
            </a:r>
            <a:endParaRPr lang="en-MY" sz="1600" dirty="0">
              <a:latin typeface="Arial" panose="020B0604020202020204" pitchFamily="34" charset="0"/>
              <a:cs typeface="Arial" panose="020B0604020202020204" pitchFamily="34" charset="0"/>
            </a:endParaRPr>
          </a:p>
        </p:txBody>
      </p:sp>
      <p:sp>
        <p:nvSpPr>
          <p:cNvPr id="14" name="Rectangle 13"/>
          <p:cNvSpPr/>
          <p:nvPr/>
        </p:nvSpPr>
        <p:spPr>
          <a:xfrm>
            <a:off x="2350315" y="5549247"/>
            <a:ext cx="3196206" cy="6921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arenR"/>
            </a:pPr>
            <a:r>
              <a:rPr lang="en-MY" sz="1600" dirty="0">
                <a:latin typeface="Arial" panose="020B0604020202020204" pitchFamily="34" charset="0"/>
                <a:cs typeface="Arial" panose="020B0604020202020204" pitchFamily="34" charset="0"/>
              </a:rPr>
              <a:t>PHP CRUD Generator</a:t>
            </a:r>
            <a:endParaRPr lang="en-MY" sz="1600" dirty="0">
              <a:latin typeface="Arial" panose="020B0604020202020204" pitchFamily="34" charset="0"/>
              <a:cs typeface="Arial" panose="020B0604020202020204" pitchFamily="34" charset="0"/>
            </a:endParaRPr>
          </a:p>
          <a:p>
            <a:pPr marL="342900" indent="-342900">
              <a:buFont typeface="+mj-lt"/>
              <a:buAutoNum type="arabicParenR"/>
            </a:pPr>
            <a:r>
              <a:rPr lang="en-MY" sz="1600" dirty="0">
                <a:latin typeface="Arial" panose="020B0604020202020204" pitchFamily="34" charset="0"/>
                <a:cs typeface="Arial" panose="020B0604020202020204" pitchFamily="34" charset="0"/>
              </a:rPr>
              <a:t>Questionnaire</a:t>
            </a:r>
            <a:endParaRPr lang="en-MY" sz="1600" dirty="0">
              <a:latin typeface="Arial" panose="020B0604020202020204" pitchFamily="34" charset="0"/>
              <a:cs typeface="Arial" panose="020B0604020202020204" pitchFamily="34" charset="0"/>
            </a:endParaRPr>
          </a:p>
        </p:txBody>
      </p:sp>
      <p:sp>
        <p:nvSpPr>
          <p:cNvPr id="15" name="Rectangle 14"/>
          <p:cNvSpPr/>
          <p:nvPr/>
        </p:nvSpPr>
        <p:spPr>
          <a:xfrm>
            <a:off x="6955873" y="5553734"/>
            <a:ext cx="3196206" cy="6921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arenR"/>
            </a:pPr>
            <a:r>
              <a:rPr lang="en-MY" sz="1600" dirty="0">
                <a:latin typeface="Arial" panose="020B0604020202020204" pitchFamily="34" charset="0"/>
                <a:cs typeface="Arial" panose="020B0604020202020204" pitchFamily="34" charset="0"/>
              </a:rPr>
              <a:t>First Method</a:t>
            </a:r>
            <a:endParaRPr lang="en-MY" sz="1600" dirty="0">
              <a:latin typeface="Arial" panose="020B0604020202020204" pitchFamily="34" charset="0"/>
              <a:cs typeface="Arial" panose="020B0604020202020204" pitchFamily="34" charset="0"/>
            </a:endParaRPr>
          </a:p>
          <a:p>
            <a:pPr marL="342900" indent="-342900">
              <a:buFont typeface="+mj-lt"/>
              <a:buAutoNum type="arabicParenR"/>
            </a:pPr>
            <a:r>
              <a:rPr lang="en-MY" sz="1600" dirty="0">
                <a:latin typeface="Arial" panose="020B0604020202020204" pitchFamily="34" charset="0"/>
                <a:cs typeface="Arial" panose="020B0604020202020204" pitchFamily="34" charset="0"/>
              </a:rPr>
              <a:t>Second Method</a:t>
            </a:r>
            <a:endParaRPr lang="en-MY" sz="1600" dirty="0">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4" presetClass="entr" presetSubtype="1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4" presetClass="entr" presetSubtype="1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4" presetClass="entr" presetSubtype="1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2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MY" dirty="0"/>
              <a:t>Gender</a:t>
            </a:r>
            <a:endParaRPr lang="en-MY" dirty="0"/>
          </a:p>
          <a:p>
            <a:endParaRPr lang="en-MY" dirty="0"/>
          </a:p>
        </p:txBody>
      </p:sp>
      <p:sp>
        <p:nvSpPr>
          <p:cNvPr id="4" name="Content Placeholder 3"/>
          <p:cNvSpPr>
            <a:spLocks noGrp="1"/>
          </p:cNvSpPr>
          <p:nvPr>
            <p:ph sz="half" idx="2"/>
          </p:nvPr>
        </p:nvSpPr>
        <p:spPr/>
        <p:txBody>
          <a:bodyPr/>
          <a:lstStyle/>
          <a:p>
            <a:r>
              <a:rPr lang="en-MY" dirty="0"/>
              <a:t>Age Group</a:t>
            </a:r>
            <a:endParaRPr lang="en-MY" dirty="0"/>
          </a:p>
        </p:txBody>
      </p:sp>
      <p:sp>
        <p:nvSpPr>
          <p:cNvPr id="6" name="Rectangle: Rounded Corners 5"/>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8" name="TextBox 7"/>
          <p:cNvSpPr txBox="1"/>
          <p:nvPr/>
        </p:nvSpPr>
        <p:spPr>
          <a:xfrm>
            <a:off x="2692866" y="1199626"/>
            <a:ext cx="7147420" cy="646331"/>
          </a:xfrm>
          <a:prstGeom prst="rect">
            <a:avLst/>
          </a:prstGeom>
          <a:noFill/>
        </p:spPr>
        <p:txBody>
          <a:bodyPr wrap="square" rtlCol="0">
            <a:spAutoFit/>
          </a:bodyPr>
          <a:lstStyle/>
          <a:p>
            <a:pPr algn="ctr"/>
            <a:r>
              <a:rPr lang="en-MY" b="1" dirty="0"/>
              <a:t>SECTION A : Demography and Background Information</a:t>
            </a:r>
            <a:endParaRPr lang="en-MY" dirty="0"/>
          </a:p>
          <a:p>
            <a:endParaRPr lang="en-MY" dirty="0"/>
          </a:p>
        </p:txBody>
      </p:sp>
      <p:graphicFrame>
        <p:nvGraphicFramePr>
          <p:cNvPr id="9" name="Chart 8"/>
          <p:cNvGraphicFramePr/>
          <p:nvPr/>
        </p:nvGraphicFramePr>
        <p:xfrm>
          <a:off x="1804086" y="2600587"/>
          <a:ext cx="3931642" cy="267184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9"/>
          <p:cNvGraphicFramePr/>
          <p:nvPr/>
        </p:nvGraphicFramePr>
        <p:xfrm>
          <a:off x="6770526" y="2600587"/>
          <a:ext cx="3931642" cy="26854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2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Have you heard about CRUD functions (create, retrieve, update and delete)?</a:t>
            </a:r>
            <a:endParaRPr lang="en-US" dirty="0"/>
          </a:p>
          <a:p>
            <a:endParaRPr lang="en-MY" dirty="0"/>
          </a:p>
        </p:txBody>
      </p:sp>
      <p:sp>
        <p:nvSpPr>
          <p:cNvPr id="4" name="Content Placeholder 3"/>
          <p:cNvSpPr>
            <a:spLocks noGrp="1"/>
          </p:cNvSpPr>
          <p:nvPr>
            <p:ph sz="half" idx="2"/>
          </p:nvPr>
        </p:nvSpPr>
        <p:spPr/>
        <p:txBody>
          <a:bodyPr/>
          <a:lstStyle/>
          <a:p>
            <a:r>
              <a:rPr lang="en-US" dirty="0"/>
              <a:t>Have you ever use any system with CRUD functions?</a:t>
            </a:r>
            <a:endParaRPr lang="en-US" dirty="0"/>
          </a:p>
        </p:txBody>
      </p:sp>
      <p:sp>
        <p:nvSpPr>
          <p:cNvPr id="6" name="Rectangle: Rounded Corners 5"/>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8" name="TextBox 7"/>
          <p:cNvSpPr txBox="1"/>
          <p:nvPr/>
        </p:nvSpPr>
        <p:spPr>
          <a:xfrm>
            <a:off x="2692866" y="1199626"/>
            <a:ext cx="7147420" cy="646331"/>
          </a:xfrm>
          <a:prstGeom prst="rect">
            <a:avLst/>
          </a:prstGeom>
          <a:noFill/>
        </p:spPr>
        <p:txBody>
          <a:bodyPr wrap="square" rtlCol="0">
            <a:spAutoFit/>
          </a:bodyPr>
          <a:lstStyle/>
          <a:p>
            <a:pPr algn="ctr"/>
            <a:r>
              <a:rPr lang="en-MY" b="1" dirty="0"/>
              <a:t>SECTION A : Demography and Background Information</a:t>
            </a:r>
            <a:endParaRPr lang="en-MY" dirty="0"/>
          </a:p>
          <a:p>
            <a:endParaRPr lang="en-MY" dirty="0"/>
          </a:p>
        </p:txBody>
      </p:sp>
      <p:graphicFrame>
        <p:nvGraphicFramePr>
          <p:cNvPr id="11" name="Chart 10"/>
          <p:cNvGraphicFramePr/>
          <p:nvPr/>
        </p:nvGraphicFramePr>
        <p:xfrm>
          <a:off x="1766239" y="2911223"/>
          <a:ext cx="3837608" cy="303237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Chart 11"/>
          <p:cNvGraphicFramePr/>
          <p:nvPr/>
        </p:nvGraphicFramePr>
        <p:xfrm>
          <a:off x="6779260" y="2911223"/>
          <a:ext cx="4152900" cy="303237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t>Overall, I am satisfied with the ease of completing this task</a:t>
            </a:r>
            <a:endParaRPr lang="en-US" dirty="0"/>
          </a:p>
          <a:p>
            <a:pPr marL="0" indent="0">
              <a:buNone/>
            </a:pPr>
            <a:endParaRPr lang="en-MY" dirty="0"/>
          </a:p>
        </p:txBody>
      </p:sp>
      <p:sp>
        <p:nvSpPr>
          <p:cNvPr id="4" name="Content Placeholder 3"/>
          <p:cNvSpPr>
            <a:spLocks noGrp="1"/>
          </p:cNvSpPr>
          <p:nvPr>
            <p:ph sz="half" idx="2"/>
          </p:nvPr>
        </p:nvSpPr>
        <p:spPr/>
        <p:txBody>
          <a:bodyPr/>
          <a:lstStyle/>
          <a:p>
            <a:pPr algn="just"/>
            <a:r>
              <a:rPr lang="en-US" dirty="0"/>
              <a:t>Overall, I am satisfied with the amount of time it took to complete this task</a:t>
            </a:r>
            <a:endParaRPr lang="en-US" dirty="0"/>
          </a:p>
          <a:p>
            <a:pPr marL="0" indent="0">
              <a:buNone/>
            </a:pPr>
            <a:endParaRPr lang="en-MY" dirty="0"/>
          </a:p>
        </p:txBody>
      </p:sp>
      <p:sp>
        <p:nvSpPr>
          <p:cNvPr id="5" name="Rectangle: Rounded Corners 4"/>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6" name="TextBox 5"/>
          <p:cNvSpPr txBox="1"/>
          <p:nvPr/>
        </p:nvSpPr>
        <p:spPr>
          <a:xfrm>
            <a:off x="2692866" y="1199626"/>
            <a:ext cx="7147420" cy="645160"/>
          </a:xfrm>
          <a:prstGeom prst="rect">
            <a:avLst/>
          </a:prstGeom>
          <a:noFill/>
        </p:spPr>
        <p:txBody>
          <a:bodyPr wrap="square" rtlCol="0">
            <a:spAutoFit/>
          </a:bodyPr>
          <a:lstStyle/>
          <a:p>
            <a:pPr algn="ctr"/>
            <a:r>
              <a:rPr lang="en-MY" b="1" dirty="0"/>
              <a:t>SECTION B : PHP CRUD Generator</a:t>
            </a:r>
            <a:endParaRPr lang="en-MY" dirty="0"/>
          </a:p>
          <a:p>
            <a:endParaRPr lang="en-MY" dirty="0"/>
          </a:p>
        </p:txBody>
      </p:sp>
      <p:graphicFrame>
        <p:nvGraphicFramePr>
          <p:cNvPr id="8" name="Chart 7"/>
          <p:cNvGraphicFramePr/>
          <p:nvPr/>
        </p:nvGraphicFramePr>
        <p:xfrm>
          <a:off x="1457491" y="3120072"/>
          <a:ext cx="4634992" cy="299624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9"/>
          <p:cNvGraphicFramePr/>
          <p:nvPr/>
        </p:nvGraphicFramePr>
        <p:xfrm>
          <a:off x="6525531" y="3120072"/>
          <a:ext cx="4668087" cy="299624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t>PHP CRUD Generator enhances my effectiveness on accessing the system</a:t>
            </a:r>
            <a:endParaRPr lang="en-US" dirty="0"/>
          </a:p>
          <a:p>
            <a:pPr marL="0" indent="0">
              <a:buNone/>
            </a:pPr>
            <a:endParaRPr lang="en-MY" dirty="0"/>
          </a:p>
        </p:txBody>
      </p:sp>
      <p:sp>
        <p:nvSpPr>
          <p:cNvPr id="4" name="Content Placeholder 3"/>
          <p:cNvSpPr>
            <a:spLocks noGrp="1"/>
          </p:cNvSpPr>
          <p:nvPr>
            <p:ph sz="half" idx="2"/>
          </p:nvPr>
        </p:nvSpPr>
        <p:spPr/>
        <p:txBody>
          <a:bodyPr/>
          <a:lstStyle/>
          <a:p>
            <a:pPr algn="just"/>
            <a:r>
              <a:rPr lang="en-US" dirty="0"/>
              <a:t>PHP CRUD Generator increases my productivity</a:t>
            </a:r>
            <a:endParaRPr lang="en-US" dirty="0"/>
          </a:p>
          <a:p>
            <a:pPr marL="0" indent="0">
              <a:buNone/>
            </a:pPr>
            <a:endParaRPr lang="en-MY" dirty="0"/>
          </a:p>
        </p:txBody>
      </p:sp>
      <p:sp>
        <p:nvSpPr>
          <p:cNvPr id="5" name="Rectangle: Rounded Corners 4"/>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6" name="TextBox 5"/>
          <p:cNvSpPr txBox="1"/>
          <p:nvPr/>
        </p:nvSpPr>
        <p:spPr>
          <a:xfrm>
            <a:off x="2679417" y="969143"/>
            <a:ext cx="7147420" cy="922020"/>
          </a:xfrm>
          <a:prstGeom prst="rect">
            <a:avLst/>
          </a:prstGeom>
          <a:noFill/>
        </p:spPr>
        <p:txBody>
          <a:bodyPr wrap="square" rtlCol="0">
            <a:spAutoFit/>
          </a:bodyPr>
          <a:lstStyle/>
          <a:p>
            <a:pPr algn="ctr">
              <a:lnSpc>
                <a:spcPct val="150000"/>
              </a:lnSpc>
            </a:pPr>
            <a:r>
              <a:rPr lang="en-MY" b="1" dirty="0"/>
              <a:t>SECTION B : PHP CRUD Generator</a:t>
            </a:r>
            <a:endParaRPr lang="en-MY" b="1" dirty="0"/>
          </a:p>
          <a:p>
            <a:pPr algn="ctr">
              <a:lnSpc>
                <a:spcPct val="150000"/>
              </a:lnSpc>
            </a:pPr>
            <a:r>
              <a:rPr lang="en-US" u="sng" dirty="0"/>
              <a:t>Usefulness of PHP CRUD Generator</a:t>
            </a:r>
            <a:endParaRPr lang="en-MY" dirty="0"/>
          </a:p>
        </p:txBody>
      </p:sp>
      <p:graphicFrame>
        <p:nvGraphicFramePr>
          <p:cNvPr id="9" name="Chart 8"/>
          <p:cNvGraphicFramePr/>
          <p:nvPr/>
        </p:nvGraphicFramePr>
        <p:xfrm>
          <a:off x="1447330" y="3020694"/>
          <a:ext cx="4645152" cy="30956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6564647" y="3020693"/>
          <a:ext cx="4494276" cy="3095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1"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t>PHP CRUD Generator is easy to use</a:t>
            </a:r>
            <a:endParaRPr lang="en-US" dirty="0"/>
          </a:p>
          <a:p>
            <a:pPr marL="0" indent="0">
              <a:buNone/>
            </a:pPr>
            <a:endParaRPr lang="en-MY" dirty="0"/>
          </a:p>
        </p:txBody>
      </p:sp>
      <p:sp>
        <p:nvSpPr>
          <p:cNvPr id="4" name="Content Placeholder 3"/>
          <p:cNvSpPr>
            <a:spLocks noGrp="1"/>
          </p:cNvSpPr>
          <p:nvPr>
            <p:ph sz="half" idx="2"/>
          </p:nvPr>
        </p:nvSpPr>
        <p:spPr/>
        <p:txBody>
          <a:bodyPr/>
          <a:lstStyle/>
          <a:p>
            <a:pPr algn="just"/>
            <a:r>
              <a:rPr lang="en-US" dirty="0"/>
              <a:t>PHP CRUD Generator is user friendly</a:t>
            </a:r>
            <a:endParaRPr lang="en-US" dirty="0"/>
          </a:p>
          <a:p>
            <a:pPr marL="0" indent="0">
              <a:buNone/>
            </a:pPr>
            <a:endParaRPr lang="en-MY" dirty="0"/>
          </a:p>
        </p:txBody>
      </p:sp>
      <p:sp>
        <p:nvSpPr>
          <p:cNvPr id="5" name="Rectangle: Rounded Corners 4"/>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6" name="TextBox 5"/>
          <p:cNvSpPr txBox="1"/>
          <p:nvPr/>
        </p:nvSpPr>
        <p:spPr>
          <a:xfrm>
            <a:off x="2679417" y="969143"/>
            <a:ext cx="7147420" cy="783590"/>
          </a:xfrm>
          <a:prstGeom prst="rect">
            <a:avLst/>
          </a:prstGeom>
          <a:noFill/>
        </p:spPr>
        <p:txBody>
          <a:bodyPr wrap="square" rtlCol="0">
            <a:spAutoFit/>
          </a:bodyPr>
          <a:lstStyle/>
          <a:p>
            <a:pPr algn="ctr">
              <a:lnSpc>
                <a:spcPct val="150000"/>
              </a:lnSpc>
            </a:pPr>
            <a:r>
              <a:rPr lang="en-MY" b="1" dirty="0"/>
              <a:t>SECTION B : PHP CRUD Generator</a:t>
            </a:r>
            <a:endParaRPr lang="en-MY" b="1" dirty="0"/>
          </a:p>
          <a:p>
            <a:pPr algn="ctr"/>
            <a:r>
              <a:rPr lang="en-US" u="sng" dirty="0"/>
              <a:t>Ease of Use of PHP CRUD Generator</a:t>
            </a:r>
            <a:endParaRPr lang="en-US" dirty="0"/>
          </a:p>
        </p:txBody>
      </p:sp>
      <p:graphicFrame>
        <p:nvGraphicFramePr>
          <p:cNvPr id="9" name="Chart 8"/>
          <p:cNvGraphicFramePr/>
          <p:nvPr/>
        </p:nvGraphicFramePr>
        <p:xfrm>
          <a:off x="1424397" y="3120071"/>
          <a:ext cx="4675122" cy="299624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6436706" y="3120071"/>
          <a:ext cx="4645151" cy="299624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t>The homepage clearly directs me towards the information I need</a:t>
            </a:r>
            <a:endParaRPr lang="en-US" dirty="0"/>
          </a:p>
          <a:p>
            <a:pPr marL="0" indent="0">
              <a:buNone/>
            </a:pPr>
            <a:endParaRPr lang="en-MY" dirty="0"/>
          </a:p>
        </p:txBody>
      </p:sp>
      <p:sp>
        <p:nvSpPr>
          <p:cNvPr id="4" name="Content Placeholder 3"/>
          <p:cNvSpPr>
            <a:spLocks noGrp="1"/>
          </p:cNvSpPr>
          <p:nvPr>
            <p:ph sz="half" idx="2"/>
          </p:nvPr>
        </p:nvSpPr>
        <p:spPr/>
        <p:txBody>
          <a:bodyPr/>
          <a:lstStyle/>
          <a:p>
            <a:pPr algn="just"/>
            <a:r>
              <a:rPr lang="en-US"/>
              <a:t>PHP CRUD Generator provides useful cues and links for me to get the desired information.</a:t>
            </a:r>
            <a:endParaRPr lang="en-US"/>
          </a:p>
          <a:p>
            <a:pPr marL="0" indent="0">
              <a:buNone/>
            </a:pPr>
            <a:endParaRPr lang="en-MY" dirty="0"/>
          </a:p>
        </p:txBody>
      </p:sp>
      <p:sp>
        <p:nvSpPr>
          <p:cNvPr id="5" name="Rectangle: Rounded Corners 4"/>
          <p:cNvSpPr/>
          <p:nvPr/>
        </p:nvSpPr>
        <p:spPr>
          <a:xfrm>
            <a:off x="1110876" y="152019"/>
            <a:ext cx="9970982" cy="81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latin typeface="Arial" panose="020B0604020202020204" pitchFamily="34" charset="0"/>
                <a:cs typeface="Arial" panose="020B0604020202020204" pitchFamily="34" charset="0"/>
              </a:rPr>
              <a:t>RESULTS AND FINDING : PHP CRUD Generator</a:t>
            </a:r>
            <a:endParaRPr lang="en-MY" sz="2400" b="1" dirty="0">
              <a:latin typeface="Arial" panose="020B0604020202020204" pitchFamily="34" charset="0"/>
              <a:cs typeface="Arial" panose="020B0604020202020204" pitchFamily="34" charset="0"/>
            </a:endParaRPr>
          </a:p>
        </p:txBody>
      </p:sp>
      <p:sp>
        <p:nvSpPr>
          <p:cNvPr id="6" name="TextBox 5"/>
          <p:cNvSpPr txBox="1"/>
          <p:nvPr/>
        </p:nvSpPr>
        <p:spPr>
          <a:xfrm>
            <a:off x="2679417" y="969143"/>
            <a:ext cx="7147420" cy="783590"/>
          </a:xfrm>
          <a:prstGeom prst="rect">
            <a:avLst/>
          </a:prstGeom>
          <a:noFill/>
        </p:spPr>
        <p:txBody>
          <a:bodyPr wrap="square" rtlCol="0">
            <a:spAutoFit/>
          </a:bodyPr>
          <a:lstStyle/>
          <a:p>
            <a:pPr algn="ctr">
              <a:lnSpc>
                <a:spcPct val="150000"/>
              </a:lnSpc>
            </a:pPr>
            <a:r>
              <a:rPr lang="en-MY" b="1" dirty="0"/>
              <a:t>SECTION B : PHP CRUD Generator</a:t>
            </a:r>
            <a:endParaRPr lang="en-MY" b="1" dirty="0"/>
          </a:p>
          <a:p>
            <a:pPr algn="ctr"/>
            <a:r>
              <a:rPr lang="en-US" u="sng" dirty="0"/>
              <a:t>Navigation and Hyperlinks of PHP CRUD Generator</a:t>
            </a:r>
            <a:endParaRPr lang="en-US" dirty="0"/>
          </a:p>
        </p:txBody>
      </p:sp>
      <p:graphicFrame>
        <p:nvGraphicFramePr>
          <p:cNvPr id="9" name="Chart 8"/>
          <p:cNvGraphicFramePr/>
          <p:nvPr/>
        </p:nvGraphicFramePr>
        <p:xfrm>
          <a:off x="1424396" y="3120072"/>
          <a:ext cx="4645151" cy="299624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3" name="Chart 83"/>
          <p:cNvGraphicFramePr/>
          <p:nvPr/>
        </p:nvGraphicFramePr>
        <p:xfrm>
          <a:off x="6616700" y="3176905"/>
          <a:ext cx="4400550" cy="293941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2551</Words>
  <Application>WPS Presentation</Application>
  <PresentationFormat>Widescreen</PresentationFormat>
  <Paragraphs>116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Times New Roman</vt:lpstr>
      <vt:lpstr>Agent Orange</vt:lpstr>
      <vt:lpstr>Gill Sans MT</vt:lpstr>
      <vt:lpstr>Microsoft YaHei</vt:lpstr>
      <vt:lpstr>Arial Unicode MS</vt:lpstr>
      <vt:lpstr>Calibri</vt:lpstr>
      <vt:lpstr>Gallery</vt:lpstr>
      <vt:lpstr>A192  STIX3923 PROJECT 2 GROUP D  FIELD TESTING</vt:lpstr>
      <vt:lpstr>PHP CRUD Generator will easy the end user to build their system step by step and implement four major functions which are create, retrieve, update and delete. It will also expose CRUD as education purpose for them and how web development works. PHP CRUD Generator also will help the developer to build rapid prototype for their customer. It will reduce development-time by simplifying CRUD operations.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Based on the results, the respondents can help to improve more the PHP CRUD Generator in the aspects of useful, ease of use, navigation and hyperlinks of it before implementing it in the future. Moreover, most of the respondents satisfied and pleasant to use the PHP CRUD Generator.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A192  STIX3923 PROJECT 2 GROUP D  FIELD TESTING</dc:title>
  <dc:creator>NORHALIMAH BINTI MOHAMAD RAMLI</dc:creator>
  <cp:lastModifiedBy>HALIMAH</cp:lastModifiedBy>
  <cp:revision>8</cp:revision>
  <dcterms:created xsi:type="dcterms:W3CDTF">2020-05-25T13:39:00Z</dcterms:created>
  <dcterms:modified xsi:type="dcterms:W3CDTF">2020-05-26T08:40:21Z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