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  <p:sldMasterId id="2147483697" r:id="rId2"/>
  </p:sldMasterIdLst>
  <p:notesMasterIdLst>
    <p:notesMasterId r:id="rId13"/>
  </p:notesMasterIdLst>
  <p:sldIdLst>
    <p:sldId id="259" r:id="rId3"/>
    <p:sldId id="261" r:id="rId4"/>
    <p:sldId id="277" r:id="rId5"/>
    <p:sldId id="258" r:id="rId6"/>
    <p:sldId id="262" r:id="rId7"/>
    <p:sldId id="271" r:id="rId8"/>
    <p:sldId id="273" r:id="rId9"/>
    <p:sldId id="278" r:id="rId10"/>
    <p:sldId id="269" r:id="rId11"/>
    <p:sldId id="27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4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63EB-13AE-4CB9-A257-ADFC22CA10E2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A4228-448A-40B9-8A49-76092AC50A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68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D3126-C63C-B921-A809-6AACAAE48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627D07-31DD-38DC-F2FD-89FFEA8DD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3838BA-8632-5D2B-3577-CCB7DB1D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38F5D-F2A8-4624-1019-5866E574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70103-0295-AB68-EE75-F40181F9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21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0540C-457E-434D-744B-8C6F83B7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628398-4E87-A4FC-7861-7B1B8B66E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FAC4F-1845-B7A2-F1D7-E68FC20C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39D63-F3CE-E105-E0F8-2489C054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20B45-E04D-1D37-96D3-E20FD352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9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4D9ED6-D705-1706-6846-8C947F7B2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DDC80C-AA70-3455-6120-F47219F5D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1F70F3-3AB8-CEDE-244F-4211B651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A3DE5-CCC1-C88C-C6D1-F4C9C7EF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FD2DB-7B9D-4EA1-E45E-32F76144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4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93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79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63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3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49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543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493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02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6FFAC-AEFE-7823-1021-08B41243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191381-590D-1923-1EB5-84E050A9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D147E-1090-5E6B-9C47-C7FC48BB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3123D8-E654-0207-6EF6-542C0AB8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03BE4-5E69-C46D-51D7-5679EBB2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149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330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472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19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B8568-8707-9808-5E78-30665D158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1BCA8-8B3E-87BB-9F5C-15B147BB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9985D-4642-26D4-D655-E00A33E6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F4797-9A84-2E04-348D-D260324E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06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5">
            <a:extLst>
              <a:ext uri="{FF2B5EF4-FFF2-40B4-BE49-F238E27FC236}">
                <a16:creationId xmlns:a16="http://schemas.microsoft.com/office/drawing/2014/main" id="{73D5A86A-32DF-1F7A-3A2A-43083F2FF7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28533" cy="6858000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EDD14D1B-0B8E-EB36-FC63-2AEE04479A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24051" y="968586"/>
            <a:ext cx="2772623" cy="623147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B2B588C2-E25D-57DD-E6A2-DE139808EF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4053" y="704426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6E79DF2-6CAB-CB0B-8322-1A4E7F1EB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24052" y="3881543"/>
            <a:ext cx="2772622" cy="1884975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FA6B8C-3176-9F8F-C06F-84F82E94E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4051" y="3429000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B67B6826-6D02-6EA4-A945-4654E582A9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09690" y="3881543"/>
            <a:ext cx="2772622" cy="1884975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03999A81-2755-2EF2-FB91-71BAAE8FFD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09689" y="3429000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</p:spTree>
    <p:extLst>
      <p:ext uri="{BB962C8B-B14F-4D97-AF65-F5344CB8AC3E}">
        <p14:creationId xmlns:p14="http://schemas.microsoft.com/office/powerpoint/2010/main" val="542369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000000"/>
          </p15:clr>
        </p15:guide>
        <p15:guide id="2" pos="3840">
          <p15:clr>
            <a:srgbClr val="FBAE40"/>
          </p15:clr>
        </p15:guide>
        <p15:guide id="3" orient="horz" pos="3974">
          <p15:clr>
            <a:srgbClr val="000000"/>
          </p15:clr>
        </p15:guide>
        <p15:guide id="5" pos="7242">
          <p15:clr>
            <a:srgbClr val="000000"/>
          </p15:clr>
        </p15:guide>
        <p15:guide id="6" pos="438">
          <p15:clr>
            <a:srgbClr val="A4A3A4"/>
          </p15:clr>
        </p15:guide>
        <p15:guide id="7" pos="2139">
          <p15:clr>
            <a:srgbClr val="A4A3A4"/>
          </p15:clr>
        </p15:guide>
        <p15:guide id="8" pos="554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5">
            <a:extLst>
              <a:ext uri="{FF2B5EF4-FFF2-40B4-BE49-F238E27FC236}">
                <a16:creationId xmlns:a16="http://schemas.microsoft.com/office/drawing/2014/main" id="{73D5A86A-32DF-1F7A-3A2A-43083F2FF7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63467" y="0"/>
            <a:ext cx="3928533" cy="6858000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EDD14D1B-0B8E-EB36-FC63-2AEE04479A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4" y="968586"/>
            <a:ext cx="2772623" cy="623147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B2B588C2-E25D-57DD-E6A2-DE139808EF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6" y="704426"/>
            <a:ext cx="2772622" cy="2641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6E79DF2-6CAB-CB0B-8322-1A4E7F1EB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3881543"/>
            <a:ext cx="2772622" cy="188497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FA6B8C-3176-9F8F-C06F-84F82E94E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3429000"/>
            <a:ext cx="2772622" cy="2641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B67B6826-6D02-6EA4-A945-4654E582A9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09690" y="3881543"/>
            <a:ext cx="2772622" cy="188497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03999A81-2755-2EF2-FB91-71BAAE8FFD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09689" y="3429000"/>
            <a:ext cx="2772622" cy="2641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</p:spTree>
    <p:extLst>
      <p:ext uri="{BB962C8B-B14F-4D97-AF65-F5344CB8AC3E}">
        <p14:creationId xmlns:p14="http://schemas.microsoft.com/office/powerpoint/2010/main" val="55241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000000"/>
          </p15:clr>
        </p15:guide>
        <p15:guide id="2" pos="3840">
          <p15:clr>
            <a:srgbClr val="FBAE40"/>
          </p15:clr>
        </p15:guide>
        <p15:guide id="3" orient="horz" pos="3974">
          <p15:clr>
            <a:srgbClr val="000000"/>
          </p15:clr>
        </p15:guide>
        <p15:guide id="5" pos="7242">
          <p15:clr>
            <a:srgbClr val="000000"/>
          </p15:clr>
        </p15:guide>
        <p15:guide id="6" pos="438">
          <p15:clr>
            <a:srgbClr val="A4A3A4"/>
          </p15:clr>
        </p15:guide>
        <p15:guide id="7" pos="2139">
          <p15:clr>
            <a:srgbClr val="A4A3A4"/>
          </p15:clr>
        </p15:guide>
        <p15:guide id="8" pos="554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enst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01A9FF72-F6F9-6C9D-B720-4CDFDFFF22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46600" y="880403"/>
            <a:ext cx="3098800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DIENSTLEISTUNGEN</a:t>
            </a:r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9DA6A509-398E-E8EC-1088-3BF3E17B35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6600" y="616243"/>
            <a:ext cx="3098800" cy="26416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ist unser Angebot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89FCDEE4-2740-94FE-392D-B13C8C0D08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91159" y="3536000"/>
            <a:ext cx="1600833" cy="44016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97CBA1D-61E1-66C1-ABF0-9377CF24FE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1160" y="4021880"/>
            <a:ext cx="1600832" cy="12885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25C583C-C227-1BA3-08C2-6A54842A710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191158" y="2159320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C2F394A1-5FC7-0486-658D-F6435125B2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60420" y="3517160"/>
            <a:ext cx="1600833" cy="44016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EF8D030-6F6B-28C5-46CD-2FBDF5F59D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60421" y="4003040"/>
            <a:ext cx="1600832" cy="12885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6" name="Inhaltsplatzhalter 12">
            <a:extLst>
              <a:ext uri="{FF2B5EF4-FFF2-40B4-BE49-F238E27FC236}">
                <a16:creationId xmlns:a16="http://schemas.microsoft.com/office/drawing/2014/main" id="{E6685267-A09E-F756-D010-681F6AC691D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260419" y="2140480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0FE278F-0FE7-9FD4-D89D-4C4D76093C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29678" y="3517160"/>
            <a:ext cx="1600833" cy="44016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9A71052B-0B0A-DDD7-DC3A-17C65EBFE16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9679" y="4003040"/>
            <a:ext cx="1600832" cy="12885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9" name="Inhaltsplatzhalter 12">
            <a:extLst>
              <a:ext uri="{FF2B5EF4-FFF2-40B4-BE49-F238E27FC236}">
                <a16:creationId xmlns:a16="http://schemas.microsoft.com/office/drawing/2014/main" id="{CD60C81F-3BBC-6FA2-4813-AFD69A8AB07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6329677" y="2140480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949AB5AD-AC67-AB1F-A855-6ACCBB6F32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98933" y="3517160"/>
            <a:ext cx="1600833" cy="44016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9E14E31A-5544-95F6-E91D-DB80620282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98934" y="4003040"/>
            <a:ext cx="1600832" cy="12885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3" name="Inhaltsplatzhalter 12">
            <a:extLst>
              <a:ext uri="{FF2B5EF4-FFF2-40B4-BE49-F238E27FC236}">
                <a16:creationId xmlns:a16="http://schemas.microsoft.com/office/drawing/2014/main" id="{FDAE5F1F-1744-D046-8766-803CE834D137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398932" y="2140480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9601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000000"/>
          </p15:clr>
        </p15:guide>
        <p15:guide id="2" pos="3840">
          <p15:clr>
            <a:srgbClr val="FBAE40"/>
          </p15:clr>
        </p15:guide>
        <p15:guide id="3" orient="horz" pos="3974">
          <p15:clr>
            <a:srgbClr val="000000"/>
          </p15:clr>
        </p15:guide>
        <p15:guide id="5" pos="7242">
          <p15:clr>
            <a:srgbClr val="000000"/>
          </p15:clr>
        </p15:guide>
        <p15:guide id="6" pos="438">
          <p15:clr>
            <a:srgbClr val="A4A3A4"/>
          </p15:clr>
        </p15:guide>
        <p15:guide id="7" pos="2139">
          <p15:clr>
            <a:srgbClr val="A4A3A4"/>
          </p15:clr>
        </p15:guide>
        <p15:guide id="8" pos="5541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tzhalter Res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4879353B-E75A-843E-F066-1AF095BCE93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788" y="494078"/>
            <a:ext cx="2851573" cy="474026"/>
          </a:xfrm>
        </p:spPr>
        <p:txBody>
          <a:bodyPr/>
          <a:lstStyle>
            <a:lvl1pPr marL="0" indent="0" algn="ctr">
              <a:buNone/>
              <a:defRPr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4E46865B-B6EC-56F2-4A3C-2B5C0F75DC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3" y="1071310"/>
            <a:ext cx="2851573" cy="2641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D5F6089-656D-9E67-4898-1EB3DEDCE6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784" y="1383479"/>
            <a:ext cx="2851573" cy="5905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F0010D40-9EEF-6021-E75A-C2936D2676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9785" y="2057500"/>
            <a:ext cx="2851573" cy="5905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7EF5AC20-63D9-BF73-1072-8868954F5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2731521"/>
            <a:ext cx="3948747" cy="188497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0CF1AAB-13EE-754E-E6DB-27E9C766A502}"/>
              </a:ext>
            </a:extLst>
          </p:cNvPr>
          <p:cNvCxnSpPr/>
          <p:nvPr userDrawn="1"/>
        </p:nvCxnSpPr>
        <p:spPr>
          <a:xfrm>
            <a:off x="839786" y="4842933"/>
            <a:ext cx="0" cy="1070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AC7718D-3E7F-85C6-0835-2832A7D7F6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786" y="4837639"/>
            <a:ext cx="1713865" cy="12177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DANN UNSERE ÜBERSCHIRFT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7E8299F-0AC4-B0FB-DCCF-B7254BED07A9}"/>
              </a:ext>
            </a:extLst>
          </p:cNvPr>
          <p:cNvCxnSpPr/>
          <p:nvPr userDrawn="1"/>
        </p:nvCxnSpPr>
        <p:spPr>
          <a:xfrm>
            <a:off x="5073015" y="4842933"/>
            <a:ext cx="0" cy="1070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D816A976-2E30-6CF1-51A4-3C82E4A6E5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59150" y="4837639"/>
            <a:ext cx="1713865" cy="121771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300"/>
              </a:spcBef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DANN UNSERE ÜBERSCHIRFT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4F5A6A64-1DF0-50F7-6AB0-4DA0A728D8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16108" y="549275"/>
            <a:ext cx="3948747" cy="2031365"/>
          </a:xfrm>
        </p:spPr>
        <p:txBody>
          <a:bodyPr numCol="2">
            <a:noAutofit/>
          </a:bodyPr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de-DE" dirty="0" err="1"/>
              <a:t>urna.Nunc</a:t>
            </a:r>
            <a:r>
              <a:rPr lang="de-DE" dirty="0"/>
              <a:t> viverra imperdiet enim. Fusce est. Vivamus a sed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,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lectus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,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commodo magna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. magna sed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,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lectus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,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commodo magna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.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2A745ACB-DF50-54FC-A0B9-2A031F8FA6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6108" y="2780665"/>
            <a:ext cx="2109523" cy="2250864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 dirty="0"/>
          </a:p>
        </p:txBody>
      </p:sp>
      <p:sp>
        <p:nvSpPr>
          <p:cNvPr id="19" name="Bildplatzhalter 6">
            <a:extLst>
              <a:ext uri="{FF2B5EF4-FFF2-40B4-BE49-F238E27FC236}">
                <a16:creationId xmlns:a16="http://schemas.microsoft.com/office/drawing/2014/main" id="{A2BEDE11-5F5C-6558-6394-7889CAD674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635472" y="2780665"/>
            <a:ext cx="2174768" cy="2250864"/>
          </a:xfrm>
          <a:prstGeom prst="ellipse">
            <a:avLst/>
          </a:pr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349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151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orient="horz" pos="34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FF80353D-FFCD-3B47-74E4-1F7B8B86B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61397" y="1616938"/>
            <a:ext cx="2250017" cy="2882966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C7C0607-72D5-7B73-8402-A8CD259626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0586" y="2093383"/>
            <a:ext cx="3948747" cy="527897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99FF5855-48B0-6B8A-3D03-EB061A725D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0585" y="1835573"/>
            <a:ext cx="3948747" cy="2641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FC866CF-50CA-F500-D1CA-0478E53EE0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0585" y="2614929"/>
            <a:ext cx="3948747" cy="188497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AC8FD542-EABE-9E82-BAFD-7FE3EAD52E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61395" y="4499904"/>
            <a:ext cx="2250017" cy="339431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E0CBE155-4EC3-8046-2770-A002B0F089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1394" y="4901631"/>
            <a:ext cx="2250017" cy="339431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Berufsbezeichnung</a:t>
            </a:r>
          </a:p>
        </p:txBody>
      </p:sp>
    </p:spTree>
    <p:extLst>
      <p:ext uri="{BB962C8B-B14F-4D97-AF65-F5344CB8AC3E}">
        <p14:creationId xmlns:p14="http://schemas.microsoft.com/office/powerpoint/2010/main" val="149408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748" userDrawn="1">
          <p15:clr>
            <a:srgbClr val="000000"/>
          </p15:clr>
        </p15:guide>
        <p15:guide id="4" orient="horz" pos="2260" userDrawn="1">
          <p15:clr>
            <a:srgbClr val="FBAE40"/>
          </p15:clr>
        </p15:guide>
        <p15:guide id="5" pos="7151" userDrawn="1">
          <p15:clr>
            <a:srgbClr val="000000"/>
          </p15:clr>
        </p15:guide>
        <p15:guide id="6" pos="529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o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01AACDC-5ED8-3827-3D99-2C8F915F80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43304" y="2153919"/>
            <a:ext cx="2505392" cy="2655148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F1A350A9-C9D4-30D7-A882-1978CDE01B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93143" y="2462318"/>
            <a:ext cx="2109523" cy="2250864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C1F0212E-CE8D-1AFD-C611-560B2FF40A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89334" y="2462318"/>
            <a:ext cx="2109523" cy="2250864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F2B2F75-EDD9-3D77-F1BF-86BE925752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93143" y="1998133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73D96CF6-AFEE-44EA-39D1-72CEDF4CF5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43304" y="1605281"/>
            <a:ext cx="2505392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D808B6A7-0D5C-B66D-3F8A-0F9DF8DA7A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89334" y="1998133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B62E0779-D733-0DAA-5C0A-45A66F8660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93143" y="4760914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E206AF9-6198-2104-DF9D-A1019EA56C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89334" y="4760913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46494F4F-BE1D-01A5-D444-2E9FE6F5A5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43304" y="4887965"/>
            <a:ext cx="2505392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DD385C57-9B81-7BDE-E476-0EDA33D3BE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70213" y="582376"/>
            <a:ext cx="2851573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MEET OUR TEAM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8C05BC2A-0C3B-795C-EF10-09AB2C2E82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93143" y="5622158"/>
            <a:ext cx="7605714" cy="41645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Nunc viverra imperdiet enim. Fusce est. Vivamus a tellus.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318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151" userDrawn="1">
          <p15:clr>
            <a:srgbClr val="000000"/>
          </p15:clr>
        </p15:guide>
        <p15:guide id="6" pos="529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9E1E8-4546-9052-2165-3C16FFB1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C3337B-B0F1-68BA-73E7-C1F3D7F7D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5593E-CB21-7101-49E2-802CA738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9FFAD3-0FA5-2D85-3BD0-3BE8C6F9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93DF64-02D2-EE4B-1EF2-B2DB3ADE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2736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Vo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01AACDC-5ED8-3827-3D99-2C8F915F80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43304" y="2153919"/>
            <a:ext cx="2505392" cy="2655148"/>
          </a:xfrm>
          <a:prstGeom prst="plus">
            <a:avLst/>
          </a:pr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F1A350A9-C9D4-30D7-A882-1978CDE01B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93143" y="2462318"/>
            <a:ext cx="2109523" cy="2250864"/>
          </a:xfrm>
          <a:prstGeom prst="ellipse">
            <a:avLst/>
          </a:pr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C1F0212E-CE8D-1AFD-C611-560B2FF40A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89334" y="2462318"/>
            <a:ext cx="2109523" cy="2250864"/>
          </a:xfrm>
          <a:prstGeom prst="star4">
            <a:avLst/>
          </a:pr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F2B2F75-EDD9-3D77-F1BF-86BE925752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93143" y="1998133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73D96CF6-AFEE-44EA-39D1-72CEDF4CF5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43304" y="1605281"/>
            <a:ext cx="2505392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D808B6A7-0D5C-B66D-3F8A-0F9DF8DA7A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89334" y="1998133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B62E0779-D733-0DAA-5C0A-45A66F8660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93143" y="4760914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E206AF9-6198-2104-DF9D-A1019EA56C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89334" y="4760913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46494F4F-BE1D-01A5-D444-2E9FE6F5A5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43304" y="4887965"/>
            <a:ext cx="2505392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DD385C57-9B81-7BDE-E476-0EDA33D3BE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70213" y="582376"/>
            <a:ext cx="2851573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MEET OUR TEAM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8C05BC2A-0C3B-795C-EF10-09AB2C2E82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93143" y="5622158"/>
            <a:ext cx="7605714" cy="41645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Nunc viverra imperdiet enim. Fusce est. Vivamus a tellus.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98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151" userDrawn="1">
          <p15:clr>
            <a:srgbClr val="000000"/>
          </p15:clr>
        </p15:guide>
        <p15:guide id="6" pos="529" userDrawn="1">
          <p15:clr>
            <a:srgbClr val="A4A3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ilenst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68685E-521D-8F5A-5CAE-5BE9D93BBF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2478" y="2530107"/>
            <a:ext cx="1713865" cy="4401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2017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7EAB618-D990-20E3-A828-77E602ECD736}"/>
              </a:ext>
            </a:extLst>
          </p:cNvPr>
          <p:cNvCxnSpPr/>
          <p:nvPr userDrawn="1"/>
        </p:nvCxnSpPr>
        <p:spPr>
          <a:xfrm>
            <a:off x="695325" y="541867"/>
            <a:ext cx="0" cy="1070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ABB94CB-7657-6456-05E5-41A1D5B4601F}"/>
              </a:ext>
            </a:extLst>
          </p:cNvPr>
          <p:cNvCxnSpPr>
            <a:cxnSpLocks/>
          </p:cNvCxnSpPr>
          <p:nvPr userDrawn="1"/>
        </p:nvCxnSpPr>
        <p:spPr>
          <a:xfrm>
            <a:off x="3395663" y="2648373"/>
            <a:ext cx="0" cy="159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A4099356-5542-826D-AC93-DBC7689689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0646" y="2530107"/>
            <a:ext cx="1713865" cy="44016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2018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39AEF1F1-3356-956A-32D6-4B8D6D12FC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7491" y="2530107"/>
            <a:ext cx="1713865" cy="44016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2019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028BFA23-E567-C8FA-0CEA-65ABECC874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1321" y="2530107"/>
            <a:ext cx="1713865" cy="44016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2020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75BEB640-3704-82F7-9AE6-6CAA4961C4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2477" y="3007360"/>
            <a:ext cx="1713865" cy="4401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Meilenstein 1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3F153270-1864-EA3E-5955-C22056EA7E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7718" y="3452813"/>
            <a:ext cx="1713865" cy="8685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18CF09D-4DCA-081A-84D9-903AB9F081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0646" y="3007360"/>
            <a:ext cx="1713865" cy="4401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Meilenstein 1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297B54B4-222E-CCAF-3C3C-ED37CE5EFF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0646" y="3452813"/>
            <a:ext cx="1713865" cy="8685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4E6040C5-CA0F-7A2A-A148-6479A3163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9023" y="3007360"/>
            <a:ext cx="1713865" cy="4401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Meilenstein 1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BD2A11D1-8792-01B6-9B16-20F2B4312D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7490" y="3452813"/>
            <a:ext cx="1713865" cy="8685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3682F274-6135-62E3-7D02-0617AA48D7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9789" y="3007360"/>
            <a:ext cx="1713865" cy="4401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Meilenstein 1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ECAD0138-48C2-47DC-CB77-3F13E3FB0F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9789" y="3452813"/>
            <a:ext cx="1713865" cy="8685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1C78C00A-8111-EDDA-B319-04B7F1645D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5325" y="536573"/>
            <a:ext cx="1713865" cy="12177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DANN UNSERE ÜBERSCHIRFT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25B2A38B-F84E-2EB8-E162-0C5BB4FF9CAB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48373"/>
            <a:ext cx="0" cy="159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C58B20C-8B2E-349C-4EB7-081E336271C0}"/>
              </a:ext>
            </a:extLst>
          </p:cNvPr>
          <p:cNvCxnSpPr>
            <a:cxnSpLocks/>
          </p:cNvCxnSpPr>
          <p:nvPr userDrawn="1"/>
        </p:nvCxnSpPr>
        <p:spPr>
          <a:xfrm>
            <a:off x="8796338" y="2629746"/>
            <a:ext cx="0" cy="159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749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7EAB618-D990-20E3-A828-77E602ECD736}"/>
              </a:ext>
            </a:extLst>
          </p:cNvPr>
          <p:cNvCxnSpPr/>
          <p:nvPr userDrawn="1"/>
        </p:nvCxnSpPr>
        <p:spPr>
          <a:xfrm>
            <a:off x="695325" y="541867"/>
            <a:ext cx="0" cy="1070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1C78C00A-8111-EDDA-B319-04B7F1645D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5325" y="536573"/>
            <a:ext cx="1713865" cy="12177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DANN UNSERE ÜBERSCHIRFT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C81BEE-1305-050B-50AF-2E0A2C214F4D}"/>
              </a:ext>
            </a:extLst>
          </p:cNvPr>
          <p:cNvSpPr txBox="1"/>
          <p:nvPr userDrawn="1"/>
        </p:nvSpPr>
        <p:spPr>
          <a:xfrm>
            <a:off x="1361440" y="2459504"/>
            <a:ext cx="4206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Tw Cen MT" panose="020B0602020104020603" pitchFamily="34" charset="0"/>
              </a:rPr>
              <a:t>DAS IST UNSERE AGENDA FÜR DEN HEUTIGEN TAG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8DDF511D-AF41-2864-1A76-03210D53AB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91992" y="1108756"/>
            <a:ext cx="2410248" cy="446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PUNKT 1 DER AGENDA</a:t>
            </a:r>
          </a:p>
          <a:p>
            <a:pPr lvl="0"/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62F8ECD-49E6-3B4B-C753-3CA9696D58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70009" y="1051760"/>
            <a:ext cx="617432" cy="5602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  <a:p>
            <a:pPr lvl="0"/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85A62EDC-41C4-17C3-901B-BBFB6B97FE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1992" y="1580374"/>
            <a:ext cx="2410248" cy="6645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1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eine kurze Beschreibung zu Punkt 1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4A9ED33-27EF-F098-0040-CD901BF839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91992" y="2270219"/>
            <a:ext cx="2410248" cy="446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PUNKT 1 DER AGENDA</a:t>
            </a:r>
          </a:p>
          <a:p>
            <a:pPr lvl="0"/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4AD68E94-249F-AC19-E663-74EFBD9876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70009" y="2211154"/>
            <a:ext cx="617432" cy="5602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02</a:t>
            </a:r>
          </a:p>
          <a:p>
            <a:pPr lvl="0"/>
            <a:endParaRPr lang="de-DE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5C9E84E-B139-D31A-45C4-2B200BED77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91992" y="2741837"/>
            <a:ext cx="2410248" cy="6645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1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eine kurze Beschreibung zu Punkt 1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E4D9A596-C2FA-C431-999D-0BF09D48387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91992" y="3431682"/>
            <a:ext cx="2410248" cy="446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PUNKT 1 DER AGENDA</a:t>
            </a:r>
          </a:p>
          <a:p>
            <a:pPr lvl="0"/>
            <a:endParaRPr lang="de-DE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AD3D74D-DB1C-43C8-BCCE-8AECE33D7D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70009" y="3403800"/>
            <a:ext cx="617432" cy="5602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03</a:t>
            </a:r>
          </a:p>
          <a:p>
            <a:pPr lvl="0"/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5F781FEC-07F2-BA32-F38D-BCA09B2C2F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91992" y="3903300"/>
            <a:ext cx="2410248" cy="6645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1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eine kurze Beschreibung zu Punkt 1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FAD0BDDE-695F-41DB-8F88-6690A926D1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96543" y="4593145"/>
            <a:ext cx="2410248" cy="446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PUNKT 1 DER AGENDA</a:t>
            </a:r>
          </a:p>
          <a:p>
            <a:pPr lvl="0"/>
            <a:endParaRPr lang="de-DE" dirty="0"/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5A258700-8D64-0268-0C82-03B91E4017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70009" y="4552897"/>
            <a:ext cx="617432" cy="5602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04</a:t>
            </a:r>
          </a:p>
          <a:p>
            <a:pPr lvl="0"/>
            <a:endParaRPr lang="de-DE" dirty="0"/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629F918E-9FFC-B0ED-D834-4DA84489AE9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96543" y="5064766"/>
            <a:ext cx="2410248" cy="6645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1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eine kurze Beschreibung zu Punkt 1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6F679BB-F0C8-9580-29E6-2E3D6A6D6E9E}"/>
              </a:ext>
            </a:extLst>
          </p:cNvPr>
          <p:cNvCxnSpPr>
            <a:stCxn id="8" idx="2"/>
            <a:endCxn id="14" idx="0"/>
          </p:cNvCxnSpPr>
          <p:nvPr userDrawn="1"/>
        </p:nvCxnSpPr>
        <p:spPr>
          <a:xfrm>
            <a:off x="7578725" y="1612053"/>
            <a:ext cx="0" cy="599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2A184BD-ED94-601D-DE63-C70260C70221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7578725" y="2771447"/>
            <a:ext cx="0" cy="632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492EBD8-1556-E35B-615A-FECCF07802FA}"/>
              </a:ext>
            </a:extLst>
          </p:cNvPr>
          <p:cNvCxnSpPr>
            <a:cxnSpLocks/>
            <a:stCxn id="17" idx="2"/>
            <a:endCxn id="26" idx="0"/>
          </p:cNvCxnSpPr>
          <p:nvPr userDrawn="1"/>
        </p:nvCxnSpPr>
        <p:spPr>
          <a:xfrm>
            <a:off x="7578725" y="3964093"/>
            <a:ext cx="0" cy="5888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12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>
            <a:extLst>
              <a:ext uri="{FF2B5EF4-FFF2-40B4-BE49-F238E27FC236}">
                <a16:creationId xmlns:a16="http://schemas.microsoft.com/office/drawing/2014/main" id="{C1F0212E-CE8D-1AFD-C611-560B2FF40A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94564" y="1732383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DD385C57-9B81-7BDE-E476-0EDA33D3BE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70213" y="582376"/>
            <a:ext cx="2851573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59248DAC-896D-2D10-7C50-8DB5CDEFEF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0213" y="318216"/>
            <a:ext cx="2851573" cy="26416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33E05729-C020-C59A-55B0-91F79A13A65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4933" y="1056402"/>
            <a:ext cx="8622454" cy="431926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</a:t>
            </a:r>
            <a:r>
              <a:rPr lang="de-DE" dirty="0" err="1"/>
              <a:t>purus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D10CBB5A-0FE7-FD7F-7F52-4CEAF57A30E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16405" y="1732385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3D837B-F13F-2295-5EB5-40C4647FD76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238246" y="1732385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27C81A4-FC37-35D3-B25B-F028BC2EAB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260087" y="1732383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7B2643E1-6A84-9D49-392E-84B4C13512A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172723" y="1732383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917FDE69-947B-D079-7A58-E5420A0B3ED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4564" y="3551027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EEE4A97C-4E95-8F87-9745-A818114EBD6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216405" y="3551029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22" name="Bildplatzhalter 6">
            <a:extLst>
              <a:ext uri="{FF2B5EF4-FFF2-40B4-BE49-F238E27FC236}">
                <a16:creationId xmlns:a16="http://schemas.microsoft.com/office/drawing/2014/main" id="{2CB4E29D-9CB4-6F71-2CF3-BC07C966A59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38246" y="3551029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23" name="Bildplatzhalter 6">
            <a:extLst>
              <a:ext uri="{FF2B5EF4-FFF2-40B4-BE49-F238E27FC236}">
                <a16:creationId xmlns:a16="http://schemas.microsoft.com/office/drawing/2014/main" id="{7997646D-2AAA-B314-5050-E6632E12E6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260087" y="3551027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24" name="Bildplatzhalter 6">
            <a:extLst>
              <a:ext uri="{FF2B5EF4-FFF2-40B4-BE49-F238E27FC236}">
                <a16:creationId xmlns:a16="http://schemas.microsoft.com/office/drawing/2014/main" id="{8B57677F-CCEC-1273-5316-6890E34673F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172723" y="3551027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603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151" userDrawn="1">
          <p15:clr>
            <a:srgbClr val="000000"/>
          </p15:clr>
        </p15:guide>
        <p15:guide id="6" pos="529" userDrawn="1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1CD8B97-03C2-9049-F61C-44DA4A03F6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3084" y="551723"/>
            <a:ext cx="1220986" cy="5278636"/>
          </a:xfrm>
          <a:custGeom>
            <a:avLst/>
            <a:gdLst/>
            <a:ahLst/>
            <a:cxnLst/>
            <a:rect l="l" t="t" r="r" b="b"/>
            <a:pathLst>
              <a:path w="1220986" h="5278636">
                <a:moveTo>
                  <a:pt x="28575" y="4405908"/>
                </a:moveTo>
                <a:lnTo>
                  <a:pt x="848320" y="4405908"/>
                </a:lnTo>
                <a:lnTo>
                  <a:pt x="848320" y="4621411"/>
                </a:lnTo>
                <a:lnTo>
                  <a:pt x="573286" y="4621411"/>
                </a:lnTo>
                <a:lnTo>
                  <a:pt x="573286" y="5278636"/>
                </a:lnTo>
                <a:lnTo>
                  <a:pt x="303609" y="5278636"/>
                </a:lnTo>
                <a:lnTo>
                  <a:pt x="303609" y="4621411"/>
                </a:lnTo>
                <a:lnTo>
                  <a:pt x="28575" y="4621411"/>
                </a:lnTo>
                <a:close/>
                <a:moveTo>
                  <a:pt x="506015" y="3128367"/>
                </a:moveTo>
                <a:cubicBezTo>
                  <a:pt x="451644" y="3128367"/>
                  <a:pt x="407987" y="3147616"/>
                  <a:pt x="375047" y="3186113"/>
                </a:cubicBezTo>
                <a:cubicBezTo>
                  <a:pt x="342106" y="3224610"/>
                  <a:pt x="325636" y="3288308"/>
                  <a:pt x="325636" y="3377208"/>
                </a:cubicBezTo>
                <a:cubicBezTo>
                  <a:pt x="325636" y="3465314"/>
                  <a:pt x="342007" y="3528616"/>
                  <a:pt x="374749" y="3567113"/>
                </a:cubicBezTo>
                <a:cubicBezTo>
                  <a:pt x="407491" y="3605610"/>
                  <a:pt x="452040" y="3624858"/>
                  <a:pt x="508397" y="3624858"/>
                </a:cubicBezTo>
                <a:cubicBezTo>
                  <a:pt x="566340" y="3624858"/>
                  <a:pt x="611187" y="3606006"/>
                  <a:pt x="642937" y="3568303"/>
                </a:cubicBezTo>
                <a:cubicBezTo>
                  <a:pt x="674687" y="3530600"/>
                  <a:pt x="690562" y="3462933"/>
                  <a:pt x="690562" y="3365302"/>
                </a:cubicBezTo>
                <a:cubicBezTo>
                  <a:pt x="690562" y="3283149"/>
                  <a:pt x="673993" y="3223121"/>
                  <a:pt x="640854" y="3185220"/>
                </a:cubicBezTo>
                <a:cubicBezTo>
                  <a:pt x="607715" y="3147318"/>
                  <a:pt x="562769" y="3128367"/>
                  <a:pt x="506015" y="3128367"/>
                </a:cubicBezTo>
                <a:close/>
                <a:moveTo>
                  <a:pt x="506611" y="2924175"/>
                </a:moveTo>
                <a:cubicBezTo>
                  <a:pt x="651867" y="2924175"/>
                  <a:pt x="763786" y="2963168"/>
                  <a:pt x="842367" y="3041154"/>
                </a:cubicBezTo>
                <a:cubicBezTo>
                  <a:pt x="920948" y="3119140"/>
                  <a:pt x="960239" y="3228380"/>
                  <a:pt x="960239" y="3368874"/>
                </a:cubicBezTo>
                <a:cubicBezTo>
                  <a:pt x="960239" y="3470870"/>
                  <a:pt x="943074" y="3554512"/>
                  <a:pt x="908744" y="3619798"/>
                </a:cubicBezTo>
                <a:cubicBezTo>
                  <a:pt x="874415" y="3685084"/>
                  <a:pt x="824805" y="3735884"/>
                  <a:pt x="759916" y="3772198"/>
                </a:cubicBezTo>
                <a:cubicBezTo>
                  <a:pt x="695027" y="3808512"/>
                  <a:pt x="614164" y="3826669"/>
                  <a:pt x="517326" y="3826669"/>
                </a:cubicBezTo>
                <a:cubicBezTo>
                  <a:pt x="418901" y="3826669"/>
                  <a:pt x="337443" y="3810992"/>
                  <a:pt x="272951" y="3779639"/>
                </a:cubicBezTo>
                <a:cubicBezTo>
                  <a:pt x="208458" y="3748286"/>
                  <a:pt x="156170" y="3698677"/>
                  <a:pt x="116086" y="3630811"/>
                </a:cubicBezTo>
                <a:cubicBezTo>
                  <a:pt x="76001" y="3562945"/>
                  <a:pt x="55959" y="3478014"/>
                  <a:pt x="55959" y="3376017"/>
                </a:cubicBezTo>
                <a:cubicBezTo>
                  <a:pt x="55959" y="3233539"/>
                  <a:pt x="95647" y="3122613"/>
                  <a:pt x="175022" y="3043238"/>
                </a:cubicBezTo>
                <a:cubicBezTo>
                  <a:pt x="254397" y="2963863"/>
                  <a:pt x="364926" y="2924175"/>
                  <a:pt x="506611" y="2924175"/>
                </a:cubicBezTo>
                <a:close/>
                <a:moveTo>
                  <a:pt x="0" y="1472208"/>
                </a:moveTo>
                <a:lnTo>
                  <a:pt x="256142" y="1472208"/>
                </a:lnTo>
                <a:lnTo>
                  <a:pt x="348360" y="1960783"/>
                </a:lnTo>
                <a:lnTo>
                  <a:pt x="483328" y="1472208"/>
                </a:lnTo>
                <a:lnTo>
                  <a:pt x="738550" y="1472208"/>
                </a:lnTo>
                <a:lnTo>
                  <a:pt x="873853" y="1960132"/>
                </a:lnTo>
                <a:lnTo>
                  <a:pt x="966173" y="1472208"/>
                </a:lnTo>
                <a:lnTo>
                  <a:pt x="1220986" y="1472208"/>
                </a:lnTo>
                <a:lnTo>
                  <a:pt x="1028607" y="2344936"/>
                </a:lnTo>
                <a:lnTo>
                  <a:pt x="764158" y="2344936"/>
                </a:lnTo>
                <a:lnTo>
                  <a:pt x="611088" y="1795463"/>
                </a:lnTo>
                <a:lnTo>
                  <a:pt x="458614" y="2344936"/>
                </a:lnTo>
                <a:lnTo>
                  <a:pt x="194165" y="2344936"/>
                </a:lnTo>
                <a:close/>
                <a:moveTo>
                  <a:pt x="446484" y="0"/>
                </a:moveTo>
                <a:cubicBezTo>
                  <a:pt x="558006" y="0"/>
                  <a:pt x="643037" y="20737"/>
                  <a:pt x="701576" y="62211"/>
                </a:cubicBezTo>
                <a:cubicBezTo>
                  <a:pt x="760115" y="103684"/>
                  <a:pt x="794940" y="169664"/>
                  <a:pt x="806053" y="260152"/>
                </a:cubicBezTo>
                <a:lnTo>
                  <a:pt x="551854" y="275035"/>
                </a:lnTo>
                <a:cubicBezTo>
                  <a:pt x="545108" y="235744"/>
                  <a:pt x="530919" y="207169"/>
                  <a:pt x="509290" y="189310"/>
                </a:cubicBezTo>
                <a:cubicBezTo>
                  <a:pt x="487660" y="171450"/>
                  <a:pt x="457795" y="162521"/>
                  <a:pt x="419695" y="162521"/>
                </a:cubicBezTo>
                <a:cubicBezTo>
                  <a:pt x="388342" y="162521"/>
                  <a:pt x="364728" y="169168"/>
                  <a:pt x="348853" y="182464"/>
                </a:cubicBezTo>
                <a:cubicBezTo>
                  <a:pt x="332978" y="195759"/>
                  <a:pt x="325040" y="211932"/>
                  <a:pt x="325040" y="230982"/>
                </a:cubicBezTo>
                <a:cubicBezTo>
                  <a:pt x="325040" y="244872"/>
                  <a:pt x="331589" y="257374"/>
                  <a:pt x="344686" y="268486"/>
                </a:cubicBezTo>
                <a:cubicBezTo>
                  <a:pt x="357386" y="279996"/>
                  <a:pt x="387548" y="290711"/>
                  <a:pt x="435173" y="300633"/>
                </a:cubicBezTo>
                <a:cubicBezTo>
                  <a:pt x="553045" y="326033"/>
                  <a:pt x="637480" y="351731"/>
                  <a:pt x="688479" y="377726"/>
                </a:cubicBezTo>
                <a:cubicBezTo>
                  <a:pt x="739477" y="403722"/>
                  <a:pt x="776585" y="435968"/>
                  <a:pt x="799802" y="474464"/>
                </a:cubicBezTo>
                <a:cubicBezTo>
                  <a:pt x="823019" y="512961"/>
                  <a:pt x="834628" y="556022"/>
                  <a:pt x="834628" y="603647"/>
                </a:cubicBezTo>
                <a:cubicBezTo>
                  <a:pt x="834628" y="659606"/>
                  <a:pt x="819150" y="711200"/>
                  <a:pt x="788194" y="758429"/>
                </a:cubicBezTo>
                <a:cubicBezTo>
                  <a:pt x="757237" y="805657"/>
                  <a:pt x="713978" y="841475"/>
                  <a:pt x="658415" y="865882"/>
                </a:cubicBezTo>
                <a:cubicBezTo>
                  <a:pt x="602853" y="890290"/>
                  <a:pt x="532804" y="902494"/>
                  <a:pt x="448270" y="902494"/>
                </a:cubicBezTo>
                <a:cubicBezTo>
                  <a:pt x="299839" y="902494"/>
                  <a:pt x="197048" y="873919"/>
                  <a:pt x="139898" y="816769"/>
                </a:cubicBezTo>
                <a:cubicBezTo>
                  <a:pt x="82748" y="759619"/>
                  <a:pt x="50403" y="686991"/>
                  <a:pt x="42862" y="598885"/>
                </a:cubicBezTo>
                <a:lnTo>
                  <a:pt x="299442" y="582811"/>
                </a:lnTo>
                <a:cubicBezTo>
                  <a:pt x="304998" y="624483"/>
                  <a:pt x="316309" y="656233"/>
                  <a:pt x="333375" y="678061"/>
                </a:cubicBezTo>
                <a:cubicBezTo>
                  <a:pt x="361156" y="713383"/>
                  <a:pt x="400844" y="731044"/>
                  <a:pt x="452437" y="731044"/>
                </a:cubicBezTo>
                <a:cubicBezTo>
                  <a:pt x="490934" y="731044"/>
                  <a:pt x="520601" y="722015"/>
                  <a:pt x="541436" y="703957"/>
                </a:cubicBezTo>
                <a:cubicBezTo>
                  <a:pt x="562272" y="685900"/>
                  <a:pt x="572690" y="664964"/>
                  <a:pt x="572690" y="641152"/>
                </a:cubicBezTo>
                <a:cubicBezTo>
                  <a:pt x="572690" y="618530"/>
                  <a:pt x="562769" y="598290"/>
                  <a:pt x="542925" y="580430"/>
                </a:cubicBezTo>
                <a:cubicBezTo>
                  <a:pt x="523081" y="562571"/>
                  <a:pt x="477044" y="545704"/>
                  <a:pt x="404812" y="529829"/>
                </a:cubicBezTo>
                <a:cubicBezTo>
                  <a:pt x="286544" y="503238"/>
                  <a:pt x="202208" y="467916"/>
                  <a:pt x="151805" y="423863"/>
                </a:cubicBezTo>
                <a:cubicBezTo>
                  <a:pt x="101005" y="379810"/>
                  <a:pt x="75604" y="323652"/>
                  <a:pt x="75604" y="255390"/>
                </a:cubicBezTo>
                <a:cubicBezTo>
                  <a:pt x="75604" y="210542"/>
                  <a:pt x="88602" y="168176"/>
                  <a:pt x="114597" y="128290"/>
                </a:cubicBezTo>
                <a:cubicBezTo>
                  <a:pt x="140593" y="88404"/>
                  <a:pt x="179685" y="57051"/>
                  <a:pt x="231874" y="34231"/>
                </a:cubicBezTo>
                <a:cubicBezTo>
                  <a:pt x="284063" y="11411"/>
                  <a:pt x="355600" y="0"/>
                  <a:pt x="446484" y="0"/>
                </a:cubicBezTo>
                <a:close/>
              </a:path>
            </a:pathLst>
          </a:cu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de-DE" dirty="0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EDD14D1B-0B8E-EB36-FC63-2AEE04479A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24051" y="968586"/>
            <a:ext cx="2772623" cy="623147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B2B588C2-E25D-57DD-E6A2-DE139808EF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4053" y="704426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6E79DF2-6CAB-CB0B-8322-1A4E7F1EB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24052" y="3881543"/>
            <a:ext cx="2772622" cy="1884975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FA6B8C-3176-9F8F-C06F-84F82E94E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4051" y="3429000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8D7340A5-0846-FAC8-885F-A994F34B60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26330" y="0"/>
            <a:ext cx="3928533" cy="6858000"/>
          </a:xfrm>
          <a:custGeom>
            <a:avLst/>
            <a:gdLst/>
            <a:ahLst/>
            <a:cxnLst/>
            <a:rect l="l" t="t" r="r" b="b"/>
            <a:pathLst>
              <a:path w="3928533" h="6858000">
                <a:moveTo>
                  <a:pt x="1364818" y="4954243"/>
                </a:moveTo>
                <a:lnTo>
                  <a:pt x="1364818" y="5169746"/>
                </a:lnTo>
                <a:lnTo>
                  <a:pt x="1639852" y="5169746"/>
                </a:lnTo>
                <a:lnTo>
                  <a:pt x="1639852" y="5826971"/>
                </a:lnTo>
                <a:lnTo>
                  <a:pt x="1909529" y="5826971"/>
                </a:lnTo>
                <a:lnTo>
                  <a:pt x="1909529" y="5169746"/>
                </a:lnTo>
                <a:lnTo>
                  <a:pt x="2184563" y="5169746"/>
                </a:lnTo>
                <a:lnTo>
                  <a:pt x="2184563" y="4954243"/>
                </a:lnTo>
                <a:close/>
                <a:moveTo>
                  <a:pt x="1842259" y="3676702"/>
                </a:moveTo>
                <a:cubicBezTo>
                  <a:pt x="1899012" y="3676702"/>
                  <a:pt x="1943958" y="3695653"/>
                  <a:pt x="1977097" y="3733555"/>
                </a:cubicBezTo>
                <a:cubicBezTo>
                  <a:pt x="2010236" y="3771456"/>
                  <a:pt x="2026805" y="3831484"/>
                  <a:pt x="2026805" y="3913637"/>
                </a:cubicBezTo>
                <a:cubicBezTo>
                  <a:pt x="2026805" y="4011268"/>
                  <a:pt x="2010930" y="4078935"/>
                  <a:pt x="1979180" y="4116638"/>
                </a:cubicBezTo>
                <a:cubicBezTo>
                  <a:pt x="1947430" y="4154341"/>
                  <a:pt x="1902584" y="4173193"/>
                  <a:pt x="1844640" y="4173193"/>
                </a:cubicBezTo>
                <a:cubicBezTo>
                  <a:pt x="1788284" y="4173193"/>
                  <a:pt x="1743734" y="4153945"/>
                  <a:pt x="1710992" y="4115448"/>
                </a:cubicBezTo>
                <a:cubicBezTo>
                  <a:pt x="1678250" y="4076951"/>
                  <a:pt x="1661879" y="4013649"/>
                  <a:pt x="1661879" y="3925543"/>
                </a:cubicBezTo>
                <a:cubicBezTo>
                  <a:pt x="1661879" y="3836643"/>
                  <a:pt x="1678349" y="3772945"/>
                  <a:pt x="1711290" y="3734448"/>
                </a:cubicBezTo>
                <a:cubicBezTo>
                  <a:pt x="1744230" y="3695951"/>
                  <a:pt x="1787887" y="3676702"/>
                  <a:pt x="1842259" y="3676702"/>
                </a:cubicBezTo>
                <a:close/>
                <a:moveTo>
                  <a:pt x="1842854" y="3472510"/>
                </a:moveTo>
                <a:cubicBezTo>
                  <a:pt x="1701169" y="3472510"/>
                  <a:pt x="1590640" y="3512198"/>
                  <a:pt x="1511265" y="3591573"/>
                </a:cubicBezTo>
                <a:cubicBezTo>
                  <a:pt x="1431890" y="3670948"/>
                  <a:pt x="1392202" y="3781874"/>
                  <a:pt x="1392202" y="3924352"/>
                </a:cubicBezTo>
                <a:cubicBezTo>
                  <a:pt x="1392202" y="4026349"/>
                  <a:pt x="1412245" y="4111280"/>
                  <a:pt x="1452329" y="4179146"/>
                </a:cubicBezTo>
                <a:cubicBezTo>
                  <a:pt x="1492413" y="4247012"/>
                  <a:pt x="1544702" y="4296621"/>
                  <a:pt x="1609194" y="4327974"/>
                </a:cubicBezTo>
                <a:cubicBezTo>
                  <a:pt x="1673686" y="4359327"/>
                  <a:pt x="1755144" y="4375004"/>
                  <a:pt x="1853569" y="4375004"/>
                </a:cubicBezTo>
                <a:cubicBezTo>
                  <a:pt x="1950407" y="4375004"/>
                  <a:pt x="2031270" y="4356847"/>
                  <a:pt x="2096159" y="4320533"/>
                </a:cubicBezTo>
                <a:cubicBezTo>
                  <a:pt x="2161048" y="4284219"/>
                  <a:pt x="2210658" y="4233419"/>
                  <a:pt x="2244987" y="4168133"/>
                </a:cubicBezTo>
                <a:cubicBezTo>
                  <a:pt x="2279317" y="4102847"/>
                  <a:pt x="2296482" y="4019205"/>
                  <a:pt x="2296482" y="3917209"/>
                </a:cubicBezTo>
                <a:cubicBezTo>
                  <a:pt x="2296482" y="3776715"/>
                  <a:pt x="2257191" y="3667475"/>
                  <a:pt x="2178610" y="3589489"/>
                </a:cubicBezTo>
                <a:cubicBezTo>
                  <a:pt x="2100029" y="3511503"/>
                  <a:pt x="1988110" y="3472510"/>
                  <a:pt x="1842854" y="3472510"/>
                </a:cubicBezTo>
                <a:close/>
                <a:moveTo>
                  <a:pt x="1336243" y="2020543"/>
                </a:moveTo>
                <a:lnTo>
                  <a:pt x="1530408" y="2893271"/>
                </a:lnTo>
                <a:lnTo>
                  <a:pt x="1794857" y="2893271"/>
                </a:lnTo>
                <a:lnTo>
                  <a:pt x="1947331" y="2343798"/>
                </a:lnTo>
                <a:lnTo>
                  <a:pt x="2100401" y="2893271"/>
                </a:lnTo>
                <a:lnTo>
                  <a:pt x="2364850" y="2893271"/>
                </a:lnTo>
                <a:lnTo>
                  <a:pt x="2557229" y="2020543"/>
                </a:lnTo>
                <a:lnTo>
                  <a:pt x="2302416" y="2020543"/>
                </a:lnTo>
                <a:lnTo>
                  <a:pt x="2210097" y="2508467"/>
                </a:lnTo>
                <a:lnTo>
                  <a:pt x="2074793" y="2020543"/>
                </a:lnTo>
                <a:lnTo>
                  <a:pt x="1819572" y="2020543"/>
                </a:lnTo>
                <a:lnTo>
                  <a:pt x="1684603" y="2509118"/>
                </a:lnTo>
                <a:lnTo>
                  <a:pt x="1592385" y="2020543"/>
                </a:lnTo>
                <a:close/>
                <a:moveTo>
                  <a:pt x="1782727" y="548335"/>
                </a:moveTo>
                <a:cubicBezTo>
                  <a:pt x="1691843" y="548335"/>
                  <a:pt x="1620306" y="559746"/>
                  <a:pt x="1568117" y="582566"/>
                </a:cubicBezTo>
                <a:cubicBezTo>
                  <a:pt x="1515928" y="605386"/>
                  <a:pt x="1476836" y="636739"/>
                  <a:pt x="1450841" y="676625"/>
                </a:cubicBezTo>
                <a:cubicBezTo>
                  <a:pt x="1424845" y="716511"/>
                  <a:pt x="1411848" y="758878"/>
                  <a:pt x="1411848" y="803724"/>
                </a:cubicBezTo>
                <a:cubicBezTo>
                  <a:pt x="1411848" y="871987"/>
                  <a:pt x="1437248" y="928145"/>
                  <a:pt x="1488048" y="972198"/>
                </a:cubicBezTo>
                <a:cubicBezTo>
                  <a:pt x="1538451" y="1016251"/>
                  <a:pt x="1622787" y="1051573"/>
                  <a:pt x="1741055" y="1078163"/>
                </a:cubicBezTo>
                <a:cubicBezTo>
                  <a:pt x="1813287" y="1094039"/>
                  <a:pt x="1859324" y="1110906"/>
                  <a:pt x="1879168" y="1128765"/>
                </a:cubicBezTo>
                <a:cubicBezTo>
                  <a:pt x="1899012" y="1146624"/>
                  <a:pt x="1908934" y="1166865"/>
                  <a:pt x="1908934" y="1189487"/>
                </a:cubicBezTo>
                <a:cubicBezTo>
                  <a:pt x="1908934" y="1213299"/>
                  <a:pt x="1898516" y="1234235"/>
                  <a:pt x="1877680" y="1252292"/>
                </a:cubicBezTo>
                <a:cubicBezTo>
                  <a:pt x="1856844" y="1270350"/>
                  <a:pt x="1827177" y="1279379"/>
                  <a:pt x="1788680" y="1279379"/>
                </a:cubicBezTo>
                <a:cubicBezTo>
                  <a:pt x="1737087" y="1279379"/>
                  <a:pt x="1697399" y="1261718"/>
                  <a:pt x="1669618" y="1226396"/>
                </a:cubicBezTo>
                <a:cubicBezTo>
                  <a:pt x="1652552" y="1204568"/>
                  <a:pt x="1641241" y="1172818"/>
                  <a:pt x="1635685" y="1131146"/>
                </a:cubicBezTo>
                <a:lnTo>
                  <a:pt x="1379105" y="1147220"/>
                </a:lnTo>
                <a:cubicBezTo>
                  <a:pt x="1386646" y="1235326"/>
                  <a:pt x="1418991" y="1307954"/>
                  <a:pt x="1476141" y="1365104"/>
                </a:cubicBezTo>
                <a:cubicBezTo>
                  <a:pt x="1533291" y="1422254"/>
                  <a:pt x="1636082" y="1450829"/>
                  <a:pt x="1784513" y="1450829"/>
                </a:cubicBezTo>
                <a:cubicBezTo>
                  <a:pt x="1869048" y="1450829"/>
                  <a:pt x="1939096" y="1438625"/>
                  <a:pt x="1994659" y="1414217"/>
                </a:cubicBezTo>
                <a:cubicBezTo>
                  <a:pt x="2050221" y="1389810"/>
                  <a:pt x="2093480" y="1353992"/>
                  <a:pt x="2124437" y="1306764"/>
                </a:cubicBezTo>
                <a:cubicBezTo>
                  <a:pt x="2155393" y="1259535"/>
                  <a:pt x="2170871" y="1207942"/>
                  <a:pt x="2170871" y="1151982"/>
                </a:cubicBezTo>
                <a:cubicBezTo>
                  <a:pt x="2170871" y="1104357"/>
                  <a:pt x="2159262" y="1061296"/>
                  <a:pt x="2136045" y="1022799"/>
                </a:cubicBezTo>
                <a:cubicBezTo>
                  <a:pt x="2112828" y="984302"/>
                  <a:pt x="2075720" y="952057"/>
                  <a:pt x="2024722" y="926061"/>
                </a:cubicBezTo>
                <a:cubicBezTo>
                  <a:pt x="1973723" y="900066"/>
                  <a:pt x="1889288" y="874368"/>
                  <a:pt x="1771416" y="848968"/>
                </a:cubicBezTo>
                <a:cubicBezTo>
                  <a:pt x="1723791" y="839046"/>
                  <a:pt x="1693629" y="828331"/>
                  <a:pt x="1680929" y="816821"/>
                </a:cubicBezTo>
                <a:cubicBezTo>
                  <a:pt x="1667832" y="805709"/>
                  <a:pt x="1661284" y="793207"/>
                  <a:pt x="1661284" y="779317"/>
                </a:cubicBezTo>
                <a:cubicBezTo>
                  <a:pt x="1661284" y="760267"/>
                  <a:pt x="1669221" y="744094"/>
                  <a:pt x="1685096" y="730799"/>
                </a:cubicBezTo>
                <a:cubicBezTo>
                  <a:pt x="1700971" y="717503"/>
                  <a:pt x="1724585" y="710856"/>
                  <a:pt x="1755938" y="710856"/>
                </a:cubicBezTo>
                <a:cubicBezTo>
                  <a:pt x="1794038" y="710856"/>
                  <a:pt x="1823903" y="719785"/>
                  <a:pt x="1845533" y="737645"/>
                </a:cubicBezTo>
                <a:cubicBezTo>
                  <a:pt x="1867162" y="755504"/>
                  <a:pt x="1881351" y="784079"/>
                  <a:pt x="1888098" y="823370"/>
                </a:cubicBezTo>
                <a:lnTo>
                  <a:pt x="2142296" y="808487"/>
                </a:lnTo>
                <a:cubicBezTo>
                  <a:pt x="2131184" y="717999"/>
                  <a:pt x="2096358" y="652019"/>
                  <a:pt x="2037819" y="610546"/>
                </a:cubicBezTo>
                <a:cubicBezTo>
                  <a:pt x="1979280" y="569072"/>
                  <a:pt x="1894249" y="548335"/>
                  <a:pt x="1782727" y="548335"/>
                </a:cubicBezTo>
                <a:close/>
                <a:moveTo>
                  <a:pt x="0" y="0"/>
                </a:moveTo>
                <a:lnTo>
                  <a:pt x="3928533" y="0"/>
                </a:lnTo>
                <a:lnTo>
                  <a:pt x="3928533" y="6858000"/>
                </a:lnTo>
                <a:lnTo>
                  <a:pt x="0" y="6858000"/>
                </a:lnTo>
                <a:close/>
              </a:path>
            </a:pathLst>
          </a:cu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468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E72EC2C-2C90-2A4E-0B75-FA4B7A44EB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28533" cy="6858000"/>
          </a:xfrm>
          <a:custGeom>
            <a:avLst/>
            <a:gdLst>
              <a:gd name="connsiteX0" fmla="*/ 3163147 w 3928533"/>
              <a:gd name="connsiteY0" fmla="*/ 0 h 6858000"/>
              <a:gd name="connsiteX1" fmla="*/ 3928533 w 3928533"/>
              <a:gd name="connsiteY1" fmla="*/ 0 h 6858000"/>
              <a:gd name="connsiteX2" fmla="*/ 3928533 w 3928533"/>
              <a:gd name="connsiteY2" fmla="*/ 6858000 h 6858000"/>
              <a:gd name="connsiteX3" fmla="*/ 1735666 w 3928533"/>
              <a:gd name="connsiteY3" fmla="*/ 6858000 h 6858000"/>
              <a:gd name="connsiteX4" fmla="*/ 0 w 3928533"/>
              <a:gd name="connsiteY4" fmla="*/ 0 h 6858000"/>
              <a:gd name="connsiteX5" fmla="*/ 2199642 w 3928533"/>
              <a:gd name="connsiteY5" fmla="*/ 0 h 6858000"/>
              <a:gd name="connsiteX6" fmla="*/ 785707 w 3928533"/>
              <a:gd name="connsiteY6" fmla="*/ 6858000 h 6858000"/>
              <a:gd name="connsiteX7" fmla="*/ 0 w 392853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8533" h="6858000">
                <a:moveTo>
                  <a:pt x="3163147" y="0"/>
                </a:moveTo>
                <a:lnTo>
                  <a:pt x="3928533" y="0"/>
                </a:lnTo>
                <a:lnTo>
                  <a:pt x="3928533" y="6858000"/>
                </a:lnTo>
                <a:lnTo>
                  <a:pt x="1735666" y="6858000"/>
                </a:lnTo>
                <a:close/>
                <a:moveTo>
                  <a:pt x="0" y="0"/>
                </a:moveTo>
                <a:lnTo>
                  <a:pt x="2199642" y="0"/>
                </a:lnTo>
                <a:lnTo>
                  <a:pt x="785707" y="6858000"/>
                </a:lnTo>
                <a:lnTo>
                  <a:pt x="0" y="6858000"/>
                </a:lnTo>
                <a:close/>
              </a:path>
            </a:pathLst>
          </a:cu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de-DE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EDD14D1B-0B8E-EB36-FC63-2AEE04479A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24051" y="968586"/>
            <a:ext cx="2772623" cy="623147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B2B588C2-E25D-57DD-E6A2-DE139808EF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4053" y="704426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6E79DF2-6CAB-CB0B-8322-1A4E7F1EB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24052" y="3881543"/>
            <a:ext cx="2772622" cy="1884975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FA6B8C-3176-9F8F-C06F-84F82E94E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4051" y="3429000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B67B6826-6D02-6EA4-A945-4654E582A9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09690" y="3881543"/>
            <a:ext cx="2772622" cy="1884975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03999A81-2755-2EF2-FB91-71BAAE8FFD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09689" y="3429000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</p:spTree>
    <p:extLst>
      <p:ext uri="{BB962C8B-B14F-4D97-AF65-F5344CB8AC3E}">
        <p14:creationId xmlns:p14="http://schemas.microsoft.com/office/powerpoint/2010/main" val="2007795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enst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01A9FF72-F6F9-6C9D-B720-4CDFDFFF22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46600" y="614947"/>
            <a:ext cx="3098800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DIENSTLEISTUNGEN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9A71052B-0B0A-DDD7-DC3A-17C65EBFE16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95584" y="3378065"/>
            <a:ext cx="1600832" cy="205414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9" name="Inhaltsplatzhalter 12">
            <a:extLst>
              <a:ext uri="{FF2B5EF4-FFF2-40B4-BE49-F238E27FC236}">
                <a16:creationId xmlns:a16="http://schemas.microsoft.com/office/drawing/2014/main" id="{CD60C81F-3BBC-6FA2-4813-AFD69A8AB07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5295583" y="1649386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FF37E2-8C4D-CF0D-6531-65EF31594D7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95584" y="2937906"/>
            <a:ext cx="1600833" cy="44016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B55BFF8E-FDC9-34FF-4563-83E69305DCB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18453" y="5547362"/>
            <a:ext cx="8155094" cy="110405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</a:t>
            </a:r>
            <a:r>
              <a:rPr lang="de-DE" dirty="0" err="1"/>
              <a:t>massa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220E64CE-8FD7-25AC-A58F-EFF73A292E2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195504" y="3378065"/>
            <a:ext cx="1600832" cy="205414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6" name="Inhaltsplatzhalter 12">
            <a:extLst>
              <a:ext uri="{FF2B5EF4-FFF2-40B4-BE49-F238E27FC236}">
                <a16:creationId xmlns:a16="http://schemas.microsoft.com/office/drawing/2014/main" id="{0C00533D-E818-3160-3744-DD9C0782CE10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7195503" y="1649386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B87D4FC5-7E0A-FC38-A82A-D3BBB24B406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95504" y="2937906"/>
            <a:ext cx="1600833" cy="44016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57CCE2C5-37E1-3521-D3FA-B151D34EE5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95423" y="3378065"/>
            <a:ext cx="1600832" cy="205414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9" name="Inhaltsplatzhalter 12">
            <a:extLst>
              <a:ext uri="{FF2B5EF4-FFF2-40B4-BE49-F238E27FC236}">
                <a16:creationId xmlns:a16="http://schemas.microsoft.com/office/drawing/2014/main" id="{3A627DB3-ACC1-9186-E833-04C08A08ED7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9095422" y="1649386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75135062-5A7F-6F7B-BF1C-941A1C87ECB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95423" y="2937906"/>
            <a:ext cx="1600833" cy="44016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1C8C5191-E1A5-A47C-A1ED-A2C222F8E05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395664" y="3378065"/>
            <a:ext cx="1600832" cy="205414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2" name="Inhaltsplatzhalter 12">
            <a:extLst>
              <a:ext uri="{FF2B5EF4-FFF2-40B4-BE49-F238E27FC236}">
                <a16:creationId xmlns:a16="http://schemas.microsoft.com/office/drawing/2014/main" id="{4894F3D4-266F-354E-96F1-E9739A64781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3395663" y="1649386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EE6AECA3-2A02-A8D9-0720-EF49D5EF2D1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395664" y="2937906"/>
            <a:ext cx="1600833" cy="44016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AA1E0F0B-4657-FDFA-1B19-B26193C200B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495741" y="3378065"/>
            <a:ext cx="1600832" cy="205414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5" name="Inhaltsplatzhalter 12">
            <a:extLst>
              <a:ext uri="{FF2B5EF4-FFF2-40B4-BE49-F238E27FC236}">
                <a16:creationId xmlns:a16="http://schemas.microsoft.com/office/drawing/2014/main" id="{96F55C64-FB21-19AE-D702-DB4D7FBF9BD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1495740" y="1649386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3C6D5B8F-477E-78AE-C53F-ECA46032E8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495741" y="2937906"/>
            <a:ext cx="1600833" cy="44016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</p:spTree>
    <p:extLst>
      <p:ext uri="{BB962C8B-B14F-4D97-AF65-F5344CB8AC3E}">
        <p14:creationId xmlns:p14="http://schemas.microsoft.com/office/powerpoint/2010/main" val="2774486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C3B32-3226-8716-77B4-A6E831B5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FED1A8-D2C4-EA7E-49CB-0D7477B89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53900D-19CA-7A0E-87CE-E20152C64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E53B79-5FB0-2340-7CF6-CF4894DA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41D9D7-B361-4954-59C8-120AD3B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BA4FA2-AE8A-747F-3022-420A3438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56990-C545-311E-E322-57F1BC23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D7D555-96A5-7085-03C0-B0A307CB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8855B9-5DAE-0834-606B-50A6B1519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2F30D4-FD1C-171B-8863-389E0C674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56427-975E-C477-5B7E-BF816D90D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05757D-06AD-92EF-DD4F-8E148596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BB8B8F-B114-2EAC-9E60-0C355B8B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64DE84-B72C-96A4-174B-2B786EDC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8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ei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1E2BA-C287-FB16-6085-31D2133C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Bildplatzhalter 8">
            <a:extLst>
              <a:ext uri="{FF2B5EF4-FFF2-40B4-BE49-F238E27FC236}">
                <a16:creationId xmlns:a16="http://schemas.microsoft.com/office/drawing/2014/main" id="{0EBFDD8A-438B-E043-6085-FE6C3EF52C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63467" y="0"/>
            <a:ext cx="3928533" cy="6858000"/>
          </a:xfrm>
          <a:custGeom>
            <a:avLst/>
            <a:gdLst>
              <a:gd name="connsiteX0" fmla="*/ 3163147 w 3928533"/>
              <a:gd name="connsiteY0" fmla="*/ 0 h 6858000"/>
              <a:gd name="connsiteX1" fmla="*/ 3928533 w 3928533"/>
              <a:gd name="connsiteY1" fmla="*/ 0 h 6858000"/>
              <a:gd name="connsiteX2" fmla="*/ 3928533 w 3928533"/>
              <a:gd name="connsiteY2" fmla="*/ 6858000 h 6858000"/>
              <a:gd name="connsiteX3" fmla="*/ 1735666 w 3928533"/>
              <a:gd name="connsiteY3" fmla="*/ 6858000 h 6858000"/>
              <a:gd name="connsiteX4" fmla="*/ 0 w 3928533"/>
              <a:gd name="connsiteY4" fmla="*/ 0 h 6858000"/>
              <a:gd name="connsiteX5" fmla="*/ 2199642 w 3928533"/>
              <a:gd name="connsiteY5" fmla="*/ 0 h 6858000"/>
              <a:gd name="connsiteX6" fmla="*/ 785707 w 3928533"/>
              <a:gd name="connsiteY6" fmla="*/ 6858000 h 6858000"/>
              <a:gd name="connsiteX7" fmla="*/ 0 w 392853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8533" h="6858000">
                <a:moveTo>
                  <a:pt x="3163147" y="0"/>
                </a:moveTo>
                <a:lnTo>
                  <a:pt x="3928533" y="0"/>
                </a:lnTo>
                <a:lnTo>
                  <a:pt x="3928533" y="6858000"/>
                </a:lnTo>
                <a:lnTo>
                  <a:pt x="1735666" y="6858000"/>
                </a:lnTo>
                <a:close/>
                <a:moveTo>
                  <a:pt x="0" y="0"/>
                </a:moveTo>
                <a:lnTo>
                  <a:pt x="2199642" y="0"/>
                </a:lnTo>
                <a:lnTo>
                  <a:pt x="785707" y="6858000"/>
                </a:lnTo>
                <a:lnTo>
                  <a:pt x="0" y="6858000"/>
                </a:lnTo>
                <a:close/>
              </a:path>
            </a:pathLst>
          </a:cu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E2B6B80-4F3E-86B6-1B55-990DFFFE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33" y="1763462"/>
            <a:ext cx="74210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7524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C58FDB-6EFA-2F4A-59B6-26100A82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9B8AAD-7C0E-F64A-2DA4-46B5BF0C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3DC105-7CE3-4B6A-9409-6E5AC302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0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84CD7-1684-4899-B937-FF1BF392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EE1C9-CB03-B04C-28E7-A20842C1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FB6948-F7CD-864C-C545-64D98C3B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ACDAF-24AF-4809-AC36-68BD51B9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863146-A336-B064-A4B5-A1DEBF69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7F79B-A206-2918-2EA4-56CE9844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96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5B487-693A-72F5-DC8D-90D7F321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F1C6C9-42CC-9EBD-C7B7-BEECD4FEB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340B03-C9F8-4FFE-1B1C-478491AF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28FE66-9D02-7ACD-C6BE-83CD211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582538-4B1E-87E3-E584-4EA1947F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C698D1-EB1C-8FB0-7FCB-E4136A1F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16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08C567-3538-D771-0481-FB6138B0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CE03A5-560F-7347-BD3C-F094085D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753F67-ABB6-8E94-D489-79009570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B6B75-550F-52FA-AAF3-F61B11B7D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93E4C-A256-54F2-87B3-51FECCEBA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00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7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656" r:id="rId16"/>
    <p:sldLayoutId id="2147483651" r:id="rId17"/>
    <p:sldLayoutId id="2147483650" r:id="rId18"/>
    <p:sldLayoutId id="2147483661" r:id="rId19"/>
    <p:sldLayoutId id="2147483652" r:id="rId20"/>
    <p:sldLayoutId id="2147483655" r:id="rId21"/>
    <p:sldLayoutId id="2147483659" r:id="rId22"/>
    <p:sldLayoutId id="2147483663" r:id="rId23"/>
    <p:sldLayoutId id="2147483662" r:id="rId24"/>
    <p:sldLayoutId id="2147483664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com/2ydfbl25" TargetMode="External"/><Relationship Id="rId13" Type="http://schemas.openxmlformats.org/officeDocument/2006/relationships/hyperlink" Target="https://learn.microsoft.com/de-de/azure/virtual-network/network-security-groups-overview" TargetMode="External"/><Relationship Id="rId3" Type="http://schemas.openxmlformats.org/officeDocument/2006/relationships/hyperlink" Target="https://www.turingtaco.com/content/images/2023/11/Azure-NSG-3.jpg" TargetMode="External"/><Relationship Id="rId7" Type="http://schemas.openxmlformats.org/officeDocument/2006/relationships/hyperlink" Target="https://tinyurl.com/2amk2ejd" TargetMode="External"/><Relationship Id="rId12" Type="http://schemas.openxmlformats.org/officeDocument/2006/relationships/hyperlink" Target="https://www.clker.com/clipart-action-3.html" TargetMode="External"/><Relationship Id="rId2" Type="http://schemas.openxmlformats.org/officeDocument/2006/relationships/hyperlink" Target="https://vecta.io/symbols/28/microsoft-azure-color/78/n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25tnpp6j" TargetMode="External"/><Relationship Id="rId11" Type="http://schemas.openxmlformats.org/officeDocument/2006/relationships/hyperlink" Target="https://tinyurl.com/2yshlhnp" TargetMode="External"/><Relationship Id="rId5" Type="http://schemas.openxmlformats.org/officeDocument/2006/relationships/hyperlink" Target="https://medium.com/@phaubus/azure-nsgs-and-asgs-for-dummies-a9afcc5e2505" TargetMode="External"/><Relationship Id="rId10" Type="http://schemas.openxmlformats.org/officeDocument/2006/relationships/hyperlink" Target="https://png.pngtree.com/png-clipart/20201128/ourlarge/pngtree-post-it-border-png-image_2448268.jpg" TargetMode="External"/><Relationship Id="rId4" Type="http://schemas.openxmlformats.org/officeDocument/2006/relationships/hyperlink" Target="https://ntweekly.com/wp-content/uploads/2024/05/image-51.png" TargetMode="External"/><Relationship Id="rId9" Type="http://schemas.openxmlformats.org/officeDocument/2006/relationships/hyperlink" Target="https://tinyurl.com/2dkbsr6r" TargetMode="External"/><Relationship Id="rId14" Type="http://schemas.openxmlformats.org/officeDocument/2006/relationships/hyperlink" Target="https://azurecomcdn.azureedge.net/mediahandler/acomblog/media/Default/blog/b0edb5b2-367c-45a3-aded-26f9d96b8bab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A7224878-B2B6-2F12-43FE-205C3C53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0684"/>
          </a:xfrm>
          <a:prstGeom prst="rect">
            <a:avLst/>
          </a:prstGeom>
        </p:spPr>
      </p:pic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74D9AC70-076C-A856-CE95-92CBBFFC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6045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7F6D078-A2B6-8652-A09C-E6FDC4A3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70365">
            <a:off x="1184510" y="1334446"/>
            <a:ext cx="2356793" cy="3433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0EA7732-37DB-DE26-562E-162454B2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999">
            <a:off x="8781605" y="1219882"/>
            <a:ext cx="1818032" cy="362418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D6BE6C3-CEC6-953A-ADC6-01CE8DF0B4E5}"/>
              </a:ext>
            </a:extLst>
          </p:cNvPr>
          <p:cNvSpPr/>
          <p:nvPr/>
        </p:nvSpPr>
        <p:spPr>
          <a:xfrm>
            <a:off x="3425825" y="1346200"/>
            <a:ext cx="534035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7200" b="1" cap="none" spc="0" dirty="0">
                <a:ln w="12700">
                  <a:solidFill>
                    <a:srgbClr val="00B0F0"/>
                  </a:solidFill>
                  <a:prstDash val="solid"/>
                </a:ln>
                <a:blipFill>
                  <a:blip r:embed="rId4"/>
                  <a:tile tx="0" ty="0" sx="100000" sy="100000" flip="none" algn="tl"/>
                </a:blipFill>
                <a:effectLst/>
              </a:rPr>
              <a:t>Fragen </a:t>
            </a:r>
          </a:p>
          <a:p>
            <a:pPr algn="ctr"/>
            <a:r>
              <a:rPr lang="de-DE" sz="7200" b="1" cap="none" spc="0" dirty="0">
                <a:ln w="12700">
                  <a:solidFill>
                    <a:srgbClr val="00B0F0"/>
                  </a:solidFill>
                  <a:prstDash val="solid"/>
                </a:ln>
                <a:blipFill>
                  <a:blip r:embed="rId4"/>
                  <a:tile tx="0" ty="0" sx="100000" sy="100000" flip="none" algn="tl"/>
                </a:blipFill>
                <a:effectLst/>
              </a:rPr>
              <a:t>und </a:t>
            </a:r>
          </a:p>
          <a:p>
            <a:pPr algn="ctr"/>
            <a:r>
              <a:rPr lang="de-DE" sz="7200" b="1" cap="none" spc="0" dirty="0">
                <a:ln w="12700">
                  <a:solidFill>
                    <a:srgbClr val="00B0F0"/>
                  </a:solidFill>
                  <a:prstDash val="solid"/>
                </a:ln>
                <a:blipFill>
                  <a:blip r:embed="rId4"/>
                  <a:tile tx="0" ty="0" sx="100000" sy="100000" flip="none" algn="tl"/>
                </a:blipFill>
                <a:effectLst/>
              </a:rPr>
              <a:t>Antworten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1E0FE1-097A-5497-61C4-079EFDCF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34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F4DC7-971C-EC88-DF84-1B8BF008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F0"/>
                </a:solidFill>
                <a:latin typeface="Tw Cen MT" panose="020B0602020104020603" pitchFamily="34" charset="0"/>
              </a:rPr>
              <a:t>GLIEDERUNG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2EA2B1-F0AD-AD2C-E526-E4878CD0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33" y="1471362"/>
            <a:ext cx="7421033" cy="48736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Einleitung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Was ist NSG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Vorgehensweise für die Verwendung</a:t>
            </a:r>
          </a:p>
          <a:p>
            <a:pPr>
              <a:lnSpc>
                <a:spcPct val="150000"/>
              </a:lnSpc>
            </a:pPr>
            <a:r>
              <a:rPr lang="de-DE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w Cen MT" panose="020B0602020104020603" pitchFamily="34" charset="0"/>
              </a:rPr>
              <a:t>Sicherheitsregeln</a:t>
            </a:r>
          </a:p>
          <a:p>
            <a:pPr>
              <a:lnSpc>
                <a:spcPct val="150000"/>
              </a:lnSpc>
            </a:pPr>
            <a:r>
              <a:rPr lang="de-DE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w Cen MT" panose="020B0602020104020603" pitchFamily="34" charset="0"/>
              </a:rPr>
              <a:t>Zusammenfassung</a:t>
            </a:r>
            <a:endParaRPr lang="de-DE" b="1" dirty="0">
              <a:solidFill>
                <a:schemeClr val="accent5">
                  <a:lumMod val="75000"/>
                </a:schemeClr>
              </a:solidFill>
              <a:highlight>
                <a:srgbClr val="FFFFFF"/>
              </a:highlight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de-DE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w Cen MT" panose="020B0602020104020603" pitchFamily="34" charset="0"/>
              </a:rPr>
              <a:t>Fazit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Tw Cen MT" panose="020B0602020104020603" pitchFamily="34" charset="0"/>
              </a:rPr>
              <a:t>Quellen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Fragen und Antwort</a:t>
            </a:r>
          </a:p>
        </p:txBody>
      </p:sp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0C4A7CAF-4336-099C-957C-B981E4282F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3" r="28241"/>
          <a:stretch/>
        </p:blipFill>
        <p:spPr>
          <a:xfrm>
            <a:off x="8263466" y="0"/>
            <a:ext cx="3928533" cy="6858000"/>
          </a:xfrm>
        </p:spPr>
      </p:pic>
    </p:spTree>
    <p:extLst>
      <p:ext uri="{BB962C8B-B14F-4D97-AF65-F5344CB8AC3E}">
        <p14:creationId xmlns:p14="http://schemas.microsoft.com/office/powerpoint/2010/main" val="1215406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0F6ED-746B-EF1B-7ACB-F38BF5CD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F0"/>
                </a:solidFill>
                <a:latin typeface="Tw Cen MT" panose="020B0602020104020603" pitchFamily="34" charset="0"/>
              </a:rPr>
              <a:t>Einleitung (Zitat)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EC3BEB-BB6B-0980-C0B8-3E15EFF35079}"/>
              </a:ext>
            </a:extLst>
          </p:cNvPr>
          <p:cNvSpPr/>
          <p:nvPr/>
        </p:nvSpPr>
        <p:spPr>
          <a:xfrm>
            <a:off x="1560976" y="1224756"/>
            <a:ext cx="907004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endParaRPr lang="de-DE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Auch ein schlechter </a:t>
            </a:r>
          </a:p>
          <a:p>
            <a:pPr algn="ctr"/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Plan ist besser als gar kein Plan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6589805-9CE0-6841-00D5-F3E4057CC850}"/>
              </a:ext>
            </a:extLst>
          </p:cNvPr>
          <p:cNvSpPr txBox="1"/>
          <p:nvPr/>
        </p:nvSpPr>
        <p:spPr>
          <a:xfrm>
            <a:off x="8928100" y="4456410"/>
            <a:ext cx="1968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rgbClr val="1D7095"/>
                </a:solidFill>
              </a:rPr>
              <a:t>Michail </a:t>
            </a:r>
            <a:r>
              <a:rPr lang="de-DE" sz="1050" dirty="0" err="1">
                <a:solidFill>
                  <a:srgbClr val="1D7095"/>
                </a:solidFill>
              </a:rPr>
              <a:t>Tschigorin</a:t>
            </a:r>
            <a:endParaRPr lang="de-DE" sz="1050" dirty="0">
              <a:solidFill>
                <a:srgbClr val="1D7095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2F13477-A3EC-41CF-6E8B-E953388D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564674"/>
            <a:ext cx="2082800" cy="2252028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6C84C9-9E77-EE6D-FED4-AF28E59C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86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999EA8EC-266B-6A74-37E5-811893C8C8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r="17593"/>
          <a:stretch>
            <a:fillRect/>
          </a:stretch>
        </p:blipFill>
        <p:spPr/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23034A-6D67-A25D-0F70-8C6ED2598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54800" y="1156969"/>
            <a:ext cx="4613275" cy="640081"/>
          </a:xfrm>
        </p:spPr>
        <p:txBody>
          <a:bodyPr/>
          <a:lstStyle/>
          <a:p>
            <a:r>
              <a:rPr lang="de-DE" b="1" dirty="0">
                <a:solidFill>
                  <a:srgbClr val="00B0F0"/>
                </a:solidFill>
              </a:rPr>
              <a:t>Was ist NSG</a:t>
            </a:r>
          </a:p>
          <a:p>
            <a:r>
              <a:rPr lang="de-DE" b="1" dirty="0">
                <a:solidFill>
                  <a:srgbClr val="00B0F0"/>
                </a:solidFill>
              </a:rPr>
              <a:t>(Netzwerksicherheitsgruppe)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3AFE94-37D6-A5F7-84A3-0640196439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FBDEEC-4963-BFCF-7CA7-DC6E46ED0A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4052" y="2729231"/>
            <a:ext cx="2772621" cy="3169367"/>
          </a:xfrm>
        </p:spPr>
        <p:txBody>
          <a:bodyPr/>
          <a:lstStyle/>
          <a:p>
            <a:r>
              <a:rPr lang="de-DE" sz="1800" dirty="0">
                <a:solidFill>
                  <a:srgbClr val="1D7095"/>
                </a:solidFill>
                <a:highlight>
                  <a:srgbClr val="FAF9F8"/>
                </a:highlight>
              </a:rPr>
              <a:t>Zusammenfassung von Ressourcen wie Netzwerkstationen oder virtuellen Netzen, die gemeinsame Sicherheitsrichtlinien verwenden.</a:t>
            </a:r>
            <a:endParaRPr lang="de-DE" sz="1800" dirty="0">
              <a:solidFill>
                <a:srgbClr val="1D7095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76E4575-CEEF-7316-9A46-624D14AAB9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4052" y="2465071"/>
            <a:ext cx="2772622" cy="264160"/>
          </a:xfrm>
        </p:spPr>
        <p:txBody>
          <a:bodyPr/>
          <a:lstStyle/>
          <a:p>
            <a:r>
              <a:rPr lang="de-DE" b="1" dirty="0">
                <a:solidFill>
                  <a:srgbClr val="0070C0"/>
                </a:solidFill>
              </a:rPr>
              <a:t>Kurz Infos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6809845-6A73-F709-B94B-5D096828F7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9690" y="2838451"/>
            <a:ext cx="2772621" cy="3169368"/>
          </a:xfrm>
        </p:spPr>
        <p:txBody>
          <a:bodyPr/>
          <a:lstStyle/>
          <a:p>
            <a:r>
              <a:rPr lang="de-DE" sz="1800" dirty="0">
                <a:solidFill>
                  <a:srgbClr val="1D7095"/>
                </a:solidFill>
              </a:rPr>
              <a:t>Filtert den Netzwerkverkehr innerhalb der virtuellen Netzwerke</a:t>
            </a:r>
          </a:p>
          <a:p>
            <a:r>
              <a:rPr lang="de-DE" sz="1800" dirty="0">
                <a:solidFill>
                  <a:srgbClr val="1D7095"/>
                </a:solidFill>
              </a:rPr>
              <a:t>Sicherheitsregeln für ein- und ausgehenden Netzwerkverkehr</a:t>
            </a:r>
          </a:p>
          <a:p>
            <a:r>
              <a:rPr lang="de-DE" sz="1800" dirty="0">
                <a:solidFill>
                  <a:srgbClr val="1D7095"/>
                </a:solidFill>
              </a:rPr>
              <a:t>Regeln können über Quelle, Ziele und Protokolle angegeben werden</a:t>
            </a:r>
          </a:p>
          <a:p>
            <a:r>
              <a:rPr lang="de-DE" sz="1800" dirty="0">
                <a:solidFill>
                  <a:srgbClr val="1D7095"/>
                </a:solidFill>
              </a:rPr>
              <a:t>Verbindung zum und vom Internet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E94B17B-8A6C-6AA6-57C9-0CB0671744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09690" y="2465071"/>
            <a:ext cx="2772622" cy="264160"/>
          </a:xfrm>
        </p:spPr>
        <p:txBody>
          <a:bodyPr/>
          <a:lstStyle/>
          <a:p>
            <a:r>
              <a:rPr lang="de-DE" b="1" dirty="0">
                <a:solidFill>
                  <a:srgbClr val="0070C0"/>
                </a:solidFill>
              </a:rPr>
              <a:t>Eigenschaften</a:t>
            </a:r>
          </a:p>
        </p:txBody>
      </p:sp>
    </p:spTree>
    <p:extLst>
      <p:ext uri="{BB962C8B-B14F-4D97-AF65-F5344CB8AC3E}">
        <p14:creationId xmlns:p14="http://schemas.microsoft.com/office/powerpoint/2010/main" val="284188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4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FA6715-8889-1582-241F-A650EE5D6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040" y="779908"/>
            <a:ext cx="3800853" cy="649647"/>
          </a:xfrm>
        </p:spPr>
        <p:txBody>
          <a:bodyPr/>
          <a:lstStyle/>
          <a:p>
            <a:r>
              <a:rPr lang="de-DE" b="1" dirty="0">
                <a:solidFill>
                  <a:srgbClr val="00B0F0"/>
                </a:solidFill>
              </a:rPr>
              <a:t>Vorgehensweise für die Verwendung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C0E0813-EFC1-1B65-ABF4-FC2D44E00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943101"/>
            <a:ext cx="2700338" cy="382341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1D7095"/>
                </a:solidFill>
              </a:rPr>
              <a:t>Keine Subnetz pro NSG nötig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1D7095"/>
                </a:solidFill>
              </a:rPr>
              <a:t>Regel Reihenfolge ist wichtig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1D7095"/>
                </a:solidFill>
              </a:rPr>
              <a:t>Regelauswertung immer von kleine bis groß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1D7095"/>
                </a:solidFill>
              </a:rPr>
              <a:t>Bereitstellung planen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1D7095"/>
                </a:solidFill>
              </a:rPr>
              <a:t>Gute Namen für Regeln wählen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436F01C-5A80-AF45-2282-AAFE4366C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25" y="219075"/>
            <a:ext cx="4371975" cy="641985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6758B96-27BF-8764-CE06-3E50B2C98986}"/>
              </a:ext>
            </a:extLst>
          </p:cNvPr>
          <p:cNvSpPr txBox="1"/>
          <p:nvPr/>
        </p:nvSpPr>
        <p:spPr>
          <a:xfrm>
            <a:off x="4569295" y="1936752"/>
            <a:ext cx="222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1D7095"/>
                </a:solidFill>
                <a:latin typeface="Tw Cen MT" panose="020B0602020104020603" pitchFamily="34" charset="0"/>
              </a:rPr>
              <a:t>Zeigt alle verfügbaren Regeleinstellung</a:t>
            </a:r>
          </a:p>
        </p:txBody>
      </p:sp>
    </p:spTree>
    <p:extLst>
      <p:ext uri="{BB962C8B-B14F-4D97-AF65-F5344CB8AC3E}">
        <p14:creationId xmlns:p14="http://schemas.microsoft.com/office/powerpoint/2010/main" val="218239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A74E3465-6072-8E0E-1D68-569FF739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339" y="3864968"/>
            <a:ext cx="1294311" cy="131192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1DBB01-73EB-B3FA-1D1E-8EB9EDF5F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>
                <a:solidFill>
                  <a:srgbClr val="00B0F0"/>
                </a:solidFill>
              </a:rPr>
              <a:t>Sicherheitsregeln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724BC-C1A7-063E-1DB1-506497B690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F0"/>
                </a:solidFill>
              </a:rPr>
              <a:t>Kurz Infos über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E3C3B7-7F7A-A6B7-4968-8EEA5AF911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16714" y="2776922"/>
            <a:ext cx="1600833" cy="440160"/>
          </a:xfrm>
        </p:spPr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Name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694502-00D8-BEA8-C83F-2E216A010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16714" y="3125038"/>
            <a:ext cx="1600832" cy="1288520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1D7095"/>
                </a:solidFill>
              </a:rPr>
              <a:t>Sollte eindeutig sein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D402B77-DF98-952A-B47A-B09820834A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28366" y="2776922"/>
            <a:ext cx="1600833" cy="440160"/>
          </a:xfrm>
        </p:spPr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Priorität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B646FF0-714E-A5FF-94C4-728B2F6EB6F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64297" y="3125038"/>
            <a:ext cx="1600832" cy="1288520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1D7095"/>
                </a:solidFill>
              </a:rPr>
              <a:t>Zahl zwischen 100 – 4096</a:t>
            </a:r>
          </a:p>
          <a:p>
            <a:pPr algn="ctr"/>
            <a:r>
              <a:rPr lang="de-DE" dirty="0">
                <a:solidFill>
                  <a:srgbClr val="1D7095"/>
                </a:solidFill>
              </a:rPr>
              <a:t>Kleinstes zuerst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136E24B-31DF-EEE2-E249-84C22263D9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40018" y="2784475"/>
            <a:ext cx="1600833" cy="440160"/>
          </a:xfrm>
        </p:spPr>
        <p:txBody>
          <a:bodyPr>
            <a:normAutofit fontScale="92500"/>
          </a:bodyPr>
          <a:lstStyle/>
          <a:p>
            <a:r>
              <a:rPr lang="de-DE" dirty="0">
                <a:solidFill>
                  <a:srgbClr val="002060"/>
                </a:solidFill>
              </a:rPr>
              <a:t>Quelle oder Ziel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4523DA-C6A6-F751-474F-5A48C4B9D3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512510" y="3125038"/>
            <a:ext cx="1600832" cy="1288520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1D7095"/>
                </a:solidFill>
              </a:rPr>
              <a:t>Beliebiges Element oder IP-Adresse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DEE0C18-F036-5495-D7C3-97347B13BC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96338" y="2776922"/>
            <a:ext cx="1600833" cy="440160"/>
          </a:xfrm>
        </p:spPr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Protokoll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85E2447-C546-AA3E-61DB-19DB8A2EE5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796337" y="3058321"/>
            <a:ext cx="1600832" cy="128852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1D7095"/>
                </a:solidFill>
              </a:rPr>
              <a:t>TCP, UDP, ICMP, ESP, AH oder ANY</a:t>
            </a:r>
          </a:p>
        </p:txBody>
      </p:sp>
      <p:pic>
        <p:nvPicPr>
          <p:cNvPr id="29" name="Inhaltsplatzhalter 28">
            <a:extLst>
              <a:ext uri="{FF2B5EF4-FFF2-40B4-BE49-F238E27FC236}">
                <a16:creationId xmlns:a16="http://schemas.microsoft.com/office/drawing/2014/main" id="{FA29F9A5-9E3A-A697-DAC2-F64A8329AD8D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598" y="1576934"/>
            <a:ext cx="1484312" cy="1248820"/>
          </a:xfr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5EB8F369-AEB1-2F82-1667-71D48CC0736B}"/>
              </a:ext>
            </a:extLst>
          </p:cNvPr>
          <p:cNvPicPr>
            <a:picLocks noGrp="1" noChangeAspect="1"/>
          </p:cNvPicPr>
          <p:nvPr>
            <p:ph sz="quarter" idx="2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35" y="1556819"/>
            <a:ext cx="1420203" cy="1289050"/>
          </a:xfrm>
        </p:spPr>
      </p:pic>
      <p:pic>
        <p:nvPicPr>
          <p:cNvPr id="33" name="Inhaltsplatzhalter 32">
            <a:extLst>
              <a:ext uri="{FF2B5EF4-FFF2-40B4-BE49-F238E27FC236}">
                <a16:creationId xmlns:a16="http://schemas.microsoft.com/office/drawing/2014/main" id="{B5DAA124-8477-6958-2C41-AA5095BC1B8D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99" y="1502977"/>
            <a:ext cx="1600200" cy="1273945"/>
          </a:xfrm>
        </p:spPr>
      </p:pic>
      <p:pic>
        <p:nvPicPr>
          <p:cNvPr id="37" name="Inhaltsplatzhalter 36">
            <a:extLst>
              <a:ext uri="{FF2B5EF4-FFF2-40B4-BE49-F238E27FC236}">
                <a16:creationId xmlns:a16="http://schemas.microsoft.com/office/drawing/2014/main" id="{752F7AEB-AEC8-38A8-2AC3-8CBAC61D5D4F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75" y="1886346"/>
            <a:ext cx="1601788" cy="732635"/>
          </a:xfr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9AEF81D-C505-D896-70E7-99D44D28B051}"/>
              </a:ext>
            </a:extLst>
          </p:cNvPr>
          <p:cNvSpPr txBox="1">
            <a:spLocks/>
          </p:cNvSpPr>
          <p:nvPr/>
        </p:nvSpPr>
        <p:spPr>
          <a:xfrm>
            <a:off x="3010834" y="5061444"/>
            <a:ext cx="1600833" cy="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2060"/>
                </a:solidFill>
              </a:rPr>
              <a:t>Richtung</a:t>
            </a:r>
          </a:p>
        </p:txBody>
      </p:sp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D8DE48D5-5D72-E45C-9A73-4ECF9EBE2280}"/>
              </a:ext>
            </a:extLst>
          </p:cNvPr>
          <p:cNvSpPr txBox="1">
            <a:spLocks/>
          </p:cNvSpPr>
          <p:nvPr/>
        </p:nvSpPr>
        <p:spPr>
          <a:xfrm>
            <a:off x="3010834" y="5409560"/>
            <a:ext cx="1600832" cy="128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rgbClr val="1D7095"/>
                </a:solidFill>
              </a:rPr>
              <a:t>Eingehend oder</a:t>
            </a:r>
          </a:p>
          <a:p>
            <a:pPr algn="ctr"/>
            <a:r>
              <a:rPr lang="de-DE" dirty="0">
                <a:solidFill>
                  <a:srgbClr val="1D7095"/>
                </a:solidFill>
              </a:rPr>
              <a:t>Ausgehend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E0E8C4C1-D02A-4008-B908-909C8BB7AB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958" y="3892926"/>
            <a:ext cx="978583" cy="1228290"/>
          </a:xfrm>
          <a:prstGeom prst="rect">
            <a:avLst/>
          </a:prstGeom>
        </p:spPr>
      </p:pic>
      <p:sp>
        <p:nvSpPr>
          <p:cNvPr id="45" name="Textplatzhalter 12">
            <a:extLst>
              <a:ext uri="{FF2B5EF4-FFF2-40B4-BE49-F238E27FC236}">
                <a16:creationId xmlns:a16="http://schemas.microsoft.com/office/drawing/2014/main" id="{BBDBDF04-EFA2-12DE-B6B1-3A28CA35F2DD}"/>
              </a:ext>
            </a:extLst>
          </p:cNvPr>
          <p:cNvSpPr txBox="1">
            <a:spLocks/>
          </p:cNvSpPr>
          <p:nvPr/>
        </p:nvSpPr>
        <p:spPr>
          <a:xfrm>
            <a:off x="5390150" y="5121216"/>
            <a:ext cx="1600833" cy="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2060"/>
                </a:solidFill>
              </a:rPr>
              <a:t>Portbereich</a:t>
            </a:r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2EA8459A-7F12-0BCB-326F-A23DCF5280CC}"/>
              </a:ext>
            </a:extLst>
          </p:cNvPr>
          <p:cNvSpPr txBox="1">
            <a:spLocks/>
          </p:cNvSpPr>
          <p:nvPr/>
        </p:nvSpPr>
        <p:spPr>
          <a:xfrm>
            <a:off x="5404078" y="5409560"/>
            <a:ext cx="1600832" cy="128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rgbClr val="1D7095"/>
                </a:solidFill>
              </a:rPr>
              <a:t>Einzelne oder Bereiche</a:t>
            </a: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4D4B6866-4427-9ED7-944A-56D2C51390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7322" y="3930087"/>
            <a:ext cx="1600832" cy="1131357"/>
          </a:xfrm>
          <a:prstGeom prst="rect">
            <a:avLst/>
          </a:prstGeom>
        </p:spPr>
      </p:pic>
      <p:sp>
        <p:nvSpPr>
          <p:cNvPr id="52" name="Textplatzhalter 12">
            <a:extLst>
              <a:ext uri="{FF2B5EF4-FFF2-40B4-BE49-F238E27FC236}">
                <a16:creationId xmlns:a16="http://schemas.microsoft.com/office/drawing/2014/main" id="{4BFBF983-A750-3F34-6542-3F2513791582}"/>
              </a:ext>
            </a:extLst>
          </p:cNvPr>
          <p:cNvSpPr txBox="1">
            <a:spLocks/>
          </p:cNvSpPr>
          <p:nvPr/>
        </p:nvSpPr>
        <p:spPr>
          <a:xfrm>
            <a:off x="7769466" y="5125459"/>
            <a:ext cx="1600833" cy="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2060"/>
                </a:solidFill>
              </a:rPr>
              <a:t>Aktion</a:t>
            </a:r>
          </a:p>
        </p:txBody>
      </p:sp>
      <p:sp>
        <p:nvSpPr>
          <p:cNvPr id="53" name="Textplatzhalter 4">
            <a:extLst>
              <a:ext uri="{FF2B5EF4-FFF2-40B4-BE49-F238E27FC236}">
                <a16:creationId xmlns:a16="http://schemas.microsoft.com/office/drawing/2014/main" id="{527D65C2-086B-BB50-014B-43A7F374D612}"/>
              </a:ext>
            </a:extLst>
          </p:cNvPr>
          <p:cNvSpPr txBox="1">
            <a:spLocks/>
          </p:cNvSpPr>
          <p:nvPr/>
        </p:nvSpPr>
        <p:spPr>
          <a:xfrm>
            <a:off x="7769466" y="5409560"/>
            <a:ext cx="1600832" cy="128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rgbClr val="1D7095"/>
                </a:solidFill>
              </a:rPr>
              <a:t>Zulassen oder Verweigern</a:t>
            </a:r>
          </a:p>
        </p:txBody>
      </p:sp>
    </p:spTree>
    <p:extLst>
      <p:ext uri="{BB962C8B-B14F-4D97-AF65-F5344CB8AC3E}">
        <p14:creationId xmlns:p14="http://schemas.microsoft.com/office/powerpoint/2010/main" val="1153020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7" grpId="0" build="p"/>
      <p:bldP spid="8" grpId="0" uiExpand="1" build="p"/>
      <p:bldP spid="10" grpId="0" build="p"/>
      <p:bldP spid="11" grpId="0" build="p"/>
      <p:bldP spid="13" grpId="0" build="p"/>
      <p:bldP spid="14" grpId="0" build="p"/>
      <p:bldP spid="38" grpId="0"/>
      <p:bldP spid="39" grpId="0"/>
      <p:bldP spid="45" grpId="0"/>
      <p:bldP spid="47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05C1A01C-A89E-B48E-558F-6F9BCAFC53C4}"/>
              </a:ext>
            </a:extLst>
          </p:cNvPr>
          <p:cNvSpPr txBox="1"/>
          <p:nvPr/>
        </p:nvSpPr>
        <p:spPr>
          <a:xfrm>
            <a:off x="450850" y="431800"/>
            <a:ext cx="330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B0F0"/>
                </a:solidFill>
                <a:latin typeface="Tw Cen MT" panose="020B0602020104020603" pitchFamily="34" charset="0"/>
              </a:rPr>
              <a:t>Zusammenfassung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D56CD6-D01B-A248-C366-AAB892A9BD38}"/>
              </a:ext>
            </a:extLst>
          </p:cNvPr>
          <p:cNvSpPr txBox="1"/>
          <p:nvPr/>
        </p:nvSpPr>
        <p:spPr>
          <a:xfrm>
            <a:off x="450850" y="1663700"/>
            <a:ext cx="5835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D7095"/>
                </a:solidFill>
              </a:rPr>
              <a:t>Ergänzt die Funktion der Firewall</a:t>
            </a:r>
          </a:p>
          <a:p>
            <a:r>
              <a:rPr lang="de-DE" dirty="0">
                <a:solidFill>
                  <a:srgbClr val="1D7095"/>
                </a:solidFill>
              </a:rPr>
              <a:t>Filterung des Datenverkehrs auf Netzwerkebene</a:t>
            </a:r>
          </a:p>
          <a:p>
            <a:r>
              <a:rPr lang="de-DE" dirty="0">
                <a:solidFill>
                  <a:srgbClr val="1D7095"/>
                </a:solidFill>
              </a:rPr>
              <a:t>Datenverkehr von Ressourcen kann so gesteuert werden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6067DF1-F183-AD4D-A7F9-54C4BE65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882900"/>
            <a:ext cx="9439275" cy="3543300"/>
          </a:xfrm>
          <a:prstGeom prst="rect">
            <a:avLst/>
          </a:prstGeom>
        </p:spPr>
      </p:pic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8FEF81F-ECD9-9B2D-B986-260937AC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50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05C1A01C-A89E-B48E-558F-6F9BCAFC53C4}"/>
              </a:ext>
            </a:extLst>
          </p:cNvPr>
          <p:cNvSpPr txBox="1"/>
          <p:nvPr/>
        </p:nvSpPr>
        <p:spPr>
          <a:xfrm>
            <a:off x="450850" y="431800"/>
            <a:ext cx="330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B0F0"/>
                </a:solidFill>
                <a:latin typeface="Tw Cen MT" panose="020B0602020104020603" pitchFamily="34" charset="0"/>
              </a:rPr>
              <a:t>Fazit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D56CD6-D01B-A248-C366-AAB892A9BD38}"/>
              </a:ext>
            </a:extLst>
          </p:cNvPr>
          <p:cNvSpPr txBox="1"/>
          <p:nvPr/>
        </p:nvSpPr>
        <p:spPr>
          <a:xfrm>
            <a:off x="450850" y="1663700"/>
            <a:ext cx="583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D7095"/>
                </a:solidFill>
              </a:rPr>
              <a:t>Weniger ist manchmal mehr.</a:t>
            </a:r>
          </a:p>
          <a:p>
            <a:r>
              <a:rPr lang="de-DE" dirty="0">
                <a:solidFill>
                  <a:srgbClr val="1D7095"/>
                </a:solidFill>
              </a:rPr>
              <a:t>Niedriger ist besser.</a:t>
            </a:r>
          </a:p>
          <a:p>
            <a:r>
              <a:rPr lang="de-DE" dirty="0">
                <a:solidFill>
                  <a:srgbClr val="1D7095"/>
                </a:solidFill>
              </a:rPr>
              <a:t>Ein schlechter Plan ist besser als keiner.</a:t>
            </a:r>
          </a:p>
          <a:p>
            <a:r>
              <a:rPr lang="de-DE" dirty="0">
                <a:solidFill>
                  <a:srgbClr val="1D7095"/>
                </a:solidFill>
              </a:rPr>
              <a:t>Nenne die Dinge beim Namen.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9B56A1-D9A1-3A74-B6D9-EDCE02D0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0" y="3240087"/>
            <a:ext cx="6400800" cy="324802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36814C-243C-AEEB-CE43-3D480CCE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872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2890A-0E8E-F697-0099-11C7EAC7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F0"/>
                </a:solidFill>
                <a:latin typeface="Tw Cen MT" panose="020B0602020104020603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82455-9F52-5A92-5BFE-5F073B71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sz="1600" dirty="0"/>
              <a:t>Bild auf Folie 1 </a:t>
            </a:r>
            <a:r>
              <a:rPr lang="de-DE" sz="1600" dirty="0">
                <a:hlinkClick r:id="rId2"/>
              </a:rPr>
              <a:t>https://vecta.io/symbols/28/microsoft-azure-color/78/nsg</a:t>
            </a:r>
            <a:endParaRPr lang="de-DE" sz="1600" dirty="0"/>
          </a:p>
          <a:p>
            <a:r>
              <a:rPr lang="de-DE" sz="1600" dirty="0"/>
              <a:t>Bild auf Folie 2 </a:t>
            </a:r>
            <a:r>
              <a:rPr lang="de-DE" sz="1600" dirty="0">
                <a:hlinkClick r:id="rId3"/>
              </a:rPr>
              <a:t>https://www.turingtaco.com/content/images/2023/11/Azure-NSG-3.jpg</a:t>
            </a:r>
            <a:endParaRPr lang="de-DE" sz="1600" dirty="0"/>
          </a:p>
          <a:p>
            <a:r>
              <a:rPr lang="de-DE" sz="1600" dirty="0"/>
              <a:t>Bild auf Folie 3 https://media.istockphoto.com/id/932472800/de/vektor/planen-sie-einen-plan-b-zeichen-abbildung-stra%C3%9Fenplanung-%C3%BCber-wei%C3%9F.jpg?s=612x612&amp;w=0&amp;k=20&amp;c=XsCvTCJROFUMFMVGXi1_zxKpJULlat4llPp5erbLSD0=</a:t>
            </a:r>
          </a:p>
          <a:p>
            <a:r>
              <a:rPr lang="de-DE" sz="1600" dirty="0"/>
              <a:t>Bild auf Folie 4,5 </a:t>
            </a:r>
            <a:r>
              <a:rPr lang="de-DE" sz="1600" dirty="0">
                <a:hlinkClick r:id="rId4"/>
              </a:rPr>
              <a:t>https://ntweekly.com/wp-content/uploads/2024/05/image-51.png</a:t>
            </a:r>
            <a:endParaRPr lang="de-DE" sz="1600" dirty="0"/>
          </a:p>
          <a:p>
            <a:r>
              <a:rPr lang="de-DE" sz="1600" dirty="0"/>
              <a:t>Infos Folie 4,5 </a:t>
            </a:r>
            <a:r>
              <a:rPr lang="de-DE" sz="1600" dirty="0">
                <a:hlinkClick r:id="rId5"/>
              </a:rPr>
              <a:t>https://medium.com/@phaubus/azure-nsgs-and-asgs-for-dummies-a9afcc5e2505</a:t>
            </a:r>
            <a:endParaRPr lang="de-DE" sz="1600" dirty="0"/>
          </a:p>
          <a:p>
            <a:r>
              <a:rPr lang="de-DE" sz="1600" dirty="0"/>
              <a:t>Bild auf Folie 6 </a:t>
            </a:r>
            <a:r>
              <a:rPr lang="de-DE" sz="1600" dirty="0">
                <a:hlinkClick r:id="rId6"/>
              </a:rPr>
              <a:t>https://tinyurl.com/25tnpp6j</a:t>
            </a:r>
            <a:r>
              <a:rPr lang="de-DE" sz="1600" dirty="0"/>
              <a:t>, </a:t>
            </a:r>
            <a:r>
              <a:rPr lang="de-DE" sz="1600" dirty="0">
                <a:hlinkClick r:id="rId7"/>
              </a:rPr>
              <a:t>https://tinyurl.com/2amk2ejd</a:t>
            </a:r>
            <a:r>
              <a:rPr lang="de-DE" sz="1600" dirty="0"/>
              <a:t>, </a:t>
            </a:r>
            <a:r>
              <a:rPr lang="de-DE" sz="1600" dirty="0">
                <a:hlinkClick r:id="rId8"/>
              </a:rPr>
              <a:t>https://tinyurl.com/2ydfbl25</a:t>
            </a:r>
            <a:r>
              <a:rPr lang="de-DE" sz="1600" dirty="0"/>
              <a:t>, </a:t>
            </a:r>
            <a:r>
              <a:rPr lang="de-DE" sz="1600" dirty="0">
                <a:hlinkClick r:id="rId9"/>
              </a:rPr>
              <a:t>https://tinyurl.com/2dkbsr6r</a:t>
            </a:r>
            <a:r>
              <a:rPr lang="de-DE" sz="1600" dirty="0"/>
              <a:t>, </a:t>
            </a:r>
            <a:r>
              <a:rPr lang="de-DE" sz="1600" dirty="0">
                <a:hlinkClick r:id="rId10"/>
              </a:rPr>
              <a:t>https://png.pngtree.com/png-clipart/20201128/ourlarge/pngtree-post-it-border-png-image_2448268.jpg</a:t>
            </a:r>
            <a:r>
              <a:rPr lang="de-DE" sz="1600" dirty="0"/>
              <a:t>, </a:t>
            </a:r>
            <a:r>
              <a:rPr lang="de-DE" sz="1600" dirty="0">
                <a:hlinkClick r:id="rId11"/>
              </a:rPr>
              <a:t>https://tinyurl.com/2yshlhnp</a:t>
            </a:r>
            <a:r>
              <a:rPr lang="de-DE" sz="1600" dirty="0"/>
              <a:t>, </a:t>
            </a:r>
            <a:r>
              <a:rPr lang="de-DE" sz="1600" dirty="0">
                <a:hlinkClick r:id="rId12"/>
              </a:rPr>
              <a:t>https://www.clker.com/clipart-action-3.html</a:t>
            </a:r>
            <a:endParaRPr lang="de-DE" sz="1600" dirty="0"/>
          </a:p>
          <a:p>
            <a:r>
              <a:rPr lang="de-DE" sz="1600" dirty="0"/>
              <a:t>Infos Folie 6 </a:t>
            </a:r>
            <a:r>
              <a:rPr lang="de-DE" sz="1600" dirty="0">
                <a:hlinkClick r:id="rId13"/>
              </a:rPr>
              <a:t>https://learn.microsoft.com/de-de/azure/virtual-network/network-security-groups-overview</a:t>
            </a:r>
            <a:endParaRPr lang="de-DE" sz="1600" dirty="0"/>
          </a:p>
          <a:p>
            <a:r>
              <a:rPr lang="de-DE" sz="1600" dirty="0"/>
              <a:t>Bild auf Folie 7 </a:t>
            </a:r>
            <a:r>
              <a:rPr lang="de-DE" sz="1600" dirty="0">
                <a:hlinkClick r:id="rId14"/>
              </a:rPr>
              <a:t>https://azurecomcdn.azureedge.net/mediahandler/acomblog/media/Default/blog/b0edb5b2-367c-45a3-aded-26f9d96b8bab.jpg</a:t>
            </a:r>
            <a:endParaRPr lang="de-DE" sz="1600" dirty="0"/>
          </a:p>
          <a:p>
            <a:r>
              <a:rPr lang="de-DE" sz="1600" dirty="0"/>
              <a:t>Infos Folie 7, 8 </a:t>
            </a:r>
            <a:r>
              <a:rPr lang="de-DE" sz="1600" dirty="0">
                <a:hlinkClick r:id="rId5"/>
              </a:rPr>
              <a:t>https://medium.com/@phaubus/azure-nsgs-and-asgs-for-dummies-a9afcc5e2505</a:t>
            </a:r>
            <a:endParaRPr lang="de-DE" sz="1600" dirty="0"/>
          </a:p>
          <a:p>
            <a:r>
              <a:rPr lang="de-DE" sz="1600" dirty="0"/>
              <a:t>Bild auf Folie 8 https://media.licdn.com/dms/image/D4D12AQGOxeJbAJEPWg/article-cover_image-shrink_600_2000/0/1694217648572?e=2147483647&amp;v=beta&amp;t=I3VA7I8_fVwNMSpWj1R6tQvPKABE8hD-O8ndeWU1N2g</a:t>
            </a:r>
          </a:p>
          <a:p>
            <a:r>
              <a:rPr lang="de-DE" sz="1600" dirty="0"/>
              <a:t>Bild auf Folie 10 https://us.123rf.com/450wm/evstigneevaks/evstigneevaks2211/evstigneevaks221100017/193886116-ausrufezeichen-und-fragezeichen-satzzeichen-vektordesignelement.jpg?ver=6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9BB5A4-1722-EE60-88CB-B0C69FA9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3593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527</Words>
  <Application>Microsoft Office PowerPoint</Application>
  <PresentationFormat>Breitbild</PresentationFormat>
  <Paragraphs>78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Benutzerdefiniertes Design</vt:lpstr>
      <vt:lpstr>Office</vt:lpstr>
      <vt:lpstr>PowerPoint-Präsentation</vt:lpstr>
      <vt:lpstr>GLIEDERUNG</vt:lpstr>
      <vt:lpstr>Einleitung (Zitat)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Sparrow</dc:creator>
  <cp:lastModifiedBy>Jack Sparrow</cp:lastModifiedBy>
  <cp:revision>21</cp:revision>
  <dcterms:created xsi:type="dcterms:W3CDTF">2024-06-19T07:52:16Z</dcterms:created>
  <dcterms:modified xsi:type="dcterms:W3CDTF">2024-07-09T12:16:33Z</dcterms:modified>
</cp:coreProperties>
</file>