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12"/>
  </p:notesMasterIdLst>
  <p:handoutMasterIdLst>
    <p:handoutMasterId r:id="rId13"/>
  </p:handoutMasterIdLst>
  <p:sldIdLst>
    <p:sldId id="256" r:id="rId2"/>
    <p:sldId id="257" r:id="rId3"/>
    <p:sldId id="259" r:id="rId4"/>
    <p:sldId id="263" r:id="rId5"/>
    <p:sldId id="267" r:id="rId6"/>
    <p:sldId id="262" r:id="rId7"/>
    <p:sldId id="261"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53485" autoAdjust="0"/>
  </p:normalViewPr>
  <p:slideViewPr>
    <p:cSldViewPr snapToGrid="0">
      <p:cViewPr>
        <p:scale>
          <a:sx n="30" d="100"/>
          <a:sy n="30" d="100"/>
        </p:scale>
        <p:origin x="1796" y="36"/>
      </p:cViewPr>
      <p:guideLst/>
    </p:cSldViewPr>
  </p:slideViewPr>
  <p:notesTextViewPr>
    <p:cViewPr>
      <p:scale>
        <a:sx n="1" d="1"/>
        <a:sy n="1" d="1"/>
      </p:scale>
      <p:origin x="0" y="0"/>
    </p:cViewPr>
  </p:notesTextViewPr>
  <p:sorterViewPr>
    <p:cViewPr>
      <p:scale>
        <a:sx n="52" d="100"/>
        <a:sy n="5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B5385A-132C-B15B-DCCD-DC6B609C7B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465F5C0-22F0-C682-A826-130C626055B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F8271B-ACFF-4C8A-9797-0F4F2C147C6B}" type="datetimeFigureOut">
              <a:rPr lang="en-US" smtClean="0"/>
              <a:t>2/2/2024</a:t>
            </a:fld>
            <a:endParaRPr lang="en-US" dirty="0"/>
          </a:p>
        </p:txBody>
      </p:sp>
      <p:sp>
        <p:nvSpPr>
          <p:cNvPr id="4" name="Footer Placeholder 3">
            <a:extLst>
              <a:ext uri="{FF2B5EF4-FFF2-40B4-BE49-F238E27FC236}">
                <a16:creationId xmlns:a16="http://schemas.microsoft.com/office/drawing/2014/main" id="{7521E4E4-3E66-52AD-979D-B9BE6D5336A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Career &amp; Employment Services</a:t>
            </a:r>
          </a:p>
        </p:txBody>
      </p:sp>
      <p:sp>
        <p:nvSpPr>
          <p:cNvPr id="5" name="Slide Number Placeholder 4">
            <a:extLst>
              <a:ext uri="{FF2B5EF4-FFF2-40B4-BE49-F238E27FC236}">
                <a16:creationId xmlns:a16="http://schemas.microsoft.com/office/drawing/2014/main" id="{82CB0A7D-CB5C-50C0-07D1-A3AFA3CE28B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533BF-397A-43A3-962B-0AB0B0254D7A}" type="slidenum">
              <a:rPr lang="en-US" smtClean="0"/>
              <a:t>‹#›</a:t>
            </a:fld>
            <a:endParaRPr lang="en-US" dirty="0"/>
          </a:p>
        </p:txBody>
      </p:sp>
    </p:spTree>
    <p:extLst>
      <p:ext uri="{BB962C8B-B14F-4D97-AF65-F5344CB8AC3E}">
        <p14:creationId xmlns:p14="http://schemas.microsoft.com/office/powerpoint/2010/main" val="322344464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BC11B8-FF09-432E-A85F-8DAE23655F8A}" type="datetimeFigureOut">
              <a:rPr lang="en-US" smtClean="0"/>
              <a:t>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Career &amp; Employment Services</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23C8F2-9DC2-4D9B-AFE4-2331B50E8819}" type="slidenum">
              <a:rPr lang="en-US" smtClean="0"/>
              <a:t>‹#›</a:t>
            </a:fld>
            <a:endParaRPr lang="en-US" dirty="0"/>
          </a:p>
        </p:txBody>
      </p:sp>
    </p:spTree>
    <p:extLst>
      <p:ext uri="{BB962C8B-B14F-4D97-AF65-F5344CB8AC3E}">
        <p14:creationId xmlns:p14="http://schemas.microsoft.com/office/powerpoint/2010/main" val="142155222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today’s presentation on job search strategies.</a:t>
            </a:r>
          </a:p>
        </p:txBody>
      </p:sp>
      <p:sp>
        <p:nvSpPr>
          <p:cNvPr id="4" name="Slide Number Placeholder 3"/>
          <p:cNvSpPr>
            <a:spLocks noGrp="1"/>
          </p:cNvSpPr>
          <p:nvPr>
            <p:ph type="sldNum" sz="quarter" idx="5"/>
          </p:nvPr>
        </p:nvSpPr>
        <p:spPr/>
        <p:txBody>
          <a:bodyPr/>
          <a:lstStyle/>
          <a:p>
            <a:fld id="{6423C8F2-9DC2-4D9B-AFE4-2331B50E8819}" type="slidenum">
              <a:rPr lang="en-US" smtClean="0"/>
              <a:t>1</a:t>
            </a:fld>
            <a:endParaRPr lang="en-US" dirty="0"/>
          </a:p>
        </p:txBody>
      </p:sp>
      <p:sp>
        <p:nvSpPr>
          <p:cNvPr id="5" name="Footer Placeholder 4">
            <a:extLst>
              <a:ext uri="{FF2B5EF4-FFF2-40B4-BE49-F238E27FC236}">
                <a16:creationId xmlns:a16="http://schemas.microsoft.com/office/drawing/2014/main" id="{7D7AD167-8288-948F-240F-10A0885EEBC2}"/>
              </a:ext>
            </a:extLst>
          </p:cNvPr>
          <p:cNvSpPr>
            <a:spLocks noGrp="1"/>
          </p:cNvSpPr>
          <p:nvPr>
            <p:ph type="ftr" sz="quarter" idx="4"/>
          </p:nvPr>
        </p:nvSpPr>
        <p:spPr/>
        <p:txBody>
          <a:bodyPr/>
          <a:lstStyle/>
          <a:p>
            <a:r>
              <a:rPr lang="en-US" dirty="0"/>
              <a:t>Career &amp; Employment Services</a:t>
            </a:r>
          </a:p>
        </p:txBody>
      </p:sp>
    </p:spTree>
    <p:extLst>
      <p:ext uri="{BB962C8B-B14F-4D97-AF65-F5344CB8AC3E}">
        <p14:creationId xmlns:p14="http://schemas.microsoft.com/office/powerpoint/2010/main" val="2622584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joining us. Are there any questions?</a:t>
            </a:r>
          </a:p>
        </p:txBody>
      </p:sp>
      <p:sp>
        <p:nvSpPr>
          <p:cNvPr id="4" name="Slide Number Placeholder 3"/>
          <p:cNvSpPr>
            <a:spLocks noGrp="1"/>
          </p:cNvSpPr>
          <p:nvPr>
            <p:ph type="sldNum" sz="quarter" idx="10"/>
          </p:nvPr>
        </p:nvSpPr>
        <p:spPr/>
        <p:txBody>
          <a:bodyPr/>
          <a:lstStyle/>
          <a:p>
            <a:fld id="{577E9927-DDDC-46E0-9EE5-75D3BADA1140}" type="slidenum">
              <a:rPr lang="en-US" smtClean="0"/>
              <a:t>10</a:t>
            </a:fld>
            <a:endParaRPr lang="en-US" dirty="0"/>
          </a:p>
        </p:txBody>
      </p:sp>
      <p:sp>
        <p:nvSpPr>
          <p:cNvPr id="5" name="Footer Placeholder 4">
            <a:extLst>
              <a:ext uri="{FF2B5EF4-FFF2-40B4-BE49-F238E27FC236}">
                <a16:creationId xmlns:a16="http://schemas.microsoft.com/office/drawing/2014/main" id="{878C276C-82A7-98CD-E26D-9F7BC2A6D8BC}"/>
              </a:ext>
            </a:extLst>
          </p:cNvPr>
          <p:cNvSpPr>
            <a:spLocks noGrp="1"/>
          </p:cNvSpPr>
          <p:nvPr>
            <p:ph type="ftr" sz="quarter" idx="4"/>
          </p:nvPr>
        </p:nvSpPr>
        <p:spPr/>
        <p:txBody>
          <a:bodyPr/>
          <a:lstStyle/>
          <a:p>
            <a:r>
              <a:rPr lang="en-US" dirty="0"/>
              <a:t>Career &amp; Employment Services</a:t>
            </a:r>
          </a:p>
        </p:txBody>
      </p:sp>
    </p:spTree>
    <p:extLst>
      <p:ext uri="{BB962C8B-B14F-4D97-AF65-F5344CB8AC3E}">
        <p14:creationId xmlns:p14="http://schemas.microsoft.com/office/powerpoint/2010/main" val="4008497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Listed are the topics we will be discussing in today’s presentation</a:t>
            </a:r>
          </a:p>
        </p:txBody>
      </p:sp>
      <p:sp>
        <p:nvSpPr>
          <p:cNvPr id="4" name="Slide Number Placeholder 3"/>
          <p:cNvSpPr>
            <a:spLocks noGrp="1"/>
          </p:cNvSpPr>
          <p:nvPr>
            <p:ph type="sldNum" sz="quarter" idx="5"/>
          </p:nvPr>
        </p:nvSpPr>
        <p:spPr/>
        <p:txBody>
          <a:bodyPr/>
          <a:lstStyle/>
          <a:p>
            <a:fld id="{6423C8F2-9DC2-4D9B-AFE4-2331B50E8819}" type="slidenum">
              <a:rPr lang="en-US" smtClean="0"/>
              <a:t>2</a:t>
            </a:fld>
            <a:endParaRPr lang="en-US" dirty="0"/>
          </a:p>
        </p:txBody>
      </p:sp>
      <p:sp>
        <p:nvSpPr>
          <p:cNvPr id="5" name="Footer Placeholder 4">
            <a:extLst>
              <a:ext uri="{FF2B5EF4-FFF2-40B4-BE49-F238E27FC236}">
                <a16:creationId xmlns:a16="http://schemas.microsoft.com/office/drawing/2014/main" id="{A7BB1420-4E76-79E6-2DEE-990DC199E3A8}"/>
              </a:ext>
            </a:extLst>
          </p:cNvPr>
          <p:cNvSpPr>
            <a:spLocks noGrp="1"/>
          </p:cNvSpPr>
          <p:nvPr>
            <p:ph type="ftr" sz="quarter" idx="4"/>
          </p:nvPr>
        </p:nvSpPr>
        <p:spPr/>
        <p:txBody>
          <a:bodyPr/>
          <a:lstStyle/>
          <a:p>
            <a:r>
              <a:rPr lang="en-US" dirty="0"/>
              <a:t>Career &amp; Employment Services</a:t>
            </a:r>
          </a:p>
        </p:txBody>
      </p:sp>
    </p:spTree>
    <p:extLst>
      <p:ext uri="{BB962C8B-B14F-4D97-AF65-F5344CB8AC3E}">
        <p14:creationId xmlns:p14="http://schemas.microsoft.com/office/powerpoint/2010/main" val="2295910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Career &amp; Employment Services Center is a great starting point for assisting you with getting ready for your job search. We offer assessment and planning services on a scheduled basis. Throughout the semester we hold numerous job skills seminars. These are posted on our website, as well as a notification from Student Services is sent to your student email indicating the dates and locations of the seminars.</a:t>
            </a:r>
          </a:p>
          <a:p>
            <a:endParaRPr lang="en-US" dirty="0"/>
          </a:p>
          <a:p>
            <a:r>
              <a:rPr lang="en-US" dirty="0"/>
              <a:t>One-on-one counseling is also available to all students. We encourage scheduled appointments, but there are opportunities to get counseling on a walk-in basis many days.  </a:t>
            </a:r>
          </a:p>
          <a:p>
            <a:endParaRPr lang="en-US" dirty="0"/>
          </a:p>
          <a:p>
            <a:r>
              <a:rPr lang="en-US" dirty="0"/>
              <a:t>Several times a week during the Fall and Spring semesters, employers will host a table recruiting for open positions. These employer visits are advertised on the monitors in the hallways. The table is located outside the Career &amp; Employment Center. We encourage you to stop by and bring your resume.</a:t>
            </a:r>
          </a:p>
          <a:p>
            <a:endParaRPr lang="en-US" dirty="0"/>
          </a:p>
          <a:p>
            <a:r>
              <a:rPr lang="en-US" dirty="0"/>
              <a:t>The Resume Writing Center offers services to polish up your resume, or get you started on your resume. They are located in the Student Writing Center on the second floor of Main Hall. It is recommended you make an appointment, but walk-ins are welcome.</a:t>
            </a:r>
          </a:p>
        </p:txBody>
      </p:sp>
      <p:sp>
        <p:nvSpPr>
          <p:cNvPr id="4" name="Slide Number Placeholder 3"/>
          <p:cNvSpPr>
            <a:spLocks noGrp="1"/>
          </p:cNvSpPr>
          <p:nvPr>
            <p:ph type="sldNum" sz="quarter" idx="10"/>
          </p:nvPr>
        </p:nvSpPr>
        <p:spPr/>
        <p:txBody>
          <a:bodyPr/>
          <a:lstStyle/>
          <a:p>
            <a:fld id="{577E9927-DDDC-46E0-9EE5-75D3BADA1140}" type="slidenum">
              <a:rPr lang="en-US" smtClean="0"/>
              <a:t>3</a:t>
            </a:fld>
            <a:endParaRPr lang="en-US" dirty="0"/>
          </a:p>
        </p:txBody>
      </p:sp>
      <p:sp>
        <p:nvSpPr>
          <p:cNvPr id="5" name="Footer Placeholder 4">
            <a:extLst>
              <a:ext uri="{FF2B5EF4-FFF2-40B4-BE49-F238E27FC236}">
                <a16:creationId xmlns:a16="http://schemas.microsoft.com/office/drawing/2014/main" id="{EFC1B061-7D09-DC4D-8F2A-1C901857D92A}"/>
              </a:ext>
            </a:extLst>
          </p:cNvPr>
          <p:cNvSpPr>
            <a:spLocks noGrp="1"/>
          </p:cNvSpPr>
          <p:nvPr>
            <p:ph type="ftr" sz="quarter" idx="4"/>
          </p:nvPr>
        </p:nvSpPr>
        <p:spPr/>
        <p:txBody>
          <a:bodyPr/>
          <a:lstStyle/>
          <a:p>
            <a:r>
              <a:rPr lang="en-US" dirty="0"/>
              <a:t>Career &amp; Employment Services</a:t>
            </a:r>
          </a:p>
        </p:txBody>
      </p:sp>
    </p:spTree>
    <p:extLst>
      <p:ext uri="{BB962C8B-B14F-4D97-AF65-F5344CB8AC3E}">
        <p14:creationId xmlns:p14="http://schemas.microsoft.com/office/powerpoint/2010/main" val="3201123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all about networking. Today, studies have shown that up to 80% of jobs are never advertised, they are filled by word of mouth. So it’s who you know and who knows you that matters. You must develop relationships and connections within your network to have more opportunities to advance your career.  </a:t>
            </a:r>
          </a:p>
          <a:p>
            <a:endParaRPr lang="en-US" dirty="0"/>
          </a:p>
          <a:p>
            <a:endParaRPr lang="en-US" dirty="0"/>
          </a:p>
        </p:txBody>
      </p:sp>
      <p:sp>
        <p:nvSpPr>
          <p:cNvPr id="4" name="Slide Number Placeholder 3"/>
          <p:cNvSpPr>
            <a:spLocks noGrp="1"/>
          </p:cNvSpPr>
          <p:nvPr>
            <p:ph type="sldNum" sz="quarter" idx="10"/>
          </p:nvPr>
        </p:nvSpPr>
        <p:spPr/>
        <p:txBody>
          <a:bodyPr/>
          <a:lstStyle/>
          <a:p>
            <a:fld id="{577E9927-DDDC-46E0-9EE5-75D3BADA1140}" type="slidenum">
              <a:rPr lang="en-US" smtClean="0"/>
              <a:t>4</a:t>
            </a:fld>
            <a:endParaRPr lang="en-US" dirty="0"/>
          </a:p>
        </p:txBody>
      </p:sp>
      <p:sp>
        <p:nvSpPr>
          <p:cNvPr id="5" name="Footer Placeholder 4">
            <a:extLst>
              <a:ext uri="{FF2B5EF4-FFF2-40B4-BE49-F238E27FC236}">
                <a16:creationId xmlns:a16="http://schemas.microsoft.com/office/drawing/2014/main" id="{15ECE320-1F2C-FDDB-2592-9A3810295F6F}"/>
              </a:ext>
            </a:extLst>
          </p:cNvPr>
          <p:cNvSpPr>
            <a:spLocks noGrp="1"/>
          </p:cNvSpPr>
          <p:nvPr>
            <p:ph type="ftr" sz="quarter" idx="4"/>
          </p:nvPr>
        </p:nvSpPr>
        <p:spPr/>
        <p:txBody>
          <a:bodyPr/>
          <a:lstStyle/>
          <a:p>
            <a:r>
              <a:rPr lang="en-US" dirty="0"/>
              <a:t>Career &amp; Employment Services</a:t>
            </a:r>
          </a:p>
        </p:txBody>
      </p:sp>
    </p:spTree>
    <p:extLst>
      <p:ext uri="{BB962C8B-B14F-4D97-AF65-F5344CB8AC3E}">
        <p14:creationId xmlns:p14="http://schemas.microsoft.com/office/powerpoint/2010/main" val="3896355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begin to build your professional network, a good starting point is friends, family, and other professionals in the workforce. There are many social media tools that can be used with building your professional network. These social media network sites allow you to connect with hundreds of thousands of people that can assist you in marketing yourself to possible employers.</a:t>
            </a:r>
          </a:p>
        </p:txBody>
      </p:sp>
      <p:sp>
        <p:nvSpPr>
          <p:cNvPr id="4" name="Slide Number Placeholder 3"/>
          <p:cNvSpPr>
            <a:spLocks noGrp="1"/>
          </p:cNvSpPr>
          <p:nvPr>
            <p:ph type="sldNum" sz="quarter" idx="10"/>
          </p:nvPr>
        </p:nvSpPr>
        <p:spPr/>
        <p:txBody>
          <a:bodyPr/>
          <a:lstStyle/>
          <a:p>
            <a:fld id="{577E9927-DDDC-46E0-9EE5-75D3BADA1140}" type="slidenum">
              <a:rPr lang="en-US" smtClean="0"/>
              <a:t>5</a:t>
            </a:fld>
            <a:endParaRPr lang="en-US" dirty="0"/>
          </a:p>
        </p:txBody>
      </p:sp>
      <p:sp>
        <p:nvSpPr>
          <p:cNvPr id="5" name="Footer Placeholder 4">
            <a:extLst>
              <a:ext uri="{FF2B5EF4-FFF2-40B4-BE49-F238E27FC236}">
                <a16:creationId xmlns:a16="http://schemas.microsoft.com/office/drawing/2014/main" id="{F5CCEF19-F206-971A-E6B5-75DF63D0E32D}"/>
              </a:ext>
            </a:extLst>
          </p:cNvPr>
          <p:cNvSpPr>
            <a:spLocks noGrp="1"/>
          </p:cNvSpPr>
          <p:nvPr>
            <p:ph type="ftr" sz="quarter" idx="4"/>
          </p:nvPr>
        </p:nvSpPr>
        <p:spPr/>
        <p:txBody>
          <a:bodyPr/>
          <a:lstStyle/>
          <a:p>
            <a:r>
              <a:rPr lang="en-US" dirty="0"/>
              <a:t>Career &amp; Employment Services</a:t>
            </a:r>
          </a:p>
        </p:txBody>
      </p:sp>
    </p:spTree>
    <p:extLst>
      <p:ext uri="{BB962C8B-B14F-4D97-AF65-F5344CB8AC3E}">
        <p14:creationId xmlns:p14="http://schemas.microsoft.com/office/powerpoint/2010/main" val="1429234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 branding involves developing an image that </a:t>
            </a:r>
            <a:r>
              <a:rPr lang="en-US" sz="1200" kern="1200" dirty="0">
                <a:solidFill>
                  <a:schemeClr val="tx1"/>
                </a:solidFill>
                <a:latin typeface="+mn-lt"/>
                <a:ea typeface="+mn-ea"/>
                <a:cs typeface="+mn-cs"/>
              </a:rPr>
              <a:t>differentiates</a:t>
            </a:r>
            <a:r>
              <a:rPr lang="en-US" dirty="0"/>
              <a:t> you from others. It’s your personal trademark. It works much like business branding but in this case the product being marketed is you. You need to “stand out from the crowd.”</a:t>
            </a:r>
          </a:p>
        </p:txBody>
      </p:sp>
      <p:sp>
        <p:nvSpPr>
          <p:cNvPr id="4" name="Slide Number Placeholder 3"/>
          <p:cNvSpPr>
            <a:spLocks noGrp="1"/>
          </p:cNvSpPr>
          <p:nvPr>
            <p:ph type="sldNum" sz="quarter" idx="10"/>
          </p:nvPr>
        </p:nvSpPr>
        <p:spPr/>
        <p:txBody>
          <a:bodyPr/>
          <a:lstStyle/>
          <a:p>
            <a:fld id="{577E9927-DDDC-46E0-9EE5-75D3BADA1140}" type="slidenum">
              <a:rPr lang="en-US" smtClean="0"/>
              <a:t>6</a:t>
            </a:fld>
            <a:endParaRPr lang="en-US" dirty="0"/>
          </a:p>
        </p:txBody>
      </p:sp>
      <p:sp>
        <p:nvSpPr>
          <p:cNvPr id="5" name="Footer Placeholder 4">
            <a:extLst>
              <a:ext uri="{FF2B5EF4-FFF2-40B4-BE49-F238E27FC236}">
                <a16:creationId xmlns:a16="http://schemas.microsoft.com/office/drawing/2014/main" id="{C6FF9382-EBF9-69F7-DC23-197FA3CAD41E}"/>
              </a:ext>
            </a:extLst>
          </p:cNvPr>
          <p:cNvSpPr>
            <a:spLocks noGrp="1"/>
          </p:cNvSpPr>
          <p:nvPr>
            <p:ph type="ftr" sz="quarter" idx="4"/>
          </p:nvPr>
        </p:nvSpPr>
        <p:spPr/>
        <p:txBody>
          <a:bodyPr/>
          <a:lstStyle/>
          <a:p>
            <a:r>
              <a:rPr lang="en-US" dirty="0"/>
              <a:t>Career &amp; Employment Services</a:t>
            </a:r>
          </a:p>
        </p:txBody>
      </p:sp>
    </p:spTree>
    <p:extLst>
      <p:ext uri="{BB962C8B-B14F-4D97-AF65-F5344CB8AC3E}">
        <p14:creationId xmlns:p14="http://schemas.microsoft.com/office/powerpoint/2010/main" val="2620354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 hiring manager were to review your social media profiles, what would he or she think? Put yourself in their shoes and consider your online profiles as seen from a recruiter or hiring manager’s viewpoint. </a:t>
            </a:r>
            <a:r>
              <a:rPr lang="en-US" b="0" dirty="0"/>
              <a:t>Cleanse your profiles of inappropriate items</a:t>
            </a:r>
            <a:r>
              <a:rPr lang="en-US" b="1" dirty="0"/>
              <a:t>.</a:t>
            </a:r>
            <a:r>
              <a:rPr lang="en-US" dirty="0"/>
              <a:t> This doesn’t mean deleting all your fun vacation pictures. But it does mean deleting pictures or verbiage that could harm your chances of getting hired.</a:t>
            </a:r>
          </a:p>
          <a:p>
            <a:endParaRPr lang="en-US" dirty="0"/>
          </a:p>
          <a:p>
            <a:r>
              <a:rPr lang="en-US" b="0" dirty="0"/>
              <a:t>Type your name into several search engines and see what comes up.</a:t>
            </a:r>
            <a:r>
              <a:rPr lang="en-US" dirty="0"/>
              <a:t> Did you find anything old or that you don’t want displayed? Go to those online profiles and remove these items. If you found something inappropriate that someone else posted of you, ask them to delete the items. Just know that content you remove now might still show up in search engines for quite some time.</a:t>
            </a:r>
          </a:p>
        </p:txBody>
      </p:sp>
      <p:sp>
        <p:nvSpPr>
          <p:cNvPr id="4" name="Slide Number Placeholder 3"/>
          <p:cNvSpPr>
            <a:spLocks noGrp="1"/>
          </p:cNvSpPr>
          <p:nvPr>
            <p:ph type="sldNum" sz="quarter" idx="10"/>
          </p:nvPr>
        </p:nvSpPr>
        <p:spPr/>
        <p:txBody>
          <a:bodyPr/>
          <a:lstStyle/>
          <a:p>
            <a:fld id="{577E9927-DDDC-46E0-9EE5-75D3BADA1140}" type="slidenum">
              <a:rPr lang="en-US" smtClean="0"/>
              <a:t>7</a:t>
            </a:fld>
            <a:endParaRPr lang="en-US" dirty="0"/>
          </a:p>
        </p:txBody>
      </p:sp>
      <p:sp>
        <p:nvSpPr>
          <p:cNvPr id="5" name="Footer Placeholder 4">
            <a:extLst>
              <a:ext uri="{FF2B5EF4-FFF2-40B4-BE49-F238E27FC236}">
                <a16:creationId xmlns:a16="http://schemas.microsoft.com/office/drawing/2014/main" id="{347E4634-DC3C-E4CA-0B81-0F6AA8935468}"/>
              </a:ext>
            </a:extLst>
          </p:cNvPr>
          <p:cNvSpPr>
            <a:spLocks noGrp="1"/>
          </p:cNvSpPr>
          <p:nvPr>
            <p:ph type="ftr" sz="quarter" idx="4"/>
          </p:nvPr>
        </p:nvSpPr>
        <p:spPr/>
        <p:txBody>
          <a:bodyPr/>
          <a:lstStyle/>
          <a:p>
            <a:r>
              <a:rPr lang="en-US" dirty="0"/>
              <a:t>Career &amp; Employment Services</a:t>
            </a:r>
          </a:p>
        </p:txBody>
      </p:sp>
    </p:spTree>
    <p:extLst>
      <p:ext uri="{BB962C8B-B14F-4D97-AF65-F5344CB8AC3E}">
        <p14:creationId xmlns:p14="http://schemas.microsoft.com/office/powerpoint/2010/main" val="3100075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using your professional network, you can use online job searching sites and online job boards. Listed are just a few of the ones available. Many companies only post career opportunities on their websites. Use social networking sites also for looking for employment opportunities. For instance, LinkedIn has tools within such as LinkedIn Recruiter and LinkedIn Job Postings.</a:t>
            </a:r>
          </a:p>
        </p:txBody>
      </p:sp>
      <p:sp>
        <p:nvSpPr>
          <p:cNvPr id="4" name="Slide Number Placeholder 3"/>
          <p:cNvSpPr>
            <a:spLocks noGrp="1"/>
          </p:cNvSpPr>
          <p:nvPr>
            <p:ph type="sldNum" sz="quarter" idx="10"/>
          </p:nvPr>
        </p:nvSpPr>
        <p:spPr/>
        <p:txBody>
          <a:bodyPr/>
          <a:lstStyle/>
          <a:p>
            <a:fld id="{577E9927-DDDC-46E0-9EE5-75D3BADA1140}" type="slidenum">
              <a:rPr lang="en-US" smtClean="0"/>
              <a:t>8</a:t>
            </a:fld>
            <a:endParaRPr lang="en-US" dirty="0"/>
          </a:p>
        </p:txBody>
      </p:sp>
      <p:sp>
        <p:nvSpPr>
          <p:cNvPr id="5" name="Footer Placeholder 4">
            <a:extLst>
              <a:ext uri="{FF2B5EF4-FFF2-40B4-BE49-F238E27FC236}">
                <a16:creationId xmlns:a16="http://schemas.microsoft.com/office/drawing/2014/main" id="{68C69A71-654B-E59E-EE54-BDDC5AE3710E}"/>
              </a:ext>
            </a:extLst>
          </p:cNvPr>
          <p:cNvSpPr>
            <a:spLocks noGrp="1"/>
          </p:cNvSpPr>
          <p:nvPr>
            <p:ph type="ftr" sz="quarter" idx="4"/>
          </p:nvPr>
        </p:nvSpPr>
        <p:spPr/>
        <p:txBody>
          <a:bodyPr/>
          <a:lstStyle/>
          <a:p>
            <a:r>
              <a:rPr lang="en-US" dirty="0"/>
              <a:t>Career &amp; Employment Services</a:t>
            </a:r>
          </a:p>
        </p:txBody>
      </p:sp>
    </p:spTree>
    <p:extLst>
      <p:ext uri="{BB962C8B-B14F-4D97-AF65-F5344CB8AC3E}">
        <p14:creationId xmlns:p14="http://schemas.microsoft.com/office/powerpoint/2010/main" val="434401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resume and cover letter need to be top notch with today’s competition for jobs. If you do an average job on these, you will be screened out. As mentioned earlier, the Resume Writing Center can assist you with polishing up your resume or getting you started. </a:t>
            </a:r>
          </a:p>
        </p:txBody>
      </p:sp>
      <p:sp>
        <p:nvSpPr>
          <p:cNvPr id="4" name="Slide Number Placeholder 3"/>
          <p:cNvSpPr>
            <a:spLocks noGrp="1"/>
          </p:cNvSpPr>
          <p:nvPr>
            <p:ph type="sldNum" sz="quarter" idx="10"/>
          </p:nvPr>
        </p:nvSpPr>
        <p:spPr/>
        <p:txBody>
          <a:bodyPr/>
          <a:lstStyle/>
          <a:p>
            <a:fld id="{577E9927-DDDC-46E0-9EE5-75D3BADA1140}" type="slidenum">
              <a:rPr lang="en-US" smtClean="0"/>
              <a:t>9</a:t>
            </a:fld>
            <a:endParaRPr lang="en-US" dirty="0"/>
          </a:p>
        </p:txBody>
      </p:sp>
      <p:sp>
        <p:nvSpPr>
          <p:cNvPr id="5" name="Footer Placeholder 4">
            <a:extLst>
              <a:ext uri="{FF2B5EF4-FFF2-40B4-BE49-F238E27FC236}">
                <a16:creationId xmlns:a16="http://schemas.microsoft.com/office/drawing/2014/main" id="{E03F8DEF-D2EE-9ED7-0AF4-E09246147B53}"/>
              </a:ext>
            </a:extLst>
          </p:cNvPr>
          <p:cNvSpPr>
            <a:spLocks noGrp="1"/>
          </p:cNvSpPr>
          <p:nvPr>
            <p:ph type="ftr" sz="quarter" idx="4"/>
          </p:nvPr>
        </p:nvSpPr>
        <p:spPr/>
        <p:txBody>
          <a:bodyPr/>
          <a:lstStyle/>
          <a:p>
            <a:r>
              <a:rPr lang="en-US" dirty="0"/>
              <a:t>Career &amp; Employment Services</a:t>
            </a:r>
          </a:p>
        </p:txBody>
      </p:sp>
    </p:spTree>
    <p:extLst>
      <p:ext uri="{BB962C8B-B14F-4D97-AF65-F5344CB8AC3E}">
        <p14:creationId xmlns:p14="http://schemas.microsoft.com/office/powerpoint/2010/main" val="6616087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11D7D0-A54F-4931-9243-28493D44969D}" type="datetime1">
              <a:rPr lang="en-US" smtClean="0"/>
              <a:t>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0017D351-3D44-47CA-B9AC-F621E2AE0074}" type="slidenum">
              <a:rPr lang="en-US" smtClean="0"/>
              <a:t>‹#›</a:t>
            </a:fld>
            <a:endParaRPr lang="en-US" dirty="0"/>
          </a:p>
        </p:txBody>
      </p:sp>
    </p:spTree>
    <p:extLst>
      <p:ext uri="{BB962C8B-B14F-4D97-AF65-F5344CB8AC3E}">
        <p14:creationId xmlns:p14="http://schemas.microsoft.com/office/powerpoint/2010/main" val="106392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F8DE2-3A93-4692-8BA3-BBF5C8D04629}" type="datetime1">
              <a:rPr lang="en-US" smtClean="0"/>
              <a:t>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0017D351-3D44-47CA-B9AC-F621E2AE0074}" type="slidenum">
              <a:rPr lang="en-US" smtClean="0"/>
              <a:t>‹#›</a:t>
            </a:fld>
            <a:endParaRPr lang="en-US" dirty="0"/>
          </a:p>
        </p:txBody>
      </p:sp>
    </p:spTree>
    <p:extLst>
      <p:ext uri="{BB962C8B-B14F-4D97-AF65-F5344CB8AC3E}">
        <p14:creationId xmlns:p14="http://schemas.microsoft.com/office/powerpoint/2010/main" val="289419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21B1EB-586A-454C-BB57-A2CAD25D5A61}" type="datetime1">
              <a:rPr lang="en-US" smtClean="0"/>
              <a:t>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0017D351-3D44-47CA-B9AC-F621E2AE0074}" type="slidenum">
              <a:rPr lang="en-US" smtClean="0"/>
              <a:t>‹#›</a:t>
            </a:fld>
            <a:endParaRPr lang="en-US" dirty="0"/>
          </a:p>
        </p:txBody>
      </p:sp>
    </p:spTree>
    <p:extLst>
      <p:ext uri="{BB962C8B-B14F-4D97-AF65-F5344CB8AC3E}">
        <p14:creationId xmlns:p14="http://schemas.microsoft.com/office/powerpoint/2010/main" val="3593656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7E538B-A5C7-4EC6-AF90-EC62720798E8}" type="datetime1">
              <a:rPr lang="en-US" smtClean="0"/>
              <a:t>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0017D351-3D44-47CA-B9AC-F621E2AE0074}"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02820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3D0060-3905-47AE-973B-96EC739087F8}" type="datetime1">
              <a:rPr lang="en-US" smtClean="0"/>
              <a:t>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0017D351-3D44-47CA-B9AC-F621E2AE0074}" type="slidenum">
              <a:rPr lang="en-US" smtClean="0"/>
              <a:t>‹#›</a:t>
            </a:fld>
            <a:endParaRPr lang="en-US" dirty="0"/>
          </a:p>
        </p:txBody>
      </p:sp>
    </p:spTree>
    <p:extLst>
      <p:ext uri="{BB962C8B-B14F-4D97-AF65-F5344CB8AC3E}">
        <p14:creationId xmlns:p14="http://schemas.microsoft.com/office/powerpoint/2010/main" val="2780879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BA0A8AF-A79A-4C6F-A334-9FE00E5B0F82}" type="datetime1">
              <a:rPr lang="en-US" smtClean="0"/>
              <a:t>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17D351-3D44-47CA-B9AC-F621E2AE0074}" type="slidenum">
              <a:rPr lang="en-US" smtClean="0"/>
              <a:t>‹#›</a:t>
            </a:fld>
            <a:endParaRPr lang="en-US" dirty="0"/>
          </a:p>
        </p:txBody>
      </p:sp>
    </p:spTree>
    <p:extLst>
      <p:ext uri="{BB962C8B-B14F-4D97-AF65-F5344CB8AC3E}">
        <p14:creationId xmlns:p14="http://schemas.microsoft.com/office/powerpoint/2010/main" val="4212379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01A8B-DE20-4E4E-9608-29341CDE53BC}" type="datetime1">
              <a:rPr lang="en-US" smtClean="0"/>
              <a:t>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17D351-3D44-47CA-B9AC-F621E2AE0074}" type="slidenum">
              <a:rPr lang="en-US" smtClean="0"/>
              <a:t>‹#›</a:t>
            </a:fld>
            <a:endParaRPr lang="en-US" dirty="0"/>
          </a:p>
        </p:txBody>
      </p:sp>
    </p:spTree>
    <p:extLst>
      <p:ext uri="{BB962C8B-B14F-4D97-AF65-F5344CB8AC3E}">
        <p14:creationId xmlns:p14="http://schemas.microsoft.com/office/powerpoint/2010/main" val="26767815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9C659D-DABE-4B0A-8779-F2F7CCE949FB}" type="datetime1">
              <a:rPr lang="en-US" smtClean="0"/>
              <a:t>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17D351-3D44-47CA-B9AC-F621E2AE0074}" type="slidenum">
              <a:rPr lang="en-US" smtClean="0"/>
              <a:t>‹#›</a:t>
            </a:fld>
            <a:endParaRPr lang="en-US" dirty="0"/>
          </a:p>
        </p:txBody>
      </p:sp>
    </p:spTree>
    <p:extLst>
      <p:ext uri="{BB962C8B-B14F-4D97-AF65-F5344CB8AC3E}">
        <p14:creationId xmlns:p14="http://schemas.microsoft.com/office/powerpoint/2010/main" val="3787908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4A6DA54-9041-44CF-8128-68889D65F948}" type="datetime1">
              <a:rPr lang="en-US" smtClean="0"/>
              <a:t>2/2/2024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017D351-3D44-47CA-B9AC-F621E2AE0074}" type="slidenum">
              <a:rPr lang="en-US" smtClean="0"/>
              <a:t>‹#›</a:t>
            </a:fld>
            <a:endParaRPr lang="en-US" dirty="0"/>
          </a:p>
        </p:txBody>
      </p:sp>
    </p:spTree>
    <p:extLst>
      <p:ext uri="{BB962C8B-B14F-4D97-AF65-F5344CB8AC3E}">
        <p14:creationId xmlns:p14="http://schemas.microsoft.com/office/powerpoint/2010/main" val="781401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B9C8F8-CB17-4AD8-8A12-65CAF61D5BE0}" type="datetime1">
              <a:rPr lang="en-US" smtClean="0"/>
              <a:t>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17D351-3D44-47CA-B9AC-F621E2AE0074}" type="slidenum">
              <a:rPr lang="en-US" smtClean="0"/>
              <a:t>‹#›</a:t>
            </a:fld>
            <a:endParaRPr lang="en-US" dirty="0"/>
          </a:p>
        </p:txBody>
      </p:sp>
    </p:spTree>
    <p:extLst>
      <p:ext uri="{BB962C8B-B14F-4D97-AF65-F5344CB8AC3E}">
        <p14:creationId xmlns:p14="http://schemas.microsoft.com/office/powerpoint/2010/main" val="282235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A5248F-6AE1-4AC2-A788-8EBB2E088BC1}" type="datetime1">
              <a:rPr lang="en-US" smtClean="0"/>
              <a:t>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0017D351-3D44-47CA-B9AC-F621E2AE0074}" type="slidenum">
              <a:rPr lang="en-US" smtClean="0"/>
              <a:t>‹#›</a:t>
            </a:fld>
            <a:endParaRPr lang="en-US" dirty="0"/>
          </a:p>
        </p:txBody>
      </p:sp>
    </p:spTree>
    <p:extLst>
      <p:ext uri="{BB962C8B-B14F-4D97-AF65-F5344CB8AC3E}">
        <p14:creationId xmlns:p14="http://schemas.microsoft.com/office/powerpoint/2010/main" val="3111538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C1DF09-27D9-43B9-AA89-5EFFD84988AD}" type="datetime1">
              <a:rPr lang="en-US" smtClean="0"/>
              <a:t>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17D351-3D44-47CA-B9AC-F621E2AE0074}" type="slidenum">
              <a:rPr lang="en-US" smtClean="0"/>
              <a:t>‹#›</a:t>
            </a:fld>
            <a:endParaRPr lang="en-US" dirty="0"/>
          </a:p>
        </p:txBody>
      </p:sp>
    </p:spTree>
    <p:extLst>
      <p:ext uri="{BB962C8B-B14F-4D97-AF65-F5344CB8AC3E}">
        <p14:creationId xmlns:p14="http://schemas.microsoft.com/office/powerpoint/2010/main" val="265878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75AD0B-F06A-4418-ABFC-C0E454037C72}" type="datetime1">
              <a:rPr lang="en-US" smtClean="0"/>
              <a:t>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17D351-3D44-47CA-B9AC-F621E2AE0074}" type="slidenum">
              <a:rPr lang="en-US" smtClean="0"/>
              <a:t>‹#›</a:t>
            </a:fld>
            <a:endParaRPr lang="en-US" dirty="0"/>
          </a:p>
        </p:txBody>
      </p:sp>
    </p:spTree>
    <p:extLst>
      <p:ext uri="{BB962C8B-B14F-4D97-AF65-F5344CB8AC3E}">
        <p14:creationId xmlns:p14="http://schemas.microsoft.com/office/powerpoint/2010/main" val="2039607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2B0432-26D4-4C73-AD79-CF402CFB45F8}" type="datetime1">
              <a:rPr lang="en-US" smtClean="0"/>
              <a:t>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17D351-3D44-47CA-B9AC-F621E2AE0074}" type="slidenum">
              <a:rPr lang="en-US" smtClean="0"/>
              <a:t>‹#›</a:t>
            </a:fld>
            <a:endParaRPr lang="en-US" dirty="0"/>
          </a:p>
        </p:txBody>
      </p:sp>
    </p:spTree>
    <p:extLst>
      <p:ext uri="{BB962C8B-B14F-4D97-AF65-F5344CB8AC3E}">
        <p14:creationId xmlns:p14="http://schemas.microsoft.com/office/powerpoint/2010/main" val="213953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0D20CB0-967F-4A93-8FB5-9F6DB1B71EEE}" type="datetime1">
              <a:rPr lang="en-US" smtClean="0"/>
              <a:t>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17D351-3D44-47CA-B9AC-F621E2AE0074}" type="slidenum">
              <a:rPr lang="en-US" smtClean="0"/>
              <a:t>‹#›</a:t>
            </a:fld>
            <a:endParaRPr lang="en-US" dirty="0"/>
          </a:p>
        </p:txBody>
      </p:sp>
    </p:spTree>
    <p:extLst>
      <p:ext uri="{BB962C8B-B14F-4D97-AF65-F5344CB8AC3E}">
        <p14:creationId xmlns:p14="http://schemas.microsoft.com/office/powerpoint/2010/main" val="399096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AE464C-F84D-4E13-8F8E-847EDE3278BF}" type="datetime1">
              <a:rPr lang="en-US" smtClean="0"/>
              <a:t>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17D351-3D44-47CA-B9AC-F621E2AE0074}" type="slidenum">
              <a:rPr lang="en-US" smtClean="0"/>
              <a:t>‹#›</a:t>
            </a:fld>
            <a:endParaRPr lang="en-US" dirty="0"/>
          </a:p>
        </p:txBody>
      </p:sp>
    </p:spTree>
    <p:extLst>
      <p:ext uri="{BB962C8B-B14F-4D97-AF65-F5344CB8AC3E}">
        <p14:creationId xmlns:p14="http://schemas.microsoft.com/office/powerpoint/2010/main" val="178979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9C402F-7BCB-43B0-A049-20907CBFF9DC}" type="datetime1">
              <a:rPr lang="en-US" smtClean="0"/>
              <a:t>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17D351-3D44-47CA-B9AC-F621E2AE0074}" type="slidenum">
              <a:rPr lang="en-US" smtClean="0"/>
              <a:t>‹#›</a:t>
            </a:fld>
            <a:endParaRPr lang="en-US" dirty="0"/>
          </a:p>
        </p:txBody>
      </p:sp>
    </p:spTree>
    <p:extLst>
      <p:ext uri="{BB962C8B-B14F-4D97-AF65-F5344CB8AC3E}">
        <p14:creationId xmlns:p14="http://schemas.microsoft.com/office/powerpoint/2010/main" val="2704119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2278F9-C875-4198-9DBC-5E125E2805BB}" type="datetime1">
              <a:rPr lang="en-US" smtClean="0"/>
              <a:t>2/2/2024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017D351-3D44-47CA-B9AC-F621E2AE0074}" type="slidenum">
              <a:rPr lang="en-US" smtClean="0"/>
              <a:t>‹#›</a:t>
            </a:fld>
            <a:endParaRPr lang="en-US" dirty="0"/>
          </a:p>
        </p:txBody>
      </p:sp>
    </p:spTree>
    <p:extLst>
      <p:ext uri="{BB962C8B-B14F-4D97-AF65-F5344CB8AC3E}">
        <p14:creationId xmlns:p14="http://schemas.microsoft.com/office/powerpoint/2010/main" val="348208363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1C5D-B440-4D86-8BFD-240A1B9962B0}"/>
              </a:ext>
            </a:extLst>
          </p:cNvPr>
          <p:cNvSpPr>
            <a:spLocks noGrp="1"/>
          </p:cNvSpPr>
          <p:nvPr>
            <p:ph type="ctrTitle"/>
          </p:nvPr>
        </p:nvSpPr>
        <p:spPr/>
        <p:txBody>
          <a:bodyPr/>
          <a:lstStyle/>
          <a:p>
            <a:r>
              <a:rPr lang="en-US" dirty="0"/>
              <a:t>Job Search Strategies</a:t>
            </a:r>
          </a:p>
        </p:txBody>
      </p:sp>
      <p:sp>
        <p:nvSpPr>
          <p:cNvPr id="3" name="Subtitle 2">
            <a:extLst>
              <a:ext uri="{FF2B5EF4-FFF2-40B4-BE49-F238E27FC236}">
                <a16:creationId xmlns:a16="http://schemas.microsoft.com/office/drawing/2014/main" id="{CCB69A5E-A955-472C-B767-8AE93F2AD9F2}"/>
              </a:ext>
            </a:extLst>
          </p:cNvPr>
          <p:cNvSpPr>
            <a:spLocks noGrp="1"/>
          </p:cNvSpPr>
          <p:nvPr>
            <p:ph type="subTitle" idx="1"/>
          </p:nvPr>
        </p:nvSpPr>
        <p:spPr/>
        <p:txBody>
          <a:bodyPr/>
          <a:lstStyle/>
          <a:p>
            <a:r>
              <a:rPr lang="en-US" dirty="0"/>
              <a:t>Career &amp; Employment Services</a:t>
            </a:r>
          </a:p>
        </p:txBody>
      </p:sp>
    </p:spTree>
    <p:extLst>
      <p:ext uri="{BB962C8B-B14F-4D97-AF65-F5344CB8AC3E}">
        <p14:creationId xmlns:p14="http://schemas.microsoft.com/office/powerpoint/2010/main" val="3393675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7222D9-55A7-4E32-8AB4-7A08D94EC81E}"/>
              </a:ext>
            </a:extLst>
          </p:cNvPr>
          <p:cNvSpPr>
            <a:spLocks noGrp="1"/>
          </p:cNvSpPr>
          <p:nvPr>
            <p:ph type="title"/>
          </p:nvPr>
        </p:nvSpPr>
        <p:spPr>
          <a:xfrm>
            <a:off x="1485900" y="3127829"/>
            <a:ext cx="9220200" cy="1821542"/>
          </a:xfrm>
        </p:spPr>
        <p:txBody>
          <a:bodyPr>
            <a:noAutofit/>
          </a:bodyPr>
          <a:lstStyle/>
          <a:p>
            <a:pPr algn="ctr"/>
            <a:r>
              <a:rPr lang="en-US" sz="8800" dirty="0">
                <a:effectLst>
                  <a:outerShdw blurRad="38100" dist="38100" dir="2700000" algn="tl">
                    <a:srgbClr val="000000">
                      <a:alpha val="43137"/>
                    </a:srgbClr>
                  </a:outerShdw>
                </a:effectLst>
              </a:rPr>
              <a:t>Questions</a:t>
            </a:r>
            <a:r>
              <a:rPr lang="en-US" sz="16600" dirty="0">
                <a:effectLst>
                  <a:outerShdw blurRad="38100" dist="38100" dir="2700000" algn="tl">
                    <a:srgbClr val="000000">
                      <a:alpha val="43137"/>
                    </a:srgbClr>
                  </a:outerShdw>
                </a:effectLst>
              </a:rPr>
              <a:t>?</a:t>
            </a:r>
            <a:endParaRPr lang="en-US" sz="8800" dirty="0">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730A960C-D8DA-640B-90B9-02EEE37A06D9}"/>
              </a:ext>
            </a:extLst>
          </p:cNvPr>
          <p:cNvSpPr>
            <a:spLocks noGrp="1"/>
          </p:cNvSpPr>
          <p:nvPr>
            <p:ph type="sldNum" sz="quarter" idx="12"/>
          </p:nvPr>
        </p:nvSpPr>
        <p:spPr/>
        <p:txBody>
          <a:bodyPr/>
          <a:lstStyle/>
          <a:p>
            <a:fld id="{0017D351-3D44-47CA-B9AC-F621E2AE0074}" type="slidenum">
              <a:rPr lang="en-US" smtClean="0"/>
              <a:t>10</a:t>
            </a:fld>
            <a:endParaRPr lang="en-US" dirty="0"/>
          </a:p>
        </p:txBody>
      </p:sp>
    </p:spTree>
    <p:extLst>
      <p:ext uri="{BB962C8B-B14F-4D97-AF65-F5344CB8AC3E}">
        <p14:creationId xmlns:p14="http://schemas.microsoft.com/office/powerpoint/2010/main" val="371792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6BA7-7EA7-4D67-9D37-25ECFF05AAC5}"/>
              </a:ext>
            </a:extLst>
          </p:cNvPr>
          <p:cNvSpPr>
            <a:spLocks noGrp="1"/>
          </p:cNvSpPr>
          <p:nvPr>
            <p:ph type="title"/>
          </p:nvPr>
        </p:nvSpPr>
        <p:spPr/>
        <p:txBody>
          <a:bodyPr>
            <a:normAutofit/>
          </a:bodyPr>
          <a:lstStyle/>
          <a:p>
            <a:r>
              <a:rPr lang="en-US" sz="5400" dirty="0"/>
              <a:t>Overview</a:t>
            </a:r>
          </a:p>
        </p:txBody>
      </p:sp>
      <p:sp>
        <p:nvSpPr>
          <p:cNvPr id="3" name="Content Placeholder 2">
            <a:extLst>
              <a:ext uri="{FF2B5EF4-FFF2-40B4-BE49-F238E27FC236}">
                <a16:creationId xmlns:a16="http://schemas.microsoft.com/office/drawing/2014/main" id="{AFEF81A5-4436-4554-956C-2EDF49066608}"/>
              </a:ext>
            </a:extLst>
          </p:cNvPr>
          <p:cNvSpPr>
            <a:spLocks noGrp="1"/>
          </p:cNvSpPr>
          <p:nvPr>
            <p:ph idx="1"/>
          </p:nvPr>
        </p:nvSpPr>
        <p:spPr/>
        <p:txBody>
          <a:bodyPr>
            <a:normAutofit/>
          </a:bodyPr>
          <a:lstStyle/>
          <a:p>
            <a:r>
              <a:rPr lang="en-US" sz="3200" dirty="0"/>
              <a:t>Career &amp; Employment Services Center</a:t>
            </a:r>
          </a:p>
          <a:p>
            <a:r>
              <a:rPr lang="en-US" sz="3200" dirty="0"/>
              <a:t>It’s About Networking</a:t>
            </a:r>
          </a:p>
          <a:p>
            <a:r>
              <a:rPr lang="en-US" sz="3200" dirty="0"/>
              <a:t>Build a Professional Network</a:t>
            </a:r>
          </a:p>
          <a:p>
            <a:r>
              <a:rPr lang="en-US" sz="3200" dirty="0"/>
              <a:t>Create a Personal Brand</a:t>
            </a:r>
          </a:p>
          <a:p>
            <a:r>
              <a:rPr lang="en-US" sz="3200" dirty="0"/>
              <a:t>Research Employment Opportunities</a:t>
            </a:r>
          </a:p>
          <a:p>
            <a:r>
              <a:rPr lang="en-US" sz="3200" dirty="0"/>
              <a:t>Create an Application</a:t>
            </a:r>
          </a:p>
        </p:txBody>
      </p:sp>
      <p:sp>
        <p:nvSpPr>
          <p:cNvPr id="4" name="Slide Number Placeholder 3">
            <a:extLst>
              <a:ext uri="{FF2B5EF4-FFF2-40B4-BE49-F238E27FC236}">
                <a16:creationId xmlns:a16="http://schemas.microsoft.com/office/drawing/2014/main" id="{9FB9950F-1AA5-CD05-50F9-C6FD5993668E}"/>
              </a:ext>
            </a:extLst>
          </p:cNvPr>
          <p:cNvSpPr>
            <a:spLocks noGrp="1"/>
          </p:cNvSpPr>
          <p:nvPr>
            <p:ph type="sldNum" sz="quarter" idx="12"/>
          </p:nvPr>
        </p:nvSpPr>
        <p:spPr/>
        <p:txBody>
          <a:bodyPr/>
          <a:lstStyle/>
          <a:p>
            <a:fld id="{0017D351-3D44-47CA-B9AC-F621E2AE0074}" type="slidenum">
              <a:rPr lang="en-US" smtClean="0"/>
              <a:t>2</a:t>
            </a:fld>
            <a:endParaRPr lang="en-US" dirty="0"/>
          </a:p>
        </p:txBody>
      </p:sp>
    </p:spTree>
    <p:extLst>
      <p:ext uri="{BB962C8B-B14F-4D97-AF65-F5344CB8AC3E}">
        <p14:creationId xmlns:p14="http://schemas.microsoft.com/office/powerpoint/2010/main" val="4207992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270F-0D7E-4208-90CE-8DD507CFB5B0}"/>
              </a:ext>
            </a:extLst>
          </p:cNvPr>
          <p:cNvSpPr>
            <a:spLocks noGrp="1"/>
          </p:cNvSpPr>
          <p:nvPr>
            <p:ph type="title"/>
          </p:nvPr>
        </p:nvSpPr>
        <p:spPr>
          <a:xfrm>
            <a:off x="838200" y="600730"/>
            <a:ext cx="10091057" cy="1513296"/>
          </a:xfrm>
        </p:spPr>
        <p:txBody>
          <a:bodyPr>
            <a:noAutofit/>
          </a:bodyPr>
          <a:lstStyle/>
          <a:p>
            <a:r>
              <a:rPr lang="en-US" sz="5400" dirty="0">
                <a:effectLst>
                  <a:outerShdw blurRad="38100" dist="38100" dir="2700000" algn="tl">
                    <a:srgbClr val="000000">
                      <a:alpha val="43137"/>
                    </a:srgbClr>
                  </a:outerShdw>
                </a:effectLst>
              </a:rPr>
              <a:t>Career &amp; Employment Services Center</a:t>
            </a:r>
          </a:p>
        </p:txBody>
      </p:sp>
      <p:sp>
        <p:nvSpPr>
          <p:cNvPr id="3" name="Content Placeholder 2">
            <a:extLst>
              <a:ext uri="{FF2B5EF4-FFF2-40B4-BE49-F238E27FC236}">
                <a16:creationId xmlns:a16="http://schemas.microsoft.com/office/drawing/2014/main" id="{B44D07A4-C35D-4632-B6B6-8AEF24EE324A}"/>
              </a:ext>
            </a:extLst>
          </p:cNvPr>
          <p:cNvSpPr>
            <a:spLocks noGrp="1"/>
          </p:cNvSpPr>
          <p:nvPr>
            <p:ph idx="1"/>
          </p:nvPr>
        </p:nvSpPr>
        <p:spPr>
          <a:xfrm>
            <a:off x="896923" y="2271562"/>
            <a:ext cx="10515600" cy="4351338"/>
          </a:xfrm>
        </p:spPr>
        <p:txBody>
          <a:bodyPr/>
          <a:lstStyle/>
          <a:p>
            <a:r>
              <a:rPr lang="en-US" sz="3600" dirty="0"/>
              <a:t>Assessment and planning</a:t>
            </a:r>
          </a:p>
          <a:p>
            <a:r>
              <a:rPr lang="en-US" sz="3600" dirty="0"/>
              <a:t>Job skills seminars</a:t>
            </a:r>
          </a:p>
          <a:p>
            <a:r>
              <a:rPr lang="en-US" sz="3600" dirty="0"/>
              <a:t>One-on-one counseling</a:t>
            </a:r>
          </a:p>
          <a:p>
            <a:r>
              <a:rPr lang="en-US" sz="3600" dirty="0"/>
              <a:t>Employer visits</a:t>
            </a:r>
          </a:p>
          <a:p>
            <a:r>
              <a:rPr lang="en-US" sz="3600" dirty="0"/>
              <a:t>Resume writing</a:t>
            </a:r>
          </a:p>
          <a:p>
            <a:endParaRPr lang="en-US" dirty="0"/>
          </a:p>
        </p:txBody>
      </p:sp>
      <p:sp>
        <p:nvSpPr>
          <p:cNvPr id="4" name="Slide Number Placeholder 3">
            <a:extLst>
              <a:ext uri="{FF2B5EF4-FFF2-40B4-BE49-F238E27FC236}">
                <a16:creationId xmlns:a16="http://schemas.microsoft.com/office/drawing/2014/main" id="{7FD2EC12-2631-6CFA-889B-335F5C7A1F23}"/>
              </a:ext>
            </a:extLst>
          </p:cNvPr>
          <p:cNvSpPr>
            <a:spLocks noGrp="1"/>
          </p:cNvSpPr>
          <p:nvPr>
            <p:ph type="sldNum" sz="quarter" idx="12"/>
          </p:nvPr>
        </p:nvSpPr>
        <p:spPr/>
        <p:txBody>
          <a:bodyPr/>
          <a:lstStyle/>
          <a:p>
            <a:fld id="{0017D351-3D44-47CA-B9AC-F621E2AE0074}" type="slidenum">
              <a:rPr lang="en-US" smtClean="0"/>
              <a:t>3</a:t>
            </a:fld>
            <a:endParaRPr lang="en-US" dirty="0"/>
          </a:p>
        </p:txBody>
      </p:sp>
    </p:spTree>
    <p:extLst>
      <p:ext uri="{BB962C8B-B14F-4D97-AF65-F5344CB8AC3E}">
        <p14:creationId xmlns:p14="http://schemas.microsoft.com/office/powerpoint/2010/main" val="2702468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2ACC-C4C8-4114-BDE9-B8E3B356E4AD}"/>
              </a:ext>
            </a:extLst>
          </p:cNvPr>
          <p:cNvSpPr>
            <a:spLocks noGrp="1"/>
          </p:cNvSpPr>
          <p:nvPr>
            <p:ph type="title"/>
          </p:nvPr>
        </p:nvSpPr>
        <p:spPr>
          <a:xfrm>
            <a:off x="680322" y="4711615"/>
            <a:ext cx="9613859" cy="822960"/>
          </a:xfrm>
        </p:spPr>
        <p:txBody>
          <a:bodyPr>
            <a:normAutofit fontScale="90000"/>
          </a:bodyPr>
          <a:lstStyle/>
          <a:p>
            <a:r>
              <a:rPr lang="en-US" sz="5400" dirty="0">
                <a:effectLst>
                  <a:outerShdw blurRad="38100" dist="38100" dir="2700000" algn="tl">
                    <a:srgbClr val="000000">
                      <a:alpha val="43137"/>
                    </a:srgbClr>
                  </a:outerShdw>
                </a:effectLst>
              </a:rPr>
              <a:t>It’s All About Networking</a:t>
            </a:r>
          </a:p>
        </p:txBody>
      </p:sp>
      <p:pic>
        <p:nvPicPr>
          <p:cNvPr id="6" name="Picture Placeholder 5">
            <a:extLst>
              <a:ext uri="{FF2B5EF4-FFF2-40B4-BE49-F238E27FC236}">
                <a16:creationId xmlns:a16="http://schemas.microsoft.com/office/drawing/2014/main" id="{88394D7F-3529-4D8F-92AC-558951A906B8}"/>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26317" b="26317"/>
          <a:stretch>
            <a:fillRect/>
          </a:stretch>
        </p:blipFill>
        <p:spPr>
          <a:xfrm>
            <a:off x="681038" y="609600"/>
            <a:ext cx="9613900" cy="35893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Slide Number Placeholder 2">
            <a:extLst>
              <a:ext uri="{FF2B5EF4-FFF2-40B4-BE49-F238E27FC236}">
                <a16:creationId xmlns:a16="http://schemas.microsoft.com/office/drawing/2014/main" id="{0A96361D-4C33-FAB6-D220-8B097E2A3E2A}"/>
              </a:ext>
            </a:extLst>
          </p:cNvPr>
          <p:cNvSpPr>
            <a:spLocks noGrp="1"/>
          </p:cNvSpPr>
          <p:nvPr>
            <p:ph type="sldNum" sz="quarter" idx="12"/>
          </p:nvPr>
        </p:nvSpPr>
        <p:spPr/>
        <p:txBody>
          <a:bodyPr/>
          <a:lstStyle/>
          <a:p>
            <a:fld id="{0017D351-3D44-47CA-B9AC-F621E2AE0074}" type="slidenum">
              <a:rPr lang="en-US" smtClean="0"/>
              <a:t>4</a:t>
            </a:fld>
            <a:endParaRPr lang="en-US" dirty="0"/>
          </a:p>
        </p:txBody>
      </p:sp>
    </p:spTree>
    <p:extLst>
      <p:ext uri="{BB962C8B-B14F-4D97-AF65-F5344CB8AC3E}">
        <p14:creationId xmlns:p14="http://schemas.microsoft.com/office/powerpoint/2010/main" val="150531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2ACC-C4C8-4114-BDE9-B8E3B356E4AD}"/>
              </a:ext>
            </a:extLst>
          </p:cNvPr>
          <p:cNvSpPr>
            <a:spLocks noGrp="1"/>
          </p:cNvSpPr>
          <p:nvPr>
            <p:ph type="title"/>
          </p:nvPr>
        </p:nvSpPr>
        <p:spPr/>
        <p:txBody>
          <a:bodyPr>
            <a:normAutofit/>
          </a:bodyPr>
          <a:lstStyle/>
          <a:p>
            <a:r>
              <a:rPr lang="en-US" sz="5400" dirty="0">
                <a:effectLst>
                  <a:outerShdw blurRad="38100" dist="38100" dir="2700000" algn="tl">
                    <a:srgbClr val="000000">
                      <a:alpha val="43137"/>
                    </a:srgbClr>
                  </a:outerShdw>
                </a:effectLst>
              </a:rPr>
              <a:t>Build a Professional Network</a:t>
            </a:r>
          </a:p>
        </p:txBody>
      </p:sp>
      <p:sp>
        <p:nvSpPr>
          <p:cNvPr id="5" name="Content Placeholder 4">
            <a:extLst>
              <a:ext uri="{FF2B5EF4-FFF2-40B4-BE49-F238E27FC236}">
                <a16:creationId xmlns:a16="http://schemas.microsoft.com/office/drawing/2014/main" id="{C791F7F6-C330-4792-95F3-A8A08D6125D7}"/>
              </a:ext>
            </a:extLst>
          </p:cNvPr>
          <p:cNvSpPr>
            <a:spLocks noGrp="1"/>
          </p:cNvSpPr>
          <p:nvPr>
            <p:ph idx="1"/>
          </p:nvPr>
        </p:nvSpPr>
        <p:spPr/>
        <p:txBody>
          <a:bodyPr>
            <a:normAutofit fontScale="70000" lnSpcReduction="20000"/>
          </a:bodyPr>
          <a:lstStyle/>
          <a:p>
            <a:r>
              <a:rPr lang="en-US" sz="4000" dirty="0"/>
              <a:t>Starting Point</a:t>
            </a:r>
          </a:p>
          <a:p>
            <a:pPr lvl="1"/>
            <a:r>
              <a:rPr lang="en-US" sz="3600" dirty="0"/>
              <a:t>Friends</a:t>
            </a:r>
          </a:p>
          <a:p>
            <a:pPr lvl="1"/>
            <a:r>
              <a:rPr lang="en-US" sz="3600" dirty="0"/>
              <a:t>Family</a:t>
            </a:r>
          </a:p>
          <a:p>
            <a:pPr lvl="1"/>
            <a:r>
              <a:rPr lang="en-US" sz="3600" dirty="0"/>
              <a:t>Coworkers</a:t>
            </a:r>
          </a:p>
          <a:p>
            <a:pPr lvl="1"/>
            <a:r>
              <a:rPr lang="en-US" sz="3600" dirty="0"/>
              <a:t>Other Professionals</a:t>
            </a:r>
          </a:p>
          <a:p>
            <a:r>
              <a:rPr lang="en-US" sz="4000" dirty="0"/>
              <a:t>Social Media Tools</a:t>
            </a:r>
          </a:p>
          <a:p>
            <a:pPr lvl="1"/>
            <a:r>
              <a:rPr lang="en-US" sz="3600" dirty="0"/>
              <a:t>Twitter</a:t>
            </a:r>
          </a:p>
          <a:p>
            <a:pPr lvl="1"/>
            <a:r>
              <a:rPr lang="en-US" sz="3600" dirty="0"/>
              <a:t>Google+</a:t>
            </a:r>
          </a:p>
          <a:p>
            <a:pPr lvl="1"/>
            <a:r>
              <a:rPr lang="en-US" sz="3600" dirty="0"/>
              <a:t>LinkedIn</a:t>
            </a:r>
          </a:p>
          <a:p>
            <a:pPr lvl="1"/>
            <a:r>
              <a:rPr lang="en-US" sz="3600" dirty="0"/>
              <a:t>Facebook</a:t>
            </a:r>
            <a:endParaRPr lang="en-US" dirty="0"/>
          </a:p>
        </p:txBody>
      </p:sp>
      <p:sp>
        <p:nvSpPr>
          <p:cNvPr id="3" name="Slide Number Placeholder 2">
            <a:extLst>
              <a:ext uri="{FF2B5EF4-FFF2-40B4-BE49-F238E27FC236}">
                <a16:creationId xmlns:a16="http://schemas.microsoft.com/office/drawing/2014/main" id="{16892A94-3E2A-138C-5346-38410F30BDA9}"/>
              </a:ext>
            </a:extLst>
          </p:cNvPr>
          <p:cNvSpPr>
            <a:spLocks noGrp="1"/>
          </p:cNvSpPr>
          <p:nvPr>
            <p:ph type="sldNum" sz="quarter" idx="12"/>
          </p:nvPr>
        </p:nvSpPr>
        <p:spPr/>
        <p:txBody>
          <a:bodyPr/>
          <a:lstStyle/>
          <a:p>
            <a:fld id="{0017D351-3D44-47CA-B9AC-F621E2AE0074}" type="slidenum">
              <a:rPr lang="en-US" smtClean="0"/>
              <a:t>5</a:t>
            </a:fld>
            <a:endParaRPr lang="en-US" dirty="0"/>
          </a:p>
        </p:txBody>
      </p:sp>
    </p:spTree>
    <p:extLst>
      <p:ext uri="{BB962C8B-B14F-4D97-AF65-F5344CB8AC3E}">
        <p14:creationId xmlns:p14="http://schemas.microsoft.com/office/powerpoint/2010/main" val="3719725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FCD1D-F9C9-45F8-8D65-2AAF4D5F7432}"/>
              </a:ext>
            </a:extLst>
          </p:cNvPr>
          <p:cNvSpPr>
            <a:spLocks noGrp="1"/>
          </p:cNvSpPr>
          <p:nvPr>
            <p:ph type="title"/>
          </p:nvPr>
        </p:nvSpPr>
        <p:spPr>
          <a:xfrm>
            <a:off x="697175" y="636674"/>
            <a:ext cx="10515600" cy="1068388"/>
          </a:xfrm>
        </p:spPr>
        <p:txBody>
          <a:bodyPr>
            <a:noAutofit/>
          </a:bodyPr>
          <a:lstStyle/>
          <a:p>
            <a:r>
              <a:rPr lang="en-US" sz="5400" dirty="0">
                <a:effectLst>
                  <a:outerShdw blurRad="38100" dist="38100" dir="2700000" algn="tl">
                    <a:srgbClr val="000000">
                      <a:alpha val="43137"/>
                    </a:srgbClr>
                  </a:outerShdw>
                </a:effectLst>
              </a:rPr>
              <a:t>Create a Personal Brand</a:t>
            </a:r>
          </a:p>
        </p:txBody>
      </p:sp>
      <p:pic>
        <p:nvPicPr>
          <p:cNvPr id="5" name="Picture Placeholder 4">
            <a:extLst>
              <a:ext uri="{FF2B5EF4-FFF2-40B4-BE49-F238E27FC236}">
                <a16:creationId xmlns:a16="http://schemas.microsoft.com/office/drawing/2014/main" id="{51BEB835-ED39-4F88-8B2B-F586C0C3689A}"/>
              </a:ext>
            </a:extLst>
          </p:cNvPr>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5922" r="-11625"/>
          <a:stretch/>
        </p:blipFill>
        <p:spPr>
          <a:xfrm>
            <a:off x="696912" y="2203450"/>
            <a:ext cx="6400800" cy="41258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 Placeholder 5">
            <a:extLst>
              <a:ext uri="{FF2B5EF4-FFF2-40B4-BE49-F238E27FC236}">
                <a16:creationId xmlns:a16="http://schemas.microsoft.com/office/drawing/2014/main" id="{376F0AA8-1FA0-413F-A34B-34A1127DAE66}"/>
              </a:ext>
            </a:extLst>
          </p:cNvPr>
          <p:cNvSpPr>
            <a:spLocks noGrp="1"/>
          </p:cNvSpPr>
          <p:nvPr>
            <p:ph type="body" sz="half" idx="2"/>
          </p:nvPr>
        </p:nvSpPr>
        <p:spPr>
          <a:xfrm>
            <a:off x="7467090" y="3375884"/>
            <a:ext cx="3932237" cy="820024"/>
          </a:xfrm>
        </p:spPr>
        <p:txBody>
          <a:bodyPr>
            <a:normAutofit/>
          </a:bodyPr>
          <a:lstStyle/>
          <a:p>
            <a:pPr algn="ctr"/>
            <a:r>
              <a:rPr lang="en-US" sz="2800" i="1" dirty="0">
                <a:effectLst>
                  <a:outerShdw blurRad="38100" dist="38100" dir="2700000" algn="tl">
                    <a:srgbClr val="000000">
                      <a:alpha val="43137"/>
                    </a:srgbClr>
                  </a:outerShdw>
                </a:effectLst>
              </a:rPr>
              <a:t>Stand out from the Crowd</a:t>
            </a:r>
          </a:p>
        </p:txBody>
      </p:sp>
      <p:sp>
        <p:nvSpPr>
          <p:cNvPr id="3" name="Slide Number Placeholder 2">
            <a:extLst>
              <a:ext uri="{FF2B5EF4-FFF2-40B4-BE49-F238E27FC236}">
                <a16:creationId xmlns:a16="http://schemas.microsoft.com/office/drawing/2014/main" id="{35FF93E3-813D-1A34-F21D-B6D96759A416}"/>
              </a:ext>
            </a:extLst>
          </p:cNvPr>
          <p:cNvSpPr>
            <a:spLocks noGrp="1"/>
          </p:cNvSpPr>
          <p:nvPr>
            <p:ph type="sldNum" sz="quarter" idx="12"/>
          </p:nvPr>
        </p:nvSpPr>
        <p:spPr/>
        <p:txBody>
          <a:bodyPr/>
          <a:lstStyle/>
          <a:p>
            <a:fld id="{0017D351-3D44-47CA-B9AC-F621E2AE0074}" type="slidenum">
              <a:rPr lang="en-US" smtClean="0"/>
              <a:t>6</a:t>
            </a:fld>
            <a:endParaRPr lang="en-US" dirty="0"/>
          </a:p>
        </p:txBody>
      </p:sp>
    </p:spTree>
    <p:extLst>
      <p:ext uri="{BB962C8B-B14F-4D97-AF65-F5344CB8AC3E}">
        <p14:creationId xmlns:p14="http://schemas.microsoft.com/office/powerpoint/2010/main" val="423657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2B3C-4D6B-4A66-9F26-A4DB10638CC2}"/>
              </a:ext>
            </a:extLst>
          </p:cNvPr>
          <p:cNvSpPr>
            <a:spLocks noGrp="1"/>
          </p:cNvSpPr>
          <p:nvPr>
            <p:ph type="title"/>
          </p:nvPr>
        </p:nvSpPr>
        <p:spPr/>
        <p:txBody>
          <a:bodyPr>
            <a:normAutofit/>
          </a:bodyPr>
          <a:lstStyle/>
          <a:p>
            <a:r>
              <a:rPr lang="en-US" sz="5400" dirty="0">
                <a:effectLst>
                  <a:outerShdw blurRad="38100" dist="38100" dir="2700000" algn="tl">
                    <a:srgbClr val="000000">
                      <a:alpha val="43137"/>
                    </a:srgbClr>
                  </a:outerShdw>
                </a:effectLst>
              </a:rPr>
              <a:t>Evaluate Your Online Presence</a:t>
            </a:r>
          </a:p>
        </p:txBody>
      </p:sp>
      <p:sp>
        <p:nvSpPr>
          <p:cNvPr id="4" name="TextBox 3">
            <a:extLst>
              <a:ext uri="{FF2B5EF4-FFF2-40B4-BE49-F238E27FC236}">
                <a16:creationId xmlns:a16="http://schemas.microsoft.com/office/drawing/2014/main" id="{B3A7F5DC-6ADE-405F-9B9E-C700B359B92B}"/>
              </a:ext>
            </a:extLst>
          </p:cNvPr>
          <p:cNvSpPr txBox="1"/>
          <p:nvPr/>
        </p:nvSpPr>
        <p:spPr>
          <a:xfrm>
            <a:off x="333827" y="2845534"/>
            <a:ext cx="10443029" cy="1754326"/>
          </a:xfrm>
          <a:prstGeom prst="rect">
            <a:avLst/>
          </a:prstGeom>
          <a:noFill/>
        </p:spPr>
        <p:txBody>
          <a:bodyPr wrap="square" rtlCol="0">
            <a:spAutoFit/>
          </a:bodyPr>
          <a:lstStyle/>
          <a:p>
            <a:pPr algn="ctr"/>
            <a:r>
              <a:rPr lang="en-US" sz="5400" dirty="0"/>
              <a:t>Have you </a:t>
            </a:r>
            <a:r>
              <a:rPr lang="en-US" sz="5400" dirty="0">
                <a:solidFill>
                  <a:schemeClr val="accent1">
                    <a:lumMod val="60000"/>
                    <a:lumOff val="40000"/>
                  </a:schemeClr>
                </a:solidFill>
              </a:rPr>
              <a:t>“Googled” </a:t>
            </a:r>
          </a:p>
          <a:p>
            <a:pPr algn="ctr"/>
            <a:r>
              <a:rPr lang="en-US" sz="5400" dirty="0"/>
              <a:t>Yourself?</a:t>
            </a:r>
          </a:p>
        </p:txBody>
      </p:sp>
      <p:sp>
        <p:nvSpPr>
          <p:cNvPr id="3" name="Slide Number Placeholder 2">
            <a:extLst>
              <a:ext uri="{FF2B5EF4-FFF2-40B4-BE49-F238E27FC236}">
                <a16:creationId xmlns:a16="http://schemas.microsoft.com/office/drawing/2014/main" id="{2DC18100-30A4-56C8-1D2C-035D6D21EC64}"/>
              </a:ext>
            </a:extLst>
          </p:cNvPr>
          <p:cNvSpPr>
            <a:spLocks noGrp="1"/>
          </p:cNvSpPr>
          <p:nvPr>
            <p:ph type="sldNum" sz="quarter" idx="12"/>
          </p:nvPr>
        </p:nvSpPr>
        <p:spPr/>
        <p:txBody>
          <a:bodyPr/>
          <a:lstStyle/>
          <a:p>
            <a:fld id="{0017D351-3D44-47CA-B9AC-F621E2AE0074}" type="slidenum">
              <a:rPr lang="en-US" smtClean="0"/>
              <a:t>7</a:t>
            </a:fld>
            <a:endParaRPr lang="en-US" dirty="0"/>
          </a:p>
        </p:txBody>
      </p:sp>
    </p:spTree>
    <p:extLst>
      <p:ext uri="{BB962C8B-B14F-4D97-AF65-F5344CB8AC3E}">
        <p14:creationId xmlns:p14="http://schemas.microsoft.com/office/powerpoint/2010/main" val="250583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EE19-CB6A-4223-89D2-ECF02378DD5D}"/>
              </a:ext>
            </a:extLst>
          </p:cNvPr>
          <p:cNvSpPr>
            <a:spLocks noGrp="1"/>
          </p:cNvSpPr>
          <p:nvPr>
            <p:ph type="title"/>
          </p:nvPr>
        </p:nvSpPr>
        <p:spPr/>
        <p:txBody>
          <a:bodyPr>
            <a:normAutofit fontScale="90000"/>
          </a:bodyPr>
          <a:lstStyle/>
          <a:p>
            <a:r>
              <a:rPr lang="en-US" sz="5400" dirty="0">
                <a:effectLst>
                  <a:outerShdw blurRad="38100" dist="38100" dir="2700000" algn="tl">
                    <a:srgbClr val="000000">
                      <a:alpha val="43137"/>
                    </a:srgbClr>
                  </a:outerShdw>
                </a:effectLst>
              </a:rPr>
              <a:t>Research Employment Opportunities</a:t>
            </a:r>
          </a:p>
        </p:txBody>
      </p:sp>
      <p:sp>
        <p:nvSpPr>
          <p:cNvPr id="3" name="Content Placeholder 2">
            <a:extLst>
              <a:ext uri="{FF2B5EF4-FFF2-40B4-BE49-F238E27FC236}">
                <a16:creationId xmlns:a16="http://schemas.microsoft.com/office/drawing/2014/main" id="{1FFADB5D-B362-4DB7-BC64-457C7AEBCA10}"/>
              </a:ext>
            </a:extLst>
          </p:cNvPr>
          <p:cNvSpPr>
            <a:spLocks noGrp="1"/>
          </p:cNvSpPr>
          <p:nvPr>
            <p:ph idx="1"/>
          </p:nvPr>
        </p:nvSpPr>
        <p:spPr/>
        <p:txBody>
          <a:bodyPr>
            <a:normAutofit lnSpcReduction="10000"/>
          </a:bodyPr>
          <a:lstStyle/>
          <a:p>
            <a:r>
              <a:rPr lang="en-US" sz="3600" dirty="0"/>
              <a:t>Online job searching and online job boards</a:t>
            </a:r>
          </a:p>
          <a:p>
            <a:pPr lvl="1"/>
            <a:r>
              <a:rPr lang="en-US" sz="3200" dirty="0"/>
              <a:t>Indeed</a:t>
            </a:r>
          </a:p>
          <a:p>
            <a:pPr lvl="1"/>
            <a:r>
              <a:rPr lang="en-US" sz="3200" dirty="0"/>
              <a:t>Glassdoor</a:t>
            </a:r>
          </a:p>
          <a:p>
            <a:pPr lvl="1"/>
            <a:r>
              <a:rPr lang="en-US" sz="3200" dirty="0"/>
              <a:t>Monster</a:t>
            </a:r>
          </a:p>
          <a:p>
            <a:pPr lvl="1"/>
            <a:r>
              <a:rPr lang="en-US" sz="3200" dirty="0"/>
              <a:t>CareerBuilder</a:t>
            </a:r>
          </a:p>
          <a:p>
            <a:r>
              <a:rPr lang="en-US" sz="3600" dirty="0"/>
              <a:t>Company websites</a:t>
            </a:r>
          </a:p>
          <a:p>
            <a:r>
              <a:rPr lang="en-US" sz="3600" dirty="0"/>
              <a:t>Social networking sites</a:t>
            </a:r>
          </a:p>
        </p:txBody>
      </p:sp>
      <p:sp>
        <p:nvSpPr>
          <p:cNvPr id="4" name="Slide Number Placeholder 3">
            <a:extLst>
              <a:ext uri="{FF2B5EF4-FFF2-40B4-BE49-F238E27FC236}">
                <a16:creationId xmlns:a16="http://schemas.microsoft.com/office/drawing/2014/main" id="{12B147BA-492C-7D58-81CF-58B0DDDACAE9}"/>
              </a:ext>
            </a:extLst>
          </p:cNvPr>
          <p:cNvSpPr>
            <a:spLocks noGrp="1"/>
          </p:cNvSpPr>
          <p:nvPr>
            <p:ph type="sldNum" sz="quarter" idx="12"/>
          </p:nvPr>
        </p:nvSpPr>
        <p:spPr/>
        <p:txBody>
          <a:bodyPr/>
          <a:lstStyle/>
          <a:p>
            <a:fld id="{0017D351-3D44-47CA-B9AC-F621E2AE0074}" type="slidenum">
              <a:rPr lang="en-US" smtClean="0"/>
              <a:t>8</a:t>
            </a:fld>
            <a:endParaRPr lang="en-US" dirty="0"/>
          </a:p>
        </p:txBody>
      </p:sp>
    </p:spTree>
    <p:extLst>
      <p:ext uri="{BB962C8B-B14F-4D97-AF65-F5344CB8AC3E}">
        <p14:creationId xmlns:p14="http://schemas.microsoft.com/office/powerpoint/2010/main" val="4087704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7294D-19BA-400F-A178-351CC40B34AB}"/>
              </a:ext>
            </a:extLst>
          </p:cNvPr>
          <p:cNvSpPr>
            <a:spLocks noGrp="1"/>
          </p:cNvSpPr>
          <p:nvPr>
            <p:ph type="title"/>
          </p:nvPr>
        </p:nvSpPr>
        <p:spPr/>
        <p:txBody>
          <a:bodyPr>
            <a:normAutofit/>
          </a:bodyPr>
          <a:lstStyle/>
          <a:p>
            <a:r>
              <a:rPr lang="en-US" sz="5400" dirty="0">
                <a:effectLst>
                  <a:outerShdw blurRad="38100" dist="38100" dir="2700000" algn="tl">
                    <a:srgbClr val="000000">
                      <a:alpha val="43137"/>
                    </a:srgbClr>
                  </a:outerShdw>
                </a:effectLst>
              </a:rPr>
              <a:t>Create an Application Packet</a:t>
            </a:r>
          </a:p>
        </p:txBody>
      </p:sp>
      <p:sp>
        <p:nvSpPr>
          <p:cNvPr id="3" name="Content Placeholder 2">
            <a:extLst>
              <a:ext uri="{FF2B5EF4-FFF2-40B4-BE49-F238E27FC236}">
                <a16:creationId xmlns:a16="http://schemas.microsoft.com/office/drawing/2014/main" id="{FC7182FA-AFC0-4E8B-82EB-58D8590216BF}"/>
              </a:ext>
            </a:extLst>
          </p:cNvPr>
          <p:cNvSpPr>
            <a:spLocks noGrp="1"/>
          </p:cNvSpPr>
          <p:nvPr>
            <p:ph idx="1"/>
          </p:nvPr>
        </p:nvSpPr>
        <p:spPr/>
        <p:txBody>
          <a:bodyPr/>
          <a:lstStyle/>
          <a:p>
            <a:r>
              <a:rPr lang="en-US" sz="3600" dirty="0"/>
              <a:t>Resume</a:t>
            </a:r>
          </a:p>
          <a:p>
            <a:r>
              <a:rPr lang="en-US" sz="3600" dirty="0"/>
              <a:t>Cover letter</a:t>
            </a:r>
          </a:p>
          <a:p>
            <a:r>
              <a:rPr lang="en-US" sz="3600" dirty="0"/>
              <a:t>References</a:t>
            </a:r>
            <a:endParaRPr lang="en-US" dirty="0"/>
          </a:p>
        </p:txBody>
      </p:sp>
      <p:sp>
        <p:nvSpPr>
          <p:cNvPr id="4" name="Slide Number Placeholder 3">
            <a:extLst>
              <a:ext uri="{FF2B5EF4-FFF2-40B4-BE49-F238E27FC236}">
                <a16:creationId xmlns:a16="http://schemas.microsoft.com/office/drawing/2014/main" id="{4894A275-2B18-4E29-8C0D-13932AB2A653}"/>
              </a:ext>
            </a:extLst>
          </p:cNvPr>
          <p:cNvSpPr>
            <a:spLocks noGrp="1"/>
          </p:cNvSpPr>
          <p:nvPr>
            <p:ph type="sldNum" sz="quarter" idx="12"/>
          </p:nvPr>
        </p:nvSpPr>
        <p:spPr/>
        <p:txBody>
          <a:bodyPr/>
          <a:lstStyle/>
          <a:p>
            <a:fld id="{0017D351-3D44-47CA-B9AC-F621E2AE0074}" type="slidenum">
              <a:rPr lang="en-US" smtClean="0"/>
              <a:t>9</a:t>
            </a:fld>
            <a:endParaRPr lang="en-US" dirty="0"/>
          </a:p>
        </p:txBody>
      </p:sp>
    </p:spTree>
    <p:extLst>
      <p:ext uri="{BB962C8B-B14F-4D97-AF65-F5344CB8AC3E}">
        <p14:creationId xmlns:p14="http://schemas.microsoft.com/office/powerpoint/2010/main" val="2930575886"/>
      </p:ext>
    </p:extLst>
  </p:cSld>
  <p:clrMapOvr>
    <a:masterClrMapping/>
  </p:clrMapOvr>
</p:sld>
</file>

<file path=ppt/theme/theme1.xml><?xml version="1.0" encoding="utf-8"?>
<a:theme xmlns:a="http://schemas.openxmlformats.org/drawingml/2006/main" name="Berli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162</TotalTime>
  <Words>851</Words>
  <Application>Microsoft Office PowerPoint</Application>
  <PresentationFormat>Widescreen</PresentationFormat>
  <Paragraphs>92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Gill Sans MT</vt:lpstr>
      <vt:lpstr>Berlin</vt:lpstr>
      <vt:lpstr>Job Search Strategies</vt:lpstr>
      <vt:lpstr>Overview</vt:lpstr>
      <vt:lpstr>Career &amp; Employment Services Center</vt:lpstr>
      <vt:lpstr>It’s All About Networking</vt:lpstr>
      <vt:lpstr>Build a Professional Network</vt:lpstr>
      <vt:lpstr>Create a Personal Brand</vt:lpstr>
      <vt:lpstr>Evaluate Your Online Presence</vt:lpstr>
      <vt:lpstr>Research Employment Opportunities</vt:lpstr>
      <vt:lpstr>Create an Application Packet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Amoo</dc:creator>
  <cp:lastModifiedBy>Michael Amoo</cp:lastModifiedBy>
  <cp:revision>13</cp:revision>
  <dcterms:created xsi:type="dcterms:W3CDTF">2024-01-29T19:07:55Z</dcterms:created>
  <dcterms:modified xsi:type="dcterms:W3CDTF">2024-02-03T03:26:34Z</dcterms:modified>
</cp:coreProperties>
</file>