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73" r:id="rId4"/>
    <p:sldId id="275" r:id="rId5"/>
    <p:sldId id="261" r:id="rId6"/>
    <p:sldId id="274" r:id="rId7"/>
    <p:sldId id="277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5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0729" y="1904999"/>
            <a:ext cx="7961671" cy="2888381"/>
          </a:xfrm>
        </p:spPr>
        <p:txBody>
          <a:bodyPr anchor="b">
            <a:normAutofit/>
          </a:bodyPr>
          <a:lstStyle>
            <a:lvl1pPr algn="l">
              <a:defRPr sz="5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0729" y="5029200"/>
            <a:ext cx="7961671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21">
            <a:extLst>
              <a:ext uri="{FF2B5EF4-FFF2-40B4-BE49-F238E27FC236}">
                <a16:creationId xmlns:a16="http://schemas.microsoft.com/office/drawing/2014/main" id="{D9CAD45E-251D-4C68-8F8D-629504D327C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223185" y="411667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E9BB26-E3F9-4316-94F6-3A2C7AC204B0}"/>
              </a:ext>
            </a:extLst>
          </p:cNvPr>
          <p:cNvCxnSpPr/>
          <p:nvPr userDrawn="1"/>
        </p:nvCxnSpPr>
        <p:spPr>
          <a:xfrm>
            <a:off x="3620729" y="4925961"/>
            <a:ext cx="79616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p:transition spd="slow" advClick="0" advTm="85000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p:transition spd="slow" advClick="0" advTm="85000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p:transition spd="slow" advClick="0" advTm="8500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p:transition spd="slow" advClick="0" advTm="8500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566046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accent2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p:transition spd="slow" advClick="0" advTm="85000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p:transition spd="slow" advClick="0" advTm="85000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p:transition spd="slow" advClick="0" advTm="85000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p:transition spd="slow" advClick="0" advTm="85000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p:transition spd="slow" advClick="0" advTm="85000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p:transition spd="slow" advClick="0" advTm="85000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p:transition spd="slow" advClick="0" advTm="85000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"/>
            <a:ext cx="12192000" cy="1600200"/>
          </a:xfrm>
          <a:prstGeom prst="rect">
            <a:avLst/>
          </a:prstGeom>
          <a:gradFill flip="none" rotWithShape="1">
            <a:gsLst>
              <a:gs pos="15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85000">
    <p:push dir="r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Exploring2019@Outlook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9886" y="1897741"/>
            <a:ext cx="8461829" cy="288838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Summerfield Music School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Amoo</a:t>
            </a:r>
          </a:p>
        </p:txBody>
      </p:sp>
    </p:spTree>
    <p:extLst>
      <p:ext uri="{BB962C8B-B14F-4D97-AF65-F5344CB8AC3E}">
        <p14:creationId xmlns:p14="http://schemas.microsoft.com/office/powerpoint/2010/main" val="1786507159"/>
      </p:ext>
    </p:extLst>
  </p:cSld>
  <p:clrMapOvr>
    <a:masterClrMapping/>
  </p:clrMapOvr>
  <p:transition spd="slow" advClick="0" advTm="85000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43927-34CA-4F13-996E-E3710567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1"/>
                </a:solidFill>
              </a:rPr>
              <a:t>Instruction</a:t>
            </a:r>
          </a:p>
          <a:p>
            <a:r>
              <a:rPr lang="en-US" sz="5400" dirty="0">
                <a:solidFill>
                  <a:schemeClr val="accent1"/>
                </a:solidFill>
              </a:rPr>
              <a:t>Instruments</a:t>
            </a:r>
          </a:p>
          <a:p>
            <a:r>
              <a:rPr lang="en-US" sz="5400" dirty="0">
                <a:solidFill>
                  <a:schemeClr val="accent1"/>
                </a:solidFill>
              </a:rPr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56938"/>
      </p:ext>
    </p:extLst>
  </p:cSld>
  <p:clrMapOvr>
    <a:masterClrMapping/>
  </p:clrMapOvr>
  <p:transition spd="slow" advClick="0" advTm="85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0B3585-E090-4A3F-B161-ED0A7416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74E556-5315-48C6-88F6-112389EC8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Master Violin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58788"/>
      </p:ext>
    </p:extLst>
  </p:cSld>
  <p:clrMapOvr>
    <a:masterClrMapping/>
  </p:clrMapOvr>
  <p:transition spd="slow" advClick="0" advTm="85000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usic, cymbal, table, indoor&#10;&#10;Description generated with very high confidence">
            <a:extLst>
              <a:ext uri="{FF2B5EF4-FFF2-40B4-BE49-F238E27FC236}">
                <a16:creationId xmlns:a16="http://schemas.microsoft.com/office/drawing/2014/main" id="{51954E8C-09E1-4CD0-927F-F263446452FF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344" y="3099816"/>
            <a:ext cx="3657600" cy="2532888"/>
          </a:xfrm>
          <a:prstGeom prst="rect">
            <a:avLst/>
          </a:prstGeom>
        </p:spPr>
      </p:pic>
      <p:pic>
        <p:nvPicPr>
          <p:cNvPr id="13" name="Picture 12" descr="A violin on a table&#10;&#10;Description generated with high confidence">
            <a:extLst>
              <a:ext uri="{FF2B5EF4-FFF2-40B4-BE49-F238E27FC236}">
                <a16:creationId xmlns:a16="http://schemas.microsoft.com/office/drawing/2014/main" id="{46F319E3-5711-40E2-ABB6-D18F88D2E986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84" y="3099816"/>
            <a:ext cx="3657600" cy="2532888"/>
          </a:xfrm>
          <a:prstGeom prst="rect">
            <a:avLst/>
          </a:prstGeom>
        </p:spPr>
      </p:pic>
      <p:pic>
        <p:nvPicPr>
          <p:cNvPr id="11" name="Picture 10" descr="A picture containing wall, indoor, music, clarinet&#10;&#10;Description generated with very high confidence">
            <a:extLst>
              <a:ext uri="{FF2B5EF4-FFF2-40B4-BE49-F238E27FC236}">
                <a16:creationId xmlns:a16="http://schemas.microsoft.com/office/drawing/2014/main" id="{7B8A1F05-1CC8-4174-A7D0-65192A01D409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3099816"/>
            <a:ext cx="3657600" cy="2532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Instruments</a:t>
            </a:r>
          </a:p>
        </p:txBody>
      </p:sp>
    </p:spTree>
    <p:extLst>
      <p:ext uri="{BB962C8B-B14F-4D97-AF65-F5344CB8AC3E}">
        <p14:creationId xmlns:p14="http://schemas.microsoft.com/office/powerpoint/2010/main" val="736977800"/>
      </p:ext>
    </p:extLst>
  </p:cSld>
  <p:clrMapOvr>
    <a:masterClrMapping/>
  </p:clrMapOvr>
  <p:transition spd="slow" advClick="0" advTm="85000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4D8A3-F0C7-4E4E-97DB-57B20801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song</a:t>
            </a:r>
          </a:p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our hearts…</a:t>
            </a:r>
          </a:p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Brings happiness to our faces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0" name="Heart 9">
            <a:extLst>
              <a:ext uri="{FF2B5EF4-FFF2-40B4-BE49-F238E27FC236}">
                <a16:creationId xmlns:a16="http://schemas.microsoft.com/office/drawing/2014/main" id="{40658D1A-754B-48BE-9921-C639BC6437F2}"/>
              </a:ext>
            </a:extLst>
          </p:cNvPr>
          <p:cNvSpPr/>
          <p:nvPr/>
        </p:nvSpPr>
        <p:spPr>
          <a:xfrm>
            <a:off x="6812280" y="1600200"/>
            <a:ext cx="5029200" cy="5029200"/>
          </a:xfrm>
          <a:prstGeom prst="hear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47233"/>
      </p:ext>
    </p:extLst>
  </p:cSld>
  <p:clrMapOvr>
    <a:masterClrMapping/>
  </p:clrMapOvr>
  <p:transition spd="slow" advClick="0" advTm="85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0D6A-FA24-4D12-A1DB-15545EF3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B34C-D79A-43A7-8111-DCBCDDE0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72166829-F47E-47ED-8A58-6CFA81CB2E16}"/>
              </a:ext>
            </a:extLst>
          </p:cNvPr>
          <p:cNvSpPr/>
          <p:nvPr/>
        </p:nvSpPr>
        <p:spPr>
          <a:xfrm>
            <a:off x="905256" y="2313432"/>
            <a:ext cx="2148840" cy="1773936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C546D3E-5585-4C27-AE79-129622CDFB49}"/>
              </a:ext>
            </a:extLst>
          </p:cNvPr>
          <p:cNvSpPr/>
          <p:nvPr/>
        </p:nvSpPr>
        <p:spPr>
          <a:xfrm>
            <a:off x="6711696" y="2313432"/>
            <a:ext cx="2148840" cy="1773936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Advising &amp; Orientation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E86D94A-76BC-4769-8E18-8D876D3C233F}"/>
              </a:ext>
            </a:extLst>
          </p:cNvPr>
          <p:cNvSpPr/>
          <p:nvPr/>
        </p:nvSpPr>
        <p:spPr>
          <a:xfrm>
            <a:off x="9564624" y="2313432"/>
            <a:ext cx="2148840" cy="1773936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Instrument Selection &amp; Scheduling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AFBC06C9-2F2E-4168-A13A-C5E995D749C8}"/>
              </a:ext>
            </a:extLst>
          </p:cNvPr>
          <p:cNvSpPr/>
          <p:nvPr/>
        </p:nvSpPr>
        <p:spPr>
          <a:xfrm>
            <a:off x="3803904" y="2313432"/>
            <a:ext cx="2148840" cy="1773936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 Aid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38B33B-D739-4DF0-B945-1AC199A425C0}"/>
              </a:ext>
            </a:extLst>
          </p:cNvPr>
          <p:cNvCxnSpPr>
            <a:stCxn id="4" idx="0"/>
            <a:endCxn id="7" idx="3"/>
          </p:cNvCxnSpPr>
          <p:nvPr/>
        </p:nvCxnSpPr>
        <p:spPr>
          <a:xfrm>
            <a:off x="3054096" y="3200400"/>
            <a:ext cx="7498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415D35-D600-49DD-B245-61D2CD357B28}"/>
              </a:ext>
            </a:extLst>
          </p:cNvPr>
          <p:cNvCxnSpPr/>
          <p:nvPr/>
        </p:nvCxnSpPr>
        <p:spPr>
          <a:xfrm>
            <a:off x="5952744" y="3200400"/>
            <a:ext cx="7498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B32ACE-8721-4157-8051-5BEA95AFB46E}"/>
              </a:ext>
            </a:extLst>
          </p:cNvPr>
          <p:cNvCxnSpPr/>
          <p:nvPr/>
        </p:nvCxnSpPr>
        <p:spPr>
          <a:xfrm>
            <a:off x="8814816" y="3200400"/>
            <a:ext cx="7498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0088"/>
      </p:ext>
    </p:extLst>
  </p:cSld>
  <p:clrMapOvr>
    <a:masterClrMapping/>
  </p:clrMapOvr>
  <p:transition spd="slow" advClick="0" advTm="85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C99C-0CB0-4A66-A076-2ECB7F19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en-US" sz="5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8211-9819-430C-A015-B1B1BC91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4800" dirty="0">
              <a:solidFill>
                <a:schemeClr val="accent1"/>
              </a:solidFill>
            </a:endParaRPr>
          </a:p>
          <a:p>
            <a:pPr marL="0" indent="0" algn="r">
              <a:buNone/>
            </a:pPr>
            <a:r>
              <a:rPr lang="en-US" sz="4800" dirty="0">
                <a:solidFill>
                  <a:schemeClr val="accent1"/>
                </a:solidFill>
              </a:rPr>
              <a:t>Contact us at:</a:t>
            </a:r>
          </a:p>
          <a:p>
            <a:pPr marL="0" indent="0" algn="r">
              <a:buNone/>
            </a:pPr>
            <a:r>
              <a:rPr lang="en-US" sz="4400" dirty="0">
                <a:solidFill>
                  <a:schemeClr val="accent1"/>
                </a:solidFill>
                <a:hlinkClick r:id="rId2"/>
              </a:rPr>
              <a:t>Exploring2019@Outlook.com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5765002"/>
      </p:ext>
    </p:extLst>
  </p:cSld>
  <p:clrMapOvr>
    <a:masterClrMapping/>
  </p:clrMapOvr>
  <p:transition spd="slow" advClick="0" advTm="85000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usic Score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.potx" id="{6ADF3BEB-29B7-4B59-868B-CC2D2045A513}" vid="{1320CC86-6327-42C4-8685-C8BBB762A9AB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F641B65-C3C4-4643-BB04-EE8F381F6F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Music score presentation (treble clef design)</Template>
  <TotalTime>0</TotalTime>
  <Words>49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Music Score 16x9</vt:lpstr>
      <vt:lpstr>Summerfield Music School</vt:lpstr>
      <vt:lpstr>Services</vt:lpstr>
      <vt:lpstr>Instruction</vt:lpstr>
      <vt:lpstr>Instruments</vt:lpstr>
      <vt:lpstr>Performance</vt:lpstr>
      <vt:lpstr>Enrollment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2018-04-06T12:55:04Z</dcterms:created>
  <dcterms:modified xsi:type="dcterms:W3CDTF">2024-02-09T08:15:44Z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