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4890177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4890177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4890177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4890177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4890177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4890177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6ed546a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6ed546a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e2a21a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ae2a21a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cec3e12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cec3e12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4890177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4890177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c5079f1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c5079f1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for Economic Co-operation and Development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6ed546a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6ed546a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aptechu.edu/blog/ethical-considerations-of-artificial-intelligence" TargetMode="External"/><Relationship Id="rId4" Type="http://schemas.openxmlformats.org/officeDocument/2006/relationships/hyperlink" Target="https://doi.org/10.1007/s44163-024-00109-4" TargetMode="External"/><Relationship Id="rId9" Type="http://schemas.openxmlformats.org/officeDocument/2006/relationships/hyperlink" Target="https://doi.org/10.1016/j.trip.2023.100873" TargetMode="External"/><Relationship Id="rId5" Type="http://schemas.openxmlformats.org/officeDocument/2006/relationships/hyperlink" Target="https://www.spiceworks.com/tech/artificial-intelligence/articles/ai-regulations-around-the-world/" TargetMode="External"/><Relationship Id="rId6" Type="http://schemas.openxmlformats.org/officeDocument/2006/relationships/hyperlink" Target="https://iapp.org/resources/article/us-federal-ai-governance/#policy-white-house" TargetMode="External"/><Relationship Id="rId7" Type="http://schemas.openxmlformats.org/officeDocument/2006/relationships/hyperlink" Target="https://ssrn.com/abstract=4549261" TargetMode="External"/><Relationship Id="rId8" Type="http://schemas.openxmlformats.org/officeDocument/2006/relationships/hyperlink" Target="https://doi.org/10.1007/s00146-023-01523-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Ethics-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5175" y="327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Corenson Terry</a:t>
            </a:r>
            <a:r>
              <a:rPr lang="en"/>
              <a:t>, </a:t>
            </a:r>
            <a:r>
              <a:rPr lang="en"/>
              <a:t>Michael</a:t>
            </a:r>
            <a:r>
              <a:rPr lang="en"/>
              <a:t> Amoo</a:t>
            </a:r>
            <a:r>
              <a:rPr lang="en" sz="1600"/>
              <a:t> and Terrence Lane II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CYS 323: Cyber Ethics, Law, and Policy in Cyberspace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819150" y="566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819150" y="1203950"/>
            <a:ext cx="75057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https://www.captechu.edu/blog/ethical-considerations-of-artificial-intelligence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Walter, Y. Managing the race to the moon: Global policy and governance in Artificial Intelligence regulation—A contemporary overview and an analysis of socioeconomic consequences.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Discov Artif Intell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4, 14 (2024).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https://doi.org/10.1007/s44163-024-00109-4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  <a:hlinkClick r:id="rId5"/>
              </a:rPr>
              <a:t>https://www.spiceworks.com/tech/artificial-intelligence/articles/ai-regulations-around-the-world/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  <a:hlinkClick r:id="rId6"/>
              </a:rPr>
              <a:t>https://iapp.org/resources/article/us-federal-ai-governance/#policy-white-house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05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Musch, Sean and Borrelli, Michael and Kerrigan, Charles, The EU AI Act As Global Artificial Intelligence Regulation (August 23, 2023). Available at SSRN: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  <a:hlinkClick r:id="rId7"/>
              </a:rPr>
              <a:t>https://ssrn.com/abstract=4549261 or http://dx.doi.org/10.2139/ssrn.4549261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Vinuesa, R., &amp; Holmberg, K. (2023). Ethical implications of large AI models: The ChatGPT controversy. </a:t>
            </a:r>
            <a:r>
              <a:rPr i="1"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AI &amp; Society, 38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(4), 1125-1142. </a:t>
            </a:r>
            <a:r>
              <a:rPr lang="en" sz="11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8"/>
              </a:rPr>
              <a:t>https://doi.org/10.1007/s00146-023-01523-w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Goodall, N. J. (2023). Regulating self-driving cars: Ethics, safety, and the law. </a:t>
            </a:r>
            <a:r>
              <a:rPr i="1"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Transportation Research Interdisciplinary Perspectives, 18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100873. </a:t>
            </a:r>
            <a:r>
              <a:rPr lang="en" sz="11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9"/>
              </a:rPr>
              <a:t>https://doi.org/10.1016/j.trip.2023.100873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19525" y="19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Regulating Artificial Intelligence: An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819150" y="1414075"/>
            <a:ext cx="75057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AI is becoming deeply embedded in nearly every aspect of modern society, transforming industries, economies, and daily life. From healthcare diagnostics and financial decision-making to autonomous vehicles and smart assistants, AI is reshaping how we work, communicate, and solve problems.</a:t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Key question: </a:t>
            </a:r>
            <a:r>
              <a:rPr b="1" i="1"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What should ethical AI regulations look like, and who should enforce them?</a:t>
            </a:r>
            <a:endParaRPr b="1" i="1"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80325" y="293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Regulating Artificial Intelligence: Ethical Concerns-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3975" y="1292538"/>
            <a:ext cx="30468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Bias and discrimination in AI algorithms.</a:t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Privacy and data security risks.</a:t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725" y="2975725"/>
            <a:ext cx="6235600" cy="21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4572000" y="1292538"/>
            <a:ext cx="39927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Lack of transparency in decision-making.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Autonomous decision-making and human control.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Regulating AI: The Need for AI Regulation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248100" y="1557550"/>
            <a:ext cx="4725900" cy="28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Preventing unethical use of AI (ex., 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deep fakes/misinformation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, biases).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Ensuring fairness, 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and transparency.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Protecting jobs and economic stability.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Aligning AI advancements with human rights.</a:t>
            </a:r>
            <a:endParaRPr sz="20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92" y="1597875"/>
            <a:ext cx="4239809" cy="2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#1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937875" y="1597875"/>
            <a:ext cx="76905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Italy’s </a:t>
            </a: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temporary</a:t>
            </a: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ban on ChatGPT (2023)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Italy’s data protection authority temporarily banned ChatGPT, citing privacy violations under GDPR. OpenAI lacked transparency in data collection and failed to implement age verification.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ban was lifted after OpenAI introduced clearer data policies, age restrictions, and user opt-out options to comply with European regulations.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This case highlights the need for global AI privacy regulations to ensure accountability and prevent fragmented enforcement across different countries.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4725" y="180125"/>
            <a:ext cx="1836199" cy="18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#2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937875" y="1597875"/>
            <a:ext cx="76905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Tesla’s Autopilot AI Investigation (2023)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Tesla’s Autopilot system was involved in multiple fatal crashes, leading to a U.S. NHTSA investigation over misleading marketing and lack of human oversight.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Regulators mandated software updates and safety recalls, reinforcing the need for sector-specific AI regulations in high-risk industries like autonomous driving.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This case demonstrates the importance of balancing AI innovation with public safety through strict regulatory oversight.</a:t>
            </a: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825" y="120725"/>
            <a:ext cx="2772124" cy="18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Regulating AI: Governing Concerns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824850" y="2179400"/>
            <a:ext cx="7988400" cy="29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49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0"/>
              <a:buFont typeface="Maven Pro"/>
              <a:buChar char="●"/>
            </a:pPr>
            <a:r>
              <a:rPr b="1" lang="en" sz="262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Innovation V.S Regulatory Compliance</a:t>
            </a:r>
            <a:endParaRPr b="1" sz="262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32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5"/>
              <a:buFont typeface="Maven Pro"/>
              <a:buChar char="○"/>
            </a:pPr>
            <a:r>
              <a:rPr lang="en" sz="243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Balancing between Innovation &amp; Compliance</a:t>
            </a:r>
            <a:endParaRPr sz="243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949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0"/>
              <a:buFont typeface="Maven Pro"/>
              <a:buChar char="●"/>
            </a:pPr>
            <a:r>
              <a:rPr b="1" lang="en" sz="262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Global Regulation Difficulties</a:t>
            </a:r>
            <a:endParaRPr b="1" sz="262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32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5"/>
              <a:buFont typeface="Maven Pro"/>
              <a:buChar char="○"/>
            </a:pPr>
            <a:r>
              <a:rPr lang="en" sz="243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Taking into account global regulatory perspectives</a:t>
            </a:r>
            <a:endParaRPr sz="243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949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20"/>
              <a:buFont typeface="Maven Pro"/>
              <a:buChar char="●"/>
            </a:pPr>
            <a:r>
              <a:rPr b="1" lang="en" sz="262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Sector-Specific Regulations</a:t>
            </a:r>
            <a:endParaRPr b="1" sz="262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832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35"/>
              <a:buFont typeface="Maven Pro"/>
              <a:buChar char="○"/>
            </a:pPr>
            <a:r>
              <a:rPr lang="en" sz="2435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Each field is impacted differently by AI, how do we go about this?</a:t>
            </a:r>
            <a:endParaRPr sz="2435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222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16380" l="0" r="3222" t="0"/>
          <a:stretch/>
        </p:blipFill>
        <p:spPr>
          <a:xfrm>
            <a:off x="1303800" y="1180100"/>
            <a:ext cx="2056082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225" y="1216975"/>
            <a:ext cx="925551" cy="92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700" y="1146363"/>
            <a:ext cx="2708602" cy="10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147250" y="568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Regulating AI: Governing Bodies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107100" y="1320600"/>
            <a:ext cx="44649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037">
                <a:latin typeface="Maven Pro"/>
                <a:ea typeface="Maven Pro"/>
                <a:cs typeface="Maven Pro"/>
                <a:sym typeface="Maven Pro"/>
              </a:rPr>
              <a:t>Globally:</a:t>
            </a:r>
            <a:endParaRPr b="1" sz="2037">
              <a:latin typeface="Maven Pro"/>
              <a:ea typeface="Maven Pro"/>
              <a:cs typeface="Maven Pro"/>
              <a:sym typeface="Maven Pro"/>
            </a:endParaRPr>
          </a:p>
          <a:p>
            <a:pPr indent="-35798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38"/>
              <a:buFont typeface="Maven Pro"/>
              <a:buChar char="●"/>
            </a:pPr>
            <a:r>
              <a:rPr b="1" lang="en" sz="2037">
                <a:latin typeface="Maven Pro"/>
                <a:ea typeface="Maven Pro"/>
                <a:cs typeface="Maven Pro"/>
                <a:sym typeface="Maven Pro"/>
              </a:rPr>
              <a:t>European Union- Artificial Intelligence Act:</a:t>
            </a:r>
            <a:endParaRPr b="1" sz="2037">
              <a:latin typeface="Maven Pro"/>
              <a:ea typeface="Maven Pro"/>
              <a:cs typeface="Maven Pro"/>
              <a:sym typeface="Maven Pro"/>
            </a:endParaRPr>
          </a:p>
          <a:p>
            <a:pPr indent="-35798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8"/>
              <a:buFont typeface="Maven Pro"/>
              <a:buChar char="○"/>
            </a:pPr>
            <a:r>
              <a:rPr b="1" lang="en" sz="2037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2037">
                <a:latin typeface="Maven Pro"/>
                <a:ea typeface="Maven Pro"/>
                <a:cs typeface="Maven Pro"/>
                <a:sym typeface="Maven Pro"/>
              </a:rPr>
              <a:t>First Act Passed for AI Reg.</a:t>
            </a:r>
            <a:endParaRPr sz="2037">
              <a:latin typeface="Maven Pro"/>
              <a:ea typeface="Maven Pro"/>
              <a:cs typeface="Maven Pro"/>
              <a:sym typeface="Maven Pro"/>
            </a:endParaRPr>
          </a:p>
          <a:p>
            <a:pPr indent="-35798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8"/>
              <a:buFont typeface="Maven Pro"/>
              <a:buChar char="○"/>
            </a:pPr>
            <a:r>
              <a:rPr lang="en" sz="2037">
                <a:solidFill>
                  <a:srgbClr val="080809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Use AI to achieve global goals and Sustainability</a:t>
            </a:r>
            <a:endParaRPr sz="2037">
              <a:latin typeface="Maven Pro"/>
              <a:ea typeface="Maven Pro"/>
              <a:cs typeface="Maven Pro"/>
              <a:sym typeface="Maven Pro"/>
            </a:endParaRPr>
          </a:p>
          <a:p>
            <a:pPr indent="-35798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8"/>
              <a:buFont typeface="Maven Pro"/>
              <a:buChar char="●"/>
            </a:pPr>
            <a:r>
              <a:rPr b="1" lang="en" sz="2037">
                <a:latin typeface="Maven Pro"/>
                <a:ea typeface="Maven Pro"/>
                <a:cs typeface="Maven Pro"/>
                <a:sym typeface="Maven Pro"/>
              </a:rPr>
              <a:t>OECD: U.S, Canada, Mexico, Japan, +more:</a:t>
            </a:r>
            <a:endParaRPr b="1" sz="2037">
              <a:latin typeface="Maven Pro"/>
              <a:ea typeface="Maven Pro"/>
              <a:cs typeface="Maven Pro"/>
              <a:sym typeface="Maven Pro"/>
            </a:endParaRPr>
          </a:p>
          <a:p>
            <a:pPr indent="-35798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38"/>
              <a:buFont typeface="Maven Pro"/>
              <a:buChar char="○"/>
            </a:pPr>
            <a:r>
              <a:rPr lang="en" sz="2037">
                <a:solidFill>
                  <a:srgbClr val="080809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Principles of transparency, responsibility, and inclusion in the development and implementation of AI</a:t>
            </a:r>
            <a:endParaRPr b="1" sz="2037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743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4847125" y="1223300"/>
            <a:ext cx="42357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aven Pro"/>
              <a:buChar char="●"/>
            </a:pPr>
            <a:r>
              <a:rPr b="1" lang="en" sz="21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Sector-Specific Regulations:</a:t>
            </a:r>
            <a:endParaRPr b="1" sz="21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aven Pro"/>
              <a:buChar char="○"/>
            </a:pPr>
            <a:r>
              <a:rPr lang="en" sz="2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Decentralized</a:t>
            </a:r>
            <a:endParaRPr sz="2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aven Pro"/>
              <a:buChar char="○"/>
            </a:pPr>
            <a:r>
              <a:rPr lang="en" sz="2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Evolves with Technology</a:t>
            </a:r>
            <a:endParaRPr sz="2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aven Pro"/>
              <a:buChar char="○"/>
            </a:pPr>
            <a:r>
              <a:rPr lang="en" sz="2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Often led by Government-established Agencies</a:t>
            </a:r>
            <a:endParaRPr b="1" sz="22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Ex:</a:t>
            </a:r>
            <a:r>
              <a:rPr lang="en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Healthcare- Regulations include data privacy laws for patient’s data to remain private.</a:t>
            </a:r>
            <a:endParaRPr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050" y="0"/>
            <a:ext cx="1498941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00" y="183325"/>
            <a:ext cx="1137276" cy="113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094400" y="68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Regulating Artificial Intelligence: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103350" y="1382075"/>
            <a:ext cx="37263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Char char="●"/>
            </a:pPr>
            <a:r>
              <a:rPr b="1" lang="en" sz="2200">
                <a:latin typeface="Maven Pro"/>
                <a:ea typeface="Maven Pro"/>
                <a:cs typeface="Maven Pro"/>
                <a:sym typeface="Maven Pro"/>
              </a:rPr>
              <a:t>Global Regulatory body:</a:t>
            </a:r>
            <a:endParaRPr b="1" sz="2200">
              <a:latin typeface="Maven Pro"/>
              <a:ea typeface="Maven Pro"/>
              <a:cs typeface="Maven Pro"/>
              <a:sym typeface="Maven Pr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Char char="○"/>
            </a:pPr>
            <a:r>
              <a:rPr lang="en" sz="2200">
                <a:latin typeface="Maven Pro"/>
                <a:ea typeface="Maven Pro"/>
                <a:cs typeface="Maven Pro"/>
                <a:sym typeface="Maven Pro"/>
              </a:rPr>
              <a:t>Important for Global </a:t>
            </a:r>
            <a:r>
              <a:rPr lang="en" sz="2200">
                <a:latin typeface="Maven Pro"/>
                <a:ea typeface="Maven Pro"/>
                <a:cs typeface="Maven Pro"/>
                <a:sym typeface="Maven Pro"/>
              </a:rPr>
              <a:t>Transparency &amp; Broad Oversight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Char char="●"/>
            </a:pPr>
            <a:r>
              <a:rPr b="1" lang="en" sz="2200">
                <a:latin typeface="Maven Pro"/>
                <a:ea typeface="Maven Pro"/>
                <a:cs typeface="Maven Pro"/>
                <a:sym typeface="Maven Pro"/>
              </a:rPr>
              <a:t>Sectoral Regulations:</a:t>
            </a:r>
            <a:endParaRPr b="1" sz="2200">
              <a:latin typeface="Maven Pro"/>
              <a:ea typeface="Maven Pro"/>
              <a:cs typeface="Maven Pro"/>
              <a:sym typeface="Maven Pr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Maven Pro"/>
              <a:buChar char="○"/>
            </a:pPr>
            <a:r>
              <a:rPr lang="en" sz="2200">
                <a:latin typeface="Maven Pro"/>
                <a:ea typeface="Maven Pro"/>
                <a:cs typeface="Maven Pro"/>
                <a:sym typeface="Maven Pro"/>
              </a:rPr>
              <a:t>Arguably the most Flexible, specific type of regulation.</a:t>
            </a:r>
            <a:endParaRPr sz="2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4934325" y="1318425"/>
            <a:ext cx="40263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" sz="2400"/>
              <a:t>Global Transparency</a:t>
            </a:r>
            <a:r>
              <a:rPr lang="en" sz="2400"/>
              <a:t> is important for both innovation &amp; regulation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Sectoral Regulations</a:t>
            </a:r>
            <a:r>
              <a:rPr lang="en" sz="2400"/>
              <a:t>: Essential to protect jobs, and people.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for stricter, or looser regulations depending on the sector.</a:t>
            </a:r>
            <a:endParaRPr sz="2400"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736" y="1382075"/>
            <a:ext cx="1371042" cy="7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 rotWithShape="1">
          <a:blip r:embed="rId4">
            <a:alphaModFix/>
          </a:blip>
          <a:srcRect b="23872" l="0" r="0" t="20221"/>
          <a:stretch/>
        </p:blipFill>
        <p:spPr>
          <a:xfrm rot="5400000">
            <a:off x="2888038" y="3271912"/>
            <a:ext cx="2987899" cy="7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