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Nuni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regular.fntdata"/><Relationship Id="rId14" Type="http://schemas.openxmlformats.org/officeDocument/2006/relationships/slide" Target="slides/slide9.xml"/><Relationship Id="rId17" Type="http://schemas.openxmlformats.org/officeDocument/2006/relationships/font" Target="fonts/Nunito-italic.fntdata"/><Relationship Id="rId16"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348901779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348901779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it </a:t>
            </a:r>
            <a:r>
              <a:rPr b="1" lang="en" sz="1200">
                <a:solidFill>
                  <a:schemeClr val="dk1"/>
                </a:solidFill>
              </a:rPr>
              <a:t>infringes on free speech, limits access to public information, and enables historical revisionism.</a:t>
            </a:r>
            <a:endParaRPr b="1" sz="1200">
              <a:solidFill>
                <a:schemeClr val="dk1"/>
              </a:solidFill>
            </a:endParaRPr>
          </a:p>
          <a:p>
            <a:pPr indent="0" lvl="0" marL="0" rtl="0" algn="l">
              <a:spcBef>
                <a:spcPts val="0"/>
              </a:spcBef>
              <a:spcAft>
                <a:spcPts val="0"/>
              </a:spcAft>
              <a:buNone/>
            </a:pPr>
            <a:r>
              <a:t/>
            </a:r>
            <a:endParaRPr sz="5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348901779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348901779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348901779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348901779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348901779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348901779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36ed546ac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36ed546ac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348901779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348901779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36ed546ac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36ed546ac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348901779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348901779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The Right To Be Forgotten</a:t>
            </a:r>
            <a:endParaRPr/>
          </a:p>
        </p:txBody>
      </p:sp>
      <p:sp>
        <p:nvSpPr>
          <p:cNvPr id="129" name="Google Shape;129;p13"/>
          <p:cNvSpPr txBox="1"/>
          <p:nvPr>
            <p:ph idx="1" type="subTitle"/>
          </p:nvPr>
        </p:nvSpPr>
        <p:spPr>
          <a:xfrm>
            <a:off x="185175" y="32709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600"/>
              <a:t>Corenson Terry</a:t>
            </a:r>
            <a:r>
              <a:rPr lang="en"/>
              <a:t>, </a:t>
            </a:r>
            <a:r>
              <a:rPr lang="en"/>
              <a:t>Michael</a:t>
            </a:r>
            <a:r>
              <a:rPr lang="en"/>
              <a:t> Amoo</a:t>
            </a:r>
            <a:r>
              <a:rPr lang="en" sz="1600"/>
              <a:t> and Terrence Lane II</a:t>
            </a:r>
            <a:endParaRPr sz="1600"/>
          </a:p>
          <a:p>
            <a:pPr indent="0" lvl="0" marL="0" rtl="0" algn="ctr">
              <a:spcBef>
                <a:spcPts val="0"/>
              </a:spcBef>
              <a:spcAft>
                <a:spcPts val="0"/>
              </a:spcAft>
              <a:buNone/>
            </a:pPr>
            <a:r>
              <a:rPr lang="en" sz="1600"/>
              <a:t>CYS 323: Cyber Ethics, Law, and Policy in Cyberspace</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52852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Right To Be Forgotten. To be or Not to Be</a:t>
            </a:r>
            <a:endParaRPr/>
          </a:p>
        </p:txBody>
      </p:sp>
      <p:sp>
        <p:nvSpPr>
          <p:cNvPr id="135" name="Google Shape;135;p14"/>
          <p:cNvSpPr txBox="1"/>
          <p:nvPr>
            <p:ph idx="1" type="body"/>
          </p:nvPr>
        </p:nvSpPr>
        <p:spPr>
          <a:xfrm>
            <a:off x="819150" y="1342225"/>
            <a:ext cx="7505700" cy="293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latin typeface="Nunito"/>
                <a:ea typeface="Nunito"/>
                <a:cs typeface="Nunito"/>
                <a:sym typeface="Nunito"/>
              </a:rPr>
              <a:t>What is the Right to Be Forgotten (RTBF)?</a:t>
            </a:r>
            <a:endParaRPr sz="1800">
              <a:solidFill>
                <a:srgbClr val="000000"/>
              </a:solidFill>
              <a:latin typeface="Nunito"/>
              <a:ea typeface="Nunito"/>
              <a:cs typeface="Nunito"/>
              <a:sym typeface="Nunito"/>
            </a:endParaRPr>
          </a:p>
          <a:p>
            <a:pPr indent="-342900" lvl="0" marL="457200" rtl="0" algn="l">
              <a:spcBef>
                <a:spcPts val="1200"/>
              </a:spcBef>
              <a:spcAft>
                <a:spcPts val="0"/>
              </a:spcAft>
              <a:buClr>
                <a:srgbClr val="000000"/>
              </a:buClr>
              <a:buSzPts val="1800"/>
              <a:buFont typeface="Nunito"/>
              <a:buChar char="❖"/>
            </a:pPr>
            <a:r>
              <a:rPr lang="en" sz="1800">
                <a:solidFill>
                  <a:srgbClr val="000000"/>
                </a:solidFill>
                <a:latin typeface="Nunito"/>
                <a:ea typeface="Nunito"/>
                <a:cs typeface="Nunito"/>
                <a:sym typeface="Nunito"/>
              </a:rPr>
              <a:t>A legal concept allowing individuals to request the removal of personal information from search engines and databases.</a:t>
            </a:r>
            <a:endParaRPr sz="1800">
              <a:solidFill>
                <a:srgbClr val="000000"/>
              </a:solidFill>
              <a:latin typeface="Nunito"/>
              <a:ea typeface="Nunito"/>
              <a:cs typeface="Nunito"/>
              <a:sym typeface="Nunito"/>
            </a:endParaRPr>
          </a:p>
          <a:p>
            <a:pPr indent="-342900" lvl="0" marL="457200" rtl="0" algn="l">
              <a:spcBef>
                <a:spcPts val="0"/>
              </a:spcBef>
              <a:spcAft>
                <a:spcPts val="0"/>
              </a:spcAft>
              <a:buClr>
                <a:srgbClr val="000000"/>
              </a:buClr>
              <a:buSzPts val="1800"/>
              <a:buFont typeface="Nunito"/>
              <a:buChar char="❖"/>
            </a:pPr>
            <a:r>
              <a:rPr lang="en" sz="1800">
                <a:solidFill>
                  <a:srgbClr val="000000"/>
                </a:solidFill>
                <a:latin typeface="Nunito"/>
                <a:ea typeface="Nunito"/>
                <a:cs typeface="Nunito"/>
                <a:sym typeface="Nunito"/>
              </a:rPr>
              <a:t>Established in the 2014 European Court of Justice ruling (Google Spain v. AEPD &amp; Costeja).</a:t>
            </a:r>
            <a:endParaRPr sz="1800">
              <a:solidFill>
                <a:srgbClr val="000000"/>
              </a:solidFill>
              <a:latin typeface="Nunito"/>
              <a:ea typeface="Nunito"/>
              <a:cs typeface="Nunito"/>
              <a:sym typeface="Nunito"/>
            </a:endParaRPr>
          </a:p>
          <a:p>
            <a:pPr indent="0" lvl="0" marL="0" rtl="0" algn="l">
              <a:spcBef>
                <a:spcPts val="1200"/>
              </a:spcBef>
              <a:spcAft>
                <a:spcPts val="0"/>
              </a:spcAft>
              <a:buNone/>
            </a:pPr>
            <a:r>
              <a:rPr lang="en" sz="1800">
                <a:solidFill>
                  <a:srgbClr val="000000"/>
                </a:solidFill>
                <a:latin typeface="Nunito"/>
                <a:ea typeface="Nunito"/>
                <a:cs typeface="Nunito"/>
                <a:sym typeface="Nunito"/>
              </a:rPr>
              <a:t>Main Argument: RTBF should not be allowed (Exceptions)</a:t>
            </a:r>
            <a:endParaRPr sz="1800">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Right To Be Forgotten: Legal</a:t>
            </a:r>
            <a:endParaRPr/>
          </a:p>
        </p:txBody>
      </p:sp>
      <p:sp>
        <p:nvSpPr>
          <p:cNvPr id="141" name="Google Shape;141;p15"/>
          <p:cNvSpPr txBox="1"/>
          <p:nvPr>
            <p:ph idx="1" type="body"/>
          </p:nvPr>
        </p:nvSpPr>
        <p:spPr>
          <a:xfrm>
            <a:off x="819150" y="173237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latin typeface="Nunito"/>
                <a:ea typeface="Nunito"/>
                <a:cs typeface="Nunito"/>
                <a:sym typeface="Nunito"/>
              </a:rPr>
              <a:t>RTBF allows individuals and organizations to control their digital narratives, which could be exploited to hide fraud, corruption, and illegal behavior.</a:t>
            </a:r>
            <a:endParaRPr sz="1800">
              <a:solidFill>
                <a:srgbClr val="000000"/>
              </a:solidFill>
              <a:latin typeface="Nunito"/>
              <a:ea typeface="Nunito"/>
              <a:cs typeface="Nunito"/>
              <a:sym typeface="Nunito"/>
            </a:endParaRPr>
          </a:p>
          <a:p>
            <a:pPr indent="0" lvl="0" marL="0" rtl="0" algn="l">
              <a:spcBef>
                <a:spcPts val="1200"/>
              </a:spcBef>
              <a:spcAft>
                <a:spcPts val="0"/>
              </a:spcAft>
              <a:buNone/>
            </a:pPr>
            <a:r>
              <a:t/>
            </a:r>
            <a:endParaRPr sz="1800">
              <a:solidFill>
                <a:srgbClr val="000000"/>
              </a:solidFill>
              <a:latin typeface="Nunito"/>
              <a:ea typeface="Nunito"/>
              <a:cs typeface="Nunito"/>
              <a:sym typeface="Nunito"/>
            </a:endParaRPr>
          </a:p>
          <a:p>
            <a:pPr indent="0" lvl="0" marL="0" rtl="0" algn="l">
              <a:spcBef>
                <a:spcPts val="1200"/>
              </a:spcBef>
              <a:spcAft>
                <a:spcPts val="0"/>
              </a:spcAft>
              <a:buNone/>
            </a:pPr>
            <a:r>
              <a:rPr lang="en" sz="1800">
                <a:solidFill>
                  <a:srgbClr val="000000"/>
                </a:solidFill>
                <a:latin typeface="Nunito"/>
                <a:ea typeface="Nunito"/>
                <a:cs typeface="Nunito"/>
                <a:sym typeface="Nunito"/>
              </a:rPr>
              <a:t>Example: A former politician could demand that past scandals be removed, misleading the public and “rewriting history”.</a:t>
            </a:r>
            <a:endParaRPr sz="1800">
              <a:solidFill>
                <a:srgbClr val="000000"/>
              </a:solidFill>
              <a:latin typeface="Nunito"/>
              <a:ea typeface="Nunito"/>
              <a:cs typeface="Nunito"/>
              <a:sym typeface="Nunito"/>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Right To Be Forgotten: Ethical</a:t>
            </a:r>
            <a:endParaRPr/>
          </a:p>
        </p:txBody>
      </p:sp>
      <p:sp>
        <p:nvSpPr>
          <p:cNvPr id="147" name="Google Shape;147;p16"/>
          <p:cNvSpPr txBox="1"/>
          <p:nvPr>
            <p:ph idx="1" type="body"/>
          </p:nvPr>
        </p:nvSpPr>
        <p:spPr>
          <a:xfrm>
            <a:off x="819150" y="1800200"/>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solidFill>
                  <a:srgbClr val="000000"/>
                </a:solidFill>
                <a:latin typeface="Nunito"/>
                <a:ea typeface="Nunito"/>
                <a:cs typeface="Nunito"/>
                <a:sym typeface="Nunito"/>
              </a:rPr>
              <a:t>Ethical Concern: Public interest vs. personal privacy – should people have the right to erase truthful, publicly relevant information?</a:t>
            </a:r>
            <a:endParaRPr sz="1800">
              <a:solidFill>
                <a:srgbClr val="000000"/>
              </a:solidFill>
              <a:latin typeface="Nunito"/>
              <a:ea typeface="Nunito"/>
              <a:cs typeface="Nunito"/>
              <a:sym typeface="Nunito"/>
            </a:endParaRPr>
          </a:p>
          <a:p>
            <a:pPr indent="0" lvl="0" marL="0" rtl="0" algn="l">
              <a:spcBef>
                <a:spcPts val="1200"/>
              </a:spcBef>
              <a:spcAft>
                <a:spcPts val="0"/>
              </a:spcAft>
              <a:buNone/>
            </a:pPr>
            <a:r>
              <a:t/>
            </a:r>
            <a:endParaRPr sz="1800">
              <a:solidFill>
                <a:srgbClr val="000000"/>
              </a:solidFill>
              <a:latin typeface="Nunito"/>
              <a:ea typeface="Nunito"/>
              <a:cs typeface="Nunito"/>
              <a:sym typeface="Nunito"/>
            </a:endParaRPr>
          </a:p>
          <a:p>
            <a:pPr indent="0" lvl="0" marL="0" rtl="0" algn="l">
              <a:spcBef>
                <a:spcPts val="1200"/>
              </a:spcBef>
              <a:spcAft>
                <a:spcPts val="1200"/>
              </a:spcAft>
              <a:buNone/>
            </a:pPr>
            <a:r>
              <a:rPr lang="en" sz="1700">
                <a:solidFill>
                  <a:srgbClr val="000000"/>
                </a:solidFill>
                <a:latin typeface="Nunito"/>
                <a:ea typeface="Nunito"/>
                <a:cs typeface="Nunito"/>
                <a:sym typeface="Nunito"/>
              </a:rPr>
              <a:t>Example: A doctor with malpractice lawsuits could erase past complaints, putting future patients at risk.</a:t>
            </a:r>
            <a:endParaRPr sz="1900">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Case Examples For TRTBF</a:t>
            </a:r>
            <a:endParaRPr/>
          </a:p>
        </p:txBody>
      </p:sp>
      <p:sp>
        <p:nvSpPr>
          <p:cNvPr id="153" name="Google Shape;153;p17"/>
          <p:cNvSpPr txBox="1"/>
          <p:nvPr>
            <p:ph idx="1" type="body"/>
          </p:nvPr>
        </p:nvSpPr>
        <p:spPr>
          <a:xfrm>
            <a:off x="770100" y="1711325"/>
            <a:ext cx="7554900" cy="2727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Case Examples Against (TRTBF)</a:t>
            </a:r>
            <a:endParaRPr/>
          </a:p>
        </p:txBody>
      </p:sp>
      <p:sp>
        <p:nvSpPr>
          <p:cNvPr id="159" name="Google Shape;159;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19"/>
          <p:cNvPicPr preferRelativeResize="0"/>
          <p:nvPr/>
        </p:nvPicPr>
        <p:blipFill>
          <a:blip r:embed="rId3">
            <a:alphaModFix/>
          </a:blip>
          <a:stretch>
            <a:fillRect/>
          </a:stretch>
        </p:blipFill>
        <p:spPr>
          <a:xfrm>
            <a:off x="6717575" y="433775"/>
            <a:ext cx="2169901" cy="1220575"/>
          </a:xfrm>
          <a:prstGeom prst="rect">
            <a:avLst/>
          </a:prstGeom>
          <a:noFill/>
          <a:ln>
            <a:noFill/>
          </a:ln>
        </p:spPr>
      </p:pic>
      <p:sp>
        <p:nvSpPr>
          <p:cNvPr id="165" name="Google Shape;165;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Right To Be Forgotten: Societal </a:t>
            </a:r>
            <a:endParaRPr/>
          </a:p>
        </p:txBody>
      </p:sp>
      <p:sp>
        <p:nvSpPr>
          <p:cNvPr id="166" name="Google Shape;166;p19"/>
          <p:cNvSpPr txBox="1"/>
          <p:nvPr>
            <p:ph idx="1" type="body"/>
          </p:nvPr>
        </p:nvSpPr>
        <p:spPr>
          <a:xfrm>
            <a:off x="799350" y="1720850"/>
            <a:ext cx="7545300" cy="2736900"/>
          </a:xfrm>
          <a:prstGeom prst="rect">
            <a:avLst/>
          </a:prstGeom>
        </p:spPr>
        <p:txBody>
          <a:bodyPr anchorCtr="0" anchor="t" bIns="91425" lIns="91425" spcFirstLastPara="1" rIns="91425" wrap="square" tIns="91425">
            <a:noAutofit/>
          </a:bodyPr>
          <a:lstStyle/>
          <a:p>
            <a:pPr indent="-342900" lvl="0" marL="457200" rtl="0" algn="l">
              <a:lnSpc>
                <a:spcPct val="95000"/>
              </a:lnSpc>
              <a:spcBef>
                <a:spcPts val="0"/>
              </a:spcBef>
              <a:spcAft>
                <a:spcPts val="0"/>
              </a:spcAft>
              <a:buClr>
                <a:srgbClr val="000000"/>
              </a:buClr>
              <a:buSzPts val="1800"/>
              <a:buFont typeface="Nunito"/>
              <a:buChar char="●"/>
            </a:pPr>
            <a:r>
              <a:rPr lang="en" sz="1800">
                <a:solidFill>
                  <a:srgbClr val="000000"/>
                </a:solidFill>
                <a:latin typeface="Nunito"/>
                <a:ea typeface="Nunito"/>
                <a:cs typeface="Nunito"/>
                <a:sym typeface="Nunito"/>
              </a:rPr>
              <a:t>In the Digital Age, the norm is remembering and forgetting is the exception.  It wasn’t always that way.</a:t>
            </a:r>
            <a:endParaRPr sz="1800">
              <a:solidFill>
                <a:srgbClr val="000000"/>
              </a:solidFill>
              <a:latin typeface="Nunito"/>
              <a:ea typeface="Nunito"/>
              <a:cs typeface="Nunito"/>
              <a:sym typeface="Nunito"/>
            </a:endParaRPr>
          </a:p>
          <a:p>
            <a:pPr indent="-342900" lvl="0" marL="457200" rtl="0" algn="l">
              <a:lnSpc>
                <a:spcPct val="95000"/>
              </a:lnSpc>
              <a:spcBef>
                <a:spcPts val="0"/>
              </a:spcBef>
              <a:spcAft>
                <a:spcPts val="0"/>
              </a:spcAft>
              <a:buClr>
                <a:srgbClr val="000000"/>
              </a:buClr>
              <a:buSzPts val="1800"/>
              <a:buFont typeface="Nunito"/>
              <a:buChar char="●"/>
            </a:pPr>
            <a:r>
              <a:rPr lang="en" sz="1800">
                <a:solidFill>
                  <a:srgbClr val="000000"/>
                </a:solidFill>
                <a:latin typeface="Nunito"/>
                <a:ea typeface="Nunito"/>
                <a:cs typeface="Nunito"/>
                <a:sym typeface="Nunito"/>
              </a:rPr>
              <a:t>Though compromising information can be online forever, a sort of social statute of </a:t>
            </a:r>
            <a:r>
              <a:rPr lang="en" sz="1800">
                <a:solidFill>
                  <a:srgbClr val="000000"/>
                </a:solidFill>
                <a:latin typeface="Nunito"/>
                <a:ea typeface="Nunito"/>
                <a:cs typeface="Nunito"/>
                <a:sym typeface="Nunito"/>
              </a:rPr>
              <a:t>limitation</a:t>
            </a:r>
            <a:r>
              <a:rPr lang="en" sz="1800">
                <a:solidFill>
                  <a:srgbClr val="000000"/>
                </a:solidFill>
                <a:latin typeface="Nunito"/>
                <a:ea typeface="Nunito"/>
                <a:cs typeface="Nunito"/>
                <a:sym typeface="Nunito"/>
              </a:rPr>
              <a:t> still exists.</a:t>
            </a:r>
            <a:endParaRPr sz="1800">
              <a:solidFill>
                <a:srgbClr val="000000"/>
              </a:solidFill>
              <a:latin typeface="Nunito"/>
              <a:ea typeface="Nunito"/>
              <a:cs typeface="Nunito"/>
              <a:sym typeface="Nunito"/>
            </a:endParaRPr>
          </a:p>
          <a:p>
            <a:pPr indent="0" lvl="0" marL="0" rtl="0" algn="l">
              <a:lnSpc>
                <a:spcPct val="95000"/>
              </a:lnSpc>
              <a:spcBef>
                <a:spcPts val="0"/>
              </a:spcBef>
              <a:spcAft>
                <a:spcPts val="0"/>
              </a:spcAft>
              <a:buSzPts val="523"/>
              <a:buNone/>
            </a:pPr>
            <a:r>
              <a:t/>
            </a:r>
            <a:endParaRPr sz="1800">
              <a:solidFill>
                <a:srgbClr val="000000"/>
              </a:solidFill>
              <a:latin typeface="Nunito"/>
              <a:ea typeface="Nunito"/>
              <a:cs typeface="Nunito"/>
              <a:sym typeface="Nunito"/>
            </a:endParaRPr>
          </a:p>
          <a:p>
            <a:pPr indent="0" lvl="0" marL="0" rtl="0" algn="l">
              <a:lnSpc>
                <a:spcPct val="95000"/>
              </a:lnSpc>
              <a:spcBef>
                <a:spcPts val="0"/>
              </a:spcBef>
              <a:spcAft>
                <a:spcPts val="0"/>
              </a:spcAft>
              <a:buSzPts val="523"/>
              <a:buNone/>
            </a:pPr>
            <a:r>
              <a:rPr lang="en" sz="1800">
                <a:solidFill>
                  <a:srgbClr val="000000"/>
                </a:solidFill>
                <a:latin typeface="Nunito"/>
                <a:ea typeface="Nunito"/>
                <a:cs typeface="Nunito"/>
                <a:sym typeface="Nunito"/>
              </a:rPr>
              <a:t>Ex.) Many books, libraries, etc. were established to </a:t>
            </a:r>
            <a:r>
              <a:rPr i="1" lang="en" sz="1800">
                <a:solidFill>
                  <a:srgbClr val="000000"/>
                </a:solidFill>
                <a:latin typeface="Nunito"/>
                <a:ea typeface="Nunito"/>
                <a:cs typeface="Nunito"/>
                <a:sym typeface="Nunito"/>
              </a:rPr>
              <a:t>not</a:t>
            </a:r>
            <a:r>
              <a:rPr lang="en" sz="1800">
                <a:solidFill>
                  <a:srgbClr val="000000"/>
                </a:solidFill>
                <a:latin typeface="Nunito"/>
                <a:ea typeface="Nunito"/>
                <a:cs typeface="Nunito"/>
                <a:sym typeface="Nunito"/>
              </a:rPr>
              <a:t> forget.  Nowadays </a:t>
            </a:r>
            <a:r>
              <a:rPr lang="en" sz="1800">
                <a:solidFill>
                  <a:srgbClr val="000000"/>
                </a:solidFill>
                <a:latin typeface="Nunito"/>
                <a:ea typeface="Nunito"/>
                <a:cs typeface="Nunito"/>
                <a:sym typeface="Nunito"/>
              </a:rPr>
              <a:t>with the digital age it takes more power to forget than to remember. (Peschke L. 2015)</a:t>
            </a:r>
            <a:endParaRPr sz="1800">
              <a:solidFill>
                <a:srgbClr val="000000"/>
              </a:solidFill>
              <a:latin typeface="Nunito"/>
              <a:ea typeface="Nunito"/>
              <a:cs typeface="Nunito"/>
              <a:sym typeface="Nunito"/>
            </a:endParaRPr>
          </a:p>
          <a:p>
            <a:pPr indent="0" lvl="0" marL="0" rtl="0" algn="l">
              <a:lnSpc>
                <a:spcPct val="95000"/>
              </a:lnSpc>
              <a:spcBef>
                <a:spcPts val="0"/>
              </a:spcBef>
              <a:spcAft>
                <a:spcPts val="1200"/>
              </a:spcAft>
              <a:buSzPts val="523"/>
              <a:buNone/>
            </a:pPr>
            <a:r>
              <a:t/>
            </a:r>
            <a:endParaRPr sz="617"/>
          </a:p>
        </p:txBody>
      </p:sp>
      <p:pic>
        <p:nvPicPr>
          <p:cNvPr id="167" name="Google Shape;167;p19"/>
          <p:cNvPicPr preferRelativeResize="0"/>
          <p:nvPr/>
        </p:nvPicPr>
        <p:blipFill>
          <a:blip r:embed="rId4">
            <a:alphaModFix/>
          </a:blip>
          <a:stretch>
            <a:fillRect/>
          </a:stretch>
        </p:blipFill>
        <p:spPr>
          <a:xfrm>
            <a:off x="6974100" y="4008817"/>
            <a:ext cx="2169900" cy="1134683"/>
          </a:xfrm>
          <a:prstGeom prst="rect">
            <a:avLst/>
          </a:prstGeom>
          <a:noFill/>
          <a:ln>
            <a:noFill/>
          </a:ln>
        </p:spPr>
      </p:pic>
      <p:sp>
        <p:nvSpPr>
          <p:cNvPr id="168" name="Google Shape;168;p19"/>
          <p:cNvSpPr/>
          <p:nvPr/>
        </p:nvSpPr>
        <p:spPr>
          <a:xfrm>
            <a:off x="8086375" y="1800200"/>
            <a:ext cx="603375" cy="2208561"/>
          </a:xfrm>
          <a:custGeom>
            <a:rect b="b" l="l" r="r" t="t"/>
            <a:pathLst>
              <a:path extrusionOk="0" h="74538" w="21440">
                <a:moveTo>
                  <a:pt x="0" y="74538"/>
                </a:moveTo>
                <a:cubicBezTo>
                  <a:pt x="7770" y="74538"/>
                  <a:pt x="12304" y="61666"/>
                  <a:pt x="11028" y="54002"/>
                </a:cubicBezTo>
                <a:cubicBezTo>
                  <a:pt x="10628" y="51600"/>
                  <a:pt x="7926" y="50245"/>
                  <a:pt x="6465" y="48297"/>
                </a:cubicBezTo>
                <a:cubicBezTo>
                  <a:pt x="4550" y="45744"/>
                  <a:pt x="4972" y="41962"/>
                  <a:pt x="5324" y="38790"/>
                </a:cubicBezTo>
                <a:cubicBezTo>
                  <a:pt x="6418" y="28934"/>
                  <a:pt x="19353" y="23415"/>
                  <a:pt x="21296" y="13690"/>
                </a:cubicBezTo>
                <a:cubicBezTo>
                  <a:pt x="22307" y="8630"/>
                  <a:pt x="16382" y="4613"/>
                  <a:pt x="14070" y="0"/>
                </a:cubicBezTo>
              </a:path>
            </a:pathLst>
          </a:custGeom>
          <a:noFill/>
          <a:ln cap="flat" cmpd="sng" w="9525">
            <a:solidFill>
              <a:schemeClr val="dk2"/>
            </a:solidFill>
            <a:prstDash val="solid"/>
            <a:round/>
            <a:headEnd len="med" w="med" type="none"/>
            <a:tailEnd len="med" w="med" type="none"/>
          </a:ln>
        </p:spPr>
      </p:sp>
      <p:cxnSp>
        <p:nvCxnSpPr>
          <p:cNvPr id="169" name="Google Shape;169;p19"/>
          <p:cNvCxnSpPr/>
          <p:nvPr/>
        </p:nvCxnSpPr>
        <p:spPr>
          <a:xfrm rot="10800000">
            <a:off x="8328650" y="1654350"/>
            <a:ext cx="199500" cy="209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Overall: (Conclusion) (Slide not complete)</a:t>
            </a:r>
            <a:endParaRPr/>
          </a:p>
        </p:txBody>
      </p:sp>
      <p:sp>
        <p:nvSpPr>
          <p:cNvPr id="175" name="Google Shape;175;p2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latin typeface="Nunito"/>
                <a:ea typeface="Nunito"/>
                <a:cs typeface="Nunito"/>
                <a:sym typeface="Nunito"/>
              </a:rPr>
              <a:t>Should remain an option always.  Shouldn’t be something completely removed but its current existence for allowing individuals to request removal of information is a fair and  giving the option and ability to remove information available is important.  Just as important as the inverse, where we had the option to write down things and create establishments to remember them.  It’s just as important now to at least have the option to remove information if it is harmful, and especially if it’s untruthful.  </a:t>
            </a:r>
            <a:endParaRPr>
              <a:latin typeface="Nunito"/>
              <a:ea typeface="Nunito"/>
              <a:cs typeface="Nunito"/>
              <a:sym typeface="Nunito"/>
            </a:endParaRPr>
          </a:p>
          <a:p>
            <a:pPr indent="0" lvl="0" marL="0" rtl="0" algn="l">
              <a:spcBef>
                <a:spcPts val="1200"/>
              </a:spcBef>
              <a:spcAft>
                <a:spcPts val="0"/>
              </a:spcAft>
              <a:buNone/>
            </a:pPr>
            <a:r>
              <a:t/>
            </a:r>
            <a:endParaRPr>
              <a:latin typeface="Nunito"/>
              <a:ea typeface="Nunito"/>
              <a:cs typeface="Nunito"/>
              <a:sym typeface="Nunito"/>
            </a:endParaRPr>
          </a:p>
          <a:p>
            <a:pPr indent="0" lvl="0" marL="0" rtl="0" algn="l">
              <a:spcBef>
                <a:spcPts val="1200"/>
              </a:spcBef>
              <a:spcAft>
                <a:spcPts val="1200"/>
              </a:spcAft>
              <a:buNone/>
            </a:pPr>
            <a:r>
              <a:rPr lang="en">
                <a:latin typeface="Nunito"/>
                <a:ea typeface="Nunito"/>
                <a:cs typeface="Nunito"/>
                <a:sym typeface="Nunito"/>
              </a:rPr>
              <a:t>The fact that the right is not absolute and can only happen in certain circumstances makes this something that is more acceptable than not.  And aligns with our view toward</a:t>
            </a:r>
            <a:r>
              <a:rPr lang="en"/>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References</a:t>
            </a:r>
            <a:endParaRPr/>
          </a:p>
        </p:txBody>
      </p:sp>
      <p:sp>
        <p:nvSpPr>
          <p:cNvPr id="181" name="Google Shape;181;p21"/>
          <p:cNvSpPr txBox="1"/>
          <p:nvPr>
            <p:ph idx="1" type="body"/>
          </p:nvPr>
        </p:nvSpPr>
        <p:spPr>
          <a:xfrm>
            <a:off x="819150" y="1521000"/>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latin typeface="Nunito"/>
                <a:ea typeface="Nunito"/>
                <a:cs typeface="Nunito"/>
                <a:sym typeface="Nunito"/>
              </a:rPr>
              <a:t>Kulk, S., &amp; Zuiderveen Borgesius, F. J. (2018). "Privacy, Freedom of Expression, and the Right to Be Forgotten."</a:t>
            </a:r>
            <a:endParaRPr sz="1600">
              <a:latin typeface="Nunito"/>
              <a:ea typeface="Nunito"/>
              <a:cs typeface="Nunito"/>
              <a:sym typeface="Nunito"/>
            </a:endParaRPr>
          </a:p>
          <a:p>
            <a:pPr indent="0" lvl="0" marL="0" rtl="0" algn="l">
              <a:spcBef>
                <a:spcPts val="1200"/>
              </a:spcBef>
              <a:spcAft>
                <a:spcPts val="0"/>
              </a:spcAft>
              <a:buNone/>
            </a:pPr>
            <a:r>
              <a:rPr lang="en" sz="1600">
                <a:latin typeface="Nunito"/>
                <a:ea typeface="Nunito"/>
                <a:cs typeface="Nunito"/>
                <a:sym typeface="Nunito"/>
              </a:rPr>
              <a:t>Rosen, J. (2012). "The Right to Be Forgotten – An Unnecessary and Dangerous Idea."</a:t>
            </a:r>
            <a:endParaRPr sz="1600">
              <a:latin typeface="Nunito"/>
              <a:ea typeface="Nunito"/>
              <a:cs typeface="Nunito"/>
              <a:sym typeface="Nunito"/>
            </a:endParaRPr>
          </a:p>
          <a:p>
            <a:pPr indent="0" lvl="0" marL="0" rtl="0" algn="l">
              <a:spcBef>
                <a:spcPts val="1200"/>
              </a:spcBef>
              <a:spcAft>
                <a:spcPts val="1200"/>
              </a:spcAft>
              <a:buNone/>
            </a:pPr>
            <a:r>
              <a:rPr lang="en">
                <a:solidFill>
                  <a:srgbClr val="222222"/>
                </a:solidFill>
                <a:highlight>
                  <a:srgbClr val="FFFFFF"/>
                </a:highlight>
                <a:latin typeface="Nunito"/>
                <a:ea typeface="Nunito"/>
                <a:cs typeface="Nunito"/>
                <a:sym typeface="Nunito"/>
              </a:rPr>
              <a:t>Peschke, L. (2015). “THE WEB NEVER FORGETS!”: ASPECTS OF THE RIGHT TO BE FORGOTTEN. </a:t>
            </a:r>
            <a:r>
              <a:rPr i="1" lang="en">
                <a:solidFill>
                  <a:srgbClr val="222222"/>
                </a:solidFill>
                <a:highlight>
                  <a:srgbClr val="FFFFFF"/>
                </a:highlight>
                <a:latin typeface="Nunito"/>
                <a:ea typeface="Nunito"/>
                <a:cs typeface="Nunito"/>
                <a:sym typeface="Nunito"/>
              </a:rPr>
              <a:t>Ankara Hacı Bayram Veli Üniversitesi Hukuk Fakültesi Dergisi</a:t>
            </a:r>
            <a:r>
              <a:rPr lang="en">
                <a:solidFill>
                  <a:srgbClr val="222222"/>
                </a:solidFill>
                <a:highlight>
                  <a:srgbClr val="FFFFFF"/>
                </a:highlight>
                <a:latin typeface="Nunito"/>
                <a:ea typeface="Nunito"/>
                <a:cs typeface="Nunito"/>
                <a:sym typeface="Nunito"/>
              </a:rPr>
              <a:t>, </a:t>
            </a:r>
            <a:r>
              <a:rPr i="1" lang="en">
                <a:solidFill>
                  <a:srgbClr val="222222"/>
                </a:solidFill>
                <a:highlight>
                  <a:srgbClr val="FFFFFF"/>
                </a:highlight>
                <a:latin typeface="Nunito"/>
                <a:ea typeface="Nunito"/>
                <a:cs typeface="Nunito"/>
                <a:sym typeface="Nunito"/>
              </a:rPr>
              <a:t>19</a:t>
            </a:r>
            <a:r>
              <a:rPr lang="en">
                <a:solidFill>
                  <a:srgbClr val="222222"/>
                </a:solidFill>
                <a:highlight>
                  <a:srgbClr val="FFFFFF"/>
                </a:highlight>
                <a:latin typeface="Nunito"/>
                <a:ea typeface="Nunito"/>
                <a:cs typeface="Nunito"/>
                <a:sym typeface="Nunito"/>
              </a:rPr>
              <a:t>(1), 151-160.</a:t>
            </a:r>
            <a:endParaRPr sz="1900">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