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2" r:id="rId3"/>
    <p:sldId id="293" r:id="rId4"/>
    <p:sldId id="264" r:id="rId5"/>
    <p:sldId id="269" r:id="rId6"/>
    <p:sldId id="257" r:id="rId7"/>
    <p:sldId id="263" r:id="rId8"/>
    <p:sldId id="258" r:id="rId9"/>
    <p:sldId id="266" r:id="rId10"/>
    <p:sldId id="267" r:id="rId11"/>
    <p:sldId id="271" r:id="rId12"/>
    <p:sldId id="270" r:id="rId13"/>
    <p:sldId id="272" r:id="rId14"/>
    <p:sldId id="294" r:id="rId15"/>
    <p:sldId id="295" r:id="rId16"/>
    <p:sldId id="296" r:id="rId17"/>
    <p:sldId id="297" r:id="rId18"/>
    <p:sldId id="273" r:id="rId19"/>
    <p:sldId id="291" r:id="rId20"/>
    <p:sldId id="276" r:id="rId21"/>
    <p:sldId id="275" r:id="rId22"/>
    <p:sldId id="274" r:id="rId23"/>
    <p:sldId id="302" r:id="rId24"/>
    <p:sldId id="304" r:id="rId25"/>
    <p:sldId id="305" r:id="rId26"/>
    <p:sldId id="306" r:id="rId27"/>
    <p:sldId id="307" r:id="rId28"/>
    <p:sldId id="298" r:id="rId29"/>
    <p:sldId id="299" r:id="rId30"/>
    <p:sldId id="300" r:id="rId31"/>
    <p:sldId id="301" r:id="rId32"/>
    <p:sldId id="283" r:id="rId33"/>
    <p:sldId id="279" r:id="rId34"/>
    <p:sldId id="280" r:id="rId35"/>
    <p:sldId id="289" r:id="rId36"/>
    <p:sldId id="290" r:id="rId37"/>
    <p:sldId id="284" r:id="rId38"/>
    <p:sldId id="277" r:id="rId39"/>
    <p:sldId id="278" r:id="rId40"/>
    <p:sldId id="285" r:id="rId41"/>
    <p:sldId id="281" r:id="rId42"/>
    <p:sldId id="282" r:id="rId43"/>
    <p:sldId id="287" r:id="rId44"/>
    <p:sldId id="288" r:id="rId45"/>
    <p:sldId id="286" r:id="rId46"/>
    <p:sldId id="303" r:id="rId47"/>
    <p:sldId id="308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86" autoAdjust="0"/>
  </p:normalViewPr>
  <p:slideViewPr>
    <p:cSldViewPr>
      <p:cViewPr varScale="1">
        <p:scale>
          <a:sx n="68" d="100"/>
          <a:sy n="68" d="100"/>
        </p:scale>
        <p:origin x="-22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1D8E3-AF02-4C49-BBFF-F036C8946EE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C7FA-C1A4-40C0-A5BA-64F2E6BA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NHANES to see what chemicals people are exposed to,</a:t>
            </a:r>
            <a:r>
              <a:rPr lang="en-US" baseline="0" dirty="0" smtClean="0"/>
              <a:t> and to try to figure out where those chemicals came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Puzzle: California has</a:t>
            </a:r>
            <a:r>
              <a:rPr lang="en-US" baseline="0" dirty="0" smtClean="0"/>
              <a:t> much higher levels of flame retardants than other countries/places in the US. Why is this? Are these chemicals in dust getting into people’s bodies? NHANES can help us figure it out. More on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National: attempts to be nationally representative</a:t>
            </a:r>
          </a:p>
          <a:p>
            <a:r>
              <a:rPr lang="en-US" dirty="0" smtClean="0"/>
              <a:t>Health:</a:t>
            </a:r>
            <a:r>
              <a:rPr lang="en-US" baseline="0" dirty="0" smtClean="0"/>
              <a:t> health measures</a:t>
            </a:r>
          </a:p>
          <a:p>
            <a:r>
              <a:rPr lang="en-US" baseline="0" dirty="0" smtClean="0"/>
              <a:t>Nutrition: what people are eating</a:t>
            </a:r>
          </a:p>
          <a:p>
            <a:r>
              <a:rPr lang="en-US" baseline="0" dirty="0" smtClean="0"/>
              <a:t>Examination: physical examination</a:t>
            </a:r>
          </a:p>
          <a:p>
            <a:r>
              <a:rPr lang="en-US" baseline="0" dirty="0" smtClean="0"/>
              <a:t>Survey: combination of exams, laboratory testing, and surveys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r>
              <a:rPr lang="en-US" baseline="0" dirty="0" smtClean="0"/>
              <a:t> populations wouldn’t get a large enough sample if the sample was chosen randomly. Instead, these populations are purposely oversampled, and then weighted down through sample weights.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an</a:t>
            </a:r>
            <a:r>
              <a:rPr lang="en-US" baseline="0" dirty="0" smtClean="0"/>
              <a:t> arbitrary made-up example to illustrate oversampling.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CDC is interested in people that own a parrot.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suppose that 0.1% of people in the US own a parrot.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just randomly chose people, then we would only get about 5 parrot owners if we sample 5,000 people.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5 is a pretty small sample size. We couldn’t be very confident in our estimates on parrot owners with only 5 people.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to fix this we _artificially_ increase the number of parrot owners we sample, from say 5 to 50.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have enough parrot owners to feel more confident in our statistics about this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is, we’re not doing a random sample anymore, so our total estimates won’t be nationally representative.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can fix this by using sample weights!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how it works: we assign a weight to every person that defines how “important” they are. These are taken into account when computing statistics on the whole group.</a:t>
            </a:r>
          </a:p>
          <a:p>
            <a:r>
              <a:rPr lang="en-US" baseline="0" dirty="0" smtClean="0"/>
              <a:t>The oversampled groups, like parrot owners, are given lower weights, so that each individual isn’t as important (because they were over-sampled.)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2. Percentage of children in three NHANES survey periods with blood lead levels greater than 10 µg/dl, by race/ethnicity (CDC 2005).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compare groups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people, and you can see how levels change over time.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http://45.33.82.210/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C7FA-C1A4-40C0-A5BA-64F2E6BAE0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  <p:pic>
        <p:nvPicPr>
          <p:cNvPr id="7174" name="Picture 6" descr="Silent Spring Institu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2924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49DC-2D5B-43E5-9856-95E6062D02B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9DC-2D5B-43E5-9856-95E6062D02B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7602-D9D0-44CA-AD1C-3D1C48B74E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Silent Spring Institu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15100"/>
            <a:ext cx="2924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lentSpringInstitute/NHANES_Present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analyzing NHANES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Herb </a:t>
            </a:r>
            <a:r>
              <a:rPr lang="en-US" dirty="0" err="1" smtClean="0"/>
              <a:t>Susmann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4790049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https://github.com/SilentSpringInstitute/NHANES_Presentation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exandra Caporale of Brighton had blood drawn by phlebotomist Denise Smith, a member of the National Health and Nutrition Examination Survey staff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-1"/>
            <a:ext cx="10401300" cy="69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b="1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Analyzing NHANES in R</a:t>
            </a:r>
          </a:p>
        </p:txBody>
      </p:sp>
    </p:spTree>
    <p:extLst>
      <p:ext uri="{BB962C8B-B14F-4D97-AF65-F5344CB8AC3E}">
        <p14:creationId xmlns:p14="http://schemas.microsoft.com/office/powerpoint/2010/main" val="36477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594" y="228600"/>
            <a:ext cx="36576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cdc.gov/</a:t>
            </a:r>
            <a:r>
              <a:rPr lang="en-US" dirty="0" err="1" smtClean="0"/>
              <a:t>nchs</a:t>
            </a:r>
            <a:r>
              <a:rPr lang="en-US" dirty="0" smtClean="0"/>
              <a:t>/</a:t>
            </a:r>
            <a:r>
              <a:rPr lang="en-US" dirty="0" err="1" smtClean="0"/>
              <a:t>nhanes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066800"/>
            <a:ext cx="8171991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b="1" dirty="0" smtClean="0"/>
              <a:t>Nitty-gritty data details</a:t>
            </a:r>
          </a:p>
          <a:p>
            <a:r>
              <a:rPr lang="en-US" dirty="0" smtClean="0"/>
              <a:t>Analyses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demographic groups are oversampled</a:t>
            </a:r>
          </a:p>
          <a:p>
            <a:r>
              <a:rPr lang="en-US" dirty="0" smtClean="0"/>
              <a:t>Adjusted for through sample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eprintablecalendars.com/images/maps/blank-map-of-the-united-st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6224"/>
            <a:ext cx="733425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587891" y="1279613"/>
            <a:ext cx="6239022" cy="3314700"/>
            <a:chOff x="1371600" y="1866900"/>
            <a:chExt cx="6239022" cy="3314700"/>
          </a:xfrm>
        </p:grpSpPr>
        <p:sp>
          <p:nvSpPr>
            <p:cNvPr id="5" name="Oval 4"/>
            <p:cNvSpPr/>
            <p:nvPr/>
          </p:nvSpPr>
          <p:spPr>
            <a:xfrm>
              <a:off x="2133600" y="27432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0" y="26289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265442" y="24765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62765" y="26959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4203309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0" y="2985281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96535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95600" y="19050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41434" y="45720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90900" y="24384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71600" y="33129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34000" y="30861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84952" y="2535115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33891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27596" y="3382914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34422" y="18669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57900" y="3503442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51054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629400" y="4800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621259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85309" y="577209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5,000 * 0.1% =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1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bottom line: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Want to compute an average?</a:t>
            </a:r>
          </a:p>
          <a:p>
            <a:pPr lvl="1"/>
            <a:r>
              <a:rPr lang="en-US" dirty="0" smtClean="0"/>
              <a:t>Usually: add up all the numbers and divide by how many.</a:t>
            </a:r>
          </a:p>
          <a:p>
            <a:pPr lvl="1"/>
            <a:r>
              <a:rPr lang="en-US" dirty="0" smtClean="0"/>
              <a:t>Not that easy with a complex survey design with sample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needs to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Survey weights</a:t>
            </a:r>
          </a:p>
        </p:txBody>
      </p:sp>
    </p:spTree>
    <p:extLst>
      <p:ext uri="{BB962C8B-B14F-4D97-AF65-F5344CB8AC3E}">
        <p14:creationId xmlns:p14="http://schemas.microsoft.com/office/powerpoint/2010/main" val="3035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SEQN: </a:t>
            </a:r>
            <a:r>
              <a:rPr lang="en-US" dirty="0" smtClean="0"/>
              <a:t>Every participant has a unique ID number that you can use to link their data across multiple files</a:t>
            </a:r>
          </a:p>
          <a:p>
            <a:r>
              <a:rPr lang="en-US" b="1" dirty="0" smtClean="0"/>
              <a:t>SDMVPSU: </a:t>
            </a:r>
            <a:r>
              <a:rPr lang="en-US" dirty="0" smtClean="0"/>
              <a:t>“primary sampling unit” (cluster)</a:t>
            </a:r>
          </a:p>
          <a:p>
            <a:r>
              <a:rPr lang="en-US" b="1" dirty="0" smtClean="0"/>
              <a:t>SDMVSTRA: </a:t>
            </a:r>
            <a:r>
              <a:rPr lang="en-US" dirty="0" smtClean="0"/>
              <a:t>“stratum”</a:t>
            </a:r>
            <a:r>
              <a:rPr lang="en-US" b="1" dirty="0" smtClean="0"/>
              <a:t> </a:t>
            </a:r>
            <a:r>
              <a:rPr lang="en-US" dirty="0" smtClean="0"/>
              <a:t>(sub-cluster)</a:t>
            </a:r>
            <a:endParaRPr lang="en-US" b="1" dirty="0" smtClean="0"/>
          </a:p>
          <a:p>
            <a:r>
              <a:rPr lang="en-US" b="1" dirty="0" smtClean="0"/>
              <a:t>WTMEC2YR:</a:t>
            </a:r>
            <a:r>
              <a:rPr lang="en-US" dirty="0" smtClean="0"/>
              <a:t> Examination weight</a:t>
            </a:r>
          </a:p>
          <a:p>
            <a:r>
              <a:rPr lang="en-US" b="1" dirty="0" smtClean="0"/>
              <a:t>WTINT2YR: </a:t>
            </a:r>
            <a:r>
              <a:rPr lang="en-US" dirty="0" smtClean="0"/>
              <a:t>Interview weight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5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Pooling</a:t>
            </a:r>
          </a:p>
          <a:p>
            <a:r>
              <a:rPr lang="en-US" b="1" dirty="0" smtClean="0"/>
              <a:t>Limits of Detection</a:t>
            </a:r>
          </a:p>
          <a:p>
            <a:pPr lvl="1"/>
            <a:r>
              <a:rPr lang="en-US" dirty="0" smtClean="0"/>
              <a:t>Column: “LBXPFOS”</a:t>
            </a:r>
          </a:p>
          <a:p>
            <a:pPr lvl="1"/>
            <a:r>
              <a:rPr lang="en-US" dirty="0" smtClean="0"/>
              <a:t>Comment column: “LBDPFOSL”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Silent Spring Institute</a:t>
            </a:r>
          </a:p>
          <a:p>
            <a:pPr lvl="1"/>
            <a:r>
              <a:rPr lang="en-US" dirty="0" smtClean="0"/>
              <a:t>Silentspring.org</a:t>
            </a:r>
          </a:p>
          <a:p>
            <a:pPr lvl="1"/>
            <a:r>
              <a:rPr lang="en-US" dirty="0" smtClean="0"/>
              <a:t>Silent Spring Institute researchers the environment and women’s health, with a focus on breast cancer prevention.</a:t>
            </a:r>
            <a:endParaRPr lang="en-US" dirty="0"/>
          </a:p>
          <a:p>
            <a:r>
              <a:rPr lang="en-US" dirty="0" smtClean="0"/>
              <a:t>My job: software engineer/data scientist</a:t>
            </a:r>
          </a:p>
          <a:p>
            <a:r>
              <a:rPr lang="en-US" dirty="0" smtClean="0"/>
              <a:t>We use NHANES to learn about what chemicals people are exposed to</a:t>
            </a:r>
          </a:p>
          <a:p>
            <a:r>
              <a:rPr lang="en-US" dirty="0" smtClean="0"/>
              <a:t>@herbps10</a:t>
            </a:r>
          </a:p>
        </p:txBody>
      </p:sp>
    </p:spTree>
    <p:extLst>
      <p:ext uri="{BB962C8B-B14F-4D97-AF65-F5344CB8AC3E}">
        <p14:creationId xmlns:p14="http://schemas.microsoft.com/office/powerpoint/2010/main" val="38220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Subsamples: </a:t>
            </a:r>
            <a:r>
              <a:rPr lang="en-US" dirty="0" smtClean="0"/>
              <a:t>NHANES doesn’t have enough blood to test every participant for every </a:t>
            </a:r>
            <a:r>
              <a:rPr lang="en-US" dirty="0" err="1" smtClean="0"/>
              <a:t>analyte</a:t>
            </a:r>
            <a:endParaRPr lang="en-US" dirty="0" smtClean="0"/>
          </a:p>
          <a:p>
            <a:r>
              <a:rPr lang="en-US" b="1" dirty="0" smtClean="0"/>
              <a:t>WTSA2YR: </a:t>
            </a:r>
            <a:r>
              <a:rPr lang="en-US" dirty="0" smtClean="0"/>
              <a:t>Subsample A weight</a:t>
            </a:r>
          </a:p>
        </p:txBody>
      </p:sp>
    </p:spTree>
    <p:extLst>
      <p:ext uri="{BB962C8B-B14F-4D97-AF65-F5344CB8AC3E}">
        <p14:creationId xmlns:p14="http://schemas.microsoft.com/office/powerpoint/2010/main" val="9837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b="1" dirty="0" smtClean="0"/>
              <a:t>Analyses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93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NHANES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“survey” package (the hard way)</a:t>
            </a:r>
          </a:p>
          <a:p>
            <a:r>
              <a:rPr lang="en-US" dirty="0" smtClean="0"/>
              <a:t>“RNHANES” package (the easy way)</a:t>
            </a:r>
          </a:p>
          <a:p>
            <a:r>
              <a:rPr lang="en-US" dirty="0" smtClean="0"/>
              <a:t>Online data explorer (the easiest 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113347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33400" y="2286000"/>
            <a:ext cx="10134600" cy="259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PFCs</a:t>
            </a:r>
            <a:endParaRPr lang="en-US" dirty="0"/>
          </a:p>
        </p:txBody>
      </p:sp>
      <p:pic>
        <p:nvPicPr>
          <p:cNvPr id="22530" name="Picture 2" descr="Imgsr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gsr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5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Imgsr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Imgsr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05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Imgsr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10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Imgsr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15" y="25270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Imgsrv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" y="35938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Imgsrv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5" y="35938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Imgsrv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938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Imgsr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05" y="35938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Imgsrv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10" y="35938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942"/>
            <a:ext cx="5986462" cy="61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6124545"/>
            <a:ext cx="6298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http://www.npr.org/2016/03/31/472501029/elevated-levels-of-suspected-carcinogen-found-in-states-drinking-water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74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04838"/>
            <a:ext cx="78962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5985007"/>
            <a:ext cx="670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http://www.kktv.com/content/news/Military-Peterson-Air-Force-Base-may-have-released-PFCs-390469582.html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6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73" y="1828800"/>
            <a:ext cx="92297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61225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http://www.seacoastonline.com/article/20160519/NEWS/160518936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24125"/>
            <a:ext cx="8705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3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04800"/>
            <a:ext cx="88106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315200" cy="595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5981315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Woodruff, Tracey J., Ami R. </a:t>
            </a:r>
            <a:r>
              <a:rPr lang="en-US" sz="1000" dirty="0" err="1"/>
              <a:t>Zota</a:t>
            </a:r>
            <a:r>
              <a:rPr lang="en-US" sz="1000" dirty="0"/>
              <a:t>, and Jackie M. Schwartz. "Environmental chemicals in pregnant women in the United States: NHANES 2003-2004."</a:t>
            </a:r>
            <a:r>
              <a:rPr lang="en-US" sz="1000" i="1" dirty="0"/>
              <a:t>Environmental health perspectives</a:t>
            </a:r>
            <a:r>
              <a:rPr lang="en-US" sz="1000" dirty="0"/>
              <a:t> 119.6 (2011): 878.</a:t>
            </a:r>
          </a:p>
        </p:txBody>
      </p:sp>
    </p:spTree>
    <p:extLst>
      <p:ext uri="{BB962C8B-B14F-4D97-AF65-F5344CB8AC3E}">
        <p14:creationId xmlns:p14="http://schemas.microsoft.com/office/powerpoint/2010/main" val="15072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71600"/>
            <a:ext cx="8134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8" y="2896428"/>
            <a:ext cx="7181436" cy="200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Regulatory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iki.mnceh.org/images/a/ab/Le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15200" cy="53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6096000"/>
            <a:ext cx="26340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http://wiki.mnceh.org/images/a/ab/Lead1.png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21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iki.mnceh.org/images/e/e0/Le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5181600" cy="61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6129725"/>
            <a:ext cx="26388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http://wiki.mnceh.org/images/e/e0/Lead2.png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6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Changes in exposure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634162" cy="55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59436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Antonia M. Calafat, and Tracey J. Woodruff. "Temporal trends in phthalate exposures: findings from the national health and nutrition examination survey, 2001-2010." </a:t>
            </a:r>
            <a:r>
              <a:rPr lang="en-US" sz="1000" i="1" dirty="0"/>
              <a:t>Environmental health perspectives</a:t>
            </a:r>
            <a:r>
              <a:rPr lang="en-US" sz="1000" dirty="0"/>
              <a:t> 122.3 (2014).</a:t>
            </a:r>
          </a:p>
        </p:txBody>
      </p:sp>
    </p:spTree>
    <p:extLst>
      <p:ext uri="{BB962C8B-B14F-4D97-AF65-F5344CB8AC3E}">
        <p14:creationId xmlns:p14="http://schemas.microsoft.com/office/powerpoint/2010/main" val="9556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8" y="36342"/>
            <a:ext cx="70866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8123" y="5800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Patel, Chirag </a:t>
            </a:r>
            <a:r>
              <a:rPr lang="en-US" sz="1000" dirty="0" err="1"/>
              <a:t>Jagdish</a:t>
            </a:r>
            <a:r>
              <a:rPr lang="en-US" sz="1000" dirty="0"/>
              <a:t>, et al. </a:t>
            </a:r>
            <a:r>
              <a:rPr lang="en-US" sz="1000" i="1" dirty="0"/>
              <a:t>Environment-wide Associations to Disease and Disease-related Phenotypes</a:t>
            </a:r>
            <a:r>
              <a:rPr lang="en-US" sz="1000" dirty="0"/>
              <a:t>. Stanford University, 2011.</a:t>
            </a:r>
          </a:p>
        </p:txBody>
      </p:sp>
    </p:spTree>
    <p:extLst>
      <p:ext uri="{BB962C8B-B14F-4D97-AF65-F5344CB8AC3E}">
        <p14:creationId xmlns:p14="http://schemas.microsoft.com/office/powerpoint/2010/main" val="39566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18"/>
            <a:ext cx="6324600" cy="633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15685" y="5166224"/>
            <a:ext cx="26283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Patel, Chirag J., </a:t>
            </a:r>
            <a:r>
              <a:rPr lang="en-US" sz="1000" dirty="0"/>
              <a:t>and </a:t>
            </a:r>
            <a:r>
              <a:rPr lang="en-US" sz="1000" dirty="0" smtClean="0"/>
              <a:t>Arjun </a:t>
            </a:r>
            <a:r>
              <a:rPr lang="en-US" sz="1000" dirty="0"/>
              <a:t>K. </a:t>
            </a:r>
            <a:r>
              <a:rPr lang="en-US" sz="1000" dirty="0" err="1" smtClean="0"/>
              <a:t>Manrai</a:t>
            </a:r>
            <a:r>
              <a:rPr lang="en-US" sz="1000" dirty="0" smtClean="0"/>
              <a:t>. </a:t>
            </a:r>
            <a:r>
              <a:rPr lang="en-US" sz="1000" dirty="0"/>
              <a:t>"Development of </a:t>
            </a:r>
            <a:r>
              <a:rPr lang="en-US" sz="1000" dirty="0" err="1"/>
              <a:t>exposome</a:t>
            </a:r>
            <a:r>
              <a:rPr lang="en-US" sz="1000" dirty="0"/>
              <a:t> correlation globes to map out environment-wide associations." </a:t>
            </a:r>
            <a:r>
              <a:rPr lang="en-US" sz="1000" i="1" dirty="0"/>
              <a:t>Pacific Symposium on Biocomputing. Pacific Symposium on Biocomputing</a:t>
            </a:r>
            <a:r>
              <a:rPr lang="en-US" sz="1000" dirty="0"/>
              <a:t>. Vol. 20. NIH Public Access, 2015.</a:t>
            </a:r>
          </a:p>
        </p:txBody>
      </p:sp>
    </p:spTree>
    <p:extLst>
      <p:ext uri="{BB962C8B-B14F-4D97-AF65-F5344CB8AC3E}">
        <p14:creationId xmlns:p14="http://schemas.microsoft.com/office/powerpoint/2010/main" val="14818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3103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Unintended side-effects of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04800"/>
            <a:ext cx="88106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56492"/>
            <a:ext cx="5410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6041963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et al. "Elevated house dust and serum concentrations of PBDEs in California: unintended consequences of furniture flammability standards?." </a:t>
            </a:r>
            <a:r>
              <a:rPr lang="en-US" sz="1000" i="1" dirty="0"/>
              <a:t>Environmental science &amp; technology</a:t>
            </a:r>
            <a:r>
              <a:rPr lang="en-US" sz="1000" dirty="0"/>
              <a:t> 42.21 (2008): 8158-8164.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962400"/>
            <a:ext cx="5562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Dietary sources of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5550"/>
            <a:ext cx="68580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2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38163"/>
            <a:ext cx="869632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19400"/>
            <a:ext cx="640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6042839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Zota</a:t>
            </a:r>
            <a:r>
              <a:rPr lang="en-US" sz="1000" dirty="0"/>
              <a:t>, Ami R., Cassandra Phillips, and Susanna D. </a:t>
            </a:r>
            <a:r>
              <a:rPr lang="en-US" sz="1000" dirty="0" err="1"/>
              <a:t>Mitro</a:t>
            </a:r>
            <a:r>
              <a:rPr lang="en-US" sz="1000" dirty="0"/>
              <a:t>. "Recent fast food consumption and bisphenol A and phthalates exposures among the US population in NHANES, 2003-2010." </a:t>
            </a:r>
            <a:r>
              <a:rPr lang="en-US" sz="1000" i="1" dirty="0"/>
              <a:t>Environmental health perspectives</a:t>
            </a:r>
            <a:r>
              <a:rPr lang="en-US" sz="1000" dirty="0"/>
              <a:t>(2016).</a:t>
            </a:r>
          </a:p>
        </p:txBody>
      </p:sp>
    </p:spTree>
    <p:extLst>
      <p:ext uri="{BB962C8B-B14F-4D97-AF65-F5344CB8AC3E}">
        <p14:creationId xmlns:p14="http://schemas.microsoft.com/office/powerpoint/2010/main" val="29180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NHANES as a comparison group</a:t>
            </a:r>
            <a:br>
              <a:rPr lang="en-US" dirty="0" smtClean="0"/>
            </a:br>
            <a:r>
              <a:rPr lang="en-US" dirty="0" smtClean="0"/>
              <a:t>case study: report-back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9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9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 of NHANES</a:t>
            </a:r>
          </a:p>
          <a:p>
            <a:r>
              <a:rPr lang="en-US" dirty="0" smtClean="0"/>
              <a:t>Where to find it</a:t>
            </a:r>
          </a:p>
          <a:p>
            <a:r>
              <a:rPr lang="en-US" dirty="0" smtClean="0"/>
              <a:t>Nitty-gritty data details</a:t>
            </a:r>
          </a:p>
          <a:p>
            <a:r>
              <a:rPr lang="en-US" dirty="0" smtClean="0"/>
              <a:t>Analyses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5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NHANES?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Nutrition</a:t>
            </a:r>
          </a:p>
          <a:p>
            <a:r>
              <a:rPr lang="en-US" dirty="0" smtClean="0"/>
              <a:t>Examination</a:t>
            </a:r>
          </a:p>
          <a:p>
            <a:r>
              <a:rPr lang="en-US" dirty="0" smtClean="0"/>
              <a:t>Survey</a:t>
            </a:r>
          </a:p>
          <a:p>
            <a:r>
              <a:rPr lang="en-US" dirty="0" smtClean="0"/>
              <a:t>Modern NHANES: two year cycles, 1999-2016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Gender, age, race, education, income, …</a:t>
            </a:r>
          </a:p>
          <a:p>
            <a:r>
              <a:rPr lang="en-US" dirty="0" smtClean="0"/>
              <a:t>Dietary</a:t>
            </a:r>
          </a:p>
          <a:p>
            <a:pPr lvl="1"/>
            <a:r>
              <a:rPr lang="en-US" dirty="0" smtClean="0"/>
              <a:t>24 hour diet recalls, supplement use</a:t>
            </a:r>
          </a:p>
          <a:p>
            <a:r>
              <a:rPr lang="en-US" dirty="0" smtClean="0"/>
              <a:t>Examination</a:t>
            </a:r>
          </a:p>
          <a:p>
            <a:pPr lvl="1"/>
            <a:r>
              <a:rPr lang="en-US" dirty="0" smtClean="0"/>
              <a:t>Blood pressure, oral health, body measures</a:t>
            </a:r>
          </a:p>
          <a:p>
            <a:r>
              <a:rPr lang="en-US" dirty="0" smtClean="0"/>
              <a:t>Laboratory</a:t>
            </a:r>
          </a:p>
          <a:p>
            <a:pPr lvl="1"/>
            <a:r>
              <a:rPr lang="en-US" dirty="0" smtClean="0"/>
              <a:t>Chemicals in blood, urine; cholesterol; heavy metals</a:t>
            </a:r>
          </a:p>
          <a:p>
            <a:r>
              <a:rPr lang="en-US" dirty="0" smtClean="0"/>
              <a:t>Questionnaire</a:t>
            </a:r>
          </a:p>
          <a:p>
            <a:pPr lvl="1">
              <a:tabLst>
                <a:tab pos="3263900" algn="l"/>
              </a:tabLst>
            </a:pPr>
            <a:r>
              <a:rPr lang="en-US" dirty="0" smtClean="0"/>
              <a:t>Behaviors: alcohol, drug use; physical activity; food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dc.gov/nchs/images/nhanes/S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0" y="533400"/>
            <a:ext cx="8464360" cy="56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410200" y="6581001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http://www.cdc.gov/nchs/images/nhanes/Stages.png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dc.gov/nchs/newsletter/images/2013_January/nhanes_mec_80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0331031" cy="688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984</Words>
  <Application>Microsoft Office PowerPoint</Application>
  <PresentationFormat>On-screen Show (4:3)</PresentationFormat>
  <Paragraphs>148</Paragraphs>
  <Slides>48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Introduction to analyzing NHANES data</vt:lpstr>
      <vt:lpstr>Who am I?</vt:lpstr>
      <vt:lpstr>PowerPoint Presentation</vt:lpstr>
      <vt:lpstr>Outline</vt:lpstr>
      <vt:lpstr>Outline</vt:lpstr>
      <vt:lpstr>What is NHANES?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Outline</vt:lpstr>
      <vt:lpstr>Oversampling</vt:lpstr>
      <vt:lpstr>PowerPoint Presentation</vt:lpstr>
      <vt:lpstr>PowerPoint Presentation</vt:lpstr>
      <vt:lpstr>Analysis needs to include:</vt:lpstr>
      <vt:lpstr>PowerPoint Presentation</vt:lpstr>
      <vt:lpstr>PowerPoint Presentation</vt:lpstr>
      <vt:lpstr>PowerPoint Presentation</vt:lpstr>
      <vt:lpstr>Outline</vt:lpstr>
      <vt:lpstr>Analyzing NHANES in R</vt:lpstr>
      <vt:lpstr>PowerPoint Presentation</vt:lpstr>
      <vt:lpstr>Motivating Example: PFCs</vt:lpstr>
      <vt:lpstr>PowerPoint Presentation</vt:lpstr>
      <vt:lpstr>PowerPoint Presentation</vt:lpstr>
      <vt:lpstr>PowerPoint Presentation</vt:lpstr>
      <vt:lpstr>Exposure</vt:lpstr>
      <vt:lpstr>PowerPoint Presentation</vt:lpstr>
      <vt:lpstr>PowerPoint Presentation</vt:lpstr>
      <vt:lpstr>PowerPoint Presentation</vt:lpstr>
      <vt:lpstr>Regulatory efficacy</vt:lpstr>
      <vt:lpstr>PowerPoint Presentation</vt:lpstr>
      <vt:lpstr>PowerPoint Presentation</vt:lpstr>
      <vt:lpstr>Changes in exposure over time</vt:lpstr>
      <vt:lpstr>PowerPoint Presentation</vt:lpstr>
      <vt:lpstr>Correlations</vt:lpstr>
      <vt:lpstr>PowerPoint Presentation</vt:lpstr>
      <vt:lpstr>PowerPoint Presentation</vt:lpstr>
      <vt:lpstr>Unintended side-effects of regulation</vt:lpstr>
      <vt:lpstr>PowerPoint Presentation</vt:lpstr>
      <vt:lpstr>PowerPoint Presentation</vt:lpstr>
      <vt:lpstr>Dietary sources of exposure</vt:lpstr>
      <vt:lpstr>PowerPoint Presentation</vt:lpstr>
      <vt:lpstr>PowerPoint Presentation</vt:lpstr>
      <vt:lpstr>NHANES as a comparison group case study: report-back</vt:lpstr>
      <vt:lpstr>Outline</vt:lpstr>
      <vt:lpstr>Outline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NHANES</dc:title>
  <dc:creator>susmann</dc:creator>
  <cp:lastModifiedBy>susmann</cp:lastModifiedBy>
  <cp:revision>74</cp:revision>
  <dcterms:created xsi:type="dcterms:W3CDTF">2016-09-01T14:05:53Z</dcterms:created>
  <dcterms:modified xsi:type="dcterms:W3CDTF">2016-09-06T21:57:41Z</dcterms:modified>
</cp:coreProperties>
</file>