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9" r:id="rId6"/>
    <p:sldId id="270" r:id="rId7"/>
    <p:sldId id="262" r:id="rId8"/>
    <p:sldId id="264" r:id="rId9"/>
    <p:sldId id="263" r:id="rId10"/>
    <p:sldId id="267" r:id="rId11"/>
    <p:sldId id="268" r:id="rId12"/>
    <p:sldId id="259" r:id="rId13"/>
    <p:sldId id="260" r:id="rId14"/>
    <p:sldId id="266" r:id="rId15"/>
    <p:sldId id="265" r:id="rId16"/>
    <p:sldId id="313" r:id="rId17"/>
    <p:sldId id="271" r:id="rId18"/>
    <p:sldId id="312" r:id="rId19"/>
    <p:sldId id="309" r:id="rId20"/>
    <p:sldId id="311" r:id="rId21"/>
    <p:sldId id="31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56FF3-07AA-8B45-814B-763ED23C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E17B47-2B34-9046-9C60-C65012C01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48252-E43A-EB49-A005-03ADF2FD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4E4E4-1D4C-4E4C-BBB5-90E6EC49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2617-CE1B-E842-9B8E-85065F5E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43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E0D98-467A-AA43-B324-867C6BCE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E4EF6-1AAE-3443-A74F-D3B9A29BF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DB691-C32B-BC43-8863-AC802281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70BFD-99F2-E44B-9A0E-F04AD121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45397-F78D-1E41-BB0B-793774EF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20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01DBD-6A66-8546-B876-EF792EE88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850A7-A481-0848-B008-8110F80B2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7858-A325-D344-8E1C-895644B4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BE22B-E2F2-D64D-B7F4-0EC66106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BC14A-36E3-8E4C-9318-49E453DF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5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BDFF2-C533-A247-9957-823CB947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847BD-B956-9044-BF15-5793EE5A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8D809-5564-9643-9F85-5D3454A6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95959-ED84-4947-8384-81A1713C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D0CBF-55CB-D849-99C3-7A33DE0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9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E1E8-7EE0-B041-9DC9-3C7C680B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CB6B5-4527-F647-B12C-2B2AF724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136DC-A62F-404C-8BAB-B491F8F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96F9B-7411-804C-8FF0-8DC7985C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0EBC3-E617-C742-8B74-40796DF4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67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8FF88-6C1A-4049-A015-DEB207D8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897C7-649D-A64C-BF70-C879352A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4477C-6994-5C4D-9B2E-D4C64EBB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C1EBF-53D9-9949-ABEF-1B09FD31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D2806-D12E-0F42-8FDC-AD4810ED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92E38-46B4-5844-A903-0A0E053B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1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FB70-B449-194F-8778-B1BB4E44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129A1-C43F-9741-8488-F89FAA91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F32D4-63DE-8C44-ABDF-DE3C5A6E2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9DC95-9C88-C440-9EC5-A9A34CFD8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CC5CF3-323C-584A-8DB2-D362EE02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3626F1-DC62-9548-8E06-09673571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AABAE3-8604-054E-B84D-DB8E12A4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9B38BA-99CA-424D-A2FA-660A1BDB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EEF08-6927-7E4F-85C7-28C12095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65C90-9854-824A-8B3C-AF6981D6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205184-53A8-3342-9AE1-75DB8939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942E3A-8D86-414A-A205-A7D5923D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0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BB6979-EB7D-8640-B5CD-9027AA65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B4720-5D93-004E-A539-ACB039CA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75005-E478-6649-8A56-4BD3AE7F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8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E7097-A5B0-6442-8AD1-57B83118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3BD43-6734-074A-BCE3-41A5041E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D24B1-672A-E64E-86F3-49737E55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1498D-21E0-9041-917C-47DF1F14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323D8-D437-8A43-A3EB-115F40BB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43889-911E-6342-9CF1-A2ED6F5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7D341-C91B-B643-A3A8-97B3A3BD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F43B39-F65D-1C48-AC1E-29EF8E1CE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E392-8A7F-F84C-8967-E6A7A59A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F2850-299C-744F-AFE6-0BF134F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FD6E9-EFF5-B345-8D39-AB7E3A78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57107-3CDB-9E47-8BE2-EAA37F84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8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216C5E-EB91-7F4C-ACE7-77463B8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A391D-DE46-884D-AA28-862BD02B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CBC2A-5A09-0D48-9CC1-620A9C8CB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7F0-3B6D-5D44-AC57-4D9AB4512A31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5AF48-BEE7-C142-BCBD-4769A9679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7E933-6DF0-A04C-9707-A3BC192CF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74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D8973-071E-8941-8855-11A2B5A24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9712" y="1190615"/>
            <a:ext cx="5798288" cy="2584392"/>
          </a:xfrm>
        </p:spPr>
        <p:txBody>
          <a:bodyPr>
            <a:noAutofit/>
          </a:bodyPr>
          <a:lstStyle/>
          <a:p>
            <a:r>
              <a:rPr kumimoji="1" lang="en-US" altLang="zh-CN" sz="7200" b="1" dirty="0">
                <a:latin typeface="Avenir Black" panose="02000503020000020003" pitchFamily="2" charset="0"/>
              </a:rPr>
              <a:t>TED</a:t>
            </a:r>
            <a:r>
              <a:rPr kumimoji="1" lang="zh-CN" altLang="en-US" sz="7200" b="1" dirty="0">
                <a:latin typeface="Avenir Black" panose="02000503020000020003" pitchFamily="2" charset="0"/>
              </a:rPr>
              <a:t> </a:t>
            </a:r>
            <a:r>
              <a:rPr kumimoji="1" lang="en-US" altLang="zh-CN" sz="7200" b="1" dirty="0">
                <a:latin typeface="Avenir Black" panose="02000503020000020003" pitchFamily="2" charset="0"/>
              </a:rPr>
              <a:t>Talks</a:t>
            </a:r>
            <a:r>
              <a:rPr kumimoji="1" lang="zh-CN" altLang="en-US" sz="7200" b="1" dirty="0">
                <a:latin typeface="Avenir Black" panose="02000503020000020003" pitchFamily="2" charset="0"/>
              </a:rPr>
              <a:t> </a:t>
            </a:r>
            <a:r>
              <a:rPr kumimoji="1" lang="en-US" altLang="zh-CN" sz="7200" b="1" dirty="0">
                <a:latin typeface="Avenir Black" panose="02000503020000020003" pitchFamily="2" charset="0"/>
              </a:rPr>
              <a:t>Data</a:t>
            </a:r>
            <a:r>
              <a:rPr kumimoji="1" lang="zh-CN" altLang="en-US" sz="7200" b="1" dirty="0">
                <a:latin typeface="Avenir Black" panose="02000503020000020003" pitchFamily="2" charset="0"/>
              </a:rPr>
              <a:t> </a:t>
            </a:r>
            <a:r>
              <a:rPr kumimoji="1" lang="en-US" altLang="zh-CN" sz="7200" b="1" dirty="0">
                <a:latin typeface="Avenir Black" panose="02000503020000020003" pitchFamily="2" charset="0"/>
              </a:rPr>
              <a:t>Mining</a:t>
            </a:r>
            <a:endParaRPr kumimoji="1" lang="zh-CN" altLang="en-US" sz="7200" b="1" dirty="0">
              <a:latin typeface="Avenir Black" panose="02000503020000020003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BF4D45-2DC8-C844-82EF-64FBC9B1D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666"/>
            <a:ext cx="9144000" cy="1655762"/>
          </a:xfrm>
        </p:spPr>
        <p:txBody>
          <a:bodyPr>
            <a:normAutofit/>
          </a:bodyPr>
          <a:lstStyle/>
          <a:p>
            <a:pPr algn="r"/>
            <a:endParaRPr kumimoji="1" lang="en-US" altLang="zh-CN" sz="4000" dirty="0">
              <a:latin typeface="Avenir Medium" panose="02000503020000020003" pitchFamily="2" charset="0"/>
            </a:endParaRPr>
          </a:p>
          <a:p>
            <a:pPr algn="r"/>
            <a:r>
              <a:rPr kumimoji="1" lang="en-US" altLang="zh-CN" sz="4000" dirty="0">
                <a:latin typeface="Avenir Medium" panose="02000503020000020003" pitchFamily="2" charset="0"/>
              </a:rPr>
              <a:t>——</a:t>
            </a:r>
            <a:r>
              <a:rPr kumimoji="1" lang="zh-CN" altLang="en-US" sz="40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000" dirty="0" err="1">
                <a:latin typeface="Avenir Medium" panose="02000503020000020003" pitchFamily="2" charset="0"/>
              </a:rPr>
              <a:t>Elabration</a:t>
            </a:r>
            <a:r>
              <a:rPr kumimoji="1" lang="zh-CN" altLang="en-US" sz="40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000" dirty="0">
                <a:latin typeface="Avenir Medium" panose="02000503020000020003" pitchFamily="2" charset="0"/>
              </a:rPr>
              <a:t>Step</a:t>
            </a:r>
            <a:endParaRPr kumimoji="1" lang="zh-CN" altLang="en-US" sz="4000" dirty="0">
              <a:latin typeface="Avenir Medium" panose="02000503020000020003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1BCA6-D457-0B48-8D27-BADD9B2F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3" y="2136803"/>
            <a:ext cx="3443323" cy="25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1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0854E8-1E93-2943-B439-1A152F72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87" y="1626786"/>
            <a:ext cx="7416864" cy="464742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79580C4-5EAA-C949-A14F-74E69F10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2.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Prototype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of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the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GUI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B2BB-04F2-6548-ADA4-39661371F0DB}"/>
              </a:ext>
            </a:extLst>
          </p:cNvPr>
          <p:cNvSpPr txBox="1"/>
          <p:nvPr/>
        </p:nvSpPr>
        <p:spPr>
          <a:xfrm>
            <a:off x="838200" y="1663335"/>
            <a:ext cx="348293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Avenir Medium" panose="02000503020000020003" pitchFamily="2" charset="0"/>
              </a:rPr>
              <a:t>Prediction</a:t>
            </a:r>
          </a:p>
          <a:p>
            <a:pPr algn="ctr"/>
            <a:endParaRPr kumimoji="1" lang="en-US" altLang="zh-CN" sz="3600" dirty="0">
              <a:latin typeface="Avenir Medium" panose="02000503020000020003" pitchFamily="2" charset="0"/>
            </a:endParaRPr>
          </a:p>
          <a:p>
            <a:r>
              <a:rPr kumimoji="1" lang="en" altLang="zh-CN" sz="2800" dirty="0">
                <a:latin typeface="Avenir Medium" panose="02000503020000020003" pitchFamily="2" charset="0"/>
              </a:rPr>
              <a:t>Through predictive capabilities, speakers can </a:t>
            </a:r>
            <a:r>
              <a:rPr kumimoji="1" lang="en" altLang="zh-CN" sz="2800" dirty="0">
                <a:solidFill>
                  <a:srgbClr val="FF0000"/>
                </a:solidFill>
                <a:latin typeface="Avenir Medium" panose="02000503020000020003" pitchFamily="2" charset="0"/>
              </a:rPr>
              <a:t>predict their audience</a:t>
            </a:r>
            <a:r>
              <a:rPr kumimoji="1" lang="en" altLang="zh-CN" sz="2800" dirty="0">
                <a:latin typeface="Avenir Medium" panose="02000503020000020003" pitchFamily="2" charset="0"/>
              </a:rPr>
              <a:t> by their occupation, themes, and presentation time.</a:t>
            </a:r>
            <a:endParaRPr kumimoji="1" lang="en-US" altLang="zh-CN" sz="28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0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D54590-E37D-5B47-8462-F046E43F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39" y="1690688"/>
            <a:ext cx="7732996" cy="472572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96E0E3D-61AF-BE4A-BDEE-55958B9A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2.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Prototype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of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the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GUI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F69562-335B-6B47-8287-B72915240C8E}"/>
              </a:ext>
            </a:extLst>
          </p:cNvPr>
          <p:cNvSpPr txBox="1"/>
          <p:nvPr/>
        </p:nvSpPr>
        <p:spPr>
          <a:xfrm>
            <a:off x="675954" y="1630141"/>
            <a:ext cx="348293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Avenir Medium" panose="02000503020000020003" pitchFamily="2" charset="0"/>
              </a:rPr>
              <a:t>Watch</a:t>
            </a:r>
            <a:r>
              <a:rPr kumimoji="1" lang="zh-CN" altLang="en-US" sz="36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dirty="0">
                <a:latin typeface="Avenir Medium" panose="02000503020000020003" pitchFamily="2" charset="0"/>
              </a:rPr>
              <a:t>Video</a:t>
            </a:r>
          </a:p>
          <a:p>
            <a:pPr algn="ctr"/>
            <a:endParaRPr kumimoji="1" lang="en-US" altLang="zh-CN" sz="3600" dirty="0">
              <a:latin typeface="Avenir Medium" panose="02000503020000020003" pitchFamily="2" charset="0"/>
            </a:endParaRPr>
          </a:p>
          <a:p>
            <a:r>
              <a:rPr kumimoji="1" lang="en" altLang="zh-CN" sz="2800" dirty="0">
                <a:latin typeface="Avenir Medium" panose="02000503020000020003" pitchFamily="2" charset="0"/>
              </a:rPr>
              <a:t>Users may choose </a:t>
            </a:r>
            <a:r>
              <a:rPr kumimoji="1" lang="en" altLang="zh-CN" sz="2800" dirty="0">
                <a:solidFill>
                  <a:srgbClr val="FF0000"/>
                </a:solidFill>
                <a:latin typeface="Avenir Medium" panose="02000503020000020003" pitchFamily="2" charset="0"/>
              </a:rPr>
              <a:t>like</a:t>
            </a:r>
            <a:r>
              <a:rPr kumimoji="1" lang="en" altLang="zh-CN" sz="2800" dirty="0">
                <a:latin typeface="Avenir Medium" panose="02000503020000020003" pitchFamily="2" charset="0"/>
              </a:rPr>
              <a:t> or </a:t>
            </a:r>
            <a:r>
              <a:rPr kumimoji="1" lang="en" altLang="zh-CN" sz="2800" dirty="0">
                <a:solidFill>
                  <a:srgbClr val="FF0000"/>
                </a:solidFill>
                <a:latin typeface="Avenir Medium" panose="02000503020000020003" pitchFamily="2" charset="0"/>
              </a:rPr>
              <a:t>dislike</a:t>
            </a:r>
            <a:r>
              <a:rPr kumimoji="1" lang="en" altLang="zh-CN" sz="2800" dirty="0">
                <a:latin typeface="Avenir Medium" panose="02000503020000020003" pitchFamily="2" charset="0"/>
              </a:rPr>
              <a:t> after watching the video. If they choose dislike, they will be asked to choose one or more more suitable tags.</a:t>
            </a:r>
            <a:endParaRPr kumimoji="1" lang="en-US" altLang="zh-CN" sz="28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8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B7E6AC-0962-B842-A329-062A3FB40F80}"/>
              </a:ext>
            </a:extLst>
          </p:cNvPr>
          <p:cNvSpPr txBox="1"/>
          <p:nvPr/>
        </p:nvSpPr>
        <p:spPr>
          <a:xfrm>
            <a:off x="1305522" y="2644170"/>
            <a:ext cx="95809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3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Data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Clearing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and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Transformation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8031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C5FE-F787-F14D-996F-FEFD646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3.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Data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Clearing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and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Transformation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25735-107B-CC4B-8968-EF5F5FF8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39" y="1686140"/>
            <a:ext cx="10614061" cy="5132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b="1" dirty="0">
                <a:latin typeface="Avenir Medium" panose="02000503020000020003" pitchFamily="2" charset="0"/>
              </a:rPr>
              <a:t>What</a:t>
            </a:r>
            <a:r>
              <a:rPr kumimoji="1" lang="zh-CN" altLang="en-US" sz="3600" b="1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b="1" dirty="0">
                <a:latin typeface="Avenir Medium" panose="02000503020000020003" pitchFamily="2" charset="0"/>
              </a:rPr>
              <a:t>we</a:t>
            </a:r>
            <a:r>
              <a:rPr kumimoji="1" lang="zh-CN" altLang="en-US" sz="3600" b="1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b="1" dirty="0">
                <a:latin typeface="Avenir Medium" panose="02000503020000020003" pitchFamily="2" charset="0"/>
              </a:rPr>
              <a:t>have</a:t>
            </a:r>
            <a:r>
              <a:rPr kumimoji="1" lang="zh-CN" altLang="en-US" sz="3600" b="1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b="1" dirty="0">
                <a:latin typeface="Avenir Medium" panose="02000503020000020003" pitchFamily="2" charset="0"/>
              </a:rPr>
              <a:t>done:</a:t>
            </a:r>
          </a:p>
          <a:p>
            <a:r>
              <a:rPr kumimoji="1" lang="en-US" altLang="zh-CN" sz="3200" dirty="0">
                <a:latin typeface="Avenir Medium" panose="02000503020000020003" pitchFamily="2" charset="0"/>
              </a:rPr>
              <a:t>Import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.csv</a:t>
            </a:r>
            <a:r>
              <a:rPr kumimoji="1" lang="zh-CN" altLang="en-US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file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into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.</a:t>
            </a:r>
            <a:r>
              <a:rPr kumimoji="1" lang="en-US" altLang="zh-CN" sz="3200" dirty="0" err="1">
                <a:solidFill>
                  <a:srgbClr val="FF0000"/>
                </a:solidFill>
                <a:latin typeface="Avenir Medium" panose="02000503020000020003" pitchFamily="2" charset="0"/>
              </a:rPr>
              <a:t>py</a:t>
            </a:r>
            <a:r>
              <a:rPr kumimoji="1" lang="zh-CN" altLang="en-US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file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as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 err="1">
                <a:latin typeface="Avenir Medium" panose="02000503020000020003" pitchFamily="2" charset="0"/>
              </a:rPr>
              <a:t>Dataframe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using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Panda.</a:t>
            </a:r>
          </a:p>
          <a:p>
            <a:pPr marL="0" indent="0" algn="ctr">
              <a:buNone/>
            </a:pPr>
            <a:r>
              <a:rPr lang="en-US" altLang="zh-CN" sz="3200" i="1" dirty="0" err="1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  <a:cs typeface="Calibri" panose="020F0502020204030204" pitchFamily="34" charset="0"/>
              </a:rPr>
              <a:t>pd.read_csv</a:t>
            </a:r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  <a:cs typeface="Calibri" panose="020F0502020204030204" pitchFamily="34" charset="0"/>
              </a:rPr>
              <a:t>(</a:t>
            </a:r>
            <a:r>
              <a:rPr lang="zh-CN" altLang="en-US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  <a:cs typeface="Calibri" panose="020F0502020204030204" pitchFamily="34" charset="0"/>
              </a:rPr>
              <a:t>)</a:t>
            </a:r>
          </a:p>
          <a:p>
            <a:r>
              <a:rPr kumimoji="1" lang="en-US" altLang="zh-CN" sz="3200" dirty="0">
                <a:latin typeface="Avenir Medium" panose="02000503020000020003" pitchFamily="2" charset="0"/>
              </a:rPr>
              <a:t>Clean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data-missed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record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&amp;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Drop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useless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column.</a:t>
            </a:r>
          </a:p>
          <a:p>
            <a:pPr marL="0" indent="0" algn="ctr">
              <a:buNone/>
            </a:pPr>
            <a:r>
              <a:rPr kumimoji="1" lang="en-US" altLang="zh-CN" sz="3200" i="1" dirty="0" err="1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df.dropna</a:t>
            </a:r>
            <a:r>
              <a:rPr kumimoji="1" lang="zh-CN" altLang="en-US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&amp;</a:t>
            </a:r>
            <a:r>
              <a:rPr kumimoji="1" lang="zh-CN" altLang="en-US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i="1" dirty="0" err="1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df.drop</a:t>
            </a:r>
            <a:r>
              <a:rPr kumimoji="1" lang="zh-CN" altLang="en-US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&amp;</a:t>
            </a:r>
            <a:r>
              <a:rPr kumimoji="1" lang="zh-CN" altLang="en-US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i="1" dirty="0" err="1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df.rename</a:t>
            </a:r>
            <a:endParaRPr kumimoji="1" lang="en-US" altLang="zh-CN" sz="3200" i="1" dirty="0">
              <a:solidFill>
                <a:schemeClr val="bg1">
                  <a:lumMod val="65000"/>
                </a:schemeClr>
              </a:solidFill>
              <a:latin typeface="Avenir Medium" panose="02000503020000020003" pitchFamily="2" charset="0"/>
            </a:endParaRPr>
          </a:p>
          <a:p>
            <a:r>
              <a:rPr kumimoji="1" lang="en-US" altLang="zh-CN" sz="3200" dirty="0">
                <a:latin typeface="Avenir Medium" panose="02000503020000020003" pitchFamily="2" charset="0"/>
              </a:rPr>
              <a:t>Change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data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format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: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endParaRPr kumimoji="1" lang="en-US" altLang="zh-CN" sz="3200" dirty="0">
              <a:latin typeface="Avenir Medium" panose="02000503020000020003" pitchFamily="2" charset="0"/>
            </a:endParaRPr>
          </a:p>
          <a:p>
            <a:pPr marL="0" indent="0">
              <a:buNone/>
            </a:pPr>
            <a:r>
              <a:rPr kumimoji="1" lang="zh-CN" altLang="en-US" sz="3200" dirty="0">
                <a:latin typeface="Avenir Medium" panose="02000503020000020003" pitchFamily="2" charset="0"/>
              </a:rPr>
              <a:t> 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from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‘</a:t>
            </a:r>
            <a:r>
              <a:rPr kumimoji="1" lang="en-US" altLang="zh-CN" sz="3200" dirty="0" err="1">
                <a:solidFill>
                  <a:srgbClr val="FF0000"/>
                </a:solidFill>
                <a:latin typeface="Avenir Medium" panose="02000503020000020003" pitchFamily="2" charset="0"/>
              </a:rPr>
              <a:t>str</a:t>
            </a:r>
            <a:r>
              <a:rPr kumimoji="1" lang="en-US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’</a:t>
            </a:r>
            <a:r>
              <a:rPr kumimoji="1" lang="zh-CN" altLang="en-US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to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‘float64’</a:t>
            </a:r>
            <a:r>
              <a:rPr kumimoji="1" lang="zh-CN" altLang="en-US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&amp;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from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‘</a:t>
            </a:r>
            <a:r>
              <a:rPr kumimoji="1" lang="en-US" altLang="zh-CN" sz="3200" dirty="0" err="1">
                <a:solidFill>
                  <a:srgbClr val="FF0000"/>
                </a:solidFill>
                <a:latin typeface="Avenir Medium" panose="02000503020000020003" pitchFamily="2" charset="0"/>
              </a:rPr>
              <a:t>str</a:t>
            </a:r>
            <a:r>
              <a:rPr kumimoji="1" lang="en-US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’</a:t>
            </a:r>
            <a:r>
              <a:rPr kumimoji="1" lang="zh-CN" altLang="en-US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to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‘dictionary’</a:t>
            </a:r>
          </a:p>
          <a:p>
            <a:pPr marL="0" indent="0" algn="ctr">
              <a:buNone/>
            </a:pPr>
            <a:r>
              <a:rPr kumimoji="1" lang="en-US" altLang="zh-CN" sz="3200" i="1" dirty="0" err="1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pd.to_numeric</a:t>
            </a:r>
            <a:r>
              <a:rPr kumimoji="1" lang="zh-CN" altLang="en-US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kumimoji="1" lang="en-US" altLang="zh-CN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&amp;</a:t>
            </a:r>
            <a:r>
              <a:rPr kumimoji="1" lang="zh-CN" altLang="en-US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.apply(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lambda </a:t>
            </a:r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x: </a:t>
            </a:r>
            <a:r>
              <a:rPr lang="en-US" altLang="zh-CN" sz="3200" i="1" dirty="0" err="1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ast.literal_eval</a:t>
            </a:r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  <a:latin typeface="Avenir Medium" panose="02000503020000020003" pitchFamily="2" charset="0"/>
              </a:rPr>
              <a:t>(x))</a:t>
            </a:r>
            <a:endParaRPr kumimoji="1" lang="en-US" altLang="zh-CN" sz="3200" i="1" dirty="0">
              <a:solidFill>
                <a:schemeClr val="bg1">
                  <a:lumMod val="65000"/>
                </a:schemeClr>
              </a:solidFill>
              <a:latin typeface="Avenir Medium" panose="02000503020000020003" pitchFamily="2" charset="0"/>
            </a:endParaRPr>
          </a:p>
          <a:p>
            <a:endParaRPr kumimoji="1" lang="zh-CN" altLang="en-US" sz="3200" i="1" dirty="0">
              <a:solidFill>
                <a:srgbClr val="92D050"/>
              </a:solidFill>
              <a:latin typeface="Avenir Medium" panose="02000503020000020003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9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5BDA0E-1488-B444-914A-4023A640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40" y="1686140"/>
            <a:ext cx="10515600" cy="2937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b="1" dirty="0">
                <a:latin typeface="Avenir Medium" panose="02000503020000020003" pitchFamily="2" charset="0"/>
              </a:rPr>
              <a:t>What</a:t>
            </a:r>
            <a:r>
              <a:rPr kumimoji="1" lang="zh-CN" altLang="en-US" sz="3600" b="1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b="1" dirty="0">
                <a:latin typeface="Avenir Medium" panose="02000503020000020003" pitchFamily="2" charset="0"/>
              </a:rPr>
              <a:t>we</a:t>
            </a:r>
            <a:r>
              <a:rPr kumimoji="1" lang="zh-CN" altLang="en-US" sz="3600" b="1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b="1" dirty="0">
                <a:latin typeface="Avenir Medium" panose="02000503020000020003" pitchFamily="2" charset="0"/>
              </a:rPr>
              <a:t>have</a:t>
            </a:r>
            <a:r>
              <a:rPr kumimoji="1" lang="zh-CN" altLang="en-US" sz="3600" b="1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b="1" dirty="0">
                <a:latin typeface="Avenir Medium" panose="02000503020000020003" pitchFamily="2" charset="0"/>
              </a:rPr>
              <a:t>done:</a:t>
            </a:r>
          </a:p>
          <a:p>
            <a:r>
              <a:rPr kumimoji="1" lang="en" altLang="zh-CN" sz="3200" dirty="0">
                <a:latin typeface="Avenir Medium" panose="02000503020000020003" pitchFamily="2" charset="0"/>
              </a:rPr>
              <a:t>In order to analyze the relationship between </a:t>
            </a:r>
            <a:r>
              <a:rPr kumimoji="1" lang="en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theme</a:t>
            </a:r>
            <a:r>
              <a:rPr kumimoji="1" lang="en" altLang="zh-CN" sz="3200" dirty="0">
                <a:latin typeface="Avenir Medium" panose="02000503020000020003" pitchFamily="2" charset="0"/>
              </a:rPr>
              <a:t> and </a:t>
            </a:r>
            <a:r>
              <a:rPr kumimoji="1" lang="en" altLang="zh-CN" sz="3200" dirty="0">
                <a:solidFill>
                  <a:srgbClr val="FF0000"/>
                </a:solidFill>
                <a:latin typeface="Avenir Medium" panose="02000503020000020003" pitchFamily="2" charset="0"/>
              </a:rPr>
              <a:t>views</a:t>
            </a:r>
            <a:r>
              <a:rPr kumimoji="1" lang="en" altLang="zh-CN" sz="3200" dirty="0">
                <a:latin typeface="Avenir Medium" panose="02000503020000020003" pitchFamily="2" charset="0"/>
              </a:rPr>
              <a:t>, we need to </a:t>
            </a:r>
            <a:r>
              <a:rPr kumimoji="1" lang="en" altLang="zh-CN" sz="3200" u="sng" dirty="0">
                <a:latin typeface="Avenir Medium" panose="02000503020000020003" pitchFamily="2" charset="0"/>
              </a:rPr>
              <a:t>separate each individual theme </a:t>
            </a:r>
            <a:r>
              <a:rPr kumimoji="1" lang="en" altLang="zh-CN" sz="3200" dirty="0">
                <a:latin typeface="Avenir Medium" panose="02000503020000020003" pitchFamily="2" charset="0"/>
              </a:rPr>
              <a:t>from the tag array.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0CB796-0F20-B343-AF5E-06606EFA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3.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Data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Clearing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and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Transformation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7A76D9-0415-824E-9EFF-E18EA222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56" y="3986926"/>
            <a:ext cx="2737392" cy="20330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E528C1-30E8-234A-818D-6990CFAE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3443"/>
            <a:ext cx="4826000" cy="673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870BDBD-1129-D249-ADA5-95540BF9BF8C}"/>
              </a:ext>
            </a:extLst>
          </p:cNvPr>
          <p:cNvSpPr txBox="1"/>
          <p:nvPr/>
        </p:nvSpPr>
        <p:spPr>
          <a:xfrm>
            <a:off x="2475025" y="616449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venir Medium" panose="02000503020000020003" pitchFamily="2" charset="0"/>
              </a:rPr>
              <a:t>raw</a:t>
            </a:r>
            <a:endParaRPr kumimoji="1" lang="zh-CN" altLang="en-US" sz="2800" dirty="0">
              <a:latin typeface="Avenir Medium" panose="02000503020000020003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E104DB-D67D-B24B-BCC4-CB1B11F8D0F8}"/>
              </a:ext>
            </a:extLst>
          </p:cNvPr>
          <p:cNvSpPr txBox="1"/>
          <p:nvPr/>
        </p:nvSpPr>
        <p:spPr>
          <a:xfrm>
            <a:off x="7895986" y="6164494"/>
            <a:ext cx="1854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venir Medium" panose="02000503020000020003" pitchFamily="2" charset="0"/>
              </a:rPr>
              <a:t>processed</a:t>
            </a:r>
            <a:endParaRPr kumimoji="1" lang="zh-CN" altLang="en-US" sz="2800" dirty="0">
              <a:latin typeface="Avenir Medium" panose="02000503020000020003" pitchFamily="2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AC70C08-3CB5-F24A-8C3A-3AB09EABEBBE}"/>
              </a:ext>
            </a:extLst>
          </p:cNvPr>
          <p:cNvCxnSpPr/>
          <p:nvPr/>
        </p:nvCxnSpPr>
        <p:spPr>
          <a:xfrm>
            <a:off x="6246688" y="5339993"/>
            <a:ext cx="6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4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9BECD-531B-794A-8B2B-FA8739F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3.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Data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Clearing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and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Transformation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0683B6C-B8C4-F34C-832D-63AAFBE0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39" y="1686140"/>
            <a:ext cx="10515600" cy="286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b="1" dirty="0">
                <a:latin typeface="Avenir Medium" panose="02000503020000020003" pitchFamily="2" charset="0"/>
              </a:rPr>
              <a:t>Difficulties:</a:t>
            </a:r>
          </a:p>
          <a:p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Avenir Medium" panose="02000503020000020003" pitchFamily="2" charset="0"/>
                <a:cs typeface="Calibri" panose="020F0502020204030204" pitchFamily="34" charset="0"/>
              </a:rPr>
              <a:t>‘ratings’</a:t>
            </a:r>
            <a:r>
              <a:rPr kumimoji="1" lang="zh-CN" altLang="en-US" sz="3200" dirty="0">
                <a:solidFill>
                  <a:srgbClr val="FF0000"/>
                </a:solidFill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was</a:t>
            </a:r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transformed</a:t>
            </a:r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from</a:t>
            </a:r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‘</a:t>
            </a:r>
            <a:r>
              <a:rPr kumimoji="1" lang="en-US" altLang="zh-CN" sz="3200" dirty="0" err="1">
                <a:latin typeface="Avenir Medium" panose="02000503020000020003" pitchFamily="2" charset="0"/>
                <a:cs typeface="Calibri" panose="020F0502020204030204" pitchFamily="34" charset="0"/>
              </a:rPr>
              <a:t>str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’</a:t>
            </a:r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to</a:t>
            </a:r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an</a:t>
            </a:r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array</a:t>
            </a:r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of</a:t>
            </a:r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‘dictionary’.</a:t>
            </a:r>
            <a:r>
              <a:rPr kumimoji="1" lang="zh-CN" altLang="en-US" sz="3200" dirty="0">
                <a:latin typeface="Avenir Medium" panose="02000503020000020003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3200" dirty="0">
                <a:latin typeface="Avenir Medium" panose="02000503020000020003" pitchFamily="2" charset="0"/>
                <a:cs typeface="Calibri" panose="020F0502020204030204" pitchFamily="34" charset="0"/>
              </a:rPr>
              <a:t>However, because the order of the elements in the array is confusing, extracting the same theme, such as ‘funny’ will be somewhat difficult.</a:t>
            </a:r>
            <a:endParaRPr kumimoji="1" lang="zh-CN" altLang="en-US" sz="3200" dirty="0">
              <a:latin typeface="Avenir Medium" panose="02000503020000020003" pitchFamily="2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D220D9-F14F-BA43-8228-6F9EFD52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89" y="4186932"/>
            <a:ext cx="5727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5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B7E6AC-0962-B842-A329-062A3FB40F80}"/>
              </a:ext>
            </a:extLst>
          </p:cNvPr>
          <p:cNvSpPr txBox="1"/>
          <p:nvPr/>
        </p:nvSpPr>
        <p:spPr>
          <a:xfrm>
            <a:off x="2800066" y="2644170"/>
            <a:ext cx="6591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4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Analysis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Dataset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7160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29C04C1-B895-4550-8BCF-356205D97F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24291"/>
            <a:ext cx="12192000" cy="1747519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19BBCC83-E13D-4E4A-866D-4AC0E9D59FB3}"/>
              </a:ext>
            </a:extLst>
          </p:cNvPr>
          <p:cNvSpPr txBox="1">
            <a:spLocks/>
          </p:cNvSpPr>
          <p:nvPr/>
        </p:nvSpPr>
        <p:spPr>
          <a:xfrm>
            <a:off x="0" y="111125"/>
            <a:ext cx="10515600" cy="864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Avenir Medium" panose="02000503020000020003" pitchFamily="2" charset="0"/>
              </a:rPr>
              <a:t>4.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Analysis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of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the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Dataset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54657E-B39B-4DFE-BFFD-F6521B58F484}"/>
              </a:ext>
            </a:extLst>
          </p:cNvPr>
          <p:cNvSpPr/>
          <p:nvPr/>
        </p:nvSpPr>
        <p:spPr>
          <a:xfrm>
            <a:off x="567524" y="2870062"/>
            <a:ext cx="4654716" cy="7128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01</a:t>
            </a:r>
            <a:r>
              <a:rPr lang="zh-CN" altLang="en-US" sz="3600" dirty="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  </a:t>
            </a:r>
            <a:r>
              <a:rPr lang="en-US" altLang="zh-CN" sz="3600" dirty="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D</a:t>
            </a:r>
            <a:r>
              <a:rPr lang="en-US" altLang="zh-CN" sz="3600" dirty="0">
                <a:latin typeface="Avenir Medium" panose="02000503020000020003"/>
                <a:ea typeface="PingFang SC" charset="-122"/>
              </a:rPr>
              <a:t>ata collection</a:t>
            </a:r>
            <a:endParaRPr lang="zh-CN" altLang="en-US" sz="3600" dirty="0">
              <a:latin typeface="Avenir Medium" panose="02000503020000020003"/>
              <a:ea typeface="PingFang SC" charset="-122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C2D416-E7EB-4BF0-845F-CB9F08F4FCFD}"/>
              </a:ext>
            </a:extLst>
          </p:cNvPr>
          <p:cNvSpPr/>
          <p:nvPr/>
        </p:nvSpPr>
        <p:spPr>
          <a:xfrm>
            <a:off x="567524" y="2960890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tx1"/>
              </a:solidFill>
              <a:latin typeface="Avenir Medium" panose="02000503020000020003"/>
              <a:ea typeface="PingFang SC" charset="-122"/>
              <a:cs typeface="PingFang SC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1A4AB8-90FA-4431-A254-91E1E68AAA5D}"/>
              </a:ext>
            </a:extLst>
          </p:cNvPr>
          <p:cNvSpPr/>
          <p:nvPr/>
        </p:nvSpPr>
        <p:spPr>
          <a:xfrm>
            <a:off x="567524" y="3811923"/>
            <a:ext cx="4908716" cy="71025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02  Data cleaning</a:t>
            </a:r>
            <a:endParaRPr lang="zh-CN" altLang="en-US" sz="3600" dirty="0">
              <a:latin typeface="Avenir Medium" panose="02000503020000020003"/>
              <a:ea typeface="PingFang SC" charset="-122"/>
              <a:cs typeface="PingFang SC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00727D-554D-4482-A98E-13F975BEEC90}"/>
              </a:ext>
            </a:extLst>
          </p:cNvPr>
          <p:cNvSpPr/>
          <p:nvPr/>
        </p:nvSpPr>
        <p:spPr>
          <a:xfrm>
            <a:off x="572488" y="3911286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tx1"/>
              </a:solidFill>
              <a:latin typeface="Avenir Medium" panose="02000503020000020003"/>
              <a:ea typeface="PingFang SC" charset="-122"/>
              <a:cs typeface="PingFang SC" charset="-122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DD3E1-C3EF-4D9F-821C-D9EBFA04A172}"/>
              </a:ext>
            </a:extLst>
          </p:cNvPr>
          <p:cNvSpPr/>
          <p:nvPr/>
        </p:nvSpPr>
        <p:spPr>
          <a:xfrm>
            <a:off x="567524" y="4686825"/>
            <a:ext cx="5457356" cy="71025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03 </a:t>
            </a:r>
            <a:r>
              <a:rPr lang="zh-CN" altLang="en-US" sz="360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 </a:t>
            </a:r>
            <a:r>
              <a:rPr lang="en-US" altLang="zh-CN" sz="360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Analysis</a:t>
            </a:r>
            <a:endParaRPr lang="zh-CN" altLang="en-US" sz="3600" dirty="0">
              <a:latin typeface="Avenir Medium" panose="02000503020000020003"/>
              <a:ea typeface="PingFang SC" charset="-122"/>
              <a:cs typeface="PingFang SC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483F45-EDA2-4E26-BF6A-F9836B0DECFA}"/>
              </a:ext>
            </a:extLst>
          </p:cNvPr>
          <p:cNvSpPr/>
          <p:nvPr/>
        </p:nvSpPr>
        <p:spPr>
          <a:xfrm>
            <a:off x="567524" y="4860523"/>
            <a:ext cx="555041" cy="5017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tx1"/>
              </a:solidFill>
              <a:latin typeface="Avenir Medium" panose="02000503020000020003"/>
              <a:ea typeface="PingFang SC" charset="-122"/>
              <a:cs typeface="PingFang SC" charset="-122"/>
              <a:sym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957967-8C55-4105-8ADB-5BC41EE85C43}"/>
              </a:ext>
            </a:extLst>
          </p:cNvPr>
          <p:cNvSpPr/>
          <p:nvPr/>
        </p:nvSpPr>
        <p:spPr>
          <a:xfrm>
            <a:off x="567524" y="5608965"/>
            <a:ext cx="4654716" cy="7128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04</a:t>
            </a:r>
            <a:r>
              <a:rPr lang="zh-CN" altLang="en-US" sz="3600" dirty="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  </a:t>
            </a:r>
            <a:r>
              <a:rPr lang="en-US" altLang="zh-CN" sz="3600" dirty="0">
                <a:latin typeface="Avenir Medium" panose="02000503020000020003"/>
                <a:ea typeface="PingFang SC" charset="-122"/>
                <a:cs typeface="PingFang SC" charset="-122"/>
                <a:sym typeface="Arial" panose="020B0604020202020204" pitchFamily="34" charset="0"/>
              </a:rPr>
              <a:t>Visualization</a:t>
            </a:r>
            <a:endParaRPr lang="zh-CN" altLang="en-US" sz="3600" dirty="0">
              <a:latin typeface="Avenir Medium" panose="02000503020000020003"/>
              <a:ea typeface="PingFang SC" charset="-122"/>
              <a:sym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0CE5DF-355F-4307-8FF5-91BF840B3CB3}"/>
              </a:ext>
            </a:extLst>
          </p:cNvPr>
          <p:cNvSpPr/>
          <p:nvPr/>
        </p:nvSpPr>
        <p:spPr>
          <a:xfrm>
            <a:off x="572488" y="5714504"/>
            <a:ext cx="555041" cy="5017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tx1"/>
              </a:solidFill>
              <a:latin typeface="Avenir Medium" panose="02000503020000020003"/>
              <a:ea typeface="PingFang SC" charset="-122"/>
              <a:cs typeface="PingFang SC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89D0D8-0748-428C-BF31-4C8C153AF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019" y="2803076"/>
            <a:ext cx="3543482" cy="11176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289BEE-3CB1-4FC0-BB98-80B3B7664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473" y="2857470"/>
            <a:ext cx="4140413" cy="11430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184779-7F38-42D4-A349-B59391A61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376" y="3923808"/>
            <a:ext cx="3378374" cy="29465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A7A30A-D504-4794-B155-CB5942838373}"/>
              </a:ext>
            </a:extLst>
          </p:cNvPr>
          <p:cNvSpPr txBox="1"/>
          <p:nvPr/>
        </p:nvSpPr>
        <p:spPr>
          <a:xfrm>
            <a:off x="5432668" y="2500730"/>
            <a:ext cx="145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venir Medium" panose="02000503020000020003"/>
              </a:rPr>
              <a:t>5500*17</a:t>
            </a:r>
            <a:endParaRPr lang="zh-CN" altLang="en-US" sz="2400" dirty="0">
              <a:solidFill>
                <a:srgbClr val="FF0000"/>
              </a:solidFill>
              <a:latin typeface="Avenir Medium" panose="0200050302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46951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466788-0BAB-48E6-A8E2-E6AF4B2F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715" y="2574407"/>
            <a:ext cx="4216398" cy="25241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111D8A-8D0F-46FE-9C87-7CEEE12F1793}"/>
              </a:ext>
            </a:extLst>
          </p:cNvPr>
          <p:cNvSpPr txBox="1"/>
          <p:nvPr/>
        </p:nvSpPr>
        <p:spPr>
          <a:xfrm>
            <a:off x="490887" y="1153383"/>
            <a:ext cx="387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Medium"/>
              </a:rPr>
              <a:t>What I have analyzed</a:t>
            </a:r>
            <a:endParaRPr lang="zh-CN" altLang="en-US" sz="2800" dirty="0">
              <a:latin typeface="Avenir Mediu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EB3DFC-5A51-4FD3-B662-D1B33ABE896F}"/>
              </a:ext>
            </a:extLst>
          </p:cNvPr>
          <p:cNvSpPr txBox="1"/>
          <p:nvPr/>
        </p:nvSpPr>
        <p:spPr>
          <a:xfrm>
            <a:off x="490887" y="1709132"/>
            <a:ext cx="6526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venir Medium"/>
              </a:rPr>
              <a:t>1.</a:t>
            </a:r>
            <a:r>
              <a:rPr lang="zh-CN" altLang="en-US" dirty="0">
                <a:latin typeface="Avenir Medium"/>
              </a:rPr>
              <a:t> </a:t>
            </a:r>
            <a:r>
              <a:rPr lang="en-US" altLang="zh-CN" dirty="0">
                <a:latin typeface="Avenir Medium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overall situation </a:t>
            </a:r>
            <a:r>
              <a:rPr lang="en-US" altLang="zh-CN" dirty="0">
                <a:latin typeface="Avenir Medium"/>
              </a:rPr>
              <a:t>of the ted video includes statistics on the number of views, comments, </a:t>
            </a:r>
            <a:r>
              <a:rPr lang="en-US" altLang="zh-CN" dirty="0" err="1">
                <a:latin typeface="Avenir Medium"/>
              </a:rPr>
              <a:t>etc</a:t>
            </a:r>
            <a:r>
              <a:rPr lang="en-US" altLang="zh-CN" dirty="0">
                <a:latin typeface="Avenir Medium"/>
              </a:rPr>
              <a:t>(</a:t>
            </a:r>
            <a:r>
              <a:rPr lang="en-US" altLang="zh-CN" dirty="0" err="1">
                <a:latin typeface="Avenir Medium"/>
              </a:rPr>
              <a:t>mean,average,max</a:t>
            </a:r>
            <a:r>
              <a:rPr lang="en-US" altLang="zh-CN" dirty="0">
                <a:latin typeface="Avenir Medium"/>
              </a:rPr>
              <a:t> and so on).</a:t>
            </a:r>
          </a:p>
          <a:p>
            <a:r>
              <a:rPr lang="en-US" altLang="zh-CN" dirty="0">
                <a:latin typeface="Avenir Medium"/>
              </a:rPr>
              <a:t>2.</a:t>
            </a:r>
            <a:r>
              <a:rPr lang="zh-CN" altLang="en-US" dirty="0">
                <a:latin typeface="Avenir Medium"/>
              </a:rPr>
              <a:t> </a:t>
            </a:r>
            <a:r>
              <a:rPr lang="en-US" altLang="zh-CN" dirty="0" err="1">
                <a:latin typeface="Avenir Medium"/>
              </a:rPr>
              <a:t>Analysed</a:t>
            </a:r>
            <a:r>
              <a:rPr lang="en-US" altLang="zh-CN" dirty="0">
                <a:latin typeface="Avenir Medium"/>
              </a:rPr>
              <a:t> the comments and views of all talks and find the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correlation </a:t>
            </a:r>
            <a:r>
              <a:rPr lang="en-US" altLang="zh-CN" dirty="0">
                <a:latin typeface="Avenir Medium"/>
              </a:rPr>
              <a:t>between them, find out the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most viewed </a:t>
            </a:r>
            <a:r>
              <a:rPr lang="en-US" altLang="zh-CN" dirty="0">
                <a:latin typeface="Avenir Medium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most commented </a:t>
            </a:r>
            <a:r>
              <a:rPr lang="en-US" altLang="zh-CN" dirty="0">
                <a:latin typeface="Avenir Medium"/>
              </a:rPr>
              <a:t>talks</a:t>
            </a:r>
          </a:p>
          <a:p>
            <a:r>
              <a:rPr lang="en-US" altLang="zh-CN" dirty="0">
                <a:latin typeface="Avenir Medium"/>
              </a:rPr>
              <a:t>3. A ted talk can be changed into different languages, so I analyzed the situation of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the language </a:t>
            </a:r>
            <a:r>
              <a:rPr lang="en-US" altLang="zh-CN" dirty="0">
                <a:latin typeface="Avenir Medium"/>
              </a:rPr>
              <a:t>and its relationship with views</a:t>
            </a:r>
          </a:p>
          <a:p>
            <a:r>
              <a:rPr lang="en-US" altLang="zh-CN" dirty="0">
                <a:latin typeface="Avenir Medium"/>
              </a:rPr>
              <a:t>4.</a:t>
            </a:r>
            <a:r>
              <a:rPr lang="zh-CN" altLang="en-US" dirty="0">
                <a:latin typeface="Avenir Medium"/>
              </a:rPr>
              <a:t> </a:t>
            </a:r>
            <a:r>
              <a:rPr lang="en-US" altLang="zh-CN" dirty="0">
                <a:latin typeface="Avenir Medium"/>
              </a:rPr>
              <a:t>Statistical characteristics of the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duration</a:t>
            </a:r>
            <a:r>
              <a:rPr lang="en-US" altLang="zh-CN" dirty="0">
                <a:latin typeface="Avenir Medium"/>
              </a:rPr>
              <a:t> and find out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the longest and shortest talk </a:t>
            </a:r>
          </a:p>
          <a:p>
            <a:r>
              <a:rPr lang="en-US" altLang="zh-CN" dirty="0">
                <a:latin typeface="Avenir Medium"/>
              </a:rPr>
              <a:t>5.</a:t>
            </a:r>
            <a:r>
              <a:rPr lang="zh-CN" altLang="en-US" dirty="0">
                <a:latin typeface="Avenir Medium"/>
              </a:rPr>
              <a:t> </a:t>
            </a:r>
            <a:r>
              <a:rPr lang="en-US" altLang="zh-CN" dirty="0">
                <a:latin typeface="Avenir Medium"/>
              </a:rPr>
              <a:t>The relationship with different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events</a:t>
            </a:r>
            <a:r>
              <a:rPr lang="en-US" altLang="zh-CN" dirty="0">
                <a:latin typeface="Avenir Medium"/>
              </a:rPr>
              <a:t> of ted talks</a:t>
            </a:r>
          </a:p>
          <a:p>
            <a:r>
              <a:rPr lang="en-US" altLang="zh-CN" dirty="0">
                <a:latin typeface="Avenir Medium"/>
              </a:rPr>
              <a:t>6.</a:t>
            </a:r>
            <a:r>
              <a:rPr lang="zh-CN" altLang="en-US" dirty="0">
                <a:latin typeface="Avenir Medium"/>
              </a:rPr>
              <a:t> </a:t>
            </a:r>
            <a:r>
              <a:rPr lang="en-US" altLang="zh-CN" dirty="0" err="1">
                <a:latin typeface="Avenir Medium"/>
              </a:rPr>
              <a:t>Analysed</a:t>
            </a:r>
            <a:r>
              <a:rPr lang="en-US" altLang="zh-CN" dirty="0">
                <a:latin typeface="Avenir Medium"/>
              </a:rPr>
              <a:t> the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tags</a:t>
            </a:r>
            <a:r>
              <a:rPr lang="en-US" altLang="zh-CN" dirty="0">
                <a:latin typeface="Avenir Medium"/>
              </a:rPr>
              <a:t> of every talks find out the most popular tag </a:t>
            </a:r>
          </a:p>
          <a:p>
            <a:r>
              <a:rPr lang="en-US" altLang="zh-CN" dirty="0">
                <a:latin typeface="Avenir Medium"/>
              </a:rPr>
              <a:t>7.</a:t>
            </a:r>
            <a:r>
              <a:rPr lang="zh-CN" altLang="en-US" dirty="0">
                <a:latin typeface="Avenir Medium"/>
              </a:rPr>
              <a:t> </a:t>
            </a:r>
            <a:r>
              <a:rPr lang="en-US" altLang="zh-CN" dirty="0">
                <a:latin typeface="Avenir Medium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published time </a:t>
            </a:r>
            <a:r>
              <a:rPr lang="en-US" altLang="zh-CN" dirty="0">
                <a:latin typeface="Avenir Medium"/>
              </a:rPr>
              <a:t>of talks and find out the </a:t>
            </a:r>
            <a:r>
              <a:rPr lang="en-US" altLang="zh-CN" dirty="0">
                <a:solidFill>
                  <a:srgbClr val="FF0000"/>
                </a:solidFill>
                <a:latin typeface="Avenir Medium"/>
              </a:rPr>
              <a:t>trend</a:t>
            </a:r>
            <a:r>
              <a:rPr lang="en-US" altLang="zh-CN" dirty="0">
                <a:latin typeface="Avenir Medium"/>
              </a:rPr>
              <a:t> of ted talks</a:t>
            </a:r>
          </a:p>
          <a:p>
            <a:endParaRPr lang="zh-CN" altLang="en-US" dirty="0">
              <a:latin typeface="Avenir Medium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991BE9D-87B5-3948-9B10-F4724FC7AB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Avenir Medium" panose="02000503020000020003" pitchFamily="2" charset="0"/>
              </a:rPr>
              <a:t>4.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Analysis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of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the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Dataset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36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202327" y="-117048"/>
            <a:ext cx="24721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4400" dirty="0">
                <a:latin typeface="Avenir Medium"/>
                <a:ea typeface="微软雅黑 Light" panose="020B0502040204020203" pitchFamily="34" charset="-122"/>
                <a:cs typeface="Microsoft Tai Le" panose="020B0502040204020203" pitchFamily="34" charset="0"/>
              </a:rPr>
              <a:t>Plan&amp;</a:t>
            </a:r>
            <a:endParaRPr lang="zh-CN" altLang="en-US" sz="4400" dirty="0">
              <a:latin typeface="Avenir Medium"/>
              <a:ea typeface="微软雅黑 Light" panose="020B0502040204020203" pitchFamily="34" charset="-122"/>
              <a:cs typeface="Microsoft Tai Le" panose="020B0502040204020203" pitchFamily="34" charset="0"/>
            </a:endParaRPr>
          </a:p>
        </p:txBody>
      </p: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3137365" y="-1624315"/>
            <a:ext cx="3361349" cy="3171190"/>
            <a:chOff x="5179755" y="-952812"/>
            <a:chExt cx="3268877" cy="3074022"/>
          </a:xfrm>
        </p:grpSpPr>
        <p:sp>
          <p:nvSpPr>
            <p:cNvPr id="62" name="等腰三角形 61"/>
            <p:cNvSpPr/>
            <p:nvPr/>
          </p:nvSpPr>
          <p:spPr bwMode="auto">
            <a:xfrm rot="17040785" flipH="1" flipV="1">
              <a:off x="7911296" y="1380125"/>
              <a:ext cx="537390" cy="537283"/>
            </a:xfrm>
            <a:prstGeom prst="triangle">
              <a:avLst/>
            </a:prstGeom>
            <a:noFill/>
            <a:ln w="12700">
              <a:solidFill>
                <a:schemeClr val="bg1">
                  <a:lumMod val="75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grpSp>
          <p:nvGrpSpPr>
            <p:cNvPr id="53" name="组合 52"/>
            <p:cNvGrpSpPr>
              <a:grpSpLocks/>
            </p:cNvGrpSpPr>
            <p:nvPr/>
          </p:nvGrpSpPr>
          <p:grpSpPr bwMode="auto">
            <a:xfrm rot="-3525044">
              <a:off x="5298764" y="-130755"/>
              <a:ext cx="3074022" cy="1429908"/>
              <a:chOff x="4775200" y="133350"/>
              <a:chExt cx="2597150" cy="1208088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H="1">
                <a:off x="6267414" y="132881"/>
                <a:ext cx="1105399" cy="1207110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4783495" y="582649"/>
                <a:ext cx="1466262" cy="756455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4775519" y="142399"/>
                <a:ext cx="2597151" cy="441265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组合 53"/>
            <p:cNvGrpSpPr>
              <a:grpSpLocks/>
            </p:cNvGrpSpPr>
            <p:nvPr/>
          </p:nvGrpSpPr>
          <p:grpSpPr bwMode="auto">
            <a:xfrm rot="-9459315">
              <a:off x="5179755" y="657544"/>
              <a:ext cx="736478" cy="342580"/>
              <a:chOff x="4775200" y="133350"/>
              <a:chExt cx="2597150" cy="1208088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6274647" y="132545"/>
                <a:ext cx="1102854" cy="1209460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781369" y="592719"/>
                <a:ext cx="1466737" cy="755914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V="1">
                <a:off x="4779953" y="148336"/>
                <a:ext cx="2597580" cy="442347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" name="组合 10"/>
          <p:cNvGrpSpPr/>
          <p:nvPr/>
        </p:nvGrpSpPr>
        <p:grpSpPr>
          <a:xfrm>
            <a:off x="1744158" y="593226"/>
            <a:ext cx="5399999" cy="1810827"/>
            <a:chOff x="4047214" y="2465726"/>
            <a:chExt cx="5399999" cy="1810827"/>
          </a:xfrm>
        </p:grpSpPr>
        <p:sp>
          <p:nvSpPr>
            <p:cNvPr id="9" name="矩形 8"/>
            <p:cNvSpPr/>
            <p:nvPr/>
          </p:nvSpPr>
          <p:spPr>
            <a:xfrm>
              <a:off x="4047214" y="2480702"/>
              <a:ext cx="5399999" cy="17958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39000"/>
                  </a:schemeClr>
                </a:gs>
                <a:gs pos="96000">
                  <a:schemeClr val="bg1">
                    <a:lumMod val="95000"/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655972" y="2465726"/>
              <a:ext cx="2694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 </a:t>
              </a:r>
              <a:endParaRPr lang="zh-CN" altLang="en-US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09967" y="2430042"/>
            <a:ext cx="5399999" cy="612000"/>
            <a:chOff x="4113023" y="4302542"/>
            <a:chExt cx="5399999" cy="612000"/>
          </a:xfrm>
        </p:grpSpPr>
        <p:sp>
          <p:nvSpPr>
            <p:cNvPr id="72" name="矩形 71"/>
            <p:cNvSpPr/>
            <p:nvPr/>
          </p:nvSpPr>
          <p:spPr>
            <a:xfrm>
              <a:off x="4113023" y="4302542"/>
              <a:ext cx="5399999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39000"/>
                  </a:schemeClr>
                </a:gs>
                <a:gs pos="96000">
                  <a:schemeClr val="bg1">
                    <a:lumMod val="95000"/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457156" y="4356100"/>
              <a:ext cx="3046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2800" dirty="0" err="1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ML&amp;prediction</a:t>
              </a:r>
              <a:endParaRPr lang="zh-CN" altLang="en-US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44158" y="3049376"/>
            <a:ext cx="6092250" cy="787489"/>
            <a:chOff x="4047214" y="4921873"/>
            <a:chExt cx="6015627" cy="612000"/>
          </a:xfrm>
        </p:grpSpPr>
        <p:sp>
          <p:nvSpPr>
            <p:cNvPr id="64" name="矩形 63"/>
            <p:cNvSpPr/>
            <p:nvPr/>
          </p:nvSpPr>
          <p:spPr>
            <a:xfrm>
              <a:off x="4047214" y="4921873"/>
              <a:ext cx="5399999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39000"/>
                  </a:schemeClr>
                </a:gs>
                <a:gs pos="96000">
                  <a:schemeClr val="bg1">
                    <a:lumMod val="95000"/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426846" y="4930425"/>
              <a:ext cx="3635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2800" dirty="0" err="1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Backgroud</a:t>
              </a:r>
              <a:r>
                <a:rPr lang="en-US" altLang="zh-CN" sz="2800" dirty="0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 construction</a:t>
              </a:r>
              <a:endParaRPr lang="zh-CN" altLang="en-US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4158" y="3654174"/>
            <a:ext cx="5598379" cy="635858"/>
            <a:chOff x="4047214" y="5526674"/>
            <a:chExt cx="5598379" cy="635858"/>
          </a:xfrm>
        </p:grpSpPr>
        <p:sp>
          <p:nvSpPr>
            <p:cNvPr id="65" name="矩形 64"/>
            <p:cNvSpPr/>
            <p:nvPr/>
          </p:nvSpPr>
          <p:spPr>
            <a:xfrm>
              <a:off x="4047214" y="5550532"/>
              <a:ext cx="5399999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39000"/>
                  </a:schemeClr>
                </a:gs>
                <a:gs pos="96000">
                  <a:schemeClr val="bg1">
                    <a:lumMod val="95000"/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457156" y="5526674"/>
              <a:ext cx="3188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Integrate the project</a:t>
              </a:r>
              <a:endParaRPr lang="zh-CN" altLang="en-US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47063" y="576502"/>
            <a:ext cx="2474532" cy="3662447"/>
            <a:chOff x="3450119" y="2449002"/>
            <a:chExt cx="2474532" cy="3662447"/>
          </a:xfrm>
        </p:grpSpPr>
        <p:sp>
          <p:nvSpPr>
            <p:cNvPr id="7" name="左大括号 6"/>
            <p:cNvSpPr/>
            <p:nvPr/>
          </p:nvSpPr>
          <p:spPr>
            <a:xfrm>
              <a:off x="3450119" y="2706643"/>
              <a:ext cx="512808" cy="3046950"/>
            </a:xfrm>
            <a:prstGeom prst="leftBrace">
              <a:avLst>
                <a:gd name="adj1" fmla="val 59638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Medium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47214" y="2449002"/>
              <a:ext cx="1741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past-now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047214" y="3064536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047214" y="3680070"/>
              <a:ext cx="18774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5/13-5/17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47214" y="4295604"/>
              <a:ext cx="18774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5/17-5/19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047214" y="4911138"/>
              <a:ext cx="18774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5/20-5/25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047214" y="5526674"/>
              <a:ext cx="18774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5/26-5/28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BB2B913D-47EA-411E-B0D1-46A6FDB60711}"/>
              </a:ext>
            </a:extLst>
          </p:cNvPr>
          <p:cNvSpPr txBox="1"/>
          <p:nvPr/>
        </p:nvSpPr>
        <p:spPr>
          <a:xfrm>
            <a:off x="4154100" y="1782119"/>
            <a:ext cx="582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2800" dirty="0" err="1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rPr>
              <a:t>visualization&amp;display</a:t>
            </a:r>
            <a:r>
              <a:rPr lang="en-US" altLang="zh-CN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rPr>
              <a:t> as a report</a:t>
            </a:r>
            <a:endParaRPr lang="zh-CN" altLang="en-US" sz="2800" dirty="0">
              <a:solidFill>
                <a:schemeClr val="tx1"/>
              </a:solidFill>
              <a:latin typeface="Avenir Medium"/>
              <a:ea typeface="方正大标宋简体" panose="02010601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209BF61-1784-4246-960E-967A099EAC74}"/>
              </a:ext>
            </a:extLst>
          </p:cNvPr>
          <p:cNvSpPr txBox="1"/>
          <p:nvPr/>
        </p:nvSpPr>
        <p:spPr>
          <a:xfrm>
            <a:off x="3952502" y="591389"/>
            <a:ext cx="549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rPr>
              <a:t>Data analysis with python(finished)</a:t>
            </a:r>
            <a:endParaRPr lang="zh-CN" altLang="en-US" sz="2800" dirty="0">
              <a:solidFill>
                <a:schemeClr val="tx1"/>
              </a:solidFill>
              <a:latin typeface="Avenir Medium"/>
              <a:ea typeface="方正大标宋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848282-EF84-4C22-ADC5-2C28E22C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5" y="1834392"/>
            <a:ext cx="888376" cy="9418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C3E0D0E-3066-45F9-AA3C-7CF6C9FE3CDD}"/>
              </a:ext>
            </a:extLst>
          </p:cNvPr>
          <p:cNvSpPr txBox="1"/>
          <p:nvPr/>
        </p:nvSpPr>
        <p:spPr>
          <a:xfrm>
            <a:off x="1625718" y="-107523"/>
            <a:ext cx="1714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Avenir Medium" panose="02000503020000020003"/>
              </a:rPr>
              <a:t>Risk</a:t>
            </a:r>
            <a:endParaRPr lang="zh-CN" altLang="en-US" sz="4400" dirty="0">
              <a:latin typeface="Avenir Medium" panose="0200050302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4561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AAB1-6F4E-AA4B-86E3-47DF078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>
                <a:latin typeface="Avenir Medium" panose="02000503020000020003" pitchFamily="2" charset="0"/>
              </a:rPr>
              <a:t>Subtitles</a:t>
            </a:r>
            <a:endParaRPr kumimoji="1" lang="zh-CN" altLang="en-US" sz="6000" dirty="0">
              <a:latin typeface="Avenir Medium" panose="02000503020000020003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96933C-B0EA-9947-98E8-CF1606A29DA4}"/>
              </a:ext>
            </a:extLst>
          </p:cNvPr>
          <p:cNvSpPr txBox="1"/>
          <p:nvPr/>
        </p:nvSpPr>
        <p:spPr>
          <a:xfrm>
            <a:off x="757030" y="2079586"/>
            <a:ext cx="106779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Detailed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Architecture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Project</a:t>
            </a:r>
          </a:p>
          <a:p>
            <a:pPr marL="342900" indent="-342900">
              <a:buFontTx/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Prototype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GUI</a:t>
            </a:r>
          </a:p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Data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Clearing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and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Transformation</a:t>
            </a:r>
          </a:p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Analysis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Dataset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endParaRPr kumimoji="1" lang="en-US" altLang="zh-CN" sz="4400" dirty="0">
              <a:latin typeface="Avenir Medium" panose="02000503020000020003" pitchFamily="2" charset="0"/>
            </a:endParaRPr>
          </a:p>
          <a:p>
            <a:pPr algn="r"/>
            <a:r>
              <a:rPr kumimoji="1" lang="en-US" altLang="zh-CN" sz="4400" dirty="0">
                <a:latin typeface="Avenir Medium" panose="02000503020000020003" pitchFamily="2" charset="0"/>
              </a:rPr>
              <a:t>&amp;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Analysis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Diagram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97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202327" y="-117048"/>
            <a:ext cx="24721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4400" dirty="0">
                <a:latin typeface="Avenir Medium"/>
                <a:ea typeface="微软雅黑 Light" panose="020B0502040204020203" pitchFamily="34" charset="-122"/>
                <a:cs typeface="Microsoft Tai Le" panose="020B0502040204020203" pitchFamily="34" charset="0"/>
              </a:rPr>
              <a:t>Plan&amp;</a:t>
            </a:r>
            <a:endParaRPr lang="zh-CN" altLang="en-US" sz="4400" dirty="0">
              <a:latin typeface="Avenir Medium"/>
              <a:ea typeface="微软雅黑 Light" panose="020B0502040204020203" pitchFamily="34" charset="-122"/>
              <a:cs typeface="Microsoft Tai Le" panose="020B0502040204020203" pitchFamily="34" charset="0"/>
            </a:endParaRPr>
          </a:p>
        </p:txBody>
      </p: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3137365" y="-1624315"/>
            <a:ext cx="3361349" cy="3171190"/>
            <a:chOff x="5179755" y="-952812"/>
            <a:chExt cx="3268877" cy="3074022"/>
          </a:xfrm>
        </p:grpSpPr>
        <p:sp>
          <p:nvSpPr>
            <p:cNvPr id="62" name="等腰三角形 61"/>
            <p:cNvSpPr/>
            <p:nvPr/>
          </p:nvSpPr>
          <p:spPr bwMode="auto">
            <a:xfrm rot="17040785" flipH="1" flipV="1">
              <a:off x="7911296" y="1380125"/>
              <a:ext cx="537390" cy="537283"/>
            </a:xfrm>
            <a:prstGeom prst="triangle">
              <a:avLst/>
            </a:prstGeom>
            <a:noFill/>
            <a:ln w="12700">
              <a:solidFill>
                <a:schemeClr val="bg1">
                  <a:lumMod val="75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grpSp>
          <p:nvGrpSpPr>
            <p:cNvPr id="53" name="组合 52"/>
            <p:cNvGrpSpPr>
              <a:grpSpLocks/>
            </p:cNvGrpSpPr>
            <p:nvPr/>
          </p:nvGrpSpPr>
          <p:grpSpPr bwMode="auto">
            <a:xfrm rot="-3525044">
              <a:off x="5298764" y="-130755"/>
              <a:ext cx="3074022" cy="1429908"/>
              <a:chOff x="4775200" y="133350"/>
              <a:chExt cx="2597150" cy="1208088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H="1">
                <a:off x="6267414" y="132881"/>
                <a:ext cx="1105399" cy="1207110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4783495" y="582649"/>
                <a:ext cx="1466262" cy="756455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4775519" y="142399"/>
                <a:ext cx="2597151" cy="441265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组合 53"/>
            <p:cNvGrpSpPr>
              <a:grpSpLocks/>
            </p:cNvGrpSpPr>
            <p:nvPr/>
          </p:nvGrpSpPr>
          <p:grpSpPr bwMode="auto">
            <a:xfrm rot="-9459315">
              <a:off x="5179755" y="657544"/>
              <a:ext cx="736478" cy="342580"/>
              <a:chOff x="4775200" y="133350"/>
              <a:chExt cx="2597150" cy="1208088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6274647" y="132545"/>
                <a:ext cx="1102854" cy="1209460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781369" y="592719"/>
                <a:ext cx="1466737" cy="755914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V="1">
                <a:off x="4779953" y="148336"/>
                <a:ext cx="2597580" cy="442347"/>
              </a:xfrm>
              <a:prstGeom prst="line">
                <a:avLst/>
              </a:prstGeom>
              <a:noFill/>
              <a:ln>
                <a:solidFill>
                  <a:srgbClr val="909094">
                    <a:alpha val="1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" name="组合 10"/>
          <p:cNvGrpSpPr/>
          <p:nvPr/>
        </p:nvGrpSpPr>
        <p:grpSpPr>
          <a:xfrm>
            <a:off x="1744158" y="593226"/>
            <a:ext cx="5399999" cy="1810827"/>
            <a:chOff x="4047214" y="2465726"/>
            <a:chExt cx="5399999" cy="1810827"/>
          </a:xfrm>
        </p:grpSpPr>
        <p:sp>
          <p:nvSpPr>
            <p:cNvPr id="9" name="矩形 8"/>
            <p:cNvSpPr/>
            <p:nvPr/>
          </p:nvSpPr>
          <p:spPr>
            <a:xfrm>
              <a:off x="4047214" y="2480702"/>
              <a:ext cx="5399999" cy="17958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39000"/>
                  </a:schemeClr>
                </a:gs>
                <a:gs pos="96000">
                  <a:schemeClr val="bg1">
                    <a:lumMod val="95000"/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655972" y="2465726"/>
              <a:ext cx="2694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 </a:t>
              </a:r>
              <a:endParaRPr lang="zh-CN" altLang="en-US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09967" y="2430042"/>
            <a:ext cx="5399999" cy="612000"/>
            <a:chOff x="4113023" y="4302542"/>
            <a:chExt cx="5399999" cy="612000"/>
          </a:xfrm>
        </p:grpSpPr>
        <p:sp>
          <p:nvSpPr>
            <p:cNvPr id="72" name="矩形 71"/>
            <p:cNvSpPr/>
            <p:nvPr/>
          </p:nvSpPr>
          <p:spPr>
            <a:xfrm>
              <a:off x="4113023" y="4302542"/>
              <a:ext cx="5399999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39000"/>
                  </a:schemeClr>
                </a:gs>
                <a:gs pos="96000">
                  <a:schemeClr val="bg1">
                    <a:lumMod val="95000"/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457156" y="4356100"/>
              <a:ext cx="3046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2800" dirty="0" err="1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ML&amp;prediction</a:t>
              </a:r>
              <a:endParaRPr lang="zh-CN" altLang="en-US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44158" y="3049376"/>
            <a:ext cx="6092250" cy="787489"/>
            <a:chOff x="4047214" y="4921873"/>
            <a:chExt cx="6015627" cy="612000"/>
          </a:xfrm>
        </p:grpSpPr>
        <p:sp>
          <p:nvSpPr>
            <p:cNvPr id="64" name="矩形 63"/>
            <p:cNvSpPr/>
            <p:nvPr/>
          </p:nvSpPr>
          <p:spPr>
            <a:xfrm>
              <a:off x="4047214" y="4921873"/>
              <a:ext cx="5399999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39000"/>
                  </a:schemeClr>
                </a:gs>
                <a:gs pos="96000">
                  <a:schemeClr val="bg1">
                    <a:lumMod val="95000"/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426846" y="4930425"/>
              <a:ext cx="3635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2800" dirty="0" err="1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Backgroud</a:t>
              </a:r>
              <a:r>
                <a:rPr lang="en-US" altLang="zh-CN" sz="2800" dirty="0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 construction</a:t>
              </a:r>
              <a:endParaRPr lang="zh-CN" altLang="en-US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4158" y="3654174"/>
            <a:ext cx="5598379" cy="635858"/>
            <a:chOff x="4047214" y="5526674"/>
            <a:chExt cx="5598379" cy="635858"/>
          </a:xfrm>
        </p:grpSpPr>
        <p:sp>
          <p:nvSpPr>
            <p:cNvPr id="65" name="矩形 64"/>
            <p:cNvSpPr/>
            <p:nvPr/>
          </p:nvSpPr>
          <p:spPr>
            <a:xfrm>
              <a:off x="4047214" y="5550532"/>
              <a:ext cx="5399999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39000"/>
                  </a:schemeClr>
                </a:gs>
                <a:gs pos="96000">
                  <a:schemeClr val="bg1">
                    <a:lumMod val="95000"/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venir Medium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457156" y="5526674"/>
              <a:ext cx="3188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Avenir Medium"/>
                  <a:ea typeface="方正大标宋简体" panose="02010601030101010101" pitchFamily="2" charset="-122"/>
                </a:rPr>
                <a:t>Integrate the project</a:t>
              </a:r>
              <a:endParaRPr lang="zh-CN" altLang="en-US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47063" y="576502"/>
            <a:ext cx="2474532" cy="3662447"/>
            <a:chOff x="3450119" y="2449002"/>
            <a:chExt cx="2474532" cy="3662447"/>
          </a:xfrm>
        </p:grpSpPr>
        <p:sp>
          <p:nvSpPr>
            <p:cNvPr id="7" name="左大括号 6"/>
            <p:cNvSpPr/>
            <p:nvPr/>
          </p:nvSpPr>
          <p:spPr>
            <a:xfrm>
              <a:off x="3450119" y="2706643"/>
              <a:ext cx="512808" cy="3046950"/>
            </a:xfrm>
            <a:prstGeom prst="leftBrace">
              <a:avLst>
                <a:gd name="adj1" fmla="val 59638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Medium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47214" y="2449002"/>
              <a:ext cx="1741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past-now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047214" y="3064536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047214" y="3680070"/>
              <a:ext cx="18774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5/13-5/17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47214" y="4295604"/>
              <a:ext cx="18774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5/17-5/19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047214" y="4911138"/>
              <a:ext cx="18774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5/20-5/25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047214" y="5526674"/>
              <a:ext cx="18774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venir Medium"/>
                  <a:ea typeface="微软雅黑 Light" panose="020B0502040204020203" pitchFamily="34" charset="-122"/>
                </a:rPr>
                <a:t>5/26-5/28</a:t>
              </a:r>
              <a:endParaRPr lang="zh-CN" altLang="en-US" sz="3200" dirty="0">
                <a:latin typeface="Avenir Medium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BB2B913D-47EA-411E-B0D1-46A6FDB60711}"/>
              </a:ext>
            </a:extLst>
          </p:cNvPr>
          <p:cNvSpPr txBox="1"/>
          <p:nvPr/>
        </p:nvSpPr>
        <p:spPr>
          <a:xfrm>
            <a:off x="4154100" y="1782119"/>
            <a:ext cx="582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2800" dirty="0" err="1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rPr>
              <a:t>visualization&amp;display</a:t>
            </a:r>
            <a:r>
              <a:rPr lang="en-US" altLang="zh-CN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rPr>
              <a:t> as a report</a:t>
            </a:r>
            <a:endParaRPr lang="zh-CN" altLang="en-US" sz="2800" dirty="0">
              <a:solidFill>
                <a:schemeClr val="tx1"/>
              </a:solidFill>
              <a:latin typeface="Avenir Medium"/>
              <a:ea typeface="方正大标宋简体" panose="02010601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209BF61-1784-4246-960E-967A099EAC74}"/>
              </a:ext>
            </a:extLst>
          </p:cNvPr>
          <p:cNvSpPr txBox="1"/>
          <p:nvPr/>
        </p:nvSpPr>
        <p:spPr>
          <a:xfrm>
            <a:off x="3952502" y="591389"/>
            <a:ext cx="549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  <a:latin typeface="Avenir Medium"/>
                <a:ea typeface="方正大标宋简体" panose="02010601030101010101" pitchFamily="2" charset="-122"/>
              </a:rPr>
              <a:t>Data analysis with python(finished)</a:t>
            </a:r>
            <a:endParaRPr lang="zh-CN" altLang="en-US" sz="2800" dirty="0">
              <a:solidFill>
                <a:schemeClr val="tx1"/>
              </a:solidFill>
              <a:latin typeface="Avenir Medium"/>
              <a:ea typeface="方正大标宋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848282-EF84-4C22-ADC5-2C28E22C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5" y="1834392"/>
            <a:ext cx="888376" cy="9418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C3E0D0E-3066-45F9-AA3C-7CF6C9FE3CDD}"/>
              </a:ext>
            </a:extLst>
          </p:cNvPr>
          <p:cNvSpPr txBox="1"/>
          <p:nvPr/>
        </p:nvSpPr>
        <p:spPr>
          <a:xfrm>
            <a:off x="1625718" y="-107523"/>
            <a:ext cx="1714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Avenir Medium" panose="02000503020000020003"/>
              </a:rPr>
              <a:t>Risk</a:t>
            </a:r>
            <a:endParaRPr lang="zh-CN" altLang="en-US" sz="4400" dirty="0">
              <a:latin typeface="Avenir Medium" panose="02000503020000020003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951DF83-B1D0-4884-965D-4527F3C89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" y="4532919"/>
            <a:ext cx="11866880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1.</a:t>
            </a:r>
            <a:r>
              <a:rPr kumimoji="0" lang="zh-CN" altLang="en-US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 </a:t>
            </a:r>
            <a:r>
              <a:rPr kumimoji="0" lang="zh-CN" altLang="zh-CN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Our project is divided into two parts</a:t>
            </a:r>
            <a:r>
              <a:rPr kumimoji="0" lang="en-US" altLang="zh-CN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,</a:t>
            </a:r>
            <a:r>
              <a:rPr kumimoji="0" lang="en-US" altLang="zh-CN" sz="2800" u="none" strike="noStrike" cap="none" normalizeH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 </a:t>
            </a:r>
            <a:r>
              <a:rPr kumimoji="0" lang="zh-CN" altLang="zh-CN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the back end design needs to be </a:t>
            </a:r>
            <a:r>
              <a:rPr kumimoji="0" lang="zh-CN" altLang="zh-CN" sz="28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venir Medium" panose="02000503020000020003" pitchFamily="2" charset="0"/>
                <a:ea typeface="inherit"/>
              </a:rPr>
              <a:t>behind</a:t>
            </a:r>
            <a:r>
              <a:rPr kumimoji="0" lang="zh-CN" altLang="zh-CN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 the front end,</a:t>
            </a:r>
            <a:r>
              <a:rPr kumimoji="0" lang="zh-CN" altLang="en-US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 </a:t>
            </a:r>
            <a:r>
              <a:rPr kumimoji="0" lang="en-US" altLang="zh-CN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so</a:t>
            </a:r>
            <a:r>
              <a:rPr kumimoji="0" lang="zh-CN" altLang="zh-CN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 the </a:t>
            </a:r>
            <a:r>
              <a:rPr kumimoji="0" lang="zh-CN" altLang="zh-CN" sz="28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venir Medium" panose="02000503020000020003" pitchFamily="2" charset="0"/>
                <a:ea typeface="inherit"/>
              </a:rPr>
              <a:t>successful integration </a:t>
            </a:r>
            <a:r>
              <a:rPr kumimoji="0" lang="zh-CN" altLang="zh-CN" sz="280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venir Medium" panose="02000503020000020003" pitchFamily="2" charset="0"/>
                <a:ea typeface="inherit"/>
              </a:rPr>
              <a:t>of the front and rear ends is also a challenge.</a:t>
            </a:r>
            <a:endParaRPr kumimoji="0" lang="en-US" altLang="zh-CN" sz="280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venir Medium" panose="02000503020000020003" pitchFamily="2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212121"/>
                </a:solidFill>
                <a:latin typeface="Avenir Medium" panose="02000503020000020003" pitchFamily="2" charset="0"/>
              </a:rPr>
              <a:t>2.</a:t>
            </a:r>
            <a:r>
              <a:rPr lang="zh-CN" altLang="en-US" sz="2800" dirty="0">
                <a:solidFill>
                  <a:srgbClr val="212121"/>
                </a:solidFill>
                <a:latin typeface="Avenir Medium" panose="02000503020000020003" pitchFamily="2" charset="0"/>
              </a:rPr>
              <a:t> </a:t>
            </a:r>
            <a:r>
              <a:rPr lang="en-US" altLang="zh-CN" sz="2800" dirty="0">
                <a:solidFill>
                  <a:srgbClr val="212121"/>
                </a:solidFill>
                <a:latin typeface="Avenir Medium" panose="02000503020000020003" pitchFamily="2" charset="0"/>
              </a:rPr>
              <a:t>Our dataset has too much data and I should spend a lot of </a:t>
            </a:r>
            <a:r>
              <a:rPr lang="en-US" altLang="zh-CN" sz="2800" dirty="0">
                <a:solidFill>
                  <a:srgbClr val="FF0000"/>
                </a:solidFill>
                <a:latin typeface="Avenir Medium" panose="02000503020000020003" pitchFamily="2" charset="0"/>
              </a:rPr>
              <a:t>time</a:t>
            </a:r>
            <a:r>
              <a:rPr lang="en-US" altLang="zh-CN" sz="2800" dirty="0">
                <a:solidFill>
                  <a:srgbClr val="212121"/>
                </a:solidFill>
                <a:latin typeface="Avenir Medium" panose="02000503020000020003" pitchFamily="2" charset="0"/>
              </a:rPr>
              <a:t> on learning how to use python to visualize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2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919 0.00277 " pathEditMode="relative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8" grpId="0"/>
      <p:bldP spid="69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3A5E2-2F87-D74C-8EDD-72C3649C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600" b="1" dirty="0">
                <a:latin typeface="Avenir Heavy" panose="02000503020000020003" pitchFamily="2" charset="0"/>
              </a:rPr>
              <a:t>Thank</a:t>
            </a:r>
            <a:r>
              <a:rPr kumimoji="1" lang="zh-CN" altLang="en-US" sz="6600" b="1" dirty="0">
                <a:latin typeface="Avenir Heavy" panose="02000503020000020003" pitchFamily="2" charset="0"/>
              </a:rPr>
              <a:t> </a:t>
            </a:r>
            <a:r>
              <a:rPr kumimoji="1" lang="en-US" altLang="zh-CN" sz="6600" b="1" dirty="0">
                <a:latin typeface="Avenir Heavy" panose="02000503020000020003" pitchFamily="2" charset="0"/>
              </a:rPr>
              <a:t>you</a:t>
            </a:r>
            <a:endParaRPr kumimoji="1" lang="zh-CN" altLang="en-US" sz="6600" b="1" dirty="0">
              <a:latin typeface="Avenir Heavy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E2A553-D29A-7845-86DD-C88C70430907}"/>
              </a:ext>
            </a:extLst>
          </p:cNvPr>
          <p:cNvSpPr txBox="1"/>
          <p:nvPr/>
        </p:nvSpPr>
        <p:spPr>
          <a:xfrm>
            <a:off x="3020350" y="2644170"/>
            <a:ext cx="6151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1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Detailed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Architecture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2407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5F16D-13C3-EC46-AE3B-549D2255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venir Medium" panose="02000503020000020003" pitchFamily="2" charset="0"/>
              </a:rPr>
              <a:t>General</a:t>
            </a:r>
            <a:r>
              <a:rPr kumimoji="1" lang="zh-CN" altLang="en-US" sz="36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dirty="0">
                <a:latin typeface="Avenir Medium" panose="02000503020000020003" pitchFamily="2" charset="0"/>
              </a:rPr>
              <a:t>function</a:t>
            </a:r>
          </a:p>
          <a:p>
            <a:pPr marL="514350" indent="-514350">
              <a:buAutoNum type="arabicPeriod"/>
            </a:pPr>
            <a:r>
              <a:rPr kumimoji="1" lang="en-US" altLang="zh-CN" sz="3200" dirty="0">
                <a:latin typeface="Avenir Medium" panose="02000503020000020003" pitchFamily="2" charset="0"/>
              </a:rPr>
              <a:t>After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" altLang="zh-CN" sz="3200" dirty="0">
                <a:latin typeface="Avenir Medium" panose="02000503020000020003" pitchFamily="2" charset="0"/>
              </a:rPr>
              <a:t>logging in, users can select the videos he likes according to some tags and the user's own homepage will be generated. </a:t>
            </a:r>
          </a:p>
          <a:p>
            <a:pPr marL="514350" indent="-514350">
              <a:buAutoNum type="arabicPeriod"/>
            </a:pPr>
            <a:r>
              <a:rPr kumimoji="1" lang="en-US" altLang="zh-CN" sz="3200" dirty="0">
                <a:latin typeface="Avenir Medium" panose="02000503020000020003" pitchFamily="2" charset="0"/>
              </a:rPr>
              <a:t>Predict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" altLang="zh-CN" sz="3200" dirty="0">
                <a:latin typeface="Avenir Medium" panose="02000503020000020003" pitchFamily="2" charset="0"/>
              </a:rPr>
              <a:t>the amount of attention to the TED video based on the duration, tag and author information.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D051C1C-596F-4C44-9BF4-403760BA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1.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Detailed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9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C8164-C769-2543-9761-B9FCB803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5257800" cy="4486275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venir Medium" panose="02000503020000020003" pitchFamily="2" charset="0"/>
              </a:rPr>
              <a:t>Front</a:t>
            </a:r>
            <a:r>
              <a:rPr kumimoji="1" lang="zh-CN" altLang="en-US" sz="36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dirty="0">
                <a:latin typeface="Avenir Medium" panose="02000503020000020003" pitchFamily="2" charset="0"/>
              </a:rPr>
              <a:t>end</a:t>
            </a:r>
          </a:p>
          <a:p>
            <a:pPr marL="0" indent="0">
              <a:buNone/>
            </a:pPr>
            <a:endParaRPr kumimoji="1" lang="en-US" altLang="zh-CN" sz="3600" dirty="0">
              <a:latin typeface="Avenir Medium" panose="02000503020000020003" pitchFamily="2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Avenir Medium" panose="02000503020000020003" pitchFamily="2" charset="0"/>
              </a:rPr>
              <a:t>Our front end is designed with React.</a:t>
            </a:r>
          </a:p>
          <a:p>
            <a:pPr marL="0" indent="0">
              <a:buNone/>
            </a:pPr>
            <a:r>
              <a:rPr lang="en-US" altLang="zh-CN" sz="3200" dirty="0">
                <a:latin typeface="Avenir Medium" panose="02000503020000020003" pitchFamily="2" charset="0"/>
              </a:rPr>
              <a:t>Here</a:t>
            </a:r>
            <a:r>
              <a:rPr lang="zh-CN" altLang="en-US" sz="3200" dirty="0">
                <a:latin typeface="Avenir Medium" panose="02000503020000020003" pitchFamily="2" charset="0"/>
              </a:rPr>
              <a:t> </a:t>
            </a:r>
            <a:r>
              <a:rPr lang="en-US" altLang="zh-CN" sz="3200" dirty="0">
                <a:latin typeface="Avenir Medium" panose="02000503020000020003" pitchFamily="2" charset="0"/>
              </a:rPr>
              <a:t>are</a:t>
            </a:r>
            <a:r>
              <a:rPr lang="zh-CN" altLang="en-US" sz="3200" dirty="0">
                <a:latin typeface="Avenir Medium" panose="02000503020000020003" pitchFamily="2" charset="0"/>
              </a:rPr>
              <a:t> </a:t>
            </a:r>
            <a:r>
              <a:rPr lang="en-US" altLang="zh-CN" sz="3200" dirty="0">
                <a:latin typeface="Avenir Medium" panose="02000503020000020003" pitchFamily="2" charset="0"/>
              </a:rPr>
              <a:t>the</a:t>
            </a:r>
            <a:r>
              <a:rPr lang="zh-CN" altLang="en-US" sz="3200" dirty="0">
                <a:latin typeface="Avenir Medium" panose="02000503020000020003" pitchFamily="2" charset="0"/>
              </a:rPr>
              <a:t> </a:t>
            </a:r>
            <a:r>
              <a:rPr lang="en-US" altLang="zh-CN" sz="3200" dirty="0">
                <a:latin typeface="Avenir Medium" panose="02000503020000020003" pitchFamily="2" charset="0"/>
              </a:rPr>
              <a:t>brief</a:t>
            </a:r>
            <a:r>
              <a:rPr lang="zh-CN" altLang="en-US" sz="3200" dirty="0">
                <a:latin typeface="Avenir Medium" panose="02000503020000020003" pitchFamily="2" charset="0"/>
              </a:rPr>
              <a:t> </a:t>
            </a:r>
            <a:r>
              <a:rPr lang="en-US" altLang="zh-CN" sz="3200" dirty="0">
                <a:latin typeface="Avenir Medium" panose="02000503020000020003" pitchFamily="2" charset="0"/>
              </a:rPr>
              <a:t>structure</a:t>
            </a:r>
            <a:r>
              <a:rPr lang="zh-CN" altLang="en-US" sz="3200" dirty="0">
                <a:latin typeface="Avenir Medium" panose="02000503020000020003" pitchFamily="2" charset="0"/>
              </a:rPr>
              <a:t> </a:t>
            </a:r>
            <a:r>
              <a:rPr lang="en-US" altLang="zh-CN" sz="3200" dirty="0">
                <a:latin typeface="Avenir Medium" panose="02000503020000020003" pitchFamily="2" charset="0"/>
              </a:rPr>
              <a:t>of</a:t>
            </a:r>
            <a:r>
              <a:rPr lang="zh-CN" altLang="en-US" sz="3200" dirty="0">
                <a:latin typeface="Avenir Medium" panose="02000503020000020003" pitchFamily="2" charset="0"/>
              </a:rPr>
              <a:t> </a:t>
            </a:r>
            <a:r>
              <a:rPr lang="en-US" altLang="zh-CN" sz="3200" dirty="0">
                <a:latin typeface="Avenir Medium" panose="02000503020000020003" pitchFamily="2" charset="0"/>
              </a:rPr>
              <a:t>the</a:t>
            </a:r>
            <a:r>
              <a:rPr lang="zh-CN" altLang="en-US" sz="3200" dirty="0">
                <a:latin typeface="Avenir Medium" panose="02000503020000020003" pitchFamily="2" charset="0"/>
              </a:rPr>
              <a:t> </a:t>
            </a:r>
            <a:r>
              <a:rPr lang="en-US" altLang="zh-CN" sz="3200" dirty="0">
                <a:latin typeface="Avenir Medium" panose="02000503020000020003" pitchFamily="2" charset="0"/>
              </a:rPr>
              <a:t>front</a:t>
            </a:r>
            <a:r>
              <a:rPr lang="zh-CN" altLang="en-US" sz="3200" dirty="0">
                <a:latin typeface="Avenir Medium" panose="02000503020000020003" pitchFamily="2" charset="0"/>
              </a:rPr>
              <a:t> </a:t>
            </a:r>
            <a:r>
              <a:rPr lang="en-US" altLang="zh-CN" sz="3200" dirty="0">
                <a:latin typeface="Avenir Medium" panose="02000503020000020003" pitchFamily="2" charset="0"/>
              </a:rPr>
              <a:t>end.</a:t>
            </a:r>
          </a:p>
          <a:p>
            <a:pPr marL="0" indent="0">
              <a:buNone/>
            </a:pPr>
            <a:endParaRPr kumimoji="1" lang="en-US" altLang="zh-CN" sz="3200" dirty="0">
              <a:latin typeface="Avenir Medium" panose="02000503020000020003" pitchFamily="2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3E58A5F-6F91-AF48-B427-84F6379C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1.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Detailed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Architecture</a:t>
            </a:r>
            <a:endParaRPr kumimoji="1" lang="zh-CN" altLang="en-US" dirty="0"/>
          </a:p>
        </p:txBody>
      </p:sp>
      <p:pic>
        <p:nvPicPr>
          <p:cNvPr id="5" name="图片 4" descr="未命名文件">
            <a:extLst>
              <a:ext uri="{FF2B5EF4-FFF2-40B4-BE49-F238E27FC236}">
                <a16:creationId xmlns:a16="http://schemas.microsoft.com/office/drawing/2014/main" id="{591A8871-DB4D-4D4A-B905-9FD866C7AD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5614" y="1198027"/>
            <a:ext cx="5257800" cy="52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E150564-7C2A-1E4E-A287-EFAE8DE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1.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Detailed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Architecture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2FF02F-3FEB-9543-9BDB-22A0D2EF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060"/>
            <a:ext cx="10515600" cy="5167312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venir Medium" panose="02000503020000020003" pitchFamily="2" charset="0"/>
              </a:rPr>
              <a:t>Back</a:t>
            </a:r>
            <a:r>
              <a:rPr kumimoji="1" lang="zh-CN" altLang="en-US" sz="36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600" dirty="0">
                <a:latin typeface="Avenir Medium" panose="02000503020000020003" pitchFamily="2" charset="0"/>
              </a:rPr>
              <a:t>end</a:t>
            </a:r>
          </a:p>
          <a:p>
            <a:pPr marL="514350" indent="-514350">
              <a:buAutoNum type="arabicPeriod"/>
            </a:pPr>
            <a:r>
              <a:rPr kumimoji="1" lang="en-US" altLang="zh-CN" sz="3200" dirty="0">
                <a:latin typeface="Avenir Medium" panose="02000503020000020003" pitchFamily="2" charset="0"/>
              </a:rPr>
              <a:t>Recommend.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Avenir Medium" panose="02000503020000020003" pitchFamily="2" charset="0"/>
              </a:rPr>
              <a:t>Based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on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Avenir Medium" panose="02000503020000020003" pitchFamily="2" charset="0"/>
              </a:rPr>
              <a:t>K-means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algorithm,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we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set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10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or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15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topics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kernel,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separating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videos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into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several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parts,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and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we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will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recommend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best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suitable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videos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to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different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audience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with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different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interested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topics.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In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our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K-means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algorithm,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we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use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Avenir Medium" panose="02000503020000020003" pitchFamily="2" charset="0"/>
              </a:rPr>
              <a:t>TF-IDF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to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calculate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differences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between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videos.</a:t>
            </a:r>
          </a:p>
          <a:p>
            <a:pPr marL="0" indent="0">
              <a:buNone/>
            </a:pPr>
            <a:r>
              <a:rPr kumimoji="1" lang="en-US" altLang="zh-CN" sz="3200" dirty="0">
                <a:latin typeface="Avenir Medium" panose="02000503020000020003" pitchFamily="2" charset="0"/>
              </a:rPr>
              <a:t>2.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Prediction.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Avenir Medium" panose="02000503020000020003" pitchFamily="2" charset="0"/>
              </a:rPr>
              <a:t>Based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on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Avenir Medium" panose="02000503020000020003" pitchFamily="2" charset="0"/>
              </a:rPr>
              <a:t>Regression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algorithm,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we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use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duration,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speakers‘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occupation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and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main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topic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video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input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value,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and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set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‘views’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target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value,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then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we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may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get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model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to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predict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number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views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an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given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information</a:t>
            </a:r>
            <a:r>
              <a:rPr kumimoji="1" lang="zh-CN" altLang="en-US" sz="2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2400" dirty="0">
                <a:latin typeface="Avenir Medium" panose="02000503020000020003" pitchFamily="2" charset="0"/>
              </a:rPr>
              <a:t>video.</a:t>
            </a:r>
          </a:p>
          <a:p>
            <a:pPr marL="0" indent="0">
              <a:buNone/>
            </a:pPr>
            <a:endParaRPr kumimoji="1" lang="en-US" altLang="zh-CN" sz="36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B7E6AC-0962-B842-A329-062A3FB40F80}"/>
              </a:ext>
            </a:extLst>
          </p:cNvPr>
          <p:cNvSpPr txBox="1"/>
          <p:nvPr/>
        </p:nvSpPr>
        <p:spPr>
          <a:xfrm>
            <a:off x="3064497" y="2644170"/>
            <a:ext cx="6063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2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Prototype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GUI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5523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C5FE-F787-F14D-996F-FEFD646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2.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Prototype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of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the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GUI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1955C1-D839-4F0D-9E18-3B334625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2" y="1568862"/>
            <a:ext cx="7323419" cy="45264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301AE5-31B0-45C2-9348-294FD3B48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2" y="1568862"/>
            <a:ext cx="4021256" cy="45384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6CC0A94-43D1-9E4A-A69E-A93663BA4B89}"/>
              </a:ext>
            </a:extLst>
          </p:cNvPr>
          <p:cNvSpPr txBox="1"/>
          <p:nvPr/>
        </p:nvSpPr>
        <p:spPr>
          <a:xfrm>
            <a:off x="1821933" y="6095338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Avenir Medium" panose="02000503020000020003" pitchFamily="2" charset="0"/>
              </a:rPr>
              <a:t>Log-In</a:t>
            </a:r>
            <a:endParaRPr kumimoji="1" lang="zh-CN" altLang="en-US" sz="3200" dirty="0">
              <a:latin typeface="Avenir Medium" panose="02000503020000020003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D846EB-AE30-9E4B-BD63-D5A9C8E60BF9}"/>
              </a:ext>
            </a:extLst>
          </p:cNvPr>
          <p:cNvSpPr txBox="1"/>
          <p:nvPr/>
        </p:nvSpPr>
        <p:spPr>
          <a:xfrm>
            <a:off x="5994858" y="6095339"/>
            <a:ext cx="4785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Avenir Medium" panose="02000503020000020003" pitchFamily="2" charset="0"/>
              </a:rPr>
              <a:t>Choose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interested</a:t>
            </a:r>
            <a:r>
              <a:rPr kumimoji="1" lang="zh-CN" altLang="en-US" sz="3200" dirty="0">
                <a:latin typeface="Avenir Medium" panose="02000503020000020003" pitchFamily="2" charset="0"/>
              </a:rPr>
              <a:t> </a:t>
            </a:r>
            <a:r>
              <a:rPr kumimoji="1" lang="en-US" altLang="zh-CN" sz="3200" dirty="0">
                <a:latin typeface="Avenir Medium" panose="02000503020000020003" pitchFamily="2" charset="0"/>
              </a:rPr>
              <a:t>labels</a:t>
            </a:r>
            <a:endParaRPr kumimoji="1" lang="zh-CN" altLang="en-US" sz="32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4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011BBE9-07A5-45CA-9E26-C6F20AB7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731" y="1414486"/>
            <a:ext cx="6048366" cy="507838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9DF134C-3740-0641-B339-4AD376CC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2.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Prototype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of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the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GUI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9ADAE5-59DD-2F40-B723-4E85E5CF11D1}"/>
              </a:ext>
            </a:extLst>
          </p:cNvPr>
          <p:cNvSpPr txBox="1"/>
          <p:nvPr/>
        </p:nvSpPr>
        <p:spPr>
          <a:xfrm>
            <a:off x="322467" y="1562822"/>
            <a:ext cx="48865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Avenir Medium" panose="02000503020000020003" pitchFamily="2" charset="0"/>
              </a:rPr>
              <a:t>Homepage</a:t>
            </a:r>
          </a:p>
          <a:p>
            <a:pPr algn="ctr"/>
            <a:endParaRPr kumimoji="1" lang="en-US" altLang="zh-CN" sz="2400" dirty="0">
              <a:latin typeface="Avenir Medium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zh-CN" sz="2800" dirty="0">
                <a:latin typeface="Avenir Medium" panose="02000503020000020003" pitchFamily="2" charset="0"/>
              </a:rPr>
              <a:t>After the initial selection of tags, users will have their </a:t>
            </a:r>
            <a:r>
              <a:rPr kumimoji="1" lang="en" altLang="zh-CN" sz="2800" dirty="0">
                <a:solidFill>
                  <a:srgbClr val="FF0000"/>
                </a:solidFill>
                <a:latin typeface="Avenir Medium" panose="02000503020000020003" pitchFamily="2" charset="0"/>
              </a:rPr>
              <a:t>personalized homepage </a:t>
            </a:r>
            <a:r>
              <a:rPr kumimoji="1" lang="en" altLang="zh-CN" sz="2800" dirty="0">
                <a:latin typeface="Avenir Medium" panose="02000503020000020003" pitchFamily="2" charset="0"/>
              </a:rPr>
              <a:t>to recommend TED videos of interest to them.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zh-CN" sz="2800" dirty="0">
                <a:latin typeface="Avenir Medium" panose="02000503020000020003" pitchFamily="2" charset="0"/>
              </a:rPr>
              <a:t>In the homepage, they can filter videos by </a:t>
            </a:r>
            <a:r>
              <a:rPr kumimoji="1" lang="en" altLang="zh-CN" sz="2800" dirty="0">
                <a:solidFill>
                  <a:srgbClr val="FF0000"/>
                </a:solidFill>
                <a:latin typeface="Avenir Medium" panose="02000503020000020003" pitchFamily="2" charset="0"/>
              </a:rPr>
              <a:t>theme</a:t>
            </a:r>
            <a:r>
              <a:rPr kumimoji="1" lang="en" altLang="zh-CN" sz="2800" dirty="0">
                <a:latin typeface="Avenir Medium" panose="02000503020000020003" pitchFamily="2" charset="0"/>
              </a:rPr>
              <a:t> and </a:t>
            </a:r>
            <a:r>
              <a:rPr kumimoji="1" lang="en" altLang="zh-CN" sz="2800" dirty="0">
                <a:solidFill>
                  <a:srgbClr val="FF0000"/>
                </a:solidFill>
                <a:latin typeface="Avenir Medium" panose="02000503020000020003" pitchFamily="2" charset="0"/>
              </a:rPr>
              <a:t>time</a:t>
            </a:r>
            <a:r>
              <a:rPr kumimoji="1" lang="en" altLang="zh-CN" sz="2800" dirty="0">
                <a:latin typeface="Avenir Medium" panose="02000503020000020003" pitchFamily="2" charset="0"/>
              </a:rPr>
              <a:t>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753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821</Words>
  <Application>Microsoft Macintosh PowerPoint</Application>
  <PresentationFormat>宽屏</PresentationFormat>
  <Paragraphs>110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Avenir Black</vt:lpstr>
      <vt:lpstr>Avenir Heavy</vt:lpstr>
      <vt:lpstr>Avenir Medium</vt:lpstr>
      <vt:lpstr>Office 主题​​</vt:lpstr>
      <vt:lpstr>TED Talks Data Mining</vt:lpstr>
      <vt:lpstr>Subtitles</vt:lpstr>
      <vt:lpstr>PowerPoint 演示文稿</vt:lpstr>
      <vt:lpstr>1. Detailed Architecture</vt:lpstr>
      <vt:lpstr>1. Detailed Architecture</vt:lpstr>
      <vt:lpstr>1. Detailed Architecture</vt:lpstr>
      <vt:lpstr>PowerPoint 演示文稿</vt:lpstr>
      <vt:lpstr>2. Prototype of the GUI</vt:lpstr>
      <vt:lpstr>2. Prototype of the GUI</vt:lpstr>
      <vt:lpstr>2. Prototype of the GUI</vt:lpstr>
      <vt:lpstr>2. Prototype of the GUI</vt:lpstr>
      <vt:lpstr>PowerPoint 演示文稿</vt:lpstr>
      <vt:lpstr>3. Data Clearing and Transformation</vt:lpstr>
      <vt:lpstr>3. Data Clearing and Transformation</vt:lpstr>
      <vt:lpstr>3. Data Clearing and Transformation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Talks Data Mining</dc:title>
  <dc:creator>Microsoft Office User</dc:creator>
  <cp:lastModifiedBy>Microsoft Office User</cp:lastModifiedBy>
  <cp:revision>22</cp:revision>
  <dcterms:created xsi:type="dcterms:W3CDTF">2019-05-13T14:45:50Z</dcterms:created>
  <dcterms:modified xsi:type="dcterms:W3CDTF">2019-05-14T10:09:56Z</dcterms:modified>
</cp:coreProperties>
</file>