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8"/>
        <p:guide pos="37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/>
          <p:cNvSpPr txBox="1"/>
          <p:nvPr/>
        </p:nvSpPr>
        <p:spPr>
          <a:xfrm>
            <a:off x="3924300" y="2419985"/>
            <a:ext cx="440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IBn</a:t>
            </a:r>
            <a:endParaRPr lang="en-US" altLang="zh-CN" sz="1000"/>
          </a:p>
        </p:txBody>
      </p:sp>
      <p:sp>
        <p:nvSpPr>
          <p:cNvPr id="13" name="文本框 12"/>
          <p:cNvSpPr txBox="1"/>
          <p:nvPr/>
        </p:nvSpPr>
        <p:spPr>
          <a:xfrm>
            <a:off x="5278755" y="4824095"/>
            <a:ext cx="8051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ABUS(8</a:t>
            </a:r>
            <a:r>
              <a:rPr lang="zh-CN" altLang="en-US" sz="1000"/>
              <a:t>位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11" name="文本框 10"/>
          <p:cNvSpPr txBox="1"/>
          <p:nvPr/>
        </p:nvSpPr>
        <p:spPr>
          <a:xfrm>
            <a:off x="4044315" y="5108575"/>
            <a:ext cx="601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Q_PC</a:t>
            </a:r>
            <a:endParaRPr lang="en-US" altLang="zh-CN" sz="1000"/>
          </a:p>
        </p:txBody>
      </p:sp>
      <p:sp>
        <p:nvSpPr>
          <p:cNvPr id="26" name="文本框 25"/>
          <p:cNvSpPr txBox="1"/>
          <p:nvPr/>
        </p:nvSpPr>
        <p:spPr>
          <a:xfrm>
            <a:off x="6511290" y="4824095"/>
            <a:ext cx="8051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DBUS(8</a:t>
            </a:r>
            <a:r>
              <a:rPr lang="zh-CN" altLang="en-US" sz="1000"/>
              <a:t>位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16" name="梯形 15"/>
          <p:cNvSpPr/>
          <p:nvPr/>
        </p:nvSpPr>
        <p:spPr>
          <a:xfrm>
            <a:off x="4427220" y="1161415"/>
            <a:ext cx="1198245" cy="514350"/>
          </a:xfrm>
          <a:prstGeom prst="trapezoi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ALU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34535" y="441325"/>
            <a:ext cx="983615" cy="452755"/>
          </a:xfrm>
          <a:prstGeom prst="rect">
            <a:avLst/>
          </a:prstGeom>
          <a:noFill/>
          <a:ln w="349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结果寄存器</a:t>
            </a:r>
            <a:r>
              <a:rPr lang="en-US" altLang="zh-CN" sz="1000">
                <a:solidFill>
                  <a:schemeClr val="tx1"/>
                </a:solidFill>
              </a:rPr>
              <a:t>(SR)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19825" y="1128395"/>
            <a:ext cx="1056640" cy="465455"/>
          </a:xfrm>
          <a:prstGeom prst="rect">
            <a:avLst/>
          </a:prstGeom>
          <a:noFill/>
          <a:ln w="349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27950" y="1128395"/>
            <a:ext cx="980440" cy="452755"/>
          </a:xfrm>
          <a:prstGeom prst="rect">
            <a:avLst/>
          </a:prstGeom>
          <a:noFill/>
          <a:ln w="349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节拍发生器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19190" y="1884680"/>
            <a:ext cx="1057275" cy="452755"/>
          </a:xfrm>
          <a:prstGeom prst="rect">
            <a:avLst/>
          </a:prstGeom>
          <a:noFill/>
          <a:ln w="349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指令寄存器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（</a:t>
            </a:r>
            <a:r>
              <a:rPr lang="en-US" altLang="zh-CN" sz="1000">
                <a:solidFill>
                  <a:schemeClr val="tx1"/>
                </a:solidFill>
              </a:rPr>
              <a:t>IR)</a:t>
            </a:r>
            <a:r>
              <a:rPr lang="zh-CN" altLang="en-US" sz="1000">
                <a:solidFill>
                  <a:schemeClr val="tx1"/>
                </a:solidFill>
              </a:rPr>
              <a:t>和译码器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32225" y="1975485"/>
            <a:ext cx="1139825" cy="44450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ACC/</a:t>
            </a:r>
            <a:r>
              <a:rPr lang="zh-CN" altLang="en-US" sz="1000">
                <a:solidFill>
                  <a:schemeClr val="tx1"/>
                </a:solidFill>
              </a:rPr>
              <a:t>寄存器组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（</a:t>
            </a:r>
            <a:r>
              <a:rPr lang="en-US" altLang="zh-CN" sz="1000">
                <a:solidFill>
                  <a:schemeClr val="tx1"/>
                </a:solidFill>
              </a:rPr>
              <a:t>A,B</a:t>
            </a:r>
            <a:r>
              <a:rPr lang="zh-CN" altLang="en-US" sz="1000">
                <a:solidFill>
                  <a:schemeClr val="tx1"/>
                </a:solidFill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51150" y="5108575"/>
            <a:ext cx="1056640" cy="452755"/>
          </a:xfrm>
          <a:prstGeom prst="rect">
            <a:avLst/>
          </a:prstGeom>
          <a:noFill/>
          <a:ln w="349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程序计数器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（</a:t>
            </a:r>
            <a:r>
              <a:rPr lang="en-US" altLang="zh-CN" sz="1000">
                <a:solidFill>
                  <a:schemeClr val="tx1"/>
                </a:solidFill>
              </a:rPr>
              <a:t>PC</a:t>
            </a:r>
            <a:r>
              <a:rPr lang="zh-CN" altLang="en-US" sz="1000">
                <a:solidFill>
                  <a:schemeClr val="tx1"/>
                </a:solidFill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2820" y="5108575"/>
            <a:ext cx="983615" cy="452755"/>
          </a:xfrm>
          <a:prstGeom prst="rect">
            <a:avLst/>
          </a:prstGeom>
          <a:noFill/>
          <a:ln w="349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地址寄存器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</a:rPr>
              <a:t>(MAR)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67425" y="5108575"/>
            <a:ext cx="979170" cy="452755"/>
          </a:xfrm>
          <a:prstGeom prst="rect">
            <a:avLst/>
          </a:prstGeom>
          <a:noFill/>
          <a:ln w="349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数据寄存器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（</a:t>
            </a:r>
            <a:r>
              <a:rPr lang="en-US" altLang="zh-CN" sz="1000">
                <a:solidFill>
                  <a:schemeClr val="tx1"/>
                </a:solidFill>
              </a:rPr>
              <a:t>DR</a:t>
            </a:r>
            <a:r>
              <a:rPr lang="zh-CN" altLang="en-US" sz="1000">
                <a:solidFill>
                  <a:schemeClr val="tx1"/>
                </a:solidFill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83455" y="4332605"/>
            <a:ext cx="2264410" cy="452755"/>
          </a:xfrm>
          <a:prstGeom prst="rect">
            <a:avLst/>
          </a:prstGeom>
          <a:noFill/>
          <a:ln w="349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存储器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</a:rPr>
              <a:t>(</a:t>
            </a:r>
            <a:r>
              <a:rPr lang="en-US" altLang="zh-CN" sz="1000">
                <a:solidFill>
                  <a:schemeClr val="tx1"/>
                </a:solidFill>
              </a:rPr>
              <a:t>RAM)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14" idx="3"/>
            <a:endCxn id="15" idx="1"/>
          </p:cNvCxnSpPr>
          <p:nvPr/>
        </p:nvCxnSpPr>
        <p:spPr>
          <a:xfrm>
            <a:off x="3907790" y="5335270"/>
            <a:ext cx="8750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0"/>
          </p:cNvCxnSpPr>
          <p:nvPr/>
        </p:nvCxnSpPr>
        <p:spPr>
          <a:xfrm flipV="1">
            <a:off x="5274945" y="4803775"/>
            <a:ext cx="381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1" idx="0"/>
          </p:cNvCxnSpPr>
          <p:nvPr/>
        </p:nvCxnSpPr>
        <p:spPr>
          <a:xfrm flipH="1">
            <a:off x="6557010" y="4803775"/>
            <a:ext cx="190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857375" y="538480"/>
            <a:ext cx="1855470" cy="894598"/>
            <a:chOff x="336" y="368"/>
            <a:chExt cx="3101" cy="1726"/>
          </a:xfrm>
        </p:grpSpPr>
        <p:sp>
          <p:nvSpPr>
            <p:cNvPr id="4" name="矩形 3"/>
            <p:cNvSpPr/>
            <p:nvPr/>
          </p:nvSpPr>
          <p:spPr>
            <a:xfrm>
              <a:off x="1783" y="457"/>
              <a:ext cx="1549" cy="71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>
                  <a:solidFill>
                    <a:schemeClr val="tx1"/>
                  </a:solidFill>
                </a:rPr>
                <a:t>时钟信号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/>
            <p:cNvCxnSpPr>
              <a:endCxn id="4" idx="1"/>
            </p:cNvCxnSpPr>
            <p:nvPr/>
          </p:nvCxnSpPr>
          <p:spPr>
            <a:xfrm>
              <a:off x="517" y="813"/>
              <a:ext cx="12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36" y="368"/>
              <a:ext cx="1447" cy="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CLK_50MHZ</a:t>
              </a:r>
              <a:endParaRPr lang="en-US" altLang="zh-CN" sz="90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2556" y="1170"/>
              <a:ext cx="3" cy="4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990" y="1650"/>
              <a:ext cx="1447" cy="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/>
                <a:t>CLK_1HZ</a:t>
              </a:r>
              <a:endParaRPr lang="en-US" altLang="zh-CN" sz="90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>
            <a:off x="2413635" y="5351780"/>
            <a:ext cx="43751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413635" y="5106670"/>
            <a:ext cx="440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IPC</a:t>
            </a:r>
            <a:endParaRPr lang="en-US" altLang="zh-CN" sz="100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5278755" y="5561330"/>
            <a:ext cx="381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6364605" y="5561330"/>
            <a:ext cx="381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326380" y="5617210"/>
            <a:ext cx="629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IMAR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6292215" y="5600700"/>
            <a:ext cx="5137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EDR</a:t>
            </a:r>
            <a:endParaRPr lang="en-US" altLang="zh-CN" sz="10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6082030" y="5561330"/>
            <a:ext cx="381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999480" y="5600700"/>
            <a:ext cx="426085" cy="238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IDR</a:t>
            </a:r>
            <a:endParaRPr lang="en-US" altLang="zh-CN" sz="10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6677025" y="5561330"/>
            <a:ext cx="381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23685" y="5600700"/>
            <a:ext cx="500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E</a:t>
            </a:r>
            <a:r>
              <a:rPr lang="en-US" altLang="zh-CN" sz="1000"/>
              <a:t>CR</a:t>
            </a:r>
            <a:endParaRPr lang="en-US" altLang="zh-CN" sz="100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7012305" y="5566410"/>
            <a:ext cx="381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979285" y="5600700"/>
            <a:ext cx="500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EA</a:t>
            </a:r>
            <a:r>
              <a:rPr lang="en-US" altLang="zh-CN" sz="1000"/>
              <a:t>R</a:t>
            </a:r>
            <a:endParaRPr lang="en-US" altLang="zh-CN" sz="100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342765" y="4577715"/>
            <a:ext cx="43751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257675" y="4332605"/>
            <a:ext cx="525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ISTn</a:t>
            </a:r>
            <a:endParaRPr lang="en-US" altLang="zh-CN" sz="100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340225" y="4803775"/>
            <a:ext cx="43751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999230" y="4558665"/>
            <a:ext cx="8724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Dout_ACC</a:t>
            </a:r>
            <a:endParaRPr lang="en-US" altLang="zh-CN" sz="1000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2861310" y="2895600"/>
            <a:ext cx="5445760" cy="17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851150" y="3261360"/>
            <a:ext cx="5471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2851150" y="3606800"/>
            <a:ext cx="5455920" cy="1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005965" y="3429000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abus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2008505" y="2720340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dbus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016125" y="3088640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cbus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7052310" y="5208270"/>
            <a:ext cx="38862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052310" y="5357495"/>
            <a:ext cx="63246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047865" y="5514340"/>
            <a:ext cx="97218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7425690" y="3630930"/>
            <a:ext cx="0" cy="1577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7661910" y="3265170"/>
            <a:ext cx="2540" cy="2095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8020050" y="2907030"/>
            <a:ext cx="0" cy="2613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920490" y="3623310"/>
            <a:ext cx="0" cy="1341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3912870" y="4956810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8" idx="0"/>
          </p:cNvCxnSpPr>
          <p:nvPr/>
        </p:nvCxnSpPr>
        <p:spPr>
          <a:xfrm flipV="1">
            <a:off x="6748145" y="894080"/>
            <a:ext cx="6985" cy="234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444615" y="648970"/>
            <a:ext cx="970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控制信号</a:t>
            </a:r>
            <a:endParaRPr lang="zh-CN" altLang="en-US" sz="1000"/>
          </a:p>
        </p:txBody>
      </p:sp>
      <p:cxnSp>
        <p:nvCxnSpPr>
          <p:cNvPr id="71" name="直接箭头连接符 70"/>
          <p:cNvCxnSpPr>
            <a:stCxn id="19" idx="1"/>
            <a:endCxn id="18" idx="3"/>
          </p:cNvCxnSpPr>
          <p:nvPr/>
        </p:nvCxnSpPr>
        <p:spPr>
          <a:xfrm flipH="1">
            <a:off x="7276465" y="1355090"/>
            <a:ext cx="451485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6762115" y="1593850"/>
            <a:ext cx="7620" cy="2908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7276465" y="2118360"/>
            <a:ext cx="451485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276465" y="1873250"/>
            <a:ext cx="610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IIRn</a:t>
            </a:r>
            <a:endParaRPr lang="en-US" altLang="zh-CN" sz="1000"/>
          </a:p>
        </p:txBody>
      </p:sp>
      <p:cxnSp>
        <p:nvCxnSpPr>
          <p:cNvPr id="78" name="直接箭头连接符 77"/>
          <p:cNvCxnSpPr/>
          <p:nvPr/>
        </p:nvCxnSpPr>
        <p:spPr>
          <a:xfrm flipH="1" flipV="1">
            <a:off x="6755130" y="2337435"/>
            <a:ext cx="11430" cy="920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3392170" y="2065020"/>
            <a:ext cx="43751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3392170" y="1819910"/>
            <a:ext cx="440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EAn</a:t>
            </a:r>
            <a:endParaRPr lang="en-US" altLang="zh-CN" sz="1000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389630" y="2310130"/>
            <a:ext cx="43751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89630" y="2065020"/>
            <a:ext cx="440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IAn</a:t>
            </a:r>
            <a:endParaRPr lang="en-US" altLang="zh-CN" sz="1000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3920490" y="2419985"/>
            <a:ext cx="381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257675" y="2419985"/>
            <a:ext cx="381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484245" y="2419985"/>
            <a:ext cx="440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EBn</a:t>
            </a:r>
            <a:endParaRPr lang="en-US" altLang="zh-CN" sz="1000"/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4589145" y="1675765"/>
            <a:ext cx="381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4773930" y="1675765"/>
            <a:ext cx="381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5394325" y="1675765"/>
            <a:ext cx="635" cy="1238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5021580" y="894080"/>
            <a:ext cx="6985" cy="2908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7" idx="3"/>
          </p:cNvCxnSpPr>
          <p:nvPr/>
        </p:nvCxnSpPr>
        <p:spPr>
          <a:xfrm>
            <a:off x="5518150" y="668020"/>
            <a:ext cx="356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5867400" y="674370"/>
            <a:ext cx="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4094480" y="1221740"/>
            <a:ext cx="43751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4094480" y="976630"/>
            <a:ext cx="440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An</a:t>
            </a:r>
            <a:endParaRPr lang="en-US" altLang="zh-CN" sz="100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4044315" y="1406525"/>
            <a:ext cx="43751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044315" y="1161415"/>
            <a:ext cx="440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Bn</a:t>
            </a:r>
            <a:endParaRPr lang="en-US" altLang="zh-CN" sz="100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3987165" y="1651635"/>
            <a:ext cx="43751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3712845" y="1406525"/>
            <a:ext cx="7143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ISUMn ...</a:t>
            </a:r>
            <a:endParaRPr lang="en-US" altLang="zh-CN" sz="1000"/>
          </a:p>
        </p:txBody>
      </p:sp>
      <p:cxnSp>
        <p:nvCxnSpPr>
          <p:cNvPr id="99" name="直接箭头连接符 98"/>
          <p:cNvCxnSpPr/>
          <p:nvPr/>
        </p:nvCxnSpPr>
        <p:spPr>
          <a:xfrm>
            <a:off x="4106545" y="536575"/>
            <a:ext cx="43751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832225" y="291465"/>
            <a:ext cx="7143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ISUMn ...</a:t>
            </a:r>
            <a:endParaRPr lang="en-US" altLang="zh-CN" sz="100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4091940" y="781685"/>
            <a:ext cx="43751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3986530" y="536575"/>
            <a:ext cx="5454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ESRn</a:t>
            </a:r>
            <a:endParaRPr lang="en-US" altLang="zh-CN" sz="1000"/>
          </a:p>
        </p:txBody>
      </p:sp>
      <p:cxnSp>
        <p:nvCxnSpPr>
          <p:cNvPr id="103" name="直接箭头连接符 102"/>
          <p:cNvCxnSpPr/>
          <p:nvPr/>
        </p:nvCxnSpPr>
        <p:spPr>
          <a:xfrm flipH="1" flipV="1">
            <a:off x="4646295" y="2419985"/>
            <a:ext cx="1270" cy="502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NGEzNWI4ZGYwZDFkNTllYjAzNTY0MjcyY2JlZjM2ZD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演示</Application>
  <PresentationFormat>宽屏</PresentationFormat>
  <Paragraphs>82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张文滔</cp:lastModifiedBy>
  <cp:revision>161</cp:revision>
  <dcterms:created xsi:type="dcterms:W3CDTF">2019-06-19T02:08:00Z</dcterms:created>
  <dcterms:modified xsi:type="dcterms:W3CDTF">2024-10-07T16:25:24Z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7FF1BC61A6D142A18259DD020B2C3C75_11</vt:lpwstr>
  </property>
</Properties>
</file>