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64" r:id="rId3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C20F89-6B8E-47A9-8445-8D6DAACE00E2}">
          <p14:sldIdLst>
            <p14:sldId id="264"/>
          </p14:sldIdLst>
        </p14:section>
        <p14:section name="无标题节" id="{5716B2B8-61F5-4CCF-8976-BA04FBACB9F6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B69"/>
    <a:srgbClr val="0E0E76"/>
    <a:srgbClr val="EBB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2" autoAdjust="0"/>
    <p:restoredTop sz="92147" autoAdjust="0"/>
  </p:normalViewPr>
  <p:slideViewPr>
    <p:cSldViewPr snapToGrid="0">
      <p:cViewPr varScale="1">
        <p:scale>
          <a:sx n="94" d="100"/>
          <a:sy n="94" d="100"/>
        </p:scale>
        <p:origin x="564" y="64"/>
      </p:cViewPr>
      <p:guideLst/>
    </p:cSldViewPr>
  </p:slideViewPr>
  <p:outlineViewPr>
    <p:cViewPr>
      <p:scale>
        <a:sx n="33" d="100"/>
        <a:sy n="33" d="100"/>
      </p:scale>
      <p:origin x="0" y="-85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6EE41D-1115-4AB2-9743-0300A151544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4B43A0-9E67-42AF-AF4E-FA40F582B8B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决定系数和相关系数用哪个</a:t>
            </a:r>
            <a:endParaRPr lang="en-US" altLang="zh-CN" dirty="0"/>
          </a:p>
          <a:p>
            <a:r>
              <a:rPr lang="en-US" altLang="zh-CN" dirty="0"/>
              <a:t>R2</a:t>
            </a:r>
            <a:r>
              <a:rPr lang="zh-CN" altLang="en-US" dirty="0"/>
              <a:t>为回归平方和与总平方和的比值，反映了自变量对因变量的可解释比例。</a:t>
            </a:r>
            <a:r>
              <a:rPr lang="en-US" altLang="zh-CN" dirty="0"/>
              <a:t>R2=0.8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表示自变量能够解释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80%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关于因变量的变化。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B43A0-9E67-42AF-AF4E-FA40F582B8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37A-AEDC-412D-9C09-021A44E4E1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045B-18BF-4917-B814-D13AAECED6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37A-AEDC-412D-9C09-021A44E4E1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045B-18BF-4917-B814-D13AAECED6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37A-AEDC-412D-9C09-021A44E4E1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045B-18BF-4917-B814-D13AAECED6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37A-AEDC-412D-9C09-021A44E4E1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045B-18BF-4917-B814-D13AAECED6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37A-AEDC-412D-9C09-021A44E4E1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045B-18BF-4917-B814-D13AAECED6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37A-AEDC-412D-9C09-021A44E4E1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045B-18BF-4917-B814-D13AAECED6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37A-AEDC-412D-9C09-021A44E4E1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045B-18BF-4917-B814-D13AAECED6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37A-AEDC-412D-9C09-021A44E4E1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045B-18BF-4917-B814-D13AAECED6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37A-AEDC-412D-9C09-021A44E4E1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045B-18BF-4917-B814-D13AAECED6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37A-AEDC-412D-9C09-021A44E4E1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045B-18BF-4917-B814-D13AAECED6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37A-AEDC-412D-9C09-021A44E4E1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045B-18BF-4917-B814-D13AAECED6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F64DD37A-AEDC-412D-9C09-021A44E4E1C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DE3045B-18BF-4917-B814-D13AAECED61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839244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378" y="116268"/>
            <a:ext cx="1738622" cy="7229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86" y="6332099"/>
            <a:ext cx="2140314" cy="475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1" y="6307849"/>
            <a:ext cx="524127" cy="5241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51821" y="914133"/>
            <a:ext cx="8400078" cy="3052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0000"/>
              </a:lnSpc>
            </a:pP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编写一种机器学习算法程序（可自己编写可调用工具箱），并基于提供的数据集完成不锈钢凝固</a:t>
            </a:r>
            <a:r>
              <a:rPr lang="zh-CN" altLang="en-US" sz="16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裂纹敏感性（裂纹总长度，</a:t>
            </a: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TCL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）的预测，每位同学独立运行程序并在实时脚本中给出预测结果，具体要求如下：</a:t>
            </a:r>
            <a:endParaRPr kumimoji="0" lang="en-US" altLang="zh-CN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）输入变量为</a:t>
            </a: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Mn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Ni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Nb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Strain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，输出变量为</a:t>
            </a: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TCL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；（对于输入变量可以根据需求做特征选择）</a:t>
            </a:r>
            <a:endParaRPr kumimoji="0" lang="en-US" altLang="zh-CN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）完成建模后，基于</a:t>
            </a: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testdata.csv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数据进行预测，给出预测值与实际值的决定系数</a:t>
            </a: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1600" b="0" i="0" u="none" strike="noStrike" kern="1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和均方误差</a:t>
            </a:r>
            <a:r>
              <a:rPr lang="en-US" altLang="zh-CN" sz="16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MSE</a:t>
            </a:r>
            <a:r>
              <a:rPr lang="zh-CN" altLang="en-US" sz="16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（可调用提供的函数脚本）；</a:t>
            </a:r>
            <a:endParaRPr lang="en-US" altLang="zh-CN" sz="16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）建模前设定随机数种子</a:t>
            </a:r>
            <a:r>
              <a:rPr kumimoji="0" lang="en-US" altLang="zh-CN" sz="16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rng</a:t>
            </a: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(seed)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，确保程序可重复性；</a:t>
            </a:r>
            <a:endParaRPr kumimoji="0" lang="en-US" altLang="zh-CN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6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）完成建模后要有</a:t>
            </a:r>
            <a:r>
              <a:rPr lang="zh-CN" altLang="en-US" sz="16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保存模型和调用模型</a:t>
            </a:r>
            <a:r>
              <a:rPr lang="zh-CN" altLang="en-US" sz="16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代码，使模型能够对不可见的预测数据</a:t>
            </a:r>
            <a:r>
              <a:rPr lang="en-US" altLang="zh-CN" sz="16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predict.csv</a:t>
            </a:r>
            <a:r>
              <a:rPr lang="zh-CN" altLang="en-US" sz="16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进行预测；</a:t>
            </a:r>
            <a:endParaRPr kumimoji="0" lang="en-US" altLang="zh-CN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）画出预测结果和实际结果</a:t>
            </a:r>
            <a:r>
              <a:rPr kumimoji="0" lang="zh-CN" altLang="en-US" sz="1600" b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对比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图，并在图上标出</a:t>
            </a:r>
            <a:r>
              <a:rPr lang="zh-CN" altLang="en-US" sz="16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均方误差</a:t>
            </a:r>
            <a:r>
              <a:rPr lang="en-US" altLang="zh-CN" sz="16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MSE</a:t>
            </a:r>
            <a:r>
              <a:rPr lang="zh-CN" altLang="en-US" sz="16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决定系数</a:t>
            </a: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1600" b="0" i="0" u="none" strike="noStrike" kern="1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，如右下图。</a:t>
            </a:r>
            <a:endParaRPr kumimoji="0" lang="zh-CN" altLang="zh-CN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82505" y="5327554"/>
          <a:ext cx="5088833" cy="129777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63488"/>
                <a:gridCol w="363488"/>
                <a:gridCol w="363488"/>
                <a:gridCol w="363488"/>
                <a:gridCol w="363488"/>
                <a:gridCol w="363488"/>
                <a:gridCol w="363488"/>
                <a:gridCol w="363488"/>
                <a:gridCol w="363488"/>
                <a:gridCol w="363488"/>
                <a:gridCol w="363488"/>
                <a:gridCol w="363488"/>
                <a:gridCol w="437114"/>
                <a:gridCol w="289863"/>
              </a:tblGrid>
              <a:tr h="3244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No.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Si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Ni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……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U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Ve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Strain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TCL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</a:tr>
              <a:tr h="324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1.61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17.33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10.62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……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4.23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</a:tr>
              <a:tr h="324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16.95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4.23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</a:tr>
              <a:tr h="324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17.4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11.5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4.23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22" marR="2522" marT="2522" marB="0" anchor="ctr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38277" y="57709"/>
            <a:ext cx="7331587" cy="730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期末作业</a:t>
            </a:r>
            <a:r>
              <a:rPr kumimoji="0" lang="zh-CN" alt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（采用实时脚本</a:t>
            </a:r>
            <a:r>
              <a:rPr kumimoji="0" lang="en-US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.mlx</a:t>
            </a:r>
            <a:r>
              <a:rPr kumimoji="0" lang="zh-CN" alt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完成</a:t>
            </a:r>
            <a:r>
              <a:rPr kumimoji="0" lang="en-US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,10</a:t>
            </a:r>
            <a:r>
              <a:rPr kumimoji="0" lang="zh-CN" alt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1400" b="1" kern="1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</a:t>
            </a:r>
            <a:r>
              <a:rPr kumimoji="0" lang="zh-CN" altLang="en-US" sz="1400" b="1" i="0" u="none" strike="noStrike" kern="1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</a:t>
            </a:r>
            <a:r>
              <a:rPr kumimoji="0" lang="zh-CN" alt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上交</a:t>
            </a:r>
            <a:r>
              <a:rPr lang="zh-CN" altLang="en-US" sz="1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打印版，电子版发送指定邮箱</a:t>
            </a:r>
            <a:r>
              <a:rPr kumimoji="0" lang="zh-CN" alt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0" lang="zh-CN" altLang="zh-CN" sz="32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51820" y="4424835"/>
                <a:ext cx="5772139" cy="524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zh-CN" altLang="en-US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决定系数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6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16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kumimoji="0" lang="en-US" altLang="zh-CN" sz="16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kumimoji="0" lang="en-US" altLang="zh-CN" sz="16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zh-CN" sz="16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zh-CN" sz="16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altLang="zh-CN" sz="16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kumimoji="0" lang="en-US" altLang="zh-CN" sz="1600" b="0" i="1" u="none" strike="noStrike" kern="1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kumimoji="0" lang="en-US" altLang="zh-CN" sz="1600" b="0" i="1" u="none" strike="noStrike" kern="1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en-US" altLang="zh-CN" sz="1600" b="0" i="1" u="none" strike="noStrike" kern="1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600" b="0" i="1" kern="10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trlPr>
                                              <a:rPr lang="en-US" altLang="zh-CN" sz="1600" i="1" kern="1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600" i="1" kern="1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1600" b="0" i="1" kern="10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b="0" i="1" kern="10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kern="10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kern="10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kumimoji="0" lang="en-US" altLang="zh-CN" sz="16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CN" sz="1600" i="1" kern="1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CN" sz="1600" i="1" kern="1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600" i="1" kern="1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 kern="1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trlPr>
                                              <a:rPr lang="en-US" altLang="zh-CN" sz="1600" i="1" kern="1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600" i="1" kern="1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1600" i="1" kern="1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CN" sz="1600" i="1" kern="1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CN" sz="1600" i="1" kern="1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 kern="1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600" i="1" kern="1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 kern="1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 kern="1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zh-CN" sz="1600" b="0" i="1" kern="1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sz="16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16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16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16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sz="1600" b="0" i="1" kern="10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trlPr>
                                          <a:rPr lang="en-US" altLang="zh-CN" sz="1600" i="1" kern="1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i="1" kern="1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600" i="1" kern="1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1600" b="0" i="1" kern="10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altLang="zh-CN" sz="16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1600" b="0" i="1" kern="1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600" b="0" i="1" kern="10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CN" sz="1600" i="1" kern="1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CN" sz="1600" i="1" kern="1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 kern="1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600" i="1" kern="1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trlPr>
                                                  <a:rPr lang="en-US" altLang="zh-CN" sz="1600" i="1" kern="10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" panose="020B0503020204020204" pitchFamily="34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600" i="1" kern="10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" panose="020B0503020204020204" pitchFamily="34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600" i="1" kern="1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altLang="zh-CN" sz="1600" b="0" i="1" kern="1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1600" b="0" i="1" kern="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16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16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16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16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sz="1600" i="1" kern="1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kern="10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1600" i="1" kern="1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altLang="zh-CN" sz="16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16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600" i="1" kern="1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CN" sz="1600" i="1" kern="1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CN" sz="1600" i="1" kern="1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 kern="1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600" i="1" kern="1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b="0" i="1" kern="100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 kern="1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altLang="zh-CN" sz="16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，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越大越好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20" y="4424835"/>
                <a:ext cx="5772139" cy="524631"/>
              </a:xfrm>
              <a:prstGeom prst="rect">
                <a:avLst/>
              </a:prstGeom>
              <a:blipFill rotWithShape="1">
                <a:blip r:embed="rId1"/>
                <a:stretch>
                  <a:fillRect t="-30" r="11" b="-10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551821" y="5327554"/>
            <a:ext cx="4753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示例数据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52985" y="5003230"/>
                <a:ext cx="328435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acc>
                      <m:accPr>
                        <m:ctrlPr>
                          <a:rPr kumimoji="0" lang="en-US" altLang="zh-CN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zh-CN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预测值；</a:t>
                </a: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：实际值；</a:t>
                </a: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：数据数目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85" y="5003230"/>
                <a:ext cx="3284352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16" t="-21" r="1" b="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551821" y="3966163"/>
                <a:ext cx="4020179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zh-CN" altLang="en-US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均方误差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kern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MSE</m:t>
                    </m:r>
                    <m:r>
                      <a:rPr kumimoji="0" lang="en-US" altLang="zh-CN" sz="16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zh-CN" sz="16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16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n-US" altLang="zh-CN" sz="16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0" lang="en-US" altLang="zh-CN" sz="16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16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kumimoji="0" lang="en-US" altLang="zh-CN" sz="16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kumimoji="0" lang="en-US" altLang="zh-CN" sz="16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altLang="zh-CN" sz="16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US" altLang="zh-CN" sz="1600" b="0" i="1" u="none" strike="noStrike" kern="1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en-US" altLang="zh-CN" sz="16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en-US" altLang="zh-CN" sz="1600" b="0" i="1" u="none" strike="noStrike" kern="1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trlPr>
                                          <a:rPr lang="en-US" altLang="zh-CN" sz="1600" i="1" kern="1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i="1" kern="1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600" b="0" i="1" kern="10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600" b="0" i="1" kern="1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，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越小越好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21" y="3966163"/>
                <a:ext cx="4020179" cy="441275"/>
              </a:xfrm>
              <a:prstGeom prst="rect">
                <a:avLst/>
              </a:prstGeom>
              <a:blipFill rotWithShape="1">
                <a:blip r:embed="rId3"/>
                <a:stretch>
                  <a:fillRect t="-133" b="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763" y="4410231"/>
            <a:ext cx="2633295" cy="216223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YzNjM1MTU2OGU4ZDkyMTcwMjJhM2FlMDNmZmZiZjM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830</Words>
  <Application>WPS 演示</Application>
  <PresentationFormat>全屏显示(4:3)</PresentationFormat>
  <Paragraphs>129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Times New Roman</vt:lpstr>
      <vt:lpstr>Calibri</vt:lpstr>
      <vt:lpstr>等线</vt:lpstr>
      <vt:lpstr>Cambria Math</vt:lpstr>
      <vt:lpstr>-apple-system</vt:lpstr>
      <vt:lpstr>Segoe Print</vt:lpstr>
      <vt:lpstr>Arial Unicode MS</vt:lpstr>
      <vt:lpstr>等线 Light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Wu</cp:lastModifiedBy>
  <cp:revision>2</cp:revision>
  <dcterms:created xsi:type="dcterms:W3CDTF">2022-01-23T13:40:00Z</dcterms:created>
  <dcterms:modified xsi:type="dcterms:W3CDTF">2024-10-16T06:43:33Z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3CC26BA54B17452790DB68108BE7D379_12</vt:lpwstr>
  </property>
  <property fmtid="{D5CDD505-2E9C-101B-9397-08002B2CF9AE}" pid="3" name="KSOProductBuildVer">
    <vt:lpwstr>2052-12.1.0.18276</vt:lpwstr>
  </property>
</Properties>
</file>