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5" r:id="rId3"/>
    <p:sldId id="266" r:id="rId4"/>
    <p:sldId id="274" r:id="rId5"/>
    <p:sldId id="273" r:id="rId6"/>
    <p:sldId id="289" r:id="rId7"/>
    <p:sldId id="267" r:id="rId8"/>
    <p:sldId id="275" r:id="rId9"/>
    <p:sldId id="313" r:id="rId10"/>
    <p:sldId id="293" r:id="rId11"/>
    <p:sldId id="315" r:id="rId12"/>
    <p:sldId id="294" r:id="rId13"/>
    <p:sldId id="314" r:id="rId14"/>
    <p:sldId id="301" r:id="rId15"/>
    <p:sldId id="299" r:id="rId16"/>
    <p:sldId id="295" r:id="rId17"/>
    <p:sldId id="296" r:id="rId18"/>
    <p:sldId id="316" r:id="rId19"/>
    <p:sldId id="318" r:id="rId20"/>
    <p:sldId id="317" r:id="rId21"/>
    <p:sldId id="268" r:id="rId22"/>
    <p:sldId id="292" r:id="rId23"/>
    <p:sldId id="319" r:id="rId24"/>
    <p:sldId id="320" r:id="rId25"/>
    <p:sldId id="279" r:id="rId26"/>
    <p:sldId id="280" r:id="rId27"/>
    <p:sldId id="308" r:id="rId28"/>
    <p:sldId id="310" r:id="rId29"/>
    <p:sldId id="311" r:id="rId30"/>
    <p:sldId id="285" r:id="rId31"/>
    <p:sldId id="290" r:id="rId32"/>
    <p:sldId id="281" r:id="rId33"/>
    <p:sldId id="297" r:id="rId34"/>
    <p:sldId id="298" r:id="rId35"/>
    <p:sldId id="305" r:id="rId36"/>
    <p:sldId id="304" r:id="rId37"/>
    <p:sldId id="306" r:id="rId38"/>
    <p:sldId id="272" r:id="rId39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521BCAA-6007-45AF-A2F8-65855EB17D39}">
          <p14:sldIdLst>
            <p14:sldId id="259"/>
            <p14:sldId id="265"/>
            <p14:sldId id="266"/>
            <p14:sldId id="274"/>
            <p14:sldId id="273"/>
            <p14:sldId id="289"/>
            <p14:sldId id="267"/>
            <p14:sldId id="275"/>
            <p14:sldId id="313"/>
            <p14:sldId id="293"/>
            <p14:sldId id="315"/>
            <p14:sldId id="294"/>
            <p14:sldId id="314"/>
            <p14:sldId id="301"/>
            <p14:sldId id="299"/>
            <p14:sldId id="295"/>
            <p14:sldId id="296"/>
            <p14:sldId id="316"/>
            <p14:sldId id="318"/>
            <p14:sldId id="317"/>
            <p14:sldId id="268"/>
            <p14:sldId id="292"/>
            <p14:sldId id="319"/>
            <p14:sldId id="320"/>
            <p14:sldId id="279"/>
            <p14:sldId id="280"/>
            <p14:sldId id="308"/>
            <p14:sldId id="310"/>
            <p14:sldId id="311"/>
            <p14:sldId id="285"/>
            <p14:sldId id="290"/>
            <p14:sldId id="281"/>
            <p14:sldId id="297"/>
            <p14:sldId id="298"/>
            <p14:sldId id="305"/>
            <p14:sldId id="304"/>
            <p14:sldId id="306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orient="horz" pos="232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/>
  </p:normalViewPr>
  <p:slideViewPr>
    <p:cSldViewPr snapToGrid="0" snapToObjects="1" showGuides="1">
      <p:cViewPr varScale="1">
        <p:scale>
          <a:sx n="86" d="100"/>
          <a:sy n="86" d="100"/>
        </p:scale>
        <p:origin x="562" y="62"/>
      </p:cViewPr>
      <p:guideLst>
        <p:guide orient="horz" pos="2144"/>
        <p:guide orient="horz" pos="232"/>
        <p:guide orient="horz" pos="4088"/>
        <p:guide pos="3840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6517884972804202"/>
          <c:h val="0.94830986772765302"/>
        </c:manualLayout>
      </c:layout>
      <c:ofPieChart>
        <c:ofPieType val="pie"/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dirty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Segoe UI</a:t>
            </a:r>
            <a:endParaRPr lang="zh-CN" altLang="en-US" sz="1400" dirty="0">
              <a:solidFill>
                <a:srgbClr val="FFFFFF"/>
              </a:solidFill>
              <a:latin typeface="Segoe UI Light" panose="020B0502040204020203" charset="0"/>
              <a:ea typeface="Segoe UI Light" panose="020B0502040204020203" charset="0"/>
              <a:cs typeface="Segoe UI Light" panose="020B0502040204020203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3344478584@qq.com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64787" y="2360410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元胞自动机</a:t>
            </a:r>
            <a:endParaRPr lang="en-US" altLang="zh-CN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19423" y="4010286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Cellular        automata</a:t>
            </a:r>
          </a:p>
        </p:txBody>
      </p:sp>
      <p:sp>
        <p:nvSpPr>
          <p:cNvPr id="14" name="矩形 13"/>
          <p:cNvSpPr/>
          <p:nvPr/>
        </p:nvSpPr>
        <p:spPr>
          <a:xfrm>
            <a:off x="4655285" y="3330209"/>
            <a:ext cx="2683933" cy="58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讲解人：霍思羽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989" y="143190"/>
            <a:ext cx="1645141" cy="16001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1676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TWO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构成及规则</a:t>
            </a:r>
          </a:p>
        </p:txBody>
      </p:sp>
      <p:sp>
        <p:nvSpPr>
          <p:cNvPr id="3" name="椭圆 2"/>
          <p:cNvSpPr/>
          <p:nvPr/>
        </p:nvSpPr>
        <p:spPr>
          <a:xfrm>
            <a:off x="1935666" y="157740"/>
            <a:ext cx="130917" cy="1133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3840480" y="60523"/>
            <a:ext cx="343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元胞空间：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46613" y="3290509"/>
            <a:ext cx="536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元胞在空间分布上的集合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526" y="60523"/>
            <a:ext cx="1192474" cy="11598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093" y="1688311"/>
            <a:ext cx="2787387" cy="320439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1676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TWO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构成及规则</a:t>
            </a:r>
          </a:p>
        </p:txBody>
      </p:sp>
      <p:sp>
        <p:nvSpPr>
          <p:cNvPr id="3" name="椭圆 2"/>
          <p:cNvSpPr/>
          <p:nvPr/>
        </p:nvSpPr>
        <p:spPr>
          <a:xfrm>
            <a:off x="1935666" y="157740"/>
            <a:ext cx="130917" cy="1133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3840480" y="60523"/>
            <a:ext cx="343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元胞空间：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526" y="60523"/>
            <a:ext cx="1192474" cy="11598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81237" y="1690254"/>
            <a:ext cx="181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一维空间：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81237" y="4582927"/>
            <a:ext cx="16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二维空间：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769" y="1468445"/>
            <a:ext cx="4592492" cy="149005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79" y="3429000"/>
            <a:ext cx="3746189" cy="274416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1676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TWO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构成及规则</a:t>
            </a:r>
          </a:p>
        </p:txBody>
      </p:sp>
      <p:sp>
        <p:nvSpPr>
          <p:cNvPr id="3" name="椭圆 2"/>
          <p:cNvSpPr/>
          <p:nvPr/>
        </p:nvSpPr>
        <p:spPr>
          <a:xfrm>
            <a:off x="1933083" y="157740"/>
            <a:ext cx="130917" cy="1133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3962400" y="19090"/>
            <a:ext cx="364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元胞邻居：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33028" y="1125142"/>
            <a:ext cx="77503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元胞的状态受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自身状态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周围邻居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的影响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7A2C3A-A7B7-5AD0-BDAC-7D619AEDFE7D}"/>
              </a:ext>
            </a:extLst>
          </p:cNvPr>
          <p:cNvSpPr txBox="1"/>
          <p:nvPr/>
        </p:nvSpPr>
        <p:spPr>
          <a:xfrm>
            <a:off x="6601373" y="6159509"/>
            <a:ext cx="2257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该时刻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307F2AB-89C1-496A-D37C-0D3EF317B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766" y="4789041"/>
            <a:ext cx="1286391" cy="128639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87618E8-68EF-E3B3-EDF5-2D44FF1F3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436" y="3424164"/>
            <a:ext cx="1209933" cy="122817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7631E62-61F7-1A2A-7A60-B0F0681A9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352" y="3388014"/>
            <a:ext cx="1209933" cy="118597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48F3FAC-06E8-B49C-CCE5-604E2909C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5343" y="1957771"/>
            <a:ext cx="1204034" cy="118597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B764803-CE33-CFC3-3E91-580B5F6CE3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3766" y="3316805"/>
            <a:ext cx="1367189" cy="1277747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96226106-21B5-9D2B-0FF9-BD17966C0550}"/>
              </a:ext>
            </a:extLst>
          </p:cNvPr>
          <p:cNvSpPr/>
          <p:nvPr/>
        </p:nvSpPr>
        <p:spPr>
          <a:xfrm>
            <a:off x="9875850" y="2386979"/>
            <a:ext cx="1469812" cy="30452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下小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一黄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时会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刻处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于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什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么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状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态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？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1676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TWO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构成及规则</a:t>
            </a:r>
          </a:p>
        </p:txBody>
      </p:sp>
      <p:sp>
        <p:nvSpPr>
          <p:cNvPr id="3" name="椭圆 2"/>
          <p:cNvSpPr/>
          <p:nvPr/>
        </p:nvSpPr>
        <p:spPr>
          <a:xfrm>
            <a:off x="1933083" y="157740"/>
            <a:ext cx="130917" cy="1133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3962400" y="19090"/>
            <a:ext cx="364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元胞邻居：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77920" y="1058259"/>
            <a:ext cx="6695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某一元胞状态更新时搜索的空间域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（比较常用）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23593" y="2170353"/>
            <a:ext cx="3769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冯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诺依曼邻居（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邻居型）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625" y="2777709"/>
            <a:ext cx="3769359" cy="337204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1676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TWO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构成及规则</a:t>
            </a:r>
          </a:p>
        </p:txBody>
      </p:sp>
      <p:sp>
        <p:nvSpPr>
          <p:cNvPr id="3" name="椭圆 2"/>
          <p:cNvSpPr/>
          <p:nvPr/>
        </p:nvSpPr>
        <p:spPr>
          <a:xfrm>
            <a:off x="1935666" y="148631"/>
            <a:ext cx="130917" cy="1133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3962400" y="19090"/>
            <a:ext cx="364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元胞邻居：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77920" y="1002680"/>
            <a:ext cx="6695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某一元胞状态更新时搜索的空间域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（比较常用）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86120" y="2140158"/>
            <a:ext cx="282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摩尔型邻居（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邻居型）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20" y="2739049"/>
            <a:ext cx="3908149" cy="34615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1676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TWO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构成及规则</a:t>
            </a:r>
          </a:p>
        </p:txBody>
      </p:sp>
      <p:sp>
        <p:nvSpPr>
          <p:cNvPr id="3" name="椭圆 2"/>
          <p:cNvSpPr/>
          <p:nvPr/>
        </p:nvSpPr>
        <p:spPr>
          <a:xfrm>
            <a:off x="1935666" y="148631"/>
            <a:ext cx="130917" cy="1133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3962400" y="19090"/>
            <a:ext cx="364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元胞邻居：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77920" y="1320800"/>
            <a:ext cx="6695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某一元胞状态更新时搜索的空间域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01920" y="2283955"/>
            <a:ext cx="364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扩展摩尔型邻居（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24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邻居型）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835" y="2933486"/>
            <a:ext cx="3855153" cy="345147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1676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TWO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构成及规则</a:t>
            </a:r>
          </a:p>
        </p:txBody>
      </p:sp>
      <p:sp>
        <p:nvSpPr>
          <p:cNvPr id="3" name="椭圆 2"/>
          <p:cNvSpPr/>
          <p:nvPr/>
        </p:nvSpPr>
        <p:spPr>
          <a:xfrm>
            <a:off x="1935666" y="146350"/>
            <a:ext cx="130917" cy="1133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3815080" y="146350"/>
            <a:ext cx="456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元胞规则：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33336" y="977036"/>
            <a:ext cx="6886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根据元胞当前状态及邻居状态决定下一时刻该元胞状态。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演化规则是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元胞自动机的灵魂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所在（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最重要！！！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</a:p>
          <a:p>
            <a:endParaRPr lang="en-US" altLang="zh-CN" sz="28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006" y="2798804"/>
            <a:ext cx="2706832" cy="183615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99348" y="2146587"/>
            <a:ext cx="2290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蝴蝶效应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426960" y="2880637"/>
            <a:ext cx="30043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蝴蝶效应其实是一则小故事。讲述的是一只远在巴西的蝴蝶，因为煽动了一下翅膀所产生的微弱能量，却给远在美国的德克萨斯州带来了一场飓风。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7287491" y="2798804"/>
            <a:ext cx="3246583" cy="1836159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230254" y="5194422"/>
            <a:ext cx="5892799" cy="12493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局部变化会引起全局变化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1" grpId="0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1676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TWO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构成及规则</a:t>
            </a:r>
          </a:p>
        </p:txBody>
      </p:sp>
      <p:sp>
        <p:nvSpPr>
          <p:cNvPr id="3" name="椭圆 2"/>
          <p:cNvSpPr/>
          <p:nvPr/>
        </p:nvSpPr>
        <p:spPr>
          <a:xfrm>
            <a:off x="1933083" y="157740"/>
            <a:ext cx="130917" cy="1133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3779520" y="38973"/>
            <a:ext cx="371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元胞边界：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4043680" y="1191490"/>
            <a:ext cx="5347855" cy="17364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64928" y="1724208"/>
            <a:ext cx="550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为什么要设置元胞边界呢？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779235" y="3699069"/>
            <a:ext cx="64746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元胞自动机对每个元胞施加同样的规则，因此需要设置边界条件，使边界上的细胞与其他细胞具有相同的邻居数目。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1676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TWO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构成及规则</a:t>
            </a:r>
          </a:p>
        </p:txBody>
      </p:sp>
      <p:sp>
        <p:nvSpPr>
          <p:cNvPr id="3" name="椭圆 2"/>
          <p:cNvSpPr/>
          <p:nvPr/>
        </p:nvSpPr>
        <p:spPr>
          <a:xfrm>
            <a:off x="1933083" y="157740"/>
            <a:ext cx="130917" cy="1133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3779520" y="29737"/>
            <a:ext cx="371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边界类型：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71397" y="4393102"/>
            <a:ext cx="405384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④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映射型边界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（指以边界元胞为对称轴的元胞状态作为边界）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63689" y="1341245"/>
            <a:ext cx="43903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①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固定边界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（所有边界外元胞均取某一固定常量。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等）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87377" y="2727721"/>
            <a:ext cx="40538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周期边界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相对边界连接起来的元胞空间。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</p:txBody>
      </p:sp>
      <p:sp>
        <p:nvSpPr>
          <p:cNvPr id="20" name="文本框 19"/>
          <p:cNvSpPr txBox="1"/>
          <p:nvPr/>
        </p:nvSpPr>
        <p:spPr>
          <a:xfrm>
            <a:off x="7363689" y="3970040"/>
            <a:ext cx="40615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③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绝热边界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（指边界邻居元胞的状态始终和边界            元胞的状态保持一致）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F023A63-A3AA-8B13-9111-B073D303CB56}"/>
              </a:ext>
            </a:extLst>
          </p:cNvPr>
          <p:cNvSpPr/>
          <p:nvPr/>
        </p:nvSpPr>
        <p:spPr>
          <a:xfrm>
            <a:off x="3990225" y="2944514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9399BD3-1347-E2BE-B89B-52A9D1AF7176}"/>
              </a:ext>
            </a:extLst>
          </p:cNvPr>
          <p:cNvSpPr/>
          <p:nvPr/>
        </p:nvSpPr>
        <p:spPr>
          <a:xfrm>
            <a:off x="4447425" y="2944514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2724514-D937-0C02-2F16-649F550C8EB7}"/>
              </a:ext>
            </a:extLst>
          </p:cNvPr>
          <p:cNvCxnSpPr>
            <a:cxnSpLocks/>
          </p:cNvCxnSpPr>
          <p:nvPr/>
        </p:nvCxnSpPr>
        <p:spPr>
          <a:xfrm>
            <a:off x="4904625" y="2967773"/>
            <a:ext cx="153199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EBAB9008-95DD-A6B9-2110-CE1272E55A73}"/>
              </a:ext>
            </a:extLst>
          </p:cNvPr>
          <p:cNvSpPr/>
          <p:nvPr/>
        </p:nvSpPr>
        <p:spPr>
          <a:xfrm>
            <a:off x="6324863" y="2944514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19B43D7-AAC9-C458-13F0-DBD2AFEE81B4}"/>
              </a:ext>
            </a:extLst>
          </p:cNvPr>
          <p:cNvSpPr txBox="1"/>
          <p:nvPr/>
        </p:nvSpPr>
        <p:spPr>
          <a:xfrm>
            <a:off x="3978206" y="2943919"/>
            <a:ext cx="45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7CDD11D-39A5-3755-CB06-8E494B9C77BD}"/>
              </a:ext>
            </a:extLst>
          </p:cNvPr>
          <p:cNvSpPr/>
          <p:nvPr/>
        </p:nvSpPr>
        <p:spPr>
          <a:xfrm>
            <a:off x="3989430" y="1708438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BA5458D-9370-D361-172B-E7D8B1AE91F5}"/>
              </a:ext>
            </a:extLst>
          </p:cNvPr>
          <p:cNvSpPr/>
          <p:nvPr/>
        </p:nvSpPr>
        <p:spPr>
          <a:xfrm>
            <a:off x="4443709" y="1715015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0C0650F-1E2C-F1F8-2DB0-8045EDC25331}"/>
              </a:ext>
            </a:extLst>
          </p:cNvPr>
          <p:cNvSpPr/>
          <p:nvPr/>
        </p:nvSpPr>
        <p:spPr>
          <a:xfrm>
            <a:off x="3498981" y="1715014"/>
            <a:ext cx="4572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prstDash val="dashDot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A0356D13-BB3D-6B2C-CC2C-EBB94691BC25}"/>
              </a:ext>
            </a:extLst>
          </p:cNvPr>
          <p:cNvCxnSpPr>
            <a:cxnSpLocks/>
          </p:cNvCxnSpPr>
          <p:nvPr/>
        </p:nvCxnSpPr>
        <p:spPr>
          <a:xfrm>
            <a:off x="4884607" y="1724901"/>
            <a:ext cx="153199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7E194BE5-6C8D-1142-9DC5-5679BA093566}"/>
              </a:ext>
            </a:extLst>
          </p:cNvPr>
          <p:cNvCxnSpPr>
            <a:cxnSpLocks/>
          </p:cNvCxnSpPr>
          <p:nvPr/>
        </p:nvCxnSpPr>
        <p:spPr>
          <a:xfrm>
            <a:off x="4912927" y="2186566"/>
            <a:ext cx="153199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DBF44879-E749-730B-F7EE-35B4D4EB0C30}"/>
              </a:ext>
            </a:extLst>
          </p:cNvPr>
          <p:cNvSpPr/>
          <p:nvPr/>
        </p:nvSpPr>
        <p:spPr>
          <a:xfrm>
            <a:off x="6333165" y="1724901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35C287C-17AC-2685-8D2A-A4945A4F0E42}"/>
              </a:ext>
            </a:extLst>
          </p:cNvPr>
          <p:cNvCxnSpPr>
            <a:cxnSpLocks/>
          </p:cNvCxnSpPr>
          <p:nvPr/>
        </p:nvCxnSpPr>
        <p:spPr>
          <a:xfrm>
            <a:off x="4904625" y="3406178"/>
            <a:ext cx="153199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A683B26D-8DF3-48DE-6A1F-40DBF6BB227A}"/>
              </a:ext>
            </a:extLst>
          </p:cNvPr>
          <p:cNvSpPr/>
          <p:nvPr/>
        </p:nvSpPr>
        <p:spPr>
          <a:xfrm>
            <a:off x="3978207" y="4269869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25FB02C-7ADD-38C4-DE78-A641B2860BE3}"/>
              </a:ext>
            </a:extLst>
          </p:cNvPr>
          <p:cNvSpPr/>
          <p:nvPr/>
        </p:nvSpPr>
        <p:spPr>
          <a:xfrm>
            <a:off x="4435407" y="4269869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172F79C-55AB-68ED-B8AD-F782E870DBEF}"/>
              </a:ext>
            </a:extLst>
          </p:cNvPr>
          <p:cNvSpPr/>
          <p:nvPr/>
        </p:nvSpPr>
        <p:spPr>
          <a:xfrm>
            <a:off x="3980652" y="4283240"/>
            <a:ext cx="4572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prstDash val="dashDot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68EB7488-9E9D-2148-5D8D-41305B2D7119}"/>
              </a:ext>
            </a:extLst>
          </p:cNvPr>
          <p:cNvCxnSpPr>
            <a:cxnSpLocks/>
          </p:cNvCxnSpPr>
          <p:nvPr/>
        </p:nvCxnSpPr>
        <p:spPr>
          <a:xfrm>
            <a:off x="4892607" y="4293128"/>
            <a:ext cx="153199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7804868-9E1E-66AB-42A5-DCDF66CEC9F5}"/>
              </a:ext>
            </a:extLst>
          </p:cNvPr>
          <p:cNvCxnSpPr>
            <a:cxnSpLocks/>
          </p:cNvCxnSpPr>
          <p:nvPr/>
        </p:nvCxnSpPr>
        <p:spPr>
          <a:xfrm>
            <a:off x="4884608" y="4731534"/>
            <a:ext cx="153199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3C34A7FC-DF49-1CDD-97AE-C7F77E845CB1}"/>
              </a:ext>
            </a:extLst>
          </p:cNvPr>
          <p:cNvSpPr/>
          <p:nvPr/>
        </p:nvSpPr>
        <p:spPr>
          <a:xfrm>
            <a:off x="6333165" y="4293127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425D50F-018A-6B0B-A5B5-423743818D85}"/>
              </a:ext>
            </a:extLst>
          </p:cNvPr>
          <p:cNvSpPr/>
          <p:nvPr/>
        </p:nvSpPr>
        <p:spPr>
          <a:xfrm>
            <a:off x="3980652" y="5488887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203E271-242D-6B7F-7491-C0A982B6C8F2}"/>
              </a:ext>
            </a:extLst>
          </p:cNvPr>
          <p:cNvSpPr/>
          <p:nvPr/>
        </p:nvSpPr>
        <p:spPr>
          <a:xfrm>
            <a:off x="4437852" y="5488887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805BC32-516E-8C10-9007-509D2DE1F3A4}"/>
              </a:ext>
            </a:extLst>
          </p:cNvPr>
          <p:cNvSpPr/>
          <p:nvPr/>
        </p:nvSpPr>
        <p:spPr>
          <a:xfrm>
            <a:off x="4437852" y="5476313"/>
            <a:ext cx="4572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prstDash val="dashDot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D7A82D7-B89E-A41E-3FD7-ADAB3B57DD88}"/>
              </a:ext>
            </a:extLst>
          </p:cNvPr>
          <p:cNvCxnSpPr>
            <a:cxnSpLocks/>
          </p:cNvCxnSpPr>
          <p:nvPr/>
        </p:nvCxnSpPr>
        <p:spPr>
          <a:xfrm>
            <a:off x="4895052" y="5512146"/>
            <a:ext cx="153199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85DF698-45DD-00CD-DC4A-0AA7B0EF3523}"/>
              </a:ext>
            </a:extLst>
          </p:cNvPr>
          <p:cNvCxnSpPr>
            <a:cxnSpLocks/>
          </p:cNvCxnSpPr>
          <p:nvPr/>
        </p:nvCxnSpPr>
        <p:spPr>
          <a:xfrm>
            <a:off x="4887053" y="5950552"/>
            <a:ext cx="153199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9B900697-10CE-298D-EE44-0E7D36E3D5CD}"/>
              </a:ext>
            </a:extLst>
          </p:cNvPr>
          <p:cNvSpPr/>
          <p:nvPr/>
        </p:nvSpPr>
        <p:spPr>
          <a:xfrm>
            <a:off x="6335610" y="5512145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29CA86C-B4AE-97DD-6333-32FCF93922D1}"/>
              </a:ext>
            </a:extLst>
          </p:cNvPr>
          <p:cNvSpPr txBox="1"/>
          <p:nvPr/>
        </p:nvSpPr>
        <p:spPr>
          <a:xfrm>
            <a:off x="3980652" y="5488887"/>
            <a:ext cx="45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7B353A3-A759-5ECB-76A2-25D6B089A29A}"/>
              </a:ext>
            </a:extLst>
          </p:cNvPr>
          <p:cNvSpPr/>
          <p:nvPr/>
        </p:nvSpPr>
        <p:spPr>
          <a:xfrm>
            <a:off x="6312845" y="2943919"/>
            <a:ext cx="4572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prstDash val="dashDot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00046 L -0.2332 0.0004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0007 L -0.04349 -0.0006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347 L -0.08112 0.0048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5" grpId="0"/>
      <p:bldP spid="20" grpId="0"/>
      <p:bldP spid="76" grpId="0" animBg="1"/>
      <p:bldP spid="77" grpId="0" animBg="1"/>
      <p:bldP spid="79" grpId="0" animBg="1"/>
      <p:bldP spid="80" grpId="0"/>
      <p:bldP spid="81" grpId="0" animBg="1"/>
      <p:bldP spid="82" grpId="0" animBg="1"/>
      <p:bldP spid="83" grpId="0" animBg="1"/>
      <p:bldP spid="86" grpId="0" animBg="1"/>
      <p:bldP spid="88" grpId="0" animBg="1"/>
      <p:bldP spid="89" grpId="0" animBg="1"/>
      <p:bldP spid="90" grpId="0" animBg="1"/>
      <p:bldP spid="90" grpId="1" animBg="1"/>
      <p:bldP spid="93" grpId="0" animBg="1"/>
      <p:bldP spid="94" grpId="0" animBg="1"/>
      <p:bldP spid="95" grpId="0" animBg="1"/>
      <p:bldP spid="96" grpId="0" animBg="1"/>
      <p:bldP spid="96" grpId="1" animBg="1"/>
      <p:bldP spid="99" grpId="0" animBg="1"/>
      <p:bldP spid="100" grpId="0"/>
      <p:bldP spid="101" grpId="0" animBg="1"/>
      <p:bldP spid="10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1676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TWO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构成及规则</a:t>
            </a:r>
          </a:p>
        </p:txBody>
      </p:sp>
      <p:sp>
        <p:nvSpPr>
          <p:cNvPr id="3" name="椭圆 2"/>
          <p:cNvSpPr/>
          <p:nvPr/>
        </p:nvSpPr>
        <p:spPr>
          <a:xfrm>
            <a:off x="1933083" y="157740"/>
            <a:ext cx="130917" cy="1133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3779520" y="38973"/>
            <a:ext cx="371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边界类型：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4514DCD-F523-D882-5211-A378CADB5C17}"/>
              </a:ext>
            </a:extLst>
          </p:cNvPr>
          <p:cNvSpPr/>
          <p:nvPr/>
        </p:nvSpPr>
        <p:spPr>
          <a:xfrm>
            <a:off x="8660492" y="2854499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F195D42-F248-C377-EC29-B8D7DE58355B}"/>
              </a:ext>
            </a:extLst>
          </p:cNvPr>
          <p:cNvSpPr/>
          <p:nvPr/>
        </p:nvSpPr>
        <p:spPr>
          <a:xfrm>
            <a:off x="9117692" y="2854499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70276A0-25EE-0CB3-02C6-0C7E96CC9F4F}"/>
              </a:ext>
            </a:extLst>
          </p:cNvPr>
          <p:cNvSpPr/>
          <p:nvPr/>
        </p:nvSpPr>
        <p:spPr>
          <a:xfrm>
            <a:off x="9563681" y="2854499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2D64227-98B4-3EAE-6F81-BC8BAE9BB56B}"/>
              </a:ext>
            </a:extLst>
          </p:cNvPr>
          <p:cNvSpPr/>
          <p:nvPr/>
        </p:nvSpPr>
        <p:spPr>
          <a:xfrm>
            <a:off x="10020882" y="2854498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3D87041-D519-10F4-2871-C82447CBB5B5}"/>
              </a:ext>
            </a:extLst>
          </p:cNvPr>
          <p:cNvSpPr/>
          <p:nvPr/>
        </p:nvSpPr>
        <p:spPr>
          <a:xfrm>
            <a:off x="10466871" y="2854497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1B82060-F929-A28D-83C1-F486E1B8989E}"/>
              </a:ext>
            </a:extLst>
          </p:cNvPr>
          <p:cNvSpPr/>
          <p:nvPr/>
        </p:nvSpPr>
        <p:spPr>
          <a:xfrm>
            <a:off x="8660492" y="3316164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D96A90-ACD9-6C7B-62D4-4A3AF71C4BCA}"/>
              </a:ext>
            </a:extLst>
          </p:cNvPr>
          <p:cNvSpPr/>
          <p:nvPr/>
        </p:nvSpPr>
        <p:spPr>
          <a:xfrm>
            <a:off x="9117692" y="3316164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013930-8459-8893-0C7D-E3CE78827F9D}"/>
              </a:ext>
            </a:extLst>
          </p:cNvPr>
          <p:cNvSpPr/>
          <p:nvPr/>
        </p:nvSpPr>
        <p:spPr>
          <a:xfrm>
            <a:off x="9563681" y="3316164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4D1CE4B-AE96-2CB3-146E-902E8DC7F610}"/>
              </a:ext>
            </a:extLst>
          </p:cNvPr>
          <p:cNvSpPr/>
          <p:nvPr/>
        </p:nvSpPr>
        <p:spPr>
          <a:xfrm>
            <a:off x="10020882" y="3316163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7BDF8CA-87E8-3DFE-C929-C91A6AA4BF1B}"/>
              </a:ext>
            </a:extLst>
          </p:cNvPr>
          <p:cNvSpPr/>
          <p:nvPr/>
        </p:nvSpPr>
        <p:spPr>
          <a:xfrm>
            <a:off x="10466871" y="3316162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F847099-21C6-D084-55E4-DB99B65E5691}"/>
              </a:ext>
            </a:extLst>
          </p:cNvPr>
          <p:cNvSpPr/>
          <p:nvPr/>
        </p:nvSpPr>
        <p:spPr>
          <a:xfrm>
            <a:off x="8660492" y="3789575"/>
            <a:ext cx="457200" cy="449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0727F7C-305D-84BA-091A-E2C2F4036E7B}"/>
              </a:ext>
            </a:extLst>
          </p:cNvPr>
          <p:cNvSpPr/>
          <p:nvPr/>
        </p:nvSpPr>
        <p:spPr>
          <a:xfrm>
            <a:off x="9117692" y="3789575"/>
            <a:ext cx="457200" cy="449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0E1B2A2-FF5A-B95E-A036-FD8BA380AEB9}"/>
              </a:ext>
            </a:extLst>
          </p:cNvPr>
          <p:cNvSpPr/>
          <p:nvPr/>
        </p:nvSpPr>
        <p:spPr>
          <a:xfrm>
            <a:off x="9563681" y="3789575"/>
            <a:ext cx="457200" cy="449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88B25C4-C5B4-9918-F4E5-4B0B8209897E}"/>
              </a:ext>
            </a:extLst>
          </p:cNvPr>
          <p:cNvSpPr/>
          <p:nvPr/>
        </p:nvSpPr>
        <p:spPr>
          <a:xfrm>
            <a:off x="10020882" y="3789574"/>
            <a:ext cx="457200" cy="449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B411E37-76B3-7BD3-56C8-35D6A665B4A1}"/>
              </a:ext>
            </a:extLst>
          </p:cNvPr>
          <p:cNvSpPr/>
          <p:nvPr/>
        </p:nvSpPr>
        <p:spPr>
          <a:xfrm>
            <a:off x="10466871" y="3789573"/>
            <a:ext cx="457200" cy="449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8D6734-295C-34F5-F735-A642CA784677}"/>
              </a:ext>
            </a:extLst>
          </p:cNvPr>
          <p:cNvSpPr/>
          <p:nvPr/>
        </p:nvSpPr>
        <p:spPr>
          <a:xfrm>
            <a:off x="8671700" y="4230084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991C2D9-2D45-9AEC-F6D6-83F2C967D64D}"/>
              </a:ext>
            </a:extLst>
          </p:cNvPr>
          <p:cNvSpPr/>
          <p:nvPr/>
        </p:nvSpPr>
        <p:spPr>
          <a:xfrm>
            <a:off x="9128900" y="4230084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02190C8-0F84-5E7D-9A4A-608CDA90E2F9}"/>
              </a:ext>
            </a:extLst>
          </p:cNvPr>
          <p:cNvSpPr/>
          <p:nvPr/>
        </p:nvSpPr>
        <p:spPr>
          <a:xfrm>
            <a:off x="9574889" y="4230084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121C012-741D-D609-0239-94A86DF84DC8}"/>
              </a:ext>
            </a:extLst>
          </p:cNvPr>
          <p:cNvSpPr/>
          <p:nvPr/>
        </p:nvSpPr>
        <p:spPr>
          <a:xfrm>
            <a:off x="10032090" y="4230083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0FFF865-0560-D53E-694B-329A33B40B63}"/>
              </a:ext>
            </a:extLst>
          </p:cNvPr>
          <p:cNvSpPr/>
          <p:nvPr/>
        </p:nvSpPr>
        <p:spPr>
          <a:xfrm>
            <a:off x="10478079" y="4230082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D663A7-BCE3-9BC2-0A9D-8B2FB0738A7C}"/>
              </a:ext>
            </a:extLst>
          </p:cNvPr>
          <p:cNvSpPr/>
          <p:nvPr/>
        </p:nvSpPr>
        <p:spPr>
          <a:xfrm>
            <a:off x="8648701" y="4713633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7B8727-095C-5D6F-C3F9-22C74426BF1D}"/>
              </a:ext>
            </a:extLst>
          </p:cNvPr>
          <p:cNvSpPr/>
          <p:nvPr/>
        </p:nvSpPr>
        <p:spPr>
          <a:xfrm>
            <a:off x="9105901" y="4713633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815D18F-F143-36E8-17FD-D5635D8077F5}"/>
              </a:ext>
            </a:extLst>
          </p:cNvPr>
          <p:cNvSpPr/>
          <p:nvPr/>
        </p:nvSpPr>
        <p:spPr>
          <a:xfrm>
            <a:off x="9551890" y="4713633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3D0293-2E20-FFDA-61A0-BD5B2A155AFF}"/>
              </a:ext>
            </a:extLst>
          </p:cNvPr>
          <p:cNvSpPr/>
          <p:nvPr/>
        </p:nvSpPr>
        <p:spPr>
          <a:xfrm>
            <a:off x="10009091" y="4713632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7C94C05-543C-D2E1-E1E0-43A769188245}"/>
              </a:ext>
            </a:extLst>
          </p:cNvPr>
          <p:cNvSpPr/>
          <p:nvPr/>
        </p:nvSpPr>
        <p:spPr>
          <a:xfrm>
            <a:off x="10475161" y="4724215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2580711-10F1-3D77-4033-E2C129884FFC}"/>
              </a:ext>
            </a:extLst>
          </p:cNvPr>
          <p:cNvSpPr txBox="1"/>
          <p:nvPr/>
        </p:nvSpPr>
        <p:spPr>
          <a:xfrm>
            <a:off x="8660492" y="2865870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453F042-9362-7659-9151-C08957B96CFA}"/>
              </a:ext>
            </a:extLst>
          </p:cNvPr>
          <p:cNvSpPr txBox="1"/>
          <p:nvPr/>
        </p:nvSpPr>
        <p:spPr>
          <a:xfrm>
            <a:off x="9117691" y="2845174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20C3E0C-FD06-EA33-6855-8D1D92A94B19}"/>
              </a:ext>
            </a:extLst>
          </p:cNvPr>
          <p:cNvSpPr txBox="1"/>
          <p:nvPr/>
        </p:nvSpPr>
        <p:spPr>
          <a:xfrm>
            <a:off x="10466871" y="2868989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D49BCD9-4975-9ED0-E095-586249F18A97}"/>
              </a:ext>
            </a:extLst>
          </p:cNvPr>
          <p:cNvSpPr txBox="1"/>
          <p:nvPr/>
        </p:nvSpPr>
        <p:spPr>
          <a:xfrm>
            <a:off x="9564852" y="2865870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2D58F3E-BCE1-2840-7CC6-5A77E009B8A5}"/>
              </a:ext>
            </a:extLst>
          </p:cNvPr>
          <p:cNvSpPr txBox="1"/>
          <p:nvPr/>
        </p:nvSpPr>
        <p:spPr>
          <a:xfrm>
            <a:off x="10010842" y="2871740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DBAB8F4-5E28-00CA-E3A3-34EAF8F37624}"/>
              </a:ext>
            </a:extLst>
          </p:cNvPr>
          <p:cNvSpPr txBox="1"/>
          <p:nvPr/>
        </p:nvSpPr>
        <p:spPr>
          <a:xfrm>
            <a:off x="8660491" y="3333405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B6A7F84-4149-1DA7-49E8-9328BB4B55DB}"/>
              </a:ext>
            </a:extLst>
          </p:cNvPr>
          <p:cNvSpPr txBox="1"/>
          <p:nvPr/>
        </p:nvSpPr>
        <p:spPr>
          <a:xfrm>
            <a:off x="8648700" y="4716857"/>
            <a:ext cx="42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4C35AC-82D6-43E3-CAA0-7D64209C0BBA}"/>
              </a:ext>
            </a:extLst>
          </p:cNvPr>
          <p:cNvSpPr txBox="1"/>
          <p:nvPr/>
        </p:nvSpPr>
        <p:spPr>
          <a:xfrm>
            <a:off x="8689924" y="3782087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75F1693-6B0D-0CE1-FD3F-06175AEF7BA1}"/>
              </a:ext>
            </a:extLst>
          </p:cNvPr>
          <p:cNvSpPr txBox="1"/>
          <p:nvPr/>
        </p:nvSpPr>
        <p:spPr>
          <a:xfrm>
            <a:off x="8671699" y="4245473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B0CC5DB-0C01-886C-AD7C-D8BCC4D4DFC8}"/>
              </a:ext>
            </a:extLst>
          </p:cNvPr>
          <p:cNvSpPr txBox="1"/>
          <p:nvPr/>
        </p:nvSpPr>
        <p:spPr>
          <a:xfrm>
            <a:off x="9106482" y="3322961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903C0EF-C406-86A6-D980-624034731A3E}"/>
              </a:ext>
            </a:extLst>
          </p:cNvPr>
          <p:cNvSpPr txBox="1"/>
          <p:nvPr/>
        </p:nvSpPr>
        <p:spPr>
          <a:xfrm>
            <a:off x="9583454" y="3339274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B1220A9-E3FE-2EDE-00ED-E7D5B8B71A63}"/>
              </a:ext>
            </a:extLst>
          </p:cNvPr>
          <p:cNvSpPr txBox="1"/>
          <p:nvPr/>
        </p:nvSpPr>
        <p:spPr>
          <a:xfrm>
            <a:off x="10031423" y="3333404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6C2BEEC-D62B-2EC1-B245-A5CC9624CD02}"/>
              </a:ext>
            </a:extLst>
          </p:cNvPr>
          <p:cNvSpPr txBox="1"/>
          <p:nvPr/>
        </p:nvSpPr>
        <p:spPr>
          <a:xfrm>
            <a:off x="10483117" y="3300624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2A55057-4FB1-C46E-A270-3AA178128A75}"/>
              </a:ext>
            </a:extLst>
          </p:cNvPr>
          <p:cNvSpPr/>
          <p:nvPr/>
        </p:nvSpPr>
        <p:spPr>
          <a:xfrm>
            <a:off x="8660491" y="3791184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F9D536A-C7A4-26A1-C540-DD5AF1BABED6}"/>
              </a:ext>
            </a:extLst>
          </p:cNvPr>
          <p:cNvSpPr/>
          <p:nvPr/>
        </p:nvSpPr>
        <p:spPr>
          <a:xfrm>
            <a:off x="9117691" y="3791184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A0C0580-9F49-5541-EE42-DB87B4B84C29}"/>
              </a:ext>
            </a:extLst>
          </p:cNvPr>
          <p:cNvSpPr/>
          <p:nvPr/>
        </p:nvSpPr>
        <p:spPr>
          <a:xfrm>
            <a:off x="9563680" y="3791184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743B530-0100-B70B-1FFA-77EAD0D7118A}"/>
              </a:ext>
            </a:extLst>
          </p:cNvPr>
          <p:cNvSpPr/>
          <p:nvPr/>
        </p:nvSpPr>
        <p:spPr>
          <a:xfrm>
            <a:off x="10020881" y="3791183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982F47E-666E-D5FB-0197-D30EA547781D}"/>
              </a:ext>
            </a:extLst>
          </p:cNvPr>
          <p:cNvSpPr/>
          <p:nvPr/>
        </p:nvSpPr>
        <p:spPr>
          <a:xfrm>
            <a:off x="10466870" y="3791182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1684EBB-39F7-D71A-4B1E-D248A8A96012}"/>
              </a:ext>
            </a:extLst>
          </p:cNvPr>
          <p:cNvSpPr txBox="1"/>
          <p:nvPr/>
        </p:nvSpPr>
        <p:spPr>
          <a:xfrm>
            <a:off x="8660491" y="3802555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C16814C-504D-A657-82A2-D5610A7E67C0}"/>
              </a:ext>
            </a:extLst>
          </p:cNvPr>
          <p:cNvSpPr txBox="1"/>
          <p:nvPr/>
        </p:nvSpPr>
        <p:spPr>
          <a:xfrm>
            <a:off x="9117690" y="3781859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A9DD53C-84E9-089C-CC26-3C0D483822B8}"/>
              </a:ext>
            </a:extLst>
          </p:cNvPr>
          <p:cNvSpPr txBox="1"/>
          <p:nvPr/>
        </p:nvSpPr>
        <p:spPr>
          <a:xfrm>
            <a:off x="10466870" y="3805674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B52CDFD-44B6-F2D5-663C-851A36CB69D6}"/>
              </a:ext>
            </a:extLst>
          </p:cNvPr>
          <p:cNvSpPr txBox="1"/>
          <p:nvPr/>
        </p:nvSpPr>
        <p:spPr>
          <a:xfrm>
            <a:off x="9564851" y="3802555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0415CB1-1367-01BB-9D1C-1C65D072071F}"/>
              </a:ext>
            </a:extLst>
          </p:cNvPr>
          <p:cNvSpPr txBox="1"/>
          <p:nvPr/>
        </p:nvSpPr>
        <p:spPr>
          <a:xfrm>
            <a:off x="10010841" y="3808425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6A6D93B-4B59-6D16-23C0-860A182D9D6E}"/>
              </a:ext>
            </a:extLst>
          </p:cNvPr>
          <p:cNvSpPr/>
          <p:nvPr/>
        </p:nvSpPr>
        <p:spPr>
          <a:xfrm>
            <a:off x="8660490" y="4243896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B38D791-9263-E169-7B6E-D0E03E27DA30}"/>
              </a:ext>
            </a:extLst>
          </p:cNvPr>
          <p:cNvSpPr/>
          <p:nvPr/>
        </p:nvSpPr>
        <p:spPr>
          <a:xfrm>
            <a:off x="9117690" y="4243896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DD0E9B2-4004-EAA9-521B-CEF73B80BABE}"/>
              </a:ext>
            </a:extLst>
          </p:cNvPr>
          <p:cNvSpPr/>
          <p:nvPr/>
        </p:nvSpPr>
        <p:spPr>
          <a:xfrm>
            <a:off x="9563679" y="4243896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16AC80B-DA95-C751-B0BE-7E6A2498BC02}"/>
              </a:ext>
            </a:extLst>
          </p:cNvPr>
          <p:cNvSpPr/>
          <p:nvPr/>
        </p:nvSpPr>
        <p:spPr>
          <a:xfrm>
            <a:off x="10020880" y="4243895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5EA5211-D5CE-009B-AA3D-0463B2A5D1AB}"/>
              </a:ext>
            </a:extLst>
          </p:cNvPr>
          <p:cNvSpPr/>
          <p:nvPr/>
        </p:nvSpPr>
        <p:spPr>
          <a:xfrm>
            <a:off x="10466869" y="4243894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F66607B-6841-411C-678B-9B1BA60A4EF9}"/>
              </a:ext>
            </a:extLst>
          </p:cNvPr>
          <p:cNvSpPr txBox="1"/>
          <p:nvPr/>
        </p:nvSpPr>
        <p:spPr>
          <a:xfrm>
            <a:off x="8660490" y="4255267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9C32AF5-92E4-B4B4-B1AA-C4105E447662}"/>
              </a:ext>
            </a:extLst>
          </p:cNvPr>
          <p:cNvSpPr txBox="1"/>
          <p:nvPr/>
        </p:nvSpPr>
        <p:spPr>
          <a:xfrm>
            <a:off x="9117689" y="4234571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57B4486-AD6C-9AEF-6619-68F89A986195}"/>
              </a:ext>
            </a:extLst>
          </p:cNvPr>
          <p:cNvSpPr txBox="1"/>
          <p:nvPr/>
        </p:nvSpPr>
        <p:spPr>
          <a:xfrm>
            <a:off x="10476910" y="4267056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D4B7920-F9AF-BE64-F641-A11758B8F68A}"/>
              </a:ext>
            </a:extLst>
          </p:cNvPr>
          <p:cNvSpPr txBox="1"/>
          <p:nvPr/>
        </p:nvSpPr>
        <p:spPr>
          <a:xfrm>
            <a:off x="9564850" y="4255267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8723BED-ABE4-EA0A-C0F2-BECD3C291EF1}"/>
              </a:ext>
            </a:extLst>
          </p:cNvPr>
          <p:cNvSpPr txBox="1"/>
          <p:nvPr/>
        </p:nvSpPr>
        <p:spPr>
          <a:xfrm>
            <a:off x="10010840" y="4261137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BA32468-320E-7A6D-ACAC-5F3F4D63A288}"/>
              </a:ext>
            </a:extLst>
          </p:cNvPr>
          <p:cNvSpPr/>
          <p:nvPr/>
        </p:nvSpPr>
        <p:spPr>
          <a:xfrm>
            <a:off x="8659907" y="4724786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A1FB19F-5658-E4CE-92E4-8CA8AEF178D6}"/>
              </a:ext>
            </a:extLst>
          </p:cNvPr>
          <p:cNvSpPr/>
          <p:nvPr/>
        </p:nvSpPr>
        <p:spPr>
          <a:xfrm>
            <a:off x="9117107" y="4724786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BEE92D7-00D0-4C5F-E6D0-604C3E536D55}"/>
              </a:ext>
            </a:extLst>
          </p:cNvPr>
          <p:cNvSpPr/>
          <p:nvPr/>
        </p:nvSpPr>
        <p:spPr>
          <a:xfrm>
            <a:off x="9563096" y="4724786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0E2F49C-0942-D00E-CD0B-E3CAF929B468}"/>
              </a:ext>
            </a:extLst>
          </p:cNvPr>
          <p:cNvSpPr/>
          <p:nvPr/>
        </p:nvSpPr>
        <p:spPr>
          <a:xfrm>
            <a:off x="10020297" y="4724785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7182DE6-52BD-24FD-6AF5-65C8D0258492}"/>
              </a:ext>
            </a:extLst>
          </p:cNvPr>
          <p:cNvSpPr/>
          <p:nvPr/>
        </p:nvSpPr>
        <p:spPr>
          <a:xfrm>
            <a:off x="8659037" y="2861250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3D402BF-34A2-537E-7FB1-FD3FD87E557F}"/>
              </a:ext>
            </a:extLst>
          </p:cNvPr>
          <p:cNvSpPr txBox="1"/>
          <p:nvPr/>
        </p:nvSpPr>
        <p:spPr>
          <a:xfrm>
            <a:off x="8659907" y="4736157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46FEB6C-82D6-0C13-9970-33804E9B35B8}"/>
              </a:ext>
            </a:extLst>
          </p:cNvPr>
          <p:cNvSpPr txBox="1"/>
          <p:nvPr/>
        </p:nvSpPr>
        <p:spPr>
          <a:xfrm>
            <a:off x="9117106" y="4715461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5BF5363-73E5-9B90-81A5-4B4C8A70AF7A}"/>
              </a:ext>
            </a:extLst>
          </p:cNvPr>
          <p:cNvSpPr txBox="1"/>
          <p:nvPr/>
        </p:nvSpPr>
        <p:spPr>
          <a:xfrm>
            <a:off x="9564267" y="4736157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70482FB-FF2A-CC93-85FE-68C6DB6BDB7D}"/>
              </a:ext>
            </a:extLst>
          </p:cNvPr>
          <p:cNvSpPr txBox="1"/>
          <p:nvPr/>
        </p:nvSpPr>
        <p:spPr>
          <a:xfrm>
            <a:off x="10010257" y="4742027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93C15D1-5571-F58E-C3F1-8C44320F2078}"/>
              </a:ext>
            </a:extLst>
          </p:cNvPr>
          <p:cNvSpPr/>
          <p:nvPr/>
        </p:nvSpPr>
        <p:spPr>
          <a:xfrm>
            <a:off x="10941666" y="4710400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9C0B2B2-3293-A64B-F4AD-400DB47158DC}"/>
              </a:ext>
            </a:extLst>
          </p:cNvPr>
          <p:cNvSpPr txBox="1"/>
          <p:nvPr/>
        </p:nvSpPr>
        <p:spPr>
          <a:xfrm>
            <a:off x="10953666" y="4696236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AC1B1F7-3997-02AE-EA75-53491DF8FE01}"/>
              </a:ext>
            </a:extLst>
          </p:cNvPr>
          <p:cNvSpPr/>
          <p:nvPr/>
        </p:nvSpPr>
        <p:spPr>
          <a:xfrm>
            <a:off x="10016545" y="2852881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A6567E0-264B-A694-E42E-5A6C7C6B8432}"/>
              </a:ext>
            </a:extLst>
          </p:cNvPr>
          <p:cNvSpPr/>
          <p:nvPr/>
        </p:nvSpPr>
        <p:spPr>
          <a:xfrm>
            <a:off x="10475161" y="4702733"/>
            <a:ext cx="457200" cy="478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5B6B4C7A-74C8-333C-9A1B-39DF6EE4FBDF}"/>
              </a:ext>
            </a:extLst>
          </p:cNvPr>
          <p:cNvSpPr/>
          <p:nvPr/>
        </p:nvSpPr>
        <p:spPr>
          <a:xfrm>
            <a:off x="8660490" y="4720123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9B65098-9771-C07E-11D2-F5736C72CE99}"/>
              </a:ext>
            </a:extLst>
          </p:cNvPr>
          <p:cNvSpPr txBox="1"/>
          <p:nvPr/>
        </p:nvSpPr>
        <p:spPr>
          <a:xfrm>
            <a:off x="3852299" y="924709"/>
            <a:ext cx="198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周期型边界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93DAA3A-FDED-73FE-0B6F-8DA1D63B15CA}"/>
              </a:ext>
            </a:extLst>
          </p:cNvPr>
          <p:cNvSpPr/>
          <p:nvPr/>
        </p:nvSpPr>
        <p:spPr>
          <a:xfrm>
            <a:off x="4398718" y="1513503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B2F2038-60EF-087B-CBD2-78D5CB6C5DB2}"/>
              </a:ext>
            </a:extLst>
          </p:cNvPr>
          <p:cNvSpPr/>
          <p:nvPr/>
        </p:nvSpPr>
        <p:spPr>
          <a:xfrm>
            <a:off x="4855918" y="1513503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F231A0E-24E7-F3A5-A39B-5C915A3219EF}"/>
              </a:ext>
            </a:extLst>
          </p:cNvPr>
          <p:cNvSpPr/>
          <p:nvPr/>
        </p:nvSpPr>
        <p:spPr>
          <a:xfrm>
            <a:off x="3856299" y="1513503"/>
            <a:ext cx="4572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prstDash val="dashDot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D4AB4BB-1BC4-91F3-EA3A-8DC1BD4ABA97}"/>
              </a:ext>
            </a:extLst>
          </p:cNvPr>
          <p:cNvCxnSpPr>
            <a:cxnSpLocks/>
          </p:cNvCxnSpPr>
          <p:nvPr/>
        </p:nvCxnSpPr>
        <p:spPr>
          <a:xfrm>
            <a:off x="5313118" y="1536762"/>
            <a:ext cx="153199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6E699B51-9577-45AC-6BC3-71F424AF2933}"/>
              </a:ext>
            </a:extLst>
          </p:cNvPr>
          <p:cNvSpPr/>
          <p:nvPr/>
        </p:nvSpPr>
        <p:spPr>
          <a:xfrm>
            <a:off x="6733356" y="1513503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55F8E3C-DA44-4C49-03F8-9AF83CF8C087}"/>
              </a:ext>
            </a:extLst>
          </p:cNvPr>
          <p:cNvSpPr txBox="1"/>
          <p:nvPr/>
        </p:nvSpPr>
        <p:spPr>
          <a:xfrm>
            <a:off x="4398718" y="1513503"/>
            <a:ext cx="45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DCEEFEE-C7DF-5C17-B367-487CFEC3540A}"/>
              </a:ext>
            </a:extLst>
          </p:cNvPr>
          <p:cNvSpPr txBox="1"/>
          <p:nvPr/>
        </p:nvSpPr>
        <p:spPr>
          <a:xfrm>
            <a:off x="6733356" y="151350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676E23E-FF40-11C0-4A01-3FE29453994F}"/>
              </a:ext>
            </a:extLst>
          </p:cNvPr>
          <p:cNvSpPr txBox="1"/>
          <p:nvPr/>
        </p:nvSpPr>
        <p:spPr>
          <a:xfrm>
            <a:off x="3852299" y="152487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033D26A7-5EAB-907E-647B-D6D053874132}"/>
              </a:ext>
            </a:extLst>
          </p:cNvPr>
          <p:cNvCxnSpPr>
            <a:cxnSpLocks/>
          </p:cNvCxnSpPr>
          <p:nvPr/>
        </p:nvCxnSpPr>
        <p:spPr>
          <a:xfrm>
            <a:off x="5313118" y="1975167"/>
            <a:ext cx="153199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6410E9F-75E3-2692-370A-68592116D396}"/>
              </a:ext>
            </a:extLst>
          </p:cNvPr>
          <p:cNvSpPr txBox="1"/>
          <p:nvPr/>
        </p:nvSpPr>
        <p:spPr>
          <a:xfrm>
            <a:off x="3852299" y="2564764"/>
            <a:ext cx="198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固定边界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3EF97C8-CBE1-2FCF-CF37-1B4ECBE40209}"/>
              </a:ext>
            </a:extLst>
          </p:cNvPr>
          <p:cNvSpPr/>
          <p:nvPr/>
        </p:nvSpPr>
        <p:spPr>
          <a:xfrm>
            <a:off x="4398718" y="3172356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0914DAF-141C-AB32-4467-07F57F0D4C6D}"/>
              </a:ext>
            </a:extLst>
          </p:cNvPr>
          <p:cNvSpPr/>
          <p:nvPr/>
        </p:nvSpPr>
        <p:spPr>
          <a:xfrm>
            <a:off x="4855918" y="3172356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4720EE5-FCAE-6B26-CE83-4CF5645DF7FE}"/>
              </a:ext>
            </a:extLst>
          </p:cNvPr>
          <p:cNvSpPr/>
          <p:nvPr/>
        </p:nvSpPr>
        <p:spPr>
          <a:xfrm>
            <a:off x="3856299" y="3172356"/>
            <a:ext cx="4572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prstDash val="dashDot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3DCB3BB6-D470-32BF-BF30-C15E8FC92D57}"/>
              </a:ext>
            </a:extLst>
          </p:cNvPr>
          <p:cNvCxnSpPr>
            <a:cxnSpLocks/>
          </p:cNvCxnSpPr>
          <p:nvPr/>
        </p:nvCxnSpPr>
        <p:spPr>
          <a:xfrm>
            <a:off x="5313118" y="3195615"/>
            <a:ext cx="153199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67172DB-624F-DBE9-676E-339E6840BBED}"/>
              </a:ext>
            </a:extLst>
          </p:cNvPr>
          <p:cNvCxnSpPr>
            <a:cxnSpLocks/>
          </p:cNvCxnSpPr>
          <p:nvPr/>
        </p:nvCxnSpPr>
        <p:spPr>
          <a:xfrm>
            <a:off x="5305119" y="3634021"/>
            <a:ext cx="153199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8D243DEE-8267-5594-D277-F8516CB2C58D}"/>
              </a:ext>
            </a:extLst>
          </p:cNvPr>
          <p:cNvSpPr/>
          <p:nvPr/>
        </p:nvSpPr>
        <p:spPr>
          <a:xfrm>
            <a:off x="6753676" y="3195614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7729A30-4EEE-D9B3-0CAB-0ABA0AA2C1A3}"/>
              </a:ext>
            </a:extLst>
          </p:cNvPr>
          <p:cNvSpPr txBox="1"/>
          <p:nvPr/>
        </p:nvSpPr>
        <p:spPr>
          <a:xfrm>
            <a:off x="4398718" y="3172356"/>
            <a:ext cx="45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16F0238-3689-289A-3B5D-67680F9B0C31}"/>
              </a:ext>
            </a:extLst>
          </p:cNvPr>
          <p:cNvSpPr txBox="1"/>
          <p:nvPr/>
        </p:nvSpPr>
        <p:spPr>
          <a:xfrm>
            <a:off x="3852299" y="318372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22427EB-99EB-EFED-45AE-E3257B160963}"/>
              </a:ext>
            </a:extLst>
          </p:cNvPr>
          <p:cNvSpPr txBox="1"/>
          <p:nvPr/>
        </p:nvSpPr>
        <p:spPr>
          <a:xfrm>
            <a:off x="3852298" y="3892843"/>
            <a:ext cx="198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绝热边界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196B1561-F0CE-45EE-3EBD-5E4066BC566F}"/>
              </a:ext>
            </a:extLst>
          </p:cNvPr>
          <p:cNvSpPr/>
          <p:nvPr/>
        </p:nvSpPr>
        <p:spPr>
          <a:xfrm>
            <a:off x="4398716" y="4572943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119835A-12D9-FBF6-E6A3-431311EF7D0F}"/>
              </a:ext>
            </a:extLst>
          </p:cNvPr>
          <p:cNvSpPr/>
          <p:nvPr/>
        </p:nvSpPr>
        <p:spPr>
          <a:xfrm>
            <a:off x="4855916" y="4572943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6CA3403-7008-3276-60E2-6EFF9BB26C2D}"/>
              </a:ext>
            </a:extLst>
          </p:cNvPr>
          <p:cNvSpPr/>
          <p:nvPr/>
        </p:nvSpPr>
        <p:spPr>
          <a:xfrm>
            <a:off x="3856297" y="4572943"/>
            <a:ext cx="4572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prstDash val="dashDot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ECDA6422-EAEF-0041-B4E5-67F0A5C34959}"/>
              </a:ext>
            </a:extLst>
          </p:cNvPr>
          <p:cNvCxnSpPr>
            <a:cxnSpLocks/>
          </p:cNvCxnSpPr>
          <p:nvPr/>
        </p:nvCxnSpPr>
        <p:spPr>
          <a:xfrm>
            <a:off x="5313116" y="4596202"/>
            <a:ext cx="153199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38806372-C742-CC7B-9428-5C2AACE5A36F}"/>
              </a:ext>
            </a:extLst>
          </p:cNvPr>
          <p:cNvCxnSpPr>
            <a:cxnSpLocks/>
          </p:cNvCxnSpPr>
          <p:nvPr/>
        </p:nvCxnSpPr>
        <p:spPr>
          <a:xfrm>
            <a:off x="5305117" y="5034608"/>
            <a:ext cx="153199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E0AD8DBC-F06D-4AB8-0953-38D58546685E}"/>
              </a:ext>
            </a:extLst>
          </p:cNvPr>
          <p:cNvSpPr/>
          <p:nvPr/>
        </p:nvSpPr>
        <p:spPr>
          <a:xfrm>
            <a:off x="6753674" y="4596201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8728BFB-9C17-B1C0-0B55-B580DFFB240C}"/>
              </a:ext>
            </a:extLst>
          </p:cNvPr>
          <p:cNvSpPr txBox="1"/>
          <p:nvPr/>
        </p:nvSpPr>
        <p:spPr>
          <a:xfrm>
            <a:off x="4398716" y="4572943"/>
            <a:ext cx="45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DFD3D37-BA6A-64C5-BA07-7ECFA49698AE}"/>
              </a:ext>
            </a:extLst>
          </p:cNvPr>
          <p:cNvSpPr txBox="1"/>
          <p:nvPr/>
        </p:nvSpPr>
        <p:spPr>
          <a:xfrm>
            <a:off x="3852297" y="458431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97225E1-8129-6D51-702C-52CCEB89A6BD}"/>
              </a:ext>
            </a:extLst>
          </p:cNvPr>
          <p:cNvSpPr txBox="1"/>
          <p:nvPr/>
        </p:nvSpPr>
        <p:spPr>
          <a:xfrm>
            <a:off x="3852297" y="5343097"/>
            <a:ext cx="198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映射边界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0D97939-EFCF-5019-619D-CFF37F0EB7E4}"/>
              </a:ext>
            </a:extLst>
          </p:cNvPr>
          <p:cNvSpPr/>
          <p:nvPr/>
        </p:nvSpPr>
        <p:spPr>
          <a:xfrm>
            <a:off x="4378398" y="6116697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7D591C65-0077-060C-7029-59ED80A4F10B}"/>
              </a:ext>
            </a:extLst>
          </p:cNvPr>
          <p:cNvSpPr/>
          <p:nvPr/>
        </p:nvSpPr>
        <p:spPr>
          <a:xfrm>
            <a:off x="4835598" y="6116697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BA0A6D2A-4760-8C7F-FCE0-8910E9784AF2}"/>
              </a:ext>
            </a:extLst>
          </p:cNvPr>
          <p:cNvSpPr/>
          <p:nvPr/>
        </p:nvSpPr>
        <p:spPr>
          <a:xfrm>
            <a:off x="3856297" y="6117941"/>
            <a:ext cx="4572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prstDash val="dashDot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E37E2135-30EA-A404-93FE-0BD75E790F98}"/>
              </a:ext>
            </a:extLst>
          </p:cNvPr>
          <p:cNvCxnSpPr>
            <a:cxnSpLocks/>
          </p:cNvCxnSpPr>
          <p:nvPr/>
        </p:nvCxnSpPr>
        <p:spPr>
          <a:xfrm>
            <a:off x="5292798" y="6139956"/>
            <a:ext cx="153199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ABF1D0EF-0BB9-A2B0-97EC-E2197E88EE03}"/>
              </a:ext>
            </a:extLst>
          </p:cNvPr>
          <p:cNvCxnSpPr>
            <a:cxnSpLocks/>
          </p:cNvCxnSpPr>
          <p:nvPr/>
        </p:nvCxnSpPr>
        <p:spPr>
          <a:xfrm>
            <a:off x="5284799" y="6578362"/>
            <a:ext cx="153199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08EEB201-AE27-F448-D895-4F4059E9C846}"/>
              </a:ext>
            </a:extLst>
          </p:cNvPr>
          <p:cNvSpPr/>
          <p:nvPr/>
        </p:nvSpPr>
        <p:spPr>
          <a:xfrm>
            <a:off x="6733356" y="6139955"/>
            <a:ext cx="45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E3C4137-BBAF-EE0C-414D-9BD1A8411E83}"/>
              </a:ext>
            </a:extLst>
          </p:cNvPr>
          <p:cNvSpPr txBox="1"/>
          <p:nvPr/>
        </p:nvSpPr>
        <p:spPr>
          <a:xfrm>
            <a:off x="4378398" y="6116697"/>
            <a:ext cx="45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889C236-AE3B-5C57-9F29-8BD21C99DB00}"/>
              </a:ext>
            </a:extLst>
          </p:cNvPr>
          <p:cNvSpPr txBox="1"/>
          <p:nvPr/>
        </p:nvSpPr>
        <p:spPr>
          <a:xfrm>
            <a:off x="3852297" y="611499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A25BB95-CC24-79BE-2D63-F2C109D66FB4}"/>
              </a:ext>
            </a:extLst>
          </p:cNvPr>
          <p:cNvSpPr txBox="1"/>
          <p:nvPr/>
        </p:nvSpPr>
        <p:spPr>
          <a:xfrm>
            <a:off x="4835598" y="611729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0046 L -0.19322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6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093 C 0.00091 -0.11968 0.00052 -0.24028 0.00039 -0.3606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116 L -0.04284 -0.00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00509 L 0.08178 0.002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90" grpId="0" animBg="1"/>
      <p:bldP spid="91" grpId="0"/>
      <p:bldP spid="92" grpId="0" animBg="1"/>
      <p:bldP spid="93" grpId="0" animBg="1"/>
      <p:bldP spid="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26773" y="2180903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endParaRPr lang="en-US" altLang="zh-CN" sz="6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CONTENT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640809" y="625426"/>
            <a:ext cx="1461198" cy="1095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5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endParaRPr lang="zh-CN" altLang="en-US" sz="5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64069" y="3693888"/>
            <a:ext cx="1214679" cy="1095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5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endParaRPr kumimoji="1" lang="zh-CN" altLang="en-US" sz="5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56219" y="740966"/>
            <a:ext cx="3614085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元胞自动机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简介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056220" y="2164065"/>
            <a:ext cx="3935596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构成及规则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495509" y="2150623"/>
            <a:ext cx="1751798" cy="1095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5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endParaRPr kumimoji="1" lang="zh-CN" altLang="en-US" sz="5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97581" y="3785536"/>
            <a:ext cx="4604336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案例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matlab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代码实现</a:t>
            </a:r>
            <a:endParaRPr kumimoji="1"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56219" y="1582387"/>
            <a:ext cx="3865537" cy="1837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056220" y="2994544"/>
            <a:ext cx="3865537" cy="1837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021191" y="4613777"/>
            <a:ext cx="3865537" cy="1574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64070" y="5237153"/>
            <a:ext cx="1214679" cy="1095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5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endParaRPr kumimoji="1" lang="zh-CN" altLang="en-US" sz="5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83623" y="5356521"/>
            <a:ext cx="4604336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课后作业</a:t>
            </a:r>
            <a:endParaRPr kumimoji="1"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56220" y="6144889"/>
            <a:ext cx="3865537" cy="157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2" grpId="0"/>
      <p:bldP spid="24" grpId="0"/>
      <p:bldP spid="25" grpId="0"/>
      <p:bldP spid="26" grpId="0"/>
      <p:bldP spid="30" grpId="0" animBg="1"/>
      <p:bldP spid="33" grpId="0" animBg="1"/>
      <p:bldP spid="34" grpId="0" animBg="1"/>
      <p:bldP spid="2" grpId="0"/>
      <p:bldP spid="3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1676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TWO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构成及规则</a:t>
            </a:r>
          </a:p>
        </p:txBody>
      </p:sp>
      <p:sp>
        <p:nvSpPr>
          <p:cNvPr id="3" name="椭圆 2"/>
          <p:cNvSpPr/>
          <p:nvPr/>
        </p:nvSpPr>
        <p:spPr>
          <a:xfrm>
            <a:off x="1933083" y="157740"/>
            <a:ext cx="130917" cy="1133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3779520" y="38973"/>
            <a:ext cx="371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总结：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32597" y="2521527"/>
            <a:ext cx="4082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元胞自动机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5024582" y="1764145"/>
            <a:ext cx="1727200" cy="3925455"/>
          </a:xfrm>
          <a:prstGeom prst="leftBrace">
            <a:avLst>
              <a:gd name="adj1" fmla="val 37177"/>
              <a:gd name="adj2" fmla="val 48097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42297" y="1391371"/>
            <a:ext cx="48694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元胞空间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元胞邻居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规则（元胞自动机的灵魂）</a:t>
            </a:r>
            <a:endParaRPr lang="en-US" altLang="zh-CN" sz="3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边界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884677"/>
            <a:ext cx="3602146" cy="909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70765" y="1318814"/>
            <a:ext cx="4318534" cy="2870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7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案例</a:t>
            </a:r>
            <a:r>
              <a:rPr lang="en-US" altLang="zh-CN" sz="7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</a:p>
          <a:p>
            <a:pPr algn="ctr" defTabSz="608965">
              <a:lnSpc>
                <a:spcPct val="130000"/>
              </a:lnSpc>
            </a:pPr>
            <a:r>
              <a:rPr lang="zh-CN" altLang="en-US" sz="7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代码实现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1" y="4668875"/>
            <a:ext cx="3116062" cy="1839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214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THREE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色光三原色</a:t>
            </a:r>
          </a:p>
        </p:txBody>
      </p:sp>
      <p:sp>
        <p:nvSpPr>
          <p:cNvPr id="3" name="椭圆 2"/>
          <p:cNvSpPr/>
          <p:nvPr/>
        </p:nvSpPr>
        <p:spPr>
          <a:xfrm flipH="1">
            <a:off x="2084442" y="157740"/>
            <a:ext cx="96220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2773911" y="1261877"/>
            <a:ext cx="58978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色光三原色：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R（红Red）、G（绿Green）、B（蓝Blue）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  <p:sp>
        <p:nvSpPr>
          <p:cNvPr id="10" name="矩形: 圆角 9"/>
          <p:cNvSpPr/>
          <p:nvPr/>
        </p:nvSpPr>
        <p:spPr>
          <a:xfrm>
            <a:off x="2933755" y="3429000"/>
            <a:ext cx="1762562" cy="7315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imshow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98120" y="3429000"/>
            <a:ext cx="1870191" cy="7315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image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5625494" y="3429000"/>
            <a:ext cx="1870191" cy="7315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imagesc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1"/>
          <p:cNvSpPr txBox="1"/>
          <p:nvPr/>
        </p:nvSpPr>
        <p:spPr>
          <a:xfrm>
            <a:off x="905516" y="4507430"/>
            <a:ext cx="6456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这三个函数都是将</a:t>
            </a:r>
            <a:r>
              <a:rPr lang="en-US" altLang="zh-CN" sz="2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RGB</a:t>
            </a:r>
            <a:r>
              <a:rPr lang="zh-CN" altLang="en-US" sz="2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三通道显示出来。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6"/>
          <p:cNvSpPr txBox="1"/>
          <p:nvPr/>
        </p:nvSpPr>
        <p:spPr>
          <a:xfrm>
            <a:off x="905516" y="5521060"/>
            <a:ext cx="6456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imshow</a:t>
            </a:r>
            <a:r>
              <a:rPr lang="zh-CN" altLang="en-US" sz="2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将图像以原始尺寸显示，</a:t>
            </a:r>
            <a:r>
              <a:rPr lang="en-US" altLang="zh-CN" sz="2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image</a:t>
            </a:r>
            <a:r>
              <a:rPr lang="zh-CN" altLang="en-US" sz="2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imagesc</a:t>
            </a:r>
            <a:r>
              <a:rPr lang="en-US" altLang="zh-CN" sz="2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则会对图像进行适当的缩放（显示出来的尺寸大小）。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76" y="728850"/>
            <a:ext cx="2021431" cy="198589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2" grpId="0" animBg="1"/>
      <p:bldP spid="13" grpId="0" animBg="1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214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THREE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色光三原色</a:t>
            </a:r>
          </a:p>
        </p:txBody>
      </p:sp>
      <p:sp>
        <p:nvSpPr>
          <p:cNvPr id="3" name="椭圆 2"/>
          <p:cNvSpPr/>
          <p:nvPr/>
        </p:nvSpPr>
        <p:spPr>
          <a:xfrm flipH="1">
            <a:off x="2084442" y="157740"/>
            <a:ext cx="96220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  <p:sp>
        <p:nvSpPr>
          <p:cNvPr id="8" name="流程图: 过程 7"/>
          <p:cNvSpPr/>
          <p:nvPr/>
        </p:nvSpPr>
        <p:spPr>
          <a:xfrm>
            <a:off x="2880660" y="2738572"/>
            <a:ext cx="3197257" cy="23001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25043" y="2857590"/>
            <a:ext cx="27528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A=[0 0 0]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B=[1 1 1]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C=[2 2 2]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cat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3,A,B,C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8D60E6-2925-FC06-FC10-AAF0E3246E9B}"/>
              </a:ext>
            </a:extLst>
          </p:cNvPr>
          <p:cNvSpPr txBox="1"/>
          <p:nvPr/>
        </p:nvSpPr>
        <p:spPr>
          <a:xfrm>
            <a:off x="1438835" y="1303937"/>
            <a:ext cx="610496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cat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是把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RGB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三通道结合在一起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合并矩阵）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最后成为一个真彩图像</a:t>
            </a:r>
            <a:endParaRPr lang="zh-CN" altLang="en-US" sz="20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1783CC9-6BF5-92DC-548C-9BDA87C7AB47}"/>
              </a:ext>
            </a:extLst>
          </p:cNvPr>
          <p:cNvSpPr/>
          <p:nvPr/>
        </p:nvSpPr>
        <p:spPr>
          <a:xfrm>
            <a:off x="2084442" y="1422956"/>
            <a:ext cx="4789694" cy="7735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FF93CB-F4AA-18A8-B451-244A3D59FA58}"/>
              </a:ext>
            </a:extLst>
          </p:cNvPr>
          <p:cNvSpPr txBox="1"/>
          <p:nvPr/>
        </p:nvSpPr>
        <p:spPr>
          <a:xfrm>
            <a:off x="2992894" y="5580795"/>
            <a:ext cx="299684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drawnow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更新图窗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7" grpId="0"/>
      <p:bldP spid="9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214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THREE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色光三原色</a:t>
            </a:r>
          </a:p>
        </p:txBody>
      </p:sp>
      <p:sp>
        <p:nvSpPr>
          <p:cNvPr id="3" name="椭圆 2"/>
          <p:cNvSpPr/>
          <p:nvPr/>
        </p:nvSpPr>
        <p:spPr>
          <a:xfrm flipH="1">
            <a:off x="2084442" y="157740"/>
            <a:ext cx="96220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  <p:sp>
        <p:nvSpPr>
          <p:cNvPr id="6" name="文本框 6"/>
          <p:cNvSpPr txBox="1"/>
          <p:nvPr/>
        </p:nvSpPr>
        <p:spPr>
          <a:xfrm>
            <a:off x="1224041" y="1339789"/>
            <a:ext cx="4183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1166420" y="3290729"/>
            <a:ext cx="4183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34974" y="5167458"/>
            <a:ext cx="4183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763096" y="923059"/>
            <a:ext cx="1660848" cy="1569660"/>
            <a:chOff x="1857284" y="756978"/>
            <a:chExt cx="1660848" cy="1569660"/>
          </a:xfrm>
        </p:grpSpPr>
        <p:sp>
          <p:nvSpPr>
            <p:cNvPr id="44" name="矩形 43"/>
            <p:cNvSpPr/>
            <p:nvPr/>
          </p:nvSpPr>
          <p:spPr>
            <a:xfrm>
              <a:off x="1857284" y="75697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410900" y="75697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964516" y="75697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857284" y="128019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410900" y="128019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964516" y="128019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860886" y="180341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410900" y="180341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964516" y="180341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66012" y="4667511"/>
            <a:ext cx="1660848" cy="1569660"/>
            <a:chOff x="1857284" y="756978"/>
            <a:chExt cx="1660848" cy="1569660"/>
          </a:xfrm>
        </p:grpSpPr>
        <p:sp>
          <p:nvSpPr>
            <p:cNvPr id="35" name="矩形 34"/>
            <p:cNvSpPr/>
            <p:nvPr/>
          </p:nvSpPr>
          <p:spPr>
            <a:xfrm>
              <a:off x="1857284" y="75697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10900" y="75697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961600" y="75697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857284" y="128019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410900" y="128019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64516" y="128019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860886" y="180341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410900" y="180341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964516" y="180341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69614" y="2784467"/>
            <a:ext cx="1660848" cy="1569660"/>
            <a:chOff x="1857284" y="756978"/>
            <a:chExt cx="1660848" cy="1569660"/>
          </a:xfrm>
        </p:grpSpPr>
        <p:sp>
          <p:nvSpPr>
            <p:cNvPr id="26" name="矩形 25"/>
            <p:cNvSpPr/>
            <p:nvPr/>
          </p:nvSpPr>
          <p:spPr>
            <a:xfrm>
              <a:off x="1857284" y="75697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10900" y="75697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964516" y="75697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857284" y="128019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410900" y="128019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964516" y="128019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860886" y="180341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410900" y="180341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964516" y="180341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箭头: 右 14"/>
          <p:cNvSpPr/>
          <p:nvPr/>
        </p:nvSpPr>
        <p:spPr>
          <a:xfrm>
            <a:off x="3799593" y="3201335"/>
            <a:ext cx="908180" cy="5828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072140" y="2829230"/>
            <a:ext cx="1660848" cy="1569660"/>
            <a:chOff x="1857284" y="756978"/>
            <a:chExt cx="1660848" cy="1569660"/>
          </a:xfrm>
        </p:grpSpPr>
        <p:sp>
          <p:nvSpPr>
            <p:cNvPr id="17" name="矩形 16"/>
            <p:cNvSpPr/>
            <p:nvPr/>
          </p:nvSpPr>
          <p:spPr>
            <a:xfrm>
              <a:off x="1857284" y="75697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410900" y="756978"/>
              <a:ext cx="553616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64516" y="756978"/>
              <a:ext cx="553616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57284" y="128019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410900" y="128019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964516" y="128019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860886" y="180341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10900" y="180341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964516" y="1803418"/>
              <a:ext cx="5536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34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THREE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生命游戏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文本框 4"/>
          <p:cNvSpPr txBox="1"/>
          <p:nvPr/>
        </p:nvSpPr>
        <p:spPr>
          <a:xfrm>
            <a:off x="538529" y="1453095"/>
            <a:ext cx="61122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生命游戏没有游戏玩家各方之间的竞争，可以把它归类为仿真游戏。其模拟和显示的图像看起来颇似生命的出生和繁衍过程因而得名为“生命游戏”。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游戏进行中，杂乱无序的细胞会逐渐演化出各种精致、有形的结构；这些结构往往有很好的对称性，而且每一代都在变化形状。一些形状一经锁定就不会逐代变化。有时，一些已经成形的结构会因为一些无序细胞的“入侵”而被破坏。但是形状和秩序经常能从杂乱中产生出来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每个方格中都可放置一个生命细胞，每个生命细胞只有两种状态：“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”或“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死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”。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8529" y="5495640"/>
            <a:ext cx="6112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生命游戏想要模拟的是：</a:t>
            </a:r>
            <a:endParaRPr lang="en-US" altLang="zh-CN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随着时间的流逝，分布图将如何一代一代地变化。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2043" y="495199"/>
            <a:ext cx="1535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简介：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305" y="2146920"/>
            <a:ext cx="3252247" cy="256415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34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THREE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生命游戏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00B0F0"/>
              </a:solidFill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3988101" y="1893656"/>
          <a:ext cx="8023859" cy="540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785975" y="157740"/>
            <a:ext cx="763701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游戏规则</a:t>
            </a:r>
            <a:endParaRPr lang="en-US" altLang="zh-CN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生存定律游戏开始时，每个细胞随机地设定为“生”或“死”之一的某个状态。然后，根据某种规则，计算出下一代每个细胞的状态，画出下一代细胞的生死分布图。在康威的生命游戏中，规定了如下生存定律：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）假设每一个细胞都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遵循完全一样的生存定律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）把细胞之间的相互影响只限制在最靠近该细胞的8个邻居中。使每个细胞迭代后的状态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由该细胞及周围8个细胞状态所决定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）当前细胞为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死亡状态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时，当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周围有3个存活细胞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时，则迭代后该细胞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变成存活状态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(模拟繁殖)；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）当前细胞为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存活状态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时，当周围的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邻居细胞低于两个存活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时，该细胞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变成死亡状态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(模拟生命数量稀少)。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）当前细胞为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存活状态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时，当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周围有两个或3个存活细胞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时，该细胞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保持原样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）当前细胞为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存活状态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时，当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周围有3个以上的存活细胞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时，该细胞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变成死亡状态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(模拟生命数量过多)。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016" y="-3550"/>
            <a:ext cx="1227984" cy="119438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48897"/>
          <a:stretch>
            <a:fillRect/>
          </a:stretch>
        </p:blipFill>
        <p:spPr>
          <a:xfrm>
            <a:off x="0" y="267716"/>
            <a:ext cx="3137336" cy="61453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49574"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81033" y="224260"/>
            <a:ext cx="2459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  </a:t>
            </a:r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背    景</a:t>
            </a:r>
          </a:p>
        </p:txBody>
      </p:sp>
      <p:sp>
        <p:nvSpPr>
          <p:cNvPr id="7" name="矩形 6"/>
          <p:cNvSpPr/>
          <p:nvPr/>
        </p:nvSpPr>
        <p:spPr>
          <a:xfrm>
            <a:off x="5442081" y="266433"/>
            <a:ext cx="2337019" cy="74140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6610588" y="1010344"/>
            <a:ext cx="2" cy="75192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551069" y="1767476"/>
            <a:ext cx="6462943" cy="461556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871187" y="4217492"/>
            <a:ext cx="60133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众所周知澳洲大火事件是由于高温天气和干旱天气引起的。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在此期间有大面积的土地被破坏，并造成大量财产损失和人员伤亡。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我们来用元胞自动机对澳洲大火进行模拟。</a:t>
            </a: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1068" y="1790504"/>
            <a:ext cx="3325607" cy="204418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6676" y="1781617"/>
            <a:ext cx="3137336" cy="205307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-8468" y="58840"/>
            <a:ext cx="2034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THREE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澳洲大火</a:t>
            </a:r>
          </a:p>
        </p:txBody>
      </p:sp>
      <p:sp>
        <p:nvSpPr>
          <p:cNvPr id="17" name="椭圆 16"/>
          <p:cNvSpPr/>
          <p:nvPr/>
        </p:nvSpPr>
        <p:spPr>
          <a:xfrm>
            <a:off x="1866299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32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468" y="58840"/>
            <a:ext cx="2034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THREE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澳洲大火</a:t>
            </a:r>
          </a:p>
        </p:txBody>
      </p:sp>
      <p:sp>
        <p:nvSpPr>
          <p:cNvPr id="6" name="椭圆 5"/>
          <p:cNvSpPr/>
          <p:nvPr/>
        </p:nvSpPr>
        <p:spPr>
          <a:xfrm>
            <a:off x="1866299" y="141114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9" name="文本框 8"/>
          <p:cNvSpPr txBox="1"/>
          <p:nvPr/>
        </p:nvSpPr>
        <p:spPr>
          <a:xfrm>
            <a:off x="1198418" y="789781"/>
            <a:ext cx="61098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规则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先建立一个矩阵，模拟森林的各种状态，其中矩阵的每个元素有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个状态，分别是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，其中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代表此处没有树木生长，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代表此处的树木正在燃烧，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代表此处有树木。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、如果矩阵中的一个树木上下左右有燃烧的树木，那么它会被点燃，也就是说如果一个元素的状态为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，它的“上下左右”相邻的元素中有值为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的话，那么这个元素在下一次的循环中会变成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1;</a:t>
            </a:r>
          </a:p>
          <a:p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、如果一个树木正处于燃烧中，那么它会熄灭，也就是说如果一个元素的值为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，那么它在下一次循环中会变成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0;</a:t>
            </a:r>
          </a:p>
          <a:p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、在没有树的土地上有几率长成树木，也就是说如果一个元素为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，那么它在下一次循环之中有一定的几率变成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2;</a:t>
            </a:r>
          </a:p>
          <a:p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、树木有几率被点燃，也就是说如果一个元素值为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，那么它在下一次循环之中有几率会变成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468" y="58840"/>
            <a:ext cx="2034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THREE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澳洲大火</a:t>
            </a:r>
          </a:p>
        </p:txBody>
      </p:sp>
      <p:sp>
        <p:nvSpPr>
          <p:cNvPr id="6" name="椭圆 5"/>
          <p:cNvSpPr/>
          <p:nvPr/>
        </p:nvSpPr>
        <p:spPr>
          <a:xfrm>
            <a:off x="1866299" y="141115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2" name="文本框 1"/>
          <p:cNvSpPr txBox="1"/>
          <p:nvPr/>
        </p:nvSpPr>
        <p:spPr>
          <a:xfrm>
            <a:off x="844764" y="1083108"/>
            <a:ext cx="743933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编程思路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创建一个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300X300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的状态矩阵，每次循环的时候将上述的模型的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条规则加入其中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针对规则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，找出矩阵中每个元素的上下左右的元素，这样会构成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个矩阵，然后利用判别表达式求出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个逻辑矩阵，将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个逻辑矩阵相加，然后利用相加得到的值是否大于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来判断此元素是否在下次循环中是否被置为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1;</a:t>
            </a:r>
          </a:p>
          <a:p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针对规则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，在每次状态矩阵取值的过程之时，总是会将矩阵中的每个元素全部置为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0,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然后对每个元素进行相应的赋值，如果矩阵中的某元素在这轮循环赋值结束之时为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，那么它处于无树木的状态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针对规则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，利用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matlab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内置的随机函数产生一个概率矩阵，如果矩阵中的元素小于树木生长的概率，那么生成的逻辑矩阵中对应的元素置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1;</a:t>
            </a:r>
          </a:p>
          <a:p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针对规则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，同规则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，利用内置的随机函数及布尔表达式生成一个概率矩阵。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被雷击中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周围有燃烧的则树会被烧毁。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现存的树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树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被烧毁的树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新生的树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被雷击中的概率：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5e-6;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生长的概率：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1e-2;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909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</a:t>
            </a:r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ONE</a:t>
            </a:r>
            <a:endParaRPr lang="zh-CN" altLang="en-US" sz="4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2153" y="2041800"/>
            <a:ext cx="6627694" cy="142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7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214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THREE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传染病传播</a:t>
            </a:r>
          </a:p>
        </p:txBody>
      </p:sp>
      <p:sp>
        <p:nvSpPr>
          <p:cNvPr id="3" name="椭圆 2"/>
          <p:cNvSpPr/>
          <p:nvPr/>
        </p:nvSpPr>
        <p:spPr>
          <a:xfrm>
            <a:off x="2113675" y="16759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48897"/>
          <a:stretch>
            <a:fillRect/>
          </a:stretch>
        </p:blipFill>
        <p:spPr>
          <a:xfrm>
            <a:off x="0" y="303227"/>
            <a:ext cx="3137336" cy="61453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49574"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81033" y="224260"/>
            <a:ext cx="2459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  </a:t>
            </a:r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背    景</a:t>
            </a:r>
          </a:p>
        </p:txBody>
      </p:sp>
      <p:sp>
        <p:nvSpPr>
          <p:cNvPr id="7" name="矩形 6"/>
          <p:cNvSpPr/>
          <p:nvPr/>
        </p:nvSpPr>
        <p:spPr>
          <a:xfrm>
            <a:off x="5442081" y="266433"/>
            <a:ext cx="2337019" cy="74140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6610588" y="1010344"/>
            <a:ext cx="2" cy="75192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551069" y="1767476"/>
            <a:ext cx="6462943" cy="4961798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332" y="1831939"/>
            <a:ext cx="2955259" cy="215556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324" y="1831939"/>
            <a:ext cx="2862199" cy="2298703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3730841" y="4048417"/>
            <a:ext cx="61033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近几年全球各地爆发新冠疫情，疫情就是一场没有硝烟的战争,它是给我们带来危害的“大魔王”。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研究表明，新型冠状病毒具有传播速度快的特征，这不仅导致了大量的人被感染甚至死亡,而且对整个人类社会各方面的发展都造成了负面影响。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今天我们来研究一下如何用元胞自动机对新冠病毒🦠传播过程进行仿真模拟。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32" grpId="0" animBg="1"/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214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THREE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传染病传播</a:t>
            </a:r>
          </a:p>
        </p:txBody>
      </p:sp>
      <p:sp>
        <p:nvSpPr>
          <p:cNvPr id="3" name="椭圆 2"/>
          <p:cNvSpPr/>
          <p:nvPr/>
        </p:nvSpPr>
        <p:spPr>
          <a:xfrm flipH="1">
            <a:off x="2084442" y="157740"/>
            <a:ext cx="96220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58031" y="1563742"/>
            <a:ext cx="5042516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3600" b="1" i="0" u="none" strike="noStrike" cap="none" normalizeH="0" baseline="0" dirty="0">
              <a:ln>
                <a:noFill/>
              </a:ln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：代表易感者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：代表潜伏者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：代表患病者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798598" y="2117209"/>
            <a:ext cx="6103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：代表免疫者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：代表死亡者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: 代表虚拟边界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558031" y="4187439"/>
            <a:ext cx="613003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3200" b="1" i="0" dirty="0"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3600" b="1" i="0" dirty="0"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邻居</a:t>
            </a:r>
            <a:endParaRPr lang="en-US" altLang="zh-CN" sz="3600" b="1" i="0" dirty="0">
              <a:solidFill>
                <a:srgbClr val="4F4F4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endParaRPr lang="zh-CN" altLang="en-US" sz="3200" b="1" i="0" dirty="0">
              <a:solidFill>
                <a:srgbClr val="4F4F4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en-US" sz="2400" b="0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采用八邻居格式。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2167" y="1109339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600" b="1" i="0" u="none" strike="noStrike" cap="none" normalizeH="0" baseline="0" dirty="0">
                <a:ln>
                  <a:noFill/>
                </a:ln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１.元胞状态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3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214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THREE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传染病传播</a:t>
            </a:r>
          </a:p>
        </p:txBody>
      </p:sp>
      <p:sp>
        <p:nvSpPr>
          <p:cNvPr id="3" name="椭圆 2"/>
          <p:cNvSpPr/>
          <p:nvPr/>
        </p:nvSpPr>
        <p:spPr>
          <a:xfrm flipH="1">
            <a:off x="2084442" y="157740"/>
            <a:ext cx="96220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63985" y="927348"/>
            <a:ext cx="784785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.规则</a:t>
            </a:r>
            <a:endParaRPr lang="en-US" altLang="zh-CN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易感者的下一状态只能有两种：易感者　潜伏者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潜伏者的下一状态只能有三种：潜伏者　患病者　免疫者患病者的下一状态只能有三种：患病者　死亡者　易感者免疫者的下一状态只能有一种：免疫者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死亡者的下一状态只能有一种：死亡者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485748" y="4583068"/>
            <a:ext cx="6130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状态转移的两种方式：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１</a:t>
            </a:r>
            <a:r>
              <a:rPr lang="en-US" altLang="zh-CN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自我影响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２</a:t>
            </a:r>
            <a:r>
              <a:rPr lang="en-US" altLang="zh-CN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影响邻居（邻居影响）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884677"/>
            <a:ext cx="3602146" cy="909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70765" y="2406542"/>
            <a:ext cx="4318534" cy="142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7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课后作业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1" y="4668875"/>
            <a:ext cx="3116062" cy="1839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FOUR </a:t>
            </a:r>
            <a:r>
              <a:rPr lang="zh-CN" altLang="en-US" sz="1400" b="1" dirty="0"/>
              <a:t>课后作业</a:t>
            </a:r>
          </a:p>
        </p:txBody>
      </p:sp>
      <p:sp>
        <p:nvSpPr>
          <p:cNvPr id="3" name="椭圆 2"/>
          <p:cNvSpPr/>
          <p:nvPr/>
        </p:nvSpPr>
        <p:spPr>
          <a:xfrm>
            <a:off x="1866299" y="157740"/>
            <a:ext cx="130917" cy="1133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492" y="3649027"/>
            <a:ext cx="2624455" cy="2958072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4135120" y="368300"/>
            <a:ext cx="4297680" cy="588264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67520" y="731520"/>
            <a:ext cx="1452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加</a:t>
            </a:r>
            <a:endParaRPr lang="en-US" altLang="zh-CN" sz="6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6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油</a:t>
            </a:r>
            <a:endParaRPr lang="en-US" altLang="zh-CN" sz="6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6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呀</a:t>
            </a:r>
            <a:r>
              <a:rPr lang="en-US" altLang="zh-CN" sz="6000" dirty="0">
                <a:latin typeface="华文行楷" panose="02010800040101010101" pitchFamily="2" charset="-122"/>
                <a:ea typeface="华文行楷" panose="02010800040101010101" pitchFamily="2" charset="-122"/>
              </a:rPr>
              <a:t>!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33241" y="525133"/>
            <a:ext cx="279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作业：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33241" y="1255703"/>
            <a:ext cx="39014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后三页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ppt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中有所展示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提交时间：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</a:t>
            </a:r>
          </a:p>
          <a:p>
            <a:pPr algn="ctr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2023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提交到邮箱：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  <a:hlinkClick r:id="rId4"/>
              </a:rPr>
              <a:t>3344478584@qq.com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命名：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专业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班级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姓名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元胞自动机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数学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211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大米粥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元胞自动机</a:t>
            </a:r>
          </a:p>
          <a:p>
            <a:pPr algn="ctr"/>
            <a:endParaRPr lang="zh-CN" altLang="en-US" b="1" dirty="0"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19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 FOUR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课后作业</a:t>
            </a:r>
          </a:p>
        </p:txBody>
      </p:sp>
      <p:sp>
        <p:nvSpPr>
          <p:cNvPr id="3" name="椭圆 2"/>
          <p:cNvSpPr/>
          <p:nvPr/>
        </p:nvSpPr>
        <p:spPr>
          <a:xfrm>
            <a:off x="1892717" y="174152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48897"/>
          <a:stretch>
            <a:fillRect/>
          </a:stretch>
        </p:blipFill>
        <p:spPr>
          <a:xfrm>
            <a:off x="83955" y="522604"/>
            <a:ext cx="3137336" cy="61453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49574"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81033" y="224260"/>
            <a:ext cx="2459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  </a:t>
            </a:r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背    景</a:t>
            </a:r>
          </a:p>
        </p:txBody>
      </p:sp>
      <p:sp>
        <p:nvSpPr>
          <p:cNvPr id="7" name="矩形 6"/>
          <p:cNvSpPr/>
          <p:nvPr/>
        </p:nvSpPr>
        <p:spPr>
          <a:xfrm>
            <a:off x="5442081" y="266433"/>
            <a:ext cx="2337019" cy="74140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6610588" y="1010344"/>
            <a:ext cx="2" cy="75192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551069" y="1767476"/>
            <a:ext cx="6462943" cy="461556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791252" y="3865310"/>
            <a:ext cx="60133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土地荒漠化成因可分为两类：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是全球气候变化异常，特别是中纬度地区的气候正朝暖、干的方向发展，使大的生态背景有利于沙漠化的发生；二是存在一些不利的自然因素，如气候干旱、降水变率大、土壤沙粒含量高及疏松易于移动等，特别是强劲频繁的起沙风为沙漠化的发生提供了强大的动力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请同学们用元胞自动机对土地荒漠化过程进行仿真模拟。</a:t>
            </a: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1069" y="1776410"/>
            <a:ext cx="3147864" cy="20889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518" y="1781617"/>
            <a:ext cx="3305909" cy="208369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32" grpId="0" animBg="1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19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FOUR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课后作业</a:t>
            </a:r>
            <a:endParaRPr lang="en-US" altLang="zh-CN" sz="1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 flipH="1">
            <a:off x="2126534" y="165339"/>
            <a:ext cx="96220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167640" y="842062"/>
            <a:ext cx="610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规则：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84916" y="2108445"/>
            <a:ext cx="2595957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600" b="1" i="0" u="none" strike="noStrike" cap="none" normalizeH="0" baseline="0" dirty="0">
                <a:ln>
                  <a:noFill/>
                </a:ln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１.元胞状态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3600" b="1" i="0" u="none" strike="noStrike" cap="none" normalizeH="0" baseline="0" dirty="0">
              <a:ln>
                <a:noFill/>
              </a:ln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：代表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空地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：代表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沙漠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：代表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森林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5992" y="3062799"/>
            <a:ext cx="613003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4F4F4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3600" b="1" i="0" dirty="0"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3600" b="1" i="0" dirty="0">
                <a:solidFill>
                  <a:srgbClr val="4F4F4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邻居</a:t>
            </a:r>
            <a:endParaRPr lang="en-US" altLang="zh-CN" sz="3600" b="1" i="0" dirty="0">
              <a:solidFill>
                <a:srgbClr val="4F4F4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endParaRPr lang="zh-CN" altLang="en-US" sz="3200" b="1" i="0" dirty="0">
              <a:solidFill>
                <a:srgbClr val="4F4F4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en-US" sz="2400" b="0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采用八邻居格式。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1165" y="2648845"/>
            <a:ext cx="68529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规则一：四周有沙漠时，下一时刻空地变为沙漠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规则二：森林四周有三块或四块沙漠时，下一时刻森林变为空地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规则三：沙漠四周有三块或四块森林时，下一时刻沙漠变为空地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640" y="842062"/>
            <a:ext cx="610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规则：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60523"/>
            <a:ext cx="1919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FOUR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课后作业</a:t>
            </a:r>
          </a:p>
        </p:txBody>
      </p:sp>
      <p:sp>
        <p:nvSpPr>
          <p:cNvPr id="5" name="椭圆 4"/>
          <p:cNvSpPr/>
          <p:nvPr/>
        </p:nvSpPr>
        <p:spPr>
          <a:xfrm flipH="1">
            <a:off x="2126534" y="165339"/>
            <a:ext cx="96220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72561" y="236041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感谢聆听</a:t>
            </a:r>
            <a:endParaRPr lang="en-US" altLang="zh-CN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48753" y="3943495"/>
            <a:ext cx="3482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PRESENTED BY PANDA WORK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360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ONE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元胞自动机</a:t>
            </a:r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121467" y="495021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历史：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280299" y="148514"/>
            <a:ext cx="159798" cy="1354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6" name="文本框 15"/>
          <p:cNvSpPr txBox="1"/>
          <p:nvPr/>
        </p:nvSpPr>
        <p:spPr>
          <a:xfrm>
            <a:off x="571913" y="4946661"/>
            <a:ext cx="72678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    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1983 年 S.Wolfram 发表了一系列论文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对初等元胞机256种规则所产生的模型进行了深入研究, 并用熵来描述其演化行为, 将元胞自动机分为：</a:t>
            </a:r>
            <a:r>
              <a:rPr lang="zh-CN" altLang="en-US" b="1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平稳型</a:t>
            </a:r>
            <a:r>
              <a:rPr lang="en-US" altLang="zh-CN" b="1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b="1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周期型</a:t>
            </a:r>
            <a:r>
              <a:rPr lang="en-US" altLang="zh-CN" b="1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b="1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混沌型和复杂型。</a:t>
            </a:r>
            <a:endParaRPr lang="zh-CN" altLang="en-US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14" y="1410357"/>
            <a:ext cx="976543" cy="103613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802168" y="1634340"/>
            <a:ext cx="6161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最初的元胞自动机是由冯 · 诺依曼在 1950 年代为模拟生物细胞的自我复制而提出的，但是并未受到学术界重视。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13" y="3178509"/>
            <a:ext cx="976544" cy="103613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802168" y="3404168"/>
            <a:ext cx="6161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1970 年, 剑桥大学的约翰 · 何顿 · 康威设计了一个电脑游戏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生命游戏” 后, 元胞自动机才吸引了科学家们的注意。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20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04514" y="858839"/>
            <a:ext cx="7376510" cy="2301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元胞自动机：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是一种时间、空间、状态都离散，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空间相互作用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时间因果关系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为局部的网格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动力学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模型，具有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模拟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复杂系统时空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演化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过程的能力。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70427"/>
            <a:ext cx="2360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ONE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元胞自动机</a:t>
            </a:r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简介</a:t>
            </a:r>
          </a:p>
        </p:txBody>
      </p:sp>
      <p:sp>
        <p:nvSpPr>
          <p:cNvPr id="10" name="椭圆 9"/>
          <p:cNvSpPr/>
          <p:nvPr/>
        </p:nvSpPr>
        <p:spPr>
          <a:xfrm>
            <a:off x="2280299" y="138057"/>
            <a:ext cx="159798" cy="1354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364" y="3429000"/>
            <a:ext cx="1809750" cy="2613929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0" y="3429000"/>
            <a:ext cx="7092425" cy="261393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355940" y="3611494"/>
            <a:ext cx="709242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             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“Give me space and motion </a:t>
            </a:r>
          </a:p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 I will give you the word”</a:t>
            </a:r>
          </a:p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——Albert Einstein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给我空间和规则我可以给你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创造出一个世界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360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ONE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元胞自动机</a:t>
            </a:r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316776" y="796856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应用：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280299" y="118288"/>
            <a:ext cx="159798" cy="1354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14" name="矩形 13"/>
          <p:cNvSpPr/>
          <p:nvPr/>
        </p:nvSpPr>
        <p:spPr>
          <a:xfrm>
            <a:off x="964732" y="1912901"/>
            <a:ext cx="6550312" cy="329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社会学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元胞自动机经常用于研究个人行为的社会性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流行 现象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例如人口迁移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公共场所内人员的疏散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流行病传播。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图形学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元胞自动机以其特有的结构的简单性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内在的并行 性以及复杂计算的能力成为密码学中研究的热点方向之一。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物理学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在物理学中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元胞自动机已成功的应用于流体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磁 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电场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热传导等的模拟。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65948" y="3484671"/>
            <a:ext cx="3602146" cy="909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17717" y="2204433"/>
            <a:ext cx="5156566" cy="120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构成及规则</a:t>
            </a:r>
          </a:p>
        </p:txBody>
      </p:sp>
      <p:sp>
        <p:nvSpPr>
          <p:cNvPr id="5" name="矩形 4"/>
          <p:cNvSpPr/>
          <p:nvPr/>
        </p:nvSpPr>
        <p:spPr>
          <a:xfrm>
            <a:off x="4751670" y="4364977"/>
            <a:ext cx="2785471" cy="1789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1676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TWO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构成及规则</a:t>
            </a:r>
          </a:p>
        </p:txBody>
      </p:sp>
      <p:sp>
        <p:nvSpPr>
          <p:cNvPr id="3" name="椭圆 2"/>
          <p:cNvSpPr/>
          <p:nvPr/>
        </p:nvSpPr>
        <p:spPr>
          <a:xfrm>
            <a:off x="1933083" y="148293"/>
            <a:ext cx="130917" cy="1133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56" y="109791"/>
            <a:ext cx="1645141" cy="16001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7185AD-BF78-4664-3DAE-059A0379F6EF}"/>
              </a:ext>
            </a:extLst>
          </p:cNvPr>
          <p:cNvSpPr txBox="1"/>
          <p:nvPr/>
        </p:nvSpPr>
        <p:spPr>
          <a:xfrm>
            <a:off x="3388288" y="603231"/>
            <a:ext cx="6788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元胞自动机的组成：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54184B3-9109-6EF0-3D9E-11FA3F89334A}"/>
              </a:ext>
            </a:extLst>
          </p:cNvPr>
          <p:cNvSpPr txBox="1"/>
          <p:nvPr/>
        </p:nvSpPr>
        <p:spPr>
          <a:xfrm>
            <a:off x="4021585" y="2951946"/>
            <a:ext cx="284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元胞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FC5574C-4AFE-B4A8-9A45-5C2E60869A75}"/>
              </a:ext>
            </a:extLst>
          </p:cNvPr>
          <p:cNvSpPr txBox="1"/>
          <p:nvPr/>
        </p:nvSpPr>
        <p:spPr>
          <a:xfrm>
            <a:off x="5211192" y="3515557"/>
            <a:ext cx="2130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元胞空间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DF54B8B-63F9-99D4-9877-CC1EC60F26C3}"/>
              </a:ext>
            </a:extLst>
          </p:cNvPr>
          <p:cNvSpPr txBox="1"/>
          <p:nvPr/>
        </p:nvSpPr>
        <p:spPr>
          <a:xfrm>
            <a:off x="6533963" y="2607616"/>
            <a:ext cx="497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元胞邻居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9335071-2C99-0E4F-7096-80CB4F41E879}"/>
              </a:ext>
            </a:extLst>
          </p:cNvPr>
          <p:cNvSpPr txBox="1"/>
          <p:nvPr/>
        </p:nvSpPr>
        <p:spPr>
          <a:xfrm>
            <a:off x="7892245" y="3515557"/>
            <a:ext cx="497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元胞边界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596E3BB-F9F5-FF42-6707-BDF0DF080009}"/>
              </a:ext>
            </a:extLst>
          </p:cNvPr>
          <p:cNvSpPr txBox="1"/>
          <p:nvPr/>
        </p:nvSpPr>
        <p:spPr>
          <a:xfrm>
            <a:off x="9135119" y="3038503"/>
            <a:ext cx="568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规则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C49DFAC-1542-8C2A-94E7-99DCFE75B218}"/>
              </a:ext>
            </a:extLst>
          </p:cNvPr>
          <p:cNvSpPr txBox="1"/>
          <p:nvPr/>
        </p:nvSpPr>
        <p:spPr>
          <a:xfrm>
            <a:off x="4173985" y="3104346"/>
            <a:ext cx="284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E53046-78ED-0BA7-5FB1-F0B175095481}"/>
              </a:ext>
            </a:extLst>
          </p:cNvPr>
          <p:cNvSpPr txBox="1"/>
          <p:nvPr/>
        </p:nvSpPr>
        <p:spPr>
          <a:xfrm>
            <a:off x="5363592" y="3667957"/>
            <a:ext cx="2130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元胞空间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2DE79EE-1732-7A51-AC14-EBBC760295F6}"/>
              </a:ext>
            </a:extLst>
          </p:cNvPr>
          <p:cNvSpPr txBox="1"/>
          <p:nvPr/>
        </p:nvSpPr>
        <p:spPr>
          <a:xfrm>
            <a:off x="6686363" y="2760016"/>
            <a:ext cx="497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元胞邻居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CDC4F4C-6A69-45C3-891D-7AA2B7F4DBAD}"/>
              </a:ext>
            </a:extLst>
          </p:cNvPr>
          <p:cNvSpPr txBox="1"/>
          <p:nvPr/>
        </p:nvSpPr>
        <p:spPr>
          <a:xfrm>
            <a:off x="8044645" y="3667957"/>
            <a:ext cx="497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元胞边界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ACF4ADA-F6F4-3714-2137-59AC8315585A}"/>
              </a:ext>
            </a:extLst>
          </p:cNvPr>
          <p:cNvSpPr txBox="1"/>
          <p:nvPr/>
        </p:nvSpPr>
        <p:spPr>
          <a:xfrm>
            <a:off x="9287519" y="3190903"/>
            <a:ext cx="568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规则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4" grpId="0"/>
      <p:bldP spid="55" grpId="0"/>
      <p:bldP spid="56" grpId="0"/>
      <p:bldP spid="57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1676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TWO 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构成及规则</a:t>
            </a:r>
          </a:p>
        </p:txBody>
      </p:sp>
      <p:sp>
        <p:nvSpPr>
          <p:cNvPr id="3" name="椭圆 2"/>
          <p:cNvSpPr/>
          <p:nvPr/>
        </p:nvSpPr>
        <p:spPr>
          <a:xfrm>
            <a:off x="1933083" y="148293"/>
            <a:ext cx="130917" cy="1133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4003040" y="193753"/>
            <a:ext cx="379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元胞自动机：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203" y="1401743"/>
            <a:ext cx="2844800" cy="1999488"/>
          </a:xfrm>
          <a:prstGeom prst="rect">
            <a:avLst/>
          </a:prstGeom>
        </p:spPr>
      </p:pic>
      <p:cxnSp>
        <p:nvCxnSpPr>
          <p:cNvPr id="31" name="直接箭头连接符 30"/>
          <p:cNvCxnSpPr/>
          <p:nvPr/>
        </p:nvCxnSpPr>
        <p:spPr>
          <a:xfrm flipH="1" flipV="1">
            <a:off x="6270155" y="2163352"/>
            <a:ext cx="2174240" cy="583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145550" y="2192538"/>
            <a:ext cx="24383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857203" y="3923211"/>
            <a:ext cx="8196252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元胞：“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细胞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”或“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”变化的基本单位，元胞自动机变化的载体。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举例：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1.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人体细胞是人体结构、生理功能的基本单位，人体就是由体细胞和生殖细胞组成。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2.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微量元素虽然身体当中的含量非常少，可是却会参与人体的各项生理机能。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自动机：通过对元胞设定规则，每个元胞状态会不断自动更新。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356" y="0"/>
            <a:ext cx="1645141" cy="16001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3c20bd-93e6-4ef6-ae9b-2106bffaa79b"/>
  <p:tag name="COMMONDATA" val="eyJoZGlkIjoiOGM4MmIzMDQyMjdlZjkyZGE4YWMxZThjYjk5MjA0Zjk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10682</TotalTime>
  <Words>2521</Words>
  <Application>Microsoft Office PowerPoint</Application>
  <PresentationFormat>宽屏</PresentationFormat>
  <Paragraphs>381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华文楷体</vt:lpstr>
      <vt:lpstr>华文行楷</vt:lpstr>
      <vt:lpstr>微软雅黑</vt:lpstr>
      <vt:lpstr>Arial</vt:lpstr>
      <vt:lpstr>Century Gothic</vt:lpstr>
      <vt:lpstr>Segoe UI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>www.tukuppt.com</dc:creator>
  <cp:keywords>tukuppt</cp:keywords>
  <cp:lastModifiedBy>sy h</cp:lastModifiedBy>
  <cp:revision>25</cp:revision>
  <dcterms:created xsi:type="dcterms:W3CDTF">2015-08-18T02:51:00Z</dcterms:created>
  <dcterms:modified xsi:type="dcterms:W3CDTF">2023-02-12T12:57:49Z</dcterms:modified>
  <cp:category>tukuppt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5386B6E7145D45CBA9DB0870C1BB71BE</vt:lpwstr>
  </property>
</Properties>
</file>