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2024-02-05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页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圆角矩形"/>
          <p:cNvSpPr/>
          <p:nvPr/>
        </p:nvSpPr>
        <p:spPr>
          <a:xfrm>
            <a:off x="3995555" y="1993736"/>
            <a:ext cx="4062861" cy="2439600"/>
          </a:xfrm>
          <a:custGeom>
            <a:avLst/>
            <a:gdLst>
              <a:gd name="connsiteX0" fmla="*/ 0 w 4062861"/>
              <a:gd name="connsiteY0" fmla="*/ 1219800 h 2439600"/>
              <a:gd name="connsiteX1" fmla="*/ 2031431 w 4062861"/>
              <a:gd name="connsiteY1" fmla="*/ 0 h 2439600"/>
              <a:gd name="connsiteX2" fmla="*/ 4062861 w 4062861"/>
              <a:gd name="connsiteY2" fmla="*/ 1219800 h 2439600"/>
              <a:gd name="connsiteX3" fmla="*/ 2031431 w 4062861"/>
              <a:gd name="connsiteY3" fmla="*/ 2439600 h 243960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4062861" h="2439600" stroke="0">
                <a:moveTo>
                  <a:pt x="4062861" y="2356000"/>
                </a:moveTo>
                <a:lnTo>
                  <a:pt x="4062861" y="83600"/>
                </a:lnTo>
                <a:cubicBezTo>
                  <a:pt x="4062861" y="37453"/>
                  <a:pt x="4025408" y="0"/>
                  <a:pt x="397926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356000"/>
                </a:lnTo>
                <a:cubicBezTo>
                  <a:pt x="0" y="2402147"/>
                  <a:pt x="37453" y="2439600"/>
                  <a:pt x="83600" y="2439600"/>
                </a:cubicBezTo>
                <a:lnTo>
                  <a:pt x="3979261" y="2439600"/>
                </a:lnTo>
                <a:cubicBezTo>
                  <a:pt x="4025408" y="2439600"/>
                  <a:pt x="4062861" y="2402147"/>
                  <a:pt x="4062861" y="2356000"/>
                </a:cubicBezTo>
                <a:close/>
              </a:path>
              <a:path w="4062861" h="2439600" fill="none">
                <a:moveTo>
                  <a:pt x="4062861" y="2356000"/>
                </a:moveTo>
                <a:lnTo>
                  <a:pt x="4062861" y="83600"/>
                </a:lnTo>
                <a:cubicBezTo>
                  <a:pt x="4062861" y="37453"/>
                  <a:pt x="4025408" y="0"/>
                  <a:pt x="397926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356000"/>
                </a:lnTo>
                <a:cubicBezTo>
                  <a:pt x="0" y="2402147"/>
                  <a:pt x="37453" y="2439600"/>
                  <a:pt x="83600" y="2439600"/>
                </a:cubicBezTo>
                <a:lnTo>
                  <a:pt x="3979261" y="2439600"/>
                </a:lnTo>
                <a:cubicBezTo>
                  <a:pt x="4025408" y="2439600"/>
                  <a:pt x="4062861" y="2402147"/>
                  <a:pt x="4062861" y="23560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4155C6"/>
            </a:solidFill>
            <a:custDash>
              <a:ds d="1100000" sp="500000"/>
            </a:custDash>
            <a:round/>
          </a:ln>
        </p:spPr>
      </p:sp>
      <p:sp>
        <p:nvSpPr>
          <p:cNvPr id="238" name="圆角矩形"/>
          <p:cNvSpPr/>
          <p:nvPr/>
        </p:nvSpPr>
        <p:spPr>
          <a:xfrm>
            <a:off x="794397" y="1993736"/>
            <a:ext cx="3052061" cy="2150800"/>
          </a:xfrm>
          <a:custGeom>
            <a:avLst/>
            <a:gdLst>
              <a:gd name="connsiteX0" fmla="*/ 0 w 3052061"/>
              <a:gd name="connsiteY0" fmla="*/ 1075400 h 2150800"/>
              <a:gd name="connsiteX1" fmla="*/ 1526031 w 3052061"/>
              <a:gd name="connsiteY1" fmla="*/ 0 h 2150800"/>
              <a:gd name="connsiteX2" fmla="*/ 3052061 w 3052061"/>
              <a:gd name="connsiteY2" fmla="*/ 1075400 h 2150800"/>
              <a:gd name="connsiteX3" fmla="*/ 1526031 w 3052061"/>
              <a:gd name="connsiteY3" fmla="*/ 2150800 h 2150800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3052061" h="2150800" stroke="0">
                <a:moveTo>
                  <a:pt x="3052061" y="2067200"/>
                </a:moveTo>
                <a:lnTo>
                  <a:pt x="3052061" y="83600"/>
                </a:lnTo>
                <a:cubicBezTo>
                  <a:pt x="3052061" y="37453"/>
                  <a:pt x="3014608" y="0"/>
                  <a:pt x="296846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067200"/>
                </a:lnTo>
                <a:cubicBezTo>
                  <a:pt x="0" y="2113347"/>
                  <a:pt x="37453" y="2150800"/>
                  <a:pt x="83600" y="2150800"/>
                </a:cubicBezTo>
                <a:lnTo>
                  <a:pt x="2968461" y="2150800"/>
                </a:lnTo>
                <a:cubicBezTo>
                  <a:pt x="3014608" y="2150800"/>
                  <a:pt x="3052061" y="2113347"/>
                  <a:pt x="3052061" y="2067200"/>
                </a:cubicBezTo>
                <a:close/>
              </a:path>
              <a:path w="3052061" h="2150800" fill="none">
                <a:moveTo>
                  <a:pt x="3052061" y="2067200"/>
                </a:moveTo>
                <a:lnTo>
                  <a:pt x="3052061" y="83600"/>
                </a:lnTo>
                <a:cubicBezTo>
                  <a:pt x="3052061" y="37453"/>
                  <a:pt x="3014608" y="0"/>
                  <a:pt x="2968461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067200"/>
                </a:lnTo>
                <a:cubicBezTo>
                  <a:pt x="0" y="2113347"/>
                  <a:pt x="37453" y="2150800"/>
                  <a:pt x="83600" y="2150800"/>
                </a:cubicBezTo>
                <a:lnTo>
                  <a:pt x="2968461" y="2150800"/>
                </a:lnTo>
                <a:cubicBezTo>
                  <a:pt x="3014608" y="2150800"/>
                  <a:pt x="3052061" y="2113347"/>
                  <a:pt x="3052061" y="2067200"/>
                </a:cubicBezTo>
                <a:close/>
              </a:path>
            </a:pathLst>
          </a:custGeom>
          <a:solidFill>
            <a:srgbClr val="FFFFFF"/>
          </a:solidFill>
          <a:ln w="7600" cap="flat">
            <a:solidFill>
              <a:srgbClr val="4ED7C5"/>
            </a:solidFill>
            <a:custDash>
              <a:ds d="1100000" sp="500000"/>
            </a:custDash>
            <a:round/>
          </a:ln>
        </p:spPr>
      </p:sp>
      <p:sp>
        <p:nvSpPr>
          <p:cNvPr id="186" name="倒棱角矩形"/>
          <p:cNvSpPr/>
          <p:nvPr/>
        </p:nvSpPr>
        <p:spPr>
          <a:xfrm>
            <a:off x="4630824" y="3647841"/>
            <a:ext cx="729600" cy="286104"/>
          </a:xfrm>
          <a:custGeom>
            <a:avLst/>
            <a:gdLst>
              <a:gd name="connsiteX0" fmla="*/ 0 w 729600"/>
              <a:gd name="connsiteY0" fmla="*/ 143052 h 286104"/>
              <a:gd name="connsiteX1" fmla="*/ 364800 w 729600"/>
              <a:gd name="connsiteY1" fmla="*/ 0 h 286104"/>
              <a:gd name="connsiteX2" fmla="*/ 729600 w 729600"/>
              <a:gd name="connsiteY2" fmla="*/ 143052 h 286104"/>
              <a:gd name="connsiteX3" fmla="*/ 364800 w 729600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729600" h="286104" stroke="0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  <a:path w="729600" h="286104" fill="none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</a:pathLst>
          </a:custGeom>
          <a:solidFill>
            <a:srgbClr val="F96363"/>
          </a:solidFill>
          <a:ln w="7600" cap="flat">
            <a:solidFill>
              <a:srgbClr val="F9636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grow</a:t>
            </a:r>
          </a:p>
        </p:txBody>
      </p:sp>
      <p:sp>
        <p:nvSpPr>
          <p:cNvPr id="187" name="倒棱角矩形"/>
          <p:cNvSpPr/>
          <p:nvPr/>
        </p:nvSpPr>
        <p:spPr>
          <a:xfrm>
            <a:off x="5643600" y="3647841"/>
            <a:ext cx="729600" cy="286104"/>
          </a:xfrm>
          <a:custGeom>
            <a:avLst/>
            <a:gdLst>
              <a:gd name="connsiteX0" fmla="*/ 0 w 729600"/>
              <a:gd name="connsiteY0" fmla="*/ 143052 h 286104"/>
              <a:gd name="connsiteX1" fmla="*/ 364800 w 729600"/>
              <a:gd name="connsiteY1" fmla="*/ 0 h 286104"/>
              <a:gd name="connsiteX2" fmla="*/ 729600 w 729600"/>
              <a:gd name="connsiteY2" fmla="*/ 143052 h 286104"/>
              <a:gd name="connsiteX3" fmla="*/ 364800 w 729600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729600" h="286104" stroke="0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  <a:path w="729600" h="286104" fill="none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</a:pathLst>
          </a:custGeom>
          <a:solidFill>
            <a:srgbClr val="F96363"/>
          </a:solidFill>
          <a:ln w="7600" cap="flat">
            <a:solidFill>
              <a:srgbClr val="F9636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die/preyed</a:t>
            </a:r>
          </a:p>
        </p:txBody>
      </p:sp>
      <p:sp>
        <p:nvSpPr>
          <p:cNvPr id="188" name="倒棱角矩形"/>
          <p:cNvSpPr/>
          <p:nvPr/>
        </p:nvSpPr>
        <p:spPr>
          <a:xfrm>
            <a:off x="6287624" y="2951339"/>
            <a:ext cx="729600" cy="286104"/>
          </a:xfrm>
          <a:custGeom>
            <a:avLst/>
            <a:gdLst>
              <a:gd name="connsiteX0" fmla="*/ 0 w 729600"/>
              <a:gd name="connsiteY0" fmla="*/ 143052 h 286104"/>
              <a:gd name="connsiteX1" fmla="*/ 364800 w 729600"/>
              <a:gd name="connsiteY1" fmla="*/ 0 h 286104"/>
              <a:gd name="connsiteX2" fmla="*/ 729600 w 729600"/>
              <a:gd name="connsiteY2" fmla="*/ 143052 h 286104"/>
              <a:gd name="connsiteX3" fmla="*/ 364800 w 729600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729600" h="286104" stroke="0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  <a:path w="729600" h="286104" fill="none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</a:pathLst>
          </a:custGeom>
          <a:solidFill>
            <a:srgbClr val="F96363"/>
          </a:solidFill>
          <a:ln w="7600" cap="flat">
            <a:solidFill>
              <a:srgbClr val="F9636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spawning</a:t>
            </a:r>
          </a:p>
        </p:txBody>
      </p:sp>
      <p:sp>
        <p:nvSpPr>
          <p:cNvPr id="189" name="倒棱角矩形"/>
          <p:cNvSpPr/>
          <p:nvPr/>
        </p:nvSpPr>
        <p:spPr>
          <a:xfrm>
            <a:off x="4174824" y="2951339"/>
            <a:ext cx="729600" cy="286104"/>
          </a:xfrm>
          <a:custGeom>
            <a:avLst/>
            <a:gdLst>
              <a:gd name="connsiteX0" fmla="*/ 0 w 729600"/>
              <a:gd name="connsiteY0" fmla="*/ 143052 h 286104"/>
              <a:gd name="connsiteX1" fmla="*/ 364800 w 729600"/>
              <a:gd name="connsiteY1" fmla="*/ 0 h 286104"/>
              <a:gd name="connsiteX2" fmla="*/ 729600 w 729600"/>
              <a:gd name="connsiteY2" fmla="*/ 143052 h 286104"/>
              <a:gd name="connsiteX3" fmla="*/ 364800 w 729600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729600" h="286104" stroke="0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  <a:path w="729600" h="286104" fill="none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</a:pathLst>
          </a:custGeom>
          <a:solidFill>
            <a:srgbClr val="F96363"/>
          </a:solidFill>
          <a:ln w="7600" cap="flat">
            <a:solidFill>
              <a:srgbClr val="F9636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feeding</a:t>
            </a:r>
          </a:p>
        </p:txBody>
      </p:sp>
      <p:sp>
        <p:nvSpPr>
          <p:cNvPr id="192" name="八分点圆"/>
          <p:cNvSpPr/>
          <p:nvPr/>
        </p:nvSpPr>
        <p:spPr>
          <a:xfrm>
            <a:off x="5140024" y="2738202"/>
            <a:ext cx="912000" cy="712378"/>
          </a:xfrm>
          <a:custGeom>
            <a:avLst/>
            <a:gdLst>
              <a:gd name="connsiteX0" fmla="*/ 0 w 912000"/>
              <a:gd name="connsiteY0" fmla="*/ 356189 h 712378"/>
              <a:gd name="connsiteX1" fmla="*/ 456000 w 912000"/>
              <a:gd name="connsiteY1" fmla="*/ 0 h 712378"/>
              <a:gd name="connsiteX2" fmla="*/ 912000 w 912000"/>
              <a:gd name="connsiteY2" fmla="*/ 356189 h 712378"/>
              <a:gd name="connsiteX3" fmla="*/ 456000 w 912000"/>
              <a:gd name="connsiteY3" fmla="*/ 712378 h 712378"/>
              <a:gd name="connsiteX4" fmla="*/ 778441 w 912000"/>
              <a:gd name="connsiteY4" fmla="*/ 608052 h 712378"/>
              <a:gd name="connsiteX5" fmla="*/ 133559 w 912000"/>
              <a:gd name="connsiteY5" fmla="*/ 608052 h 712378"/>
              <a:gd name="connsiteX6" fmla="*/ 133559 w 912000"/>
              <a:gd name="connsiteY6" fmla="*/ 104325 h 712378"/>
              <a:gd name="connsiteX7" fmla="*/ 778441 w 912000"/>
              <a:gd name="connsiteY7" fmla="*/ 104325 h 712378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  <a:cxn ang="5400000">
                <a:pos x="connsiteX4" y="connsiteY4"/>
              </a:cxn>
              <a:cxn ang="5400000">
                <a:pos x="connsiteX5" y="connsiteY5"/>
              </a:cxn>
              <a:cxn ang="16200000">
                <a:pos x="connsiteX6" y="connsiteY6"/>
              </a:cxn>
              <a:cxn ang="16200000">
                <a:pos x="connsiteX7" y="connsiteY7"/>
              </a:cxn>
            </a:cxnLst>
            <a:rect l="l" t="t" r="r" b="b"/>
            <a:pathLst>
              <a:path w="912000" h="712378" stroke="0">
                <a:moveTo>
                  <a:pt x="0" y="356189"/>
                </a:moveTo>
                <a:cubicBezTo>
                  <a:pt x="0" y="159472"/>
                  <a:pt x="204159" y="0"/>
                  <a:pt x="456000" y="0"/>
                </a:cubicBezTo>
                <a:cubicBezTo>
                  <a:pt x="707841" y="0"/>
                  <a:pt x="912000" y="159472"/>
                  <a:pt x="912000" y="356189"/>
                </a:cubicBezTo>
                <a:cubicBezTo>
                  <a:pt x="912000" y="552906"/>
                  <a:pt x="707841" y="712378"/>
                  <a:pt x="456000" y="712378"/>
                </a:cubicBezTo>
                <a:cubicBezTo>
                  <a:pt x="204159" y="712378"/>
                  <a:pt x="0" y="552906"/>
                  <a:pt x="0" y="356189"/>
                </a:cubicBezTo>
                <a:close/>
              </a:path>
              <a:path w="912000" h="712378" fill="none">
                <a:moveTo>
                  <a:pt x="0" y="356189"/>
                </a:moveTo>
                <a:cubicBezTo>
                  <a:pt x="0" y="159472"/>
                  <a:pt x="204159" y="0"/>
                  <a:pt x="456000" y="0"/>
                </a:cubicBezTo>
                <a:cubicBezTo>
                  <a:pt x="707841" y="0"/>
                  <a:pt x="912000" y="159472"/>
                  <a:pt x="912000" y="356189"/>
                </a:cubicBezTo>
                <a:cubicBezTo>
                  <a:pt x="912000" y="552906"/>
                  <a:pt x="707841" y="712378"/>
                  <a:pt x="456000" y="712378"/>
                </a:cubicBezTo>
                <a:cubicBezTo>
                  <a:pt x="204159" y="712378"/>
                  <a:pt x="0" y="552906"/>
                  <a:pt x="0" y="356189"/>
                </a:cubicBezTo>
                <a:close/>
              </a:path>
            </a:pathLst>
          </a:custGeom>
          <a:solidFill>
            <a:srgbClr val="3CA057"/>
          </a:solidFill>
          <a:ln w="7600" cap="flat">
            <a:solidFill>
              <a:srgbClr val="10184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Physiological activities of lampreys</a:t>
            </a:r>
          </a:p>
        </p:txBody>
      </p:sp>
      <p:sp>
        <p:nvSpPr>
          <p:cNvPr id="193" name="ConnectLine"/>
          <p:cNvSpPr/>
          <p:nvPr/>
        </p:nvSpPr>
        <p:spPr>
          <a:xfrm>
            <a:off x="5918462" y="3346254"/>
            <a:ext cx="89938" cy="301587"/>
          </a:xfrm>
          <a:custGeom>
            <a:avLst/>
            <a:gdLst/>
            <a:ahLst/>
            <a:cxnLst/>
            <a:rect l="l" t="t" r="r" b="b"/>
            <a:pathLst>
              <a:path w="89938" h="301587" fill="none">
                <a:moveTo>
                  <a:pt x="0" y="0"/>
                </a:moveTo>
                <a:lnTo>
                  <a:pt x="89938" y="301587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194" name="ConnectLine"/>
          <p:cNvSpPr/>
          <p:nvPr/>
        </p:nvSpPr>
        <p:spPr>
          <a:xfrm>
            <a:off x="4995624" y="3346254"/>
            <a:ext cx="277959" cy="301587"/>
          </a:xfrm>
          <a:custGeom>
            <a:avLst/>
            <a:gdLst/>
            <a:ahLst/>
            <a:cxnLst/>
            <a:rect l="l" t="t" r="r" b="b"/>
            <a:pathLst>
              <a:path w="277959" h="301587" fill="none">
                <a:moveTo>
                  <a:pt x="277959" y="0"/>
                </a:moveTo>
                <a:lnTo>
                  <a:pt x="0" y="301587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195" name="ConnectLine"/>
          <p:cNvSpPr/>
          <p:nvPr/>
        </p:nvSpPr>
        <p:spPr>
          <a:xfrm>
            <a:off x="6052024" y="3094390"/>
            <a:ext cx="235600" cy="7600"/>
          </a:xfrm>
          <a:custGeom>
            <a:avLst/>
            <a:gdLst/>
            <a:ahLst/>
            <a:cxnLst/>
            <a:rect l="l" t="t" r="r" b="b"/>
            <a:pathLst>
              <a:path w="235600" h="7600" fill="none">
                <a:moveTo>
                  <a:pt x="0" y="0"/>
                </a:moveTo>
                <a:lnTo>
                  <a:pt x="23560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196" name="倒棱角矩形"/>
          <p:cNvSpPr/>
          <p:nvPr/>
        </p:nvSpPr>
        <p:spPr>
          <a:xfrm>
            <a:off x="5643600" y="2282539"/>
            <a:ext cx="729600" cy="286104"/>
          </a:xfrm>
          <a:custGeom>
            <a:avLst/>
            <a:gdLst>
              <a:gd name="connsiteX0" fmla="*/ 0 w 729600"/>
              <a:gd name="connsiteY0" fmla="*/ 143052 h 286104"/>
              <a:gd name="connsiteX1" fmla="*/ 364800 w 729600"/>
              <a:gd name="connsiteY1" fmla="*/ 0 h 286104"/>
              <a:gd name="connsiteX2" fmla="*/ 729600 w 729600"/>
              <a:gd name="connsiteY2" fmla="*/ 143052 h 286104"/>
              <a:gd name="connsiteX3" fmla="*/ 364800 w 729600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729600" h="286104" stroke="0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  <a:path w="729600" h="286104" fill="none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</a:pathLst>
          </a:custGeom>
          <a:solidFill>
            <a:srgbClr val="F96363"/>
          </a:solidFill>
          <a:ln w="7600" cap="flat">
            <a:solidFill>
              <a:srgbClr val="F9636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swim</a:t>
            </a:r>
          </a:p>
        </p:txBody>
      </p:sp>
      <p:sp>
        <p:nvSpPr>
          <p:cNvPr id="197" name="倒棱角矩形"/>
          <p:cNvSpPr/>
          <p:nvPr/>
        </p:nvSpPr>
        <p:spPr>
          <a:xfrm>
            <a:off x="4630824" y="2282539"/>
            <a:ext cx="729600" cy="286104"/>
          </a:xfrm>
          <a:custGeom>
            <a:avLst/>
            <a:gdLst>
              <a:gd name="connsiteX0" fmla="*/ 0 w 729600"/>
              <a:gd name="connsiteY0" fmla="*/ 143052 h 286104"/>
              <a:gd name="connsiteX1" fmla="*/ 364800 w 729600"/>
              <a:gd name="connsiteY1" fmla="*/ 0 h 286104"/>
              <a:gd name="connsiteX2" fmla="*/ 729600 w 729600"/>
              <a:gd name="connsiteY2" fmla="*/ 143052 h 286104"/>
              <a:gd name="connsiteX3" fmla="*/ 364800 w 729600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729600" h="286104" stroke="0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  <a:path w="729600" h="286104" fill="none">
                <a:moveTo>
                  <a:pt x="94978" y="0"/>
                </a:moveTo>
                <a:lnTo>
                  <a:pt x="634622" y="0"/>
                </a:lnTo>
                <a:lnTo>
                  <a:pt x="729600" y="94978"/>
                </a:lnTo>
                <a:lnTo>
                  <a:pt x="729600" y="191126"/>
                </a:lnTo>
                <a:lnTo>
                  <a:pt x="634622" y="286104"/>
                </a:lnTo>
                <a:lnTo>
                  <a:pt x="94978" y="286104"/>
                </a:lnTo>
                <a:lnTo>
                  <a:pt x="0" y="191126"/>
                </a:lnTo>
                <a:lnTo>
                  <a:pt x="0" y="94978"/>
                </a:lnTo>
                <a:lnTo>
                  <a:pt x="94978" y="0"/>
                </a:lnTo>
                <a:close/>
              </a:path>
            </a:pathLst>
          </a:custGeom>
          <a:solidFill>
            <a:srgbClr val="F96363"/>
          </a:solidFill>
          <a:ln w="7600" cap="flat">
            <a:solidFill>
              <a:srgbClr val="F9636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metabolism</a:t>
            </a:r>
          </a:p>
        </p:txBody>
      </p:sp>
      <p:sp>
        <p:nvSpPr>
          <p:cNvPr id="198" name="ConnectLine"/>
          <p:cNvSpPr/>
          <p:nvPr/>
        </p:nvSpPr>
        <p:spPr>
          <a:xfrm>
            <a:off x="5918462" y="2568643"/>
            <a:ext cx="89938" cy="273885"/>
          </a:xfrm>
          <a:custGeom>
            <a:avLst/>
            <a:gdLst/>
            <a:ahLst/>
            <a:cxnLst/>
            <a:rect l="l" t="t" r="r" b="b"/>
            <a:pathLst>
              <a:path w="89938" h="273885" fill="none">
                <a:moveTo>
                  <a:pt x="0" y="273885"/>
                </a:moveTo>
                <a:lnTo>
                  <a:pt x="89938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199" name="ConnectLine"/>
          <p:cNvSpPr/>
          <p:nvPr/>
        </p:nvSpPr>
        <p:spPr>
          <a:xfrm>
            <a:off x="4995624" y="2568643"/>
            <a:ext cx="277959" cy="273885"/>
          </a:xfrm>
          <a:custGeom>
            <a:avLst/>
            <a:gdLst/>
            <a:ahLst/>
            <a:cxnLst/>
            <a:rect l="l" t="t" r="r" b="b"/>
            <a:pathLst>
              <a:path w="277959" h="273885" fill="none">
                <a:moveTo>
                  <a:pt x="277959" y="273885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00" name="ConnectLine"/>
          <p:cNvSpPr/>
          <p:nvPr/>
        </p:nvSpPr>
        <p:spPr>
          <a:xfrm>
            <a:off x="4904424" y="3094390"/>
            <a:ext cx="235600" cy="7600"/>
          </a:xfrm>
          <a:custGeom>
            <a:avLst/>
            <a:gdLst/>
            <a:ahLst/>
            <a:cxnLst/>
            <a:rect l="l" t="t" r="r" b="b"/>
            <a:pathLst>
              <a:path w="235600" h="7600" fill="none">
                <a:moveTo>
                  <a:pt x="235600" y="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02" name="圆头矩形"/>
          <p:cNvSpPr/>
          <p:nvPr/>
        </p:nvSpPr>
        <p:spPr>
          <a:xfrm>
            <a:off x="6711900" y="2282539"/>
            <a:ext cx="686649" cy="286104"/>
          </a:xfrm>
          <a:custGeom>
            <a:avLst/>
            <a:gdLst>
              <a:gd name="connsiteX0" fmla="*/ 0 w 686649"/>
              <a:gd name="connsiteY0" fmla="*/ 143052 h 286104"/>
              <a:gd name="connsiteX1" fmla="*/ 343324 w 686649"/>
              <a:gd name="connsiteY1" fmla="*/ 0 h 286104"/>
              <a:gd name="connsiteX2" fmla="*/ 686649 w 686649"/>
              <a:gd name="connsiteY2" fmla="*/ 143052 h 286104"/>
              <a:gd name="connsiteX3" fmla="*/ 343324 w 686649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686649" h="286104" stroke="0">
                <a:moveTo>
                  <a:pt x="143052" y="286104"/>
                </a:moveTo>
                <a:lnTo>
                  <a:pt x="543597" y="286104"/>
                </a:lnTo>
                <a:cubicBezTo>
                  <a:pt x="622604" y="286104"/>
                  <a:pt x="686649" y="222059"/>
                  <a:pt x="686649" y="143052"/>
                </a:cubicBezTo>
                <a:cubicBezTo>
                  <a:pt x="686649" y="64044"/>
                  <a:pt x="622604" y="0"/>
                  <a:pt x="543597" y="0"/>
                </a:cubicBezTo>
                <a:lnTo>
                  <a:pt x="143052" y="0"/>
                </a:lnTo>
                <a:cubicBezTo>
                  <a:pt x="64044" y="0"/>
                  <a:pt x="0" y="64044"/>
                  <a:pt x="0" y="143052"/>
                </a:cubicBezTo>
                <a:cubicBezTo>
                  <a:pt x="0" y="222059"/>
                  <a:pt x="64044" y="286104"/>
                  <a:pt x="143052" y="286104"/>
                </a:cubicBezTo>
                <a:close/>
              </a:path>
              <a:path w="686649" h="286104" fill="none">
                <a:moveTo>
                  <a:pt x="143052" y="286104"/>
                </a:moveTo>
                <a:lnTo>
                  <a:pt x="543597" y="286104"/>
                </a:lnTo>
                <a:cubicBezTo>
                  <a:pt x="622604" y="286104"/>
                  <a:pt x="686649" y="222059"/>
                  <a:pt x="686649" y="143052"/>
                </a:cubicBezTo>
                <a:cubicBezTo>
                  <a:pt x="686649" y="64044"/>
                  <a:pt x="622604" y="0"/>
                  <a:pt x="543597" y="0"/>
                </a:cubicBezTo>
                <a:lnTo>
                  <a:pt x="143052" y="0"/>
                </a:lnTo>
                <a:cubicBezTo>
                  <a:pt x="64044" y="0"/>
                  <a:pt x="0" y="64044"/>
                  <a:pt x="0" y="143052"/>
                </a:cubicBezTo>
                <a:cubicBezTo>
                  <a:pt x="0" y="222059"/>
                  <a:pt x="64044" y="286104"/>
                  <a:pt x="143052" y="286104"/>
                </a:cubicBezTo>
                <a:close/>
              </a:path>
            </a:pathLst>
          </a:custGeom>
          <a:solidFill>
            <a:srgbClr val="99BD25"/>
          </a:solidFill>
          <a:ln w="7600" cap="flat">
            <a:solidFill>
              <a:srgbClr val="10184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eggs</a:t>
            </a:r>
          </a:p>
        </p:txBody>
      </p:sp>
      <p:sp>
        <p:nvSpPr>
          <p:cNvPr id="203" name="圆头矩形"/>
          <p:cNvSpPr/>
          <p:nvPr/>
        </p:nvSpPr>
        <p:spPr>
          <a:xfrm>
            <a:off x="6711899" y="3587041"/>
            <a:ext cx="686649" cy="407704"/>
          </a:xfrm>
          <a:custGeom>
            <a:avLst/>
            <a:gdLst>
              <a:gd name="connsiteX0" fmla="*/ 0 w 686649"/>
              <a:gd name="connsiteY0" fmla="*/ 203852 h 407704"/>
              <a:gd name="connsiteX1" fmla="*/ 343324 w 686649"/>
              <a:gd name="connsiteY1" fmla="*/ 0 h 407704"/>
              <a:gd name="connsiteX2" fmla="*/ 686649 w 686649"/>
              <a:gd name="connsiteY2" fmla="*/ 203852 h 407704"/>
              <a:gd name="connsiteX3" fmla="*/ 343324 w 686649"/>
              <a:gd name="connsiteY3" fmla="*/ 407704 h 4077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686649" h="407704" stroke="0">
                <a:moveTo>
                  <a:pt x="171662" y="407704"/>
                </a:moveTo>
                <a:lnTo>
                  <a:pt x="514987" y="407704"/>
                </a:lnTo>
                <a:cubicBezTo>
                  <a:pt x="609795" y="407704"/>
                  <a:pt x="686649" y="330850"/>
                  <a:pt x="686649" y="203852"/>
                </a:cubicBezTo>
                <a:cubicBezTo>
                  <a:pt x="686649" y="76853"/>
                  <a:pt x="609795" y="0"/>
                  <a:pt x="514987" y="0"/>
                </a:cubicBezTo>
                <a:lnTo>
                  <a:pt x="171662" y="0"/>
                </a:lnTo>
                <a:cubicBezTo>
                  <a:pt x="76853" y="0"/>
                  <a:pt x="0" y="76853"/>
                  <a:pt x="0" y="203852"/>
                </a:cubicBezTo>
                <a:cubicBezTo>
                  <a:pt x="0" y="330850"/>
                  <a:pt x="76853" y="407704"/>
                  <a:pt x="171662" y="407704"/>
                </a:cubicBezTo>
                <a:close/>
              </a:path>
              <a:path w="686649" h="407704" fill="none">
                <a:moveTo>
                  <a:pt x="171662" y="407704"/>
                </a:moveTo>
                <a:lnTo>
                  <a:pt x="514987" y="407704"/>
                </a:lnTo>
                <a:cubicBezTo>
                  <a:pt x="609795" y="407704"/>
                  <a:pt x="686649" y="330850"/>
                  <a:pt x="686649" y="203852"/>
                </a:cubicBezTo>
                <a:cubicBezTo>
                  <a:pt x="686649" y="76853"/>
                  <a:pt x="609795" y="0"/>
                  <a:pt x="514987" y="0"/>
                </a:cubicBezTo>
                <a:lnTo>
                  <a:pt x="171662" y="0"/>
                </a:lnTo>
                <a:cubicBezTo>
                  <a:pt x="76853" y="0"/>
                  <a:pt x="0" y="76853"/>
                  <a:pt x="0" y="203852"/>
                </a:cubicBezTo>
                <a:cubicBezTo>
                  <a:pt x="0" y="330850"/>
                  <a:pt x="76853" y="407704"/>
                  <a:pt x="171662" y="407704"/>
                </a:cubicBezTo>
                <a:close/>
              </a:path>
            </a:pathLst>
          </a:custGeom>
          <a:solidFill>
            <a:srgbClr val="99BD25"/>
          </a:solidFill>
          <a:ln w="7600" cap="flat">
            <a:solidFill>
              <a:srgbClr val="10184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adult lamprey</a:t>
            </a:r>
          </a:p>
        </p:txBody>
      </p:sp>
      <p:sp>
        <p:nvSpPr>
          <p:cNvPr id="205" name="ConnectLine"/>
          <p:cNvSpPr/>
          <p:nvPr/>
        </p:nvSpPr>
        <p:spPr>
          <a:xfrm>
            <a:off x="6629626" y="3237441"/>
            <a:ext cx="82276" cy="553452"/>
          </a:xfrm>
          <a:custGeom>
            <a:avLst/>
            <a:gdLst/>
            <a:ahLst/>
            <a:cxnLst/>
            <a:rect l="l" t="t" r="r" b="b"/>
            <a:pathLst>
              <a:path w="82276" h="553452" fill="none">
                <a:moveTo>
                  <a:pt x="82276" y="553452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06" name="ConnectLine"/>
          <p:cNvSpPr/>
          <p:nvPr/>
        </p:nvSpPr>
        <p:spPr>
          <a:xfrm>
            <a:off x="6629624" y="2425588"/>
            <a:ext cx="82276" cy="525748"/>
          </a:xfrm>
          <a:custGeom>
            <a:avLst/>
            <a:gdLst/>
            <a:ahLst/>
            <a:cxnLst/>
            <a:rect l="l" t="t" r="r" b="b"/>
            <a:pathLst>
              <a:path w="82276" h="525748" fill="none">
                <a:moveTo>
                  <a:pt x="0" y="525748"/>
                </a:moveTo>
                <a:lnTo>
                  <a:pt x="82276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07" name="圆头矩形"/>
          <p:cNvSpPr/>
          <p:nvPr/>
        </p:nvSpPr>
        <p:spPr>
          <a:xfrm>
            <a:off x="7199622" y="2890539"/>
            <a:ext cx="686649" cy="407704"/>
          </a:xfrm>
          <a:custGeom>
            <a:avLst/>
            <a:gdLst>
              <a:gd name="connsiteX0" fmla="*/ 0 w 686649"/>
              <a:gd name="connsiteY0" fmla="*/ 203852 h 407704"/>
              <a:gd name="connsiteX1" fmla="*/ 343324 w 686649"/>
              <a:gd name="connsiteY1" fmla="*/ 0 h 407704"/>
              <a:gd name="connsiteX2" fmla="*/ 686649 w 686649"/>
              <a:gd name="connsiteY2" fmla="*/ 203852 h 407704"/>
              <a:gd name="connsiteX3" fmla="*/ 343324 w 686649"/>
              <a:gd name="connsiteY3" fmla="*/ 407704 h 4077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686649" h="407704" stroke="0">
                <a:moveTo>
                  <a:pt x="171662" y="407704"/>
                </a:moveTo>
                <a:lnTo>
                  <a:pt x="514987" y="407704"/>
                </a:lnTo>
                <a:cubicBezTo>
                  <a:pt x="609795" y="407704"/>
                  <a:pt x="686649" y="330850"/>
                  <a:pt x="686649" y="203852"/>
                </a:cubicBezTo>
                <a:cubicBezTo>
                  <a:pt x="686649" y="76853"/>
                  <a:pt x="609795" y="0"/>
                  <a:pt x="514987" y="0"/>
                </a:cubicBezTo>
                <a:lnTo>
                  <a:pt x="171662" y="0"/>
                </a:lnTo>
                <a:cubicBezTo>
                  <a:pt x="76853" y="0"/>
                  <a:pt x="0" y="76853"/>
                  <a:pt x="0" y="203852"/>
                </a:cubicBezTo>
                <a:cubicBezTo>
                  <a:pt x="0" y="330850"/>
                  <a:pt x="76853" y="407704"/>
                  <a:pt x="171662" y="407704"/>
                </a:cubicBezTo>
                <a:close/>
              </a:path>
              <a:path w="686649" h="407704" fill="none">
                <a:moveTo>
                  <a:pt x="171662" y="407704"/>
                </a:moveTo>
                <a:lnTo>
                  <a:pt x="514987" y="407704"/>
                </a:lnTo>
                <a:cubicBezTo>
                  <a:pt x="609795" y="407704"/>
                  <a:pt x="686649" y="330850"/>
                  <a:pt x="686649" y="203852"/>
                </a:cubicBezTo>
                <a:cubicBezTo>
                  <a:pt x="686649" y="76853"/>
                  <a:pt x="609795" y="0"/>
                  <a:pt x="514987" y="0"/>
                </a:cubicBezTo>
                <a:lnTo>
                  <a:pt x="171662" y="0"/>
                </a:lnTo>
                <a:cubicBezTo>
                  <a:pt x="76853" y="0"/>
                  <a:pt x="0" y="76853"/>
                  <a:pt x="0" y="203852"/>
                </a:cubicBezTo>
                <a:cubicBezTo>
                  <a:pt x="0" y="330850"/>
                  <a:pt x="76853" y="407704"/>
                  <a:pt x="171662" y="407704"/>
                </a:cubicBezTo>
                <a:close/>
              </a:path>
            </a:pathLst>
          </a:custGeom>
          <a:solidFill>
            <a:srgbClr val="99BD25"/>
          </a:solidFill>
          <a:ln w="7600" cap="flat">
            <a:solidFill>
              <a:srgbClr val="10184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Juvenile lamprey</a:t>
            </a:r>
          </a:p>
        </p:txBody>
      </p:sp>
      <p:sp>
        <p:nvSpPr>
          <p:cNvPr id="208" name="ConnectLine"/>
          <p:cNvSpPr/>
          <p:nvPr/>
        </p:nvSpPr>
        <p:spPr>
          <a:xfrm>
            <a:off x="7398546" y="2425523"/>
            <a:ext cx="144421" cy="465016"/>
          </a:xfrm>
          <a:custGeom>
            <a:avLst/>
            <a:gdLst>
              <a:gd name="rtl" fmla="*/ -125632 w 144421"/>
              <a:gd name="rtt" fmla="*/ 111219 h 465016"/>
              <a:gd name="rtr" fmla="*/ 398768 w 144421"/>
              <a:gd name="rtb" fmla="*/ 316419 h 465016"/>
            </a:gdLst>
            <a:ahLst/>
            <a:cxnLst/>
            <a:rect l="rtl" t="rtt" r="rtr" b="rtb"/>
            <a:pathLst>
              <a:path w="144421" h="465016" fill="none">
                <a:moveTo>
                  <a:pt x="0" y="0"/>
                </a:moveTo>
                <a:cubicBezTo>
                  <a:pt x="29008" y="0"/>
                  <a:pt x="58017" y="0"/>
                  <a:pt x="82135" y="30197"/>
                </a:cubicBezTo>
                <a:cubicBezTo>
                  <a:pt x="106253" y="60987"/>
                  <a:pt x="125481" y="122897"/>
                  <a:pt x="135043" y="200554"/>
                </a:cubicBezTo>
                <a:cubicBezTo>
                  <a:pt x="144605" y="278211"/>
                  <a:pt x="144503" y="371613"/>
                  <a:pt x="144400" y="465016"/>
                </a:cubicBez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  <p:txBody>
          <a:bodyPr wrap="non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/>
                <a:ea typeface="微软雅黑"/>
                <a:cs typeface="微软雅黑"/>
              </a:rPr>
              <a:t>migration</a:t>
            </a:r>
          </a:p>
        </p:txBody>
      </p:sp>
      <p:sp>
        <p:nvSpPr>
          <p:cNvPr id="209" name="ConnectLine"/>
          <p:cNvSpPr/>
          <p:nvPr/>
        </p:nvSpPr>
        <p:spPr>
          <a:xfrm>
            <a:off x="7398546" y="3298238"/>
            <a:ext cx="144421" cy="492724"/>
          </a:xfrm>
          <a:custGeom>
            <a:avLst/>
            <a:gdLst>
              <a:gd name="rtl" fmla="*/ -14734 w 144421"/>
              <a:gd name="rtt" fmla="*/ 103990 h 492724"/>
              <a:gd name="rtr" fmla="*/ 296866 w 144421"/>
              <a:gd name="rtb" fmla="*/ 309190 h 492724"/>
            </a:gdLst>
            <a:ahLst/>
            <a:cxnLst/>
            <a:rect l="rtl" t="rtt" r="rtr" b="rtb"/>
            <a:pathLst>
              <a:path w="144421" h="492724" fill="none">
                <a:moveTo>
                  <a:pt x="144400" y="0"/>
                </a:moveTo>
                <a:cubicBezTo>
                  <a:pt x="144503" y="98968"/>
                  <a:pt x="144605" y="197937"/>
                  <a:pt x="135043" y="280220"/>
                </a:cubicBezTo>
                <a:cubicBezTo>
                  <a:pt x="125480" y="362504"/>
                  <a:pt x="106253" y="428103"/>
                  <a:pt x="82135" y="460727"/>
                </a:cubicBezTo>
                <a:cubicBezTo>
                  <a:pt x="58017" y="493352"/>
                  <a:pt x="29008" y="493001"/>
                  <a:pt x="0" y="492652"/>
                </a:cubicBez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  <p:txBody>
          <a:bodyPr wrap="non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/>
                <a:ea typeface="微软雅黑"/>
                <a:cs typeface="微软雅黑"/>
              </a:rPr>
              <a:t>grow</a:t>
            </a:r>
          </a:p>
        </p:txBody>
      </p:sp>
      <p:sp>
        <p:nvSpPr>
          <p:cNvPr id="211" name="圆头矩形"/>
          <p:cNvSpPr/>
          <p:nvPr/>
        </p:nvSpPr>
        <p:spPr>
          <a:xfrm>
            <a:off x="3027465" y="2951339"/>
            <a:ext cx="686649" cy="286104"/>
          </a:xfrm>
          <a:custGeom>
            <a:avLst/>
            <a:gdLst>
              <a:gd name="connsiteX0" fmla="*/ 0 w 686649"/>
              <a:gd name="connsiteY0" fmla="*/ 143052 h 286104"/>
              <a:gd name="connsiteX1" fmla="*/ 343324 w 686649"/>
              <a:gd name="connsiteY1" fmla="*/ 0 h 286104"/>
              <a:gd name="connsiteX2" fmla="*/ 686649 w 686649"/>
              <a:gd name="connsiteY2" fmla="*/ 143052 h 286104"/>
              <a:gd name="connsiteX3" fmla="*/ 343324 w 686649"/>
              <a:gd name="connsiteY3" fmla="*/ 286104 h 2861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686649" h="286104" stroke="0">
                <a:moveTo>
                  <a:pt x="143052" y="286104"/>
                </a:moveTo>
                <a:lnTo>
                  <a:pt x="543597" y="286104"/>
                </a:lnTo>
                <a:cubicBezTo>
                  <a:pt x="622604" y="286104"/>
                  <a:pt x="686649" y="222059"/>
                  <a:pt x="686649" y="143052"/>
                </a:cubicBezTo>
                <a:cubicBezTo>
                  <a:pt x="686649" y="64044"/>
                  <a:pt x="622604" y="0"/>
                  <a:pt x="543597" y="0"/>
                </a:cubicBezTo>
                <a:lnTo>
                  <a:pt x="143052" y="0"/>
                </a:lnTo>
                <a:cubicBezTo>
                  <a:pt x="64044" y="0"/>
                  <a:pt x="0" y="64044"/>
                  <a:pt x="0" y="143052"/>
                </a:cubicBezTo>
                <a:cubicBezTo>
                  <a:pt x="0" y="222059"/>
                  <a:pt x="64044" y="286104"/>
                  <a:pt x="143052" y="286104"/>
                </a:cubicBezTo>
                <a:close/>
              </a:path>
              <a:path w="686649" h="286104" fill="none">
                <a:moveTo>
                  <a:pt x="143052" y="286104"/>
                </a:moveTo>
                <a:lnTo>
                  <a:pt x="543597" y="286104"/>
                </a:lnTo>
                <a:cubicBezTo>
                  <a:pt x="622604" y="286104"/>
                  <a:pt x="686649" y="222059"/>
                  <a:pt x="686649" y="143052"/>
                </a:cubicBezTo>
                <a:cubicBezTo>
                  <a:pt x="686649" y="64044"/>
                  <a:pt x="622604" y="0"/>
                  <a:pt x="543597" y="0"/>
                </a:cubicBezTo>
                <a:lnTo>
                  <a:pt x="143052" y="0"/>
                </a:lnTo>
                <a:cubicBezTo>
                  <a:pt x="64044" y="0"/>
                  <a:pt x="0" y="64044"/>
                  <a:pt x="0" y="143052"/>
                </a:cubicBezTo>
                <a:cubicBezTo>
                  <a:pt x="0" y="222059"/>
                  <a:pt x="64044" y="286104"/>
                  <a:pt x="143052" y="286104"/>
                </a:cubicBezTo>
                <a:close/>
              </a:path>
            </a:pathLst>
          </a:custGeom>
          <a:solidFill>
            <a:srgbClr val="B3D04B"/>
          </a:solidFill>
          <a:ln w="7600" cap="flat">
            <a:solidFill>
              <a:srgbClr val="10184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Zooplankton</a:t>
            </a:r>
          </a:p>
        </p:txBody>
      </p:sp>
      <p:sp>
        <p:nvSpPr>
          <p:cNvPr id="217" name="Rectangle"/>
          <p:cNvSpPr/>
          <p:nvPr/>
        </p:nvSpPr>
        <p:spPr>
          <a:xfrm>
            <a:off x="5643600" y="4026736"/>
            <a:ext cx="912000" cy="235600"/>
          </a:xfrm>
          <a:custGeom>
            <a:avLst/>
            <a:gdLst/>
            <a:ahLst/>
            <a:cxnLst/>
            <a:rect l="l" t="t" r="r" b="b"/>
            <a:pathLst>
              <a:path w="912000" h="235600" stroke="0">
                <a:moveTo>
                  <a:pt x="0" y="0"/>
                </a:moveTo>
                <a:lnTo>
                  <a:pt x="912000" y="0"/>
                </a:lnTo>
                <a:lnTo>
                  <a:pt x="912000" y="235600"/>
                </a:lnTo>
                <a:lnTo>
                  <a:pt x="0" y="235600"/>
                </a:lnTo>
                <a:lnTo>
                  <a:pt x="0" y="0"/>
                </a:lnTo>
                <a:close/>
              </a:path>
              <a:path w="912000" h="235600" fill="none">
                <a:moveTo>
                  <a:pt x="0" y="0"/>
                </a:moveTo>
                <a:lnTo>
                  <a:pt x="912000" y="0"/>
                </a:lnTo>
                <a:lnTo>
                  <a:pt x="912000" y="235600"/>
                </a:lnTo>
                <a:lnTo>
                  <a:pt x="0" y="235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zh-CN" altLang="en-US" sz="988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Lamprey life</a:t>
            </a:r>
          </a:p>
        </p:txBody>
      </p:sp>
      <p:sp>
        <p:nvSpPr>
          <p:cNvPr id="218" name="圆头矩形"/>
          <p:cNvSpPr/>
          <p:nvPr/>
        </p:nvSpPr>
        <p:spPr>
          <a:xfrm>
            <a:off x="1872023" y="2890539"/>
            <a:ext cx="790641" cy="407704"/>
          </a:xfrm>
          <a:custGeom>
            <a:avLst/>
            <a:gdLst>
              <a:gd name="connsiteX0" fmla="*/ 0 w 752400"/>
              <a:gd name="connsiteY0" fmla="*/ 203852 h 407704"/>
              <a:gd name="connsiteX1" fmla="*/ 376200 w 752400"/>
              <a:gd name="connsiteY1" fmla="*/ 0 h 407704"/>
              <a:gd name="connsiteX2" fmla="*/ 752400 w 752400"/>
              <a:gd name="connsiteY2" fmla="*/ 203852 h 407704"/>
              <a:gd name="connsiteX3" fmla="*/ 376200 w 752400"/>
              <a:gd name="connsiteY3" fmla="*/ 407704 h 407704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752400" h="407704" stroke="0">
                <a:moveTo>
                  <a:pt x="188100" y="407704"/>
                </a:moveTo>
                <a:lnTo>
                  <a:pt x="564300" y="407704"/>
                </a:lnTo>
                <a:cubicBezTo>
                  <a:pt x="668187" y="407704"/>
                  <a:pt x="752400" y="323491"/>
                  <a:pt x="752400" y="203852"/>
                </a:cubicBezTo>
                <a:cubicBezTo>
                  <a:pt x="752400" y="84213"/>
                  <a:pt x="668187" y="0"/>
                  <a:pt x="564300" y="0"/>
                </a:cubicBezTo>
                <a:lnTo>
                  <a:pt x="188100" y="0"/>
                </a:lnTo>
                <a:cubicBezTo>
                  <a:pt x="84213" y="0"/>
                  <a:pt x="0" y="84213"/>
                  <a:pt x="0" y="203852"/>
                </a:cubicBezTo>
                <a:cubicBezTo>
                  <a:pt x="0" y="323491"/>
                  <a:pt x="84213" y="407704"/>
                  <a:pt x="188100" y="407704"/>
                </a:cubicBezTo>
                <a:close/>
              </a:path>
              <a:path w="752400" h="407704" fill="none">
                <a:moveTo>
                  <a:pt x="188100" y="407704"/>
                </a:moveTo>
                <a:lnTo>
                  <a:pt x="564300" y="407704"/>
                </a:lnTo>
                <a:cubicBezTo>
                  <a:pt x="668187" y="407704"/>
                  <a:pt x="752400" y="323491"/>
                  <a:pt x="752400" y="203852"/>
                </a:cubicBezTo>
                <a:cubicBezTo>
                  <a:pt x="752400" y="84213"/>
                  <a:pt x="668187" y="0"/>
                  <a:pt x="564300" y="0"/>
                </a:cubicBezTo>
                <a:lnTo>
                  <a:pt x="188100" y="0"/>
                </a:lnTo>
                <a:cubicBezTo>
                  <a:pt x="84213" y="0"/>
                  <a:pt x="0" y="84213"/>
                  <a:pt x="0" y="203852"/>
                </a:cubicBezTo>
                <a:cubicBezTo>
                  <a:pt x="0" y="323491"/>
                  <a:pt x="84213" y="407704"/>
                  <a:pt x="188100" y="407704"/>
                </a:cubicBezTo>
                <a:close/>
              </a:path>
            </a:pathLst>
          </a:custGeom>
          <a:solidFill>
            <a:srgbClr val="99BD25"/>
          </a:solidFill>
          <a:ln w="7600" cap="flat">
            <a:solidFill>
              <a:srgbClr val="101843"/>
            </a:solidFill>
            <a:miter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Phytoplankton</a:t>
            </a:r>
          </a:p>
        </p:txBody>
      </p:sp>
      <p:sp>
        <p:nvSpPr>
          <p:cNvPr id="221" name="ConnectLine"/>
          <p:cNvSpPr/>
          <p:nvPr/>
        </p:nvSpPr>
        <p:spPr>
          <a:xfrm>
            <a:off x="2624422" y="3094391"/>
            <a:ext cx="403045" cy="7600"/>
          </a:xfrm>
          <a:custGeom>
            <a:avLst/>
            <a:gdLst>
              <a:gd name="rtl" fmla="*/ 27288 w 403045"/>
              <a:gd name="rtt" fmla="*/ -224200 h 7600"/>
              <a:gd name="rtr" fmla="*/ 452888 w 403045"/>
              <a:gd name="rtb" fmla="*/ -19000 h 7600"/>
            </a:gdLst>
            <a:ahLst/>
            <a:cxnLst/>
            <a:rect l="rtl" t="rtt" r="rtr" b="rtb"/>
            <a:pathLst>
              <a:path w="403045" h="7600" fill="none">
                <a:moveTo>
                  <a:pt x="403045" y="0"/>
                </a:moveTo>
                <a:cubicBezTo>
                  <a:pt x="380653" y="0"/>
                  <a:pt x="358262" y="0"/>
                  <a:pt x="302284" y="0"/>
                </a:cubicBezTo>
                <a:cubicBezTo>
                  <a:pt x="246305" y="0"/>
                  <a:pt x="156739" y="0"/>
                  <a:pt x="100762" y="0"/>
                </a:cubicBezTo>
                <a:cubicBezTo>
                  <a:pt x="44783" y="0"/>
                  <a:pt x="22391" y="0"/>
                  <a:pt x="0" y="0"/>
                </a:cubicBez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  <p:txBody>
          <a:bodyPr wrap="non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/>
                <a:ea typeface="微软雅黑"/>
                <a:cs typeface="微软雅黑"/>
              </a:rPr>
              <a:t>feeding</a:t>
            </a:r>
          </a:p>
        </p:txBody>
      </p:sp>
      <p:sp>
        <p:nvSpPr>
          <p:cNvPr id="222" name="圆角矩形"/>
          <p:cNvSpPr/>
          <p:nvPr/>
        </p:nvSpPr>
        <p:spPr>
          <a:xfrm>
            <a:off x="1914977" y="3505892"/>
            <a:ext cx="686649" cy="494245"/>
          </a:xfrm>
          <a:custGeom>
            <a:avLst/>
            <a:gdLst>
              <a:gd name="connsiteX0" fmla="*/ 0 w 686649"/>
              <a:gd name="connsiteY0" fmla="*/ 247122 h 494245"/>
              <a:gd name="connsiteX1" fmla="*/ 343324 w 686649"/>
              <a:gd name="connsiteY1" fmla="*/ 0 h 494245"/>
              <a:gd name="connsiteX2" fmla="*/ 686649 w 686649"/>
              <a:gd name="connsiteY2" fmla="*/ 247122 h 494245"/>
              <a:gd name="connsiteX3" fmla="*/ 343324 w 686649"/>
              <a:gd name="connsiteY3" fmla="*/ 494245 h 494245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686649" h="494245" stroke="0">
                <a:moveTo>
                  <a:pt x="686649" y="410645"/>
                </a:moveTo>
                <a:lnTo>
                  <a:pt x="686649" y="83600"/>
                </a:lnTo>
                <a:cubicBezTo>
                  <a:pt x="686649" y="37453"/>
                  <a:pt x="649196" y="0"/>
                  <a:pt x="603049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10645"/>
                </a:lnTo>
                <a:cubicBezTo>
                  <a:pt x="0" y="456792"/>
                  <a:pt x="37453" y="494245"/>
                  <a:pt x="83600" y="494245"/>
                </a:cubicBezTo>
                <a:lnTo>
                  <a:pt x="603049" y="494245"/>
                </a:lnTo>
                <a:cubicBezTo>
                  <a:pt x="649196" y="494245"/>
                  <a:pt x="686649" y="456792"/>
                  <a:pt x="686649" y="410645"/>
                </a:cubicBezTo>
                <a:close/>
              </a:path>
              <a:path w="686649" h="494245" fill="none">
                <a:moveTo>
                  <a:pt x="686649" y="410645"/>
                </a:moveTo>
                <a:lnTo>
                  <a:pt x="686649" y="83600"/>
                </a:lnTo>
                <a:cubicBezTo>
                  <a:pt x="686649" y="37453"/>
                  <a:pt x="649196" y="0"/>
                  <a:pt x="603049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410645"/>
                </a:lnTo>
                <a:cubicBezTo>
                  <a:pt x="0" y="456792"/>
                  <a:pt x="37453" y="494245"/>
                  <a:pt x="83600" y="494245"/>
                </a:cubicBezTo>
                <a:lnTo>
                  <a:pt x="603049" y="494245"/>
                </a:lnTo>
                <a:cubicBezTo>
                  <a:pt x="649196" y="494245"/>
                  <a:pt x="686649" y="456792"/>
                  <a:pt x="686649" y="410645"/>
                </a:cubicBezTo>
                <a:close/>
              </a:path>
            </a:pathLst>
          </a:custGeom>
          <a:solidFill>
            <a:srgbClr val="FF9518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water temperature</a:t>
            </a:r>
          </a:p>
        </p:txBody>
      </p:sp>
      <p:sp>
        <p:nvSpPr>
          <p:cNvPr id="223" name="圆角矩形"/>
          <p:cNvSpPr/>
          <p:nvPr/>
        </p:nvSpPr>
        <p:spPr>
          <a:xfrm>
            <a:off x="885189" y="2918243"/>
            <a:ext cx="603938" cy="352296"/>
          </a:xfrm>
          <a:custGeom>
            <a:avLst/>
            <a:gdLst>
              <a:gd name="connsiteX0" fmla="*/ 0 w 603938"/>
              <a:gd name="connsiteY0" fmla="*/ 176148 h 352296"/>
              <a:gd name="connsiteX1" fmla="*/ 301969 w 603938"/>
              <a:gd name="connsiteY1" fmla="*/ 0 h 352296"/>
              <a:gd name="connsiteX2" fmla="*/ 603938 w 603938"/>
              <a:gd name="connsiteY2" fmla="*/ 176148 h 352296"/>
              <a:gd name="connsiteX3" fmla="*/ 301969 w 603938"/>
              <a:gd name="connsiteY3" fmla="*/ 352296 h 35229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603938" h="352296" stroke="0">
                <a:moveTo>
                  <a:pt x="603938" y="268696"/>
                </a:moveTo>
                <a:lnTo>
                  <a:pt x="603938" y="83600"/>
                </a:lnTo>
                <a:cubicBezTo>
                  <a:pt x="603938" y="37453"/>
                  <a:pt x="566485" y="0"/>
                  <a:pt x="520338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68696"/>
                </a:lnTo>
                <a:cubicBezTo>
                  <a:pt x="0" y="314844"/>
                  <a:pt x="37453" y="352296"/>
                  <a:pt x="83600" y="352296"/>
                </a:cubicBezTo>
                <a:lnTo>
                  <a:pt x="520338" y="352296"/>
                </a:lnTo>
                <a:cubicBezTo>
                  <a:pt x="566485" y="352296"/>
                  <a:pt x="603938" y="314844"/>
                  <a:pt x="603938" y="268696"/>
                </a:cubicBezTo>
                <a:close/>
              </a:path>
              <a:path w="603938" h="352296" fill="none">
                <a:moveTo>
                  <a:pt x="603938" y="268696"/>
                </a:moveTo>
                <a:lnTo>
                  <a:pt x="603938" y="83600"/>
                </a:lnTo>
                <a:cubicBezTo>
                  <a:pt x="603938" y="37453"/>
                  <a:pt x="566485" y="0"/>
                  <a:pt x="520338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68696"/>
                </a:lnTo>
                <a:cubicBezTo>
                  <a:pt x="0" y="314844"/>
                  <a:pt x="37453" y="352296"/>
                  <a:pt x="83600" y="352296"/>
                </a:cubicBezTo>
                <a:lnTo>
                  <a:pt x="520338" y="352296"/>
                </a:lnTo>
                <a:cubicBezTo>
                  <a:pt x="566485" y="352296"/>
                  <a:pt x="603938" y="314844"/>
                  <a:pt x="603938" y="268696"/>
                </a:cubicBezTo>
                <a:close/>
              </a:path>
            </a:pathLst>
          </a:custGeom>
          <a:solidFill>
            <a:srgbClr val="FF9518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Nutrients</a:t>
            </a:r>
          </a:p>
        </p:txBody>
      </p:sp>
      <p:sp>
        <p:nvSpPr>
          <p:cNvPr id="225" name="ConnectLine"/>
          <p:cNvSpPr/>
          <p:nvPr/>
        </p:nvSpPr>
        <p:spPr>
          <a:xfrm>
            <a:off x="3714117" y="3094391"/>
            <a:ext cx="460707" cy="7600"/>
          </a:xfrm>
          <a:custGeom>
            <a:avLst/>
            <a:gdLst/>
            <a:ahLst/>
            <a:cxnLst/>
            <a:rect l="l" t="t" r="r" b="b"/>
            <a:pathLst>
              <a:path w="460707" h="7600" fill="none">
                <a:moveTo>
                  <a:pt x="460707" y="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26" name="ConnectLine"/>
          <p:cNvSpPr/>
          <p:nvPr/>
        </p:nvSpPr>
        <p:spPr>
          <a:xfrm>
            <a:off x="2248224" y="3237438"/>
            <a:ext cx="2291400" cy="109096"/>
          </a:xfrm>
          <a:custGeom>
            <a:avLst/>
            <a:gdLst/>
            <a:ahLst/>
            <a:cxnLst/>
            <a:rect l="l" t="t" r="r" b="b"/>
            <a:pathLst>
              <a:path w="2291400" h="109096" fill="none">
                <a:moveTo>
                  <a:pt x="2291400" y="0"/>
                </a:moveTo>
                <a:lnTo>
                  <a:pt x="2291400" y="109096"/>
                </a:lnTo>
                <a:lnTo>
                  <a:pt x="0" y="109096"/>
                </a:lnTo>
                <a:lnTo>
                  <a:pt x="0" y="6080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27" name="ConnectLine"/>
          <p:cNvSpPr/>
          <p:nvPr/>
        </p:nvSpPr>
        <p:spPr>
          <a:xfrm>
            <a:off x="2248226" y="3305596"/>
            <a:ext cx="10075" cy="200296"/>
          </a:xfrm>
          <a:custGeom>
            <a:avLst/>
            <a:gdLst/>
            <a:ahLst/>
            <a:cxnLst/>
            <a:rect l="l" t="t" r="r" b="b"/>
            <a:pathLst>
              <a:path w="10075" h="200296" fill="none">
                <a:moveTo>
                  <a:pt x="10075" y="200296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28" name="ConnectLine"/>
          <p:cNvSpPr/>
          <p:nvPr/>
        </p:nvSpPr>
        <p:spPr>
          <a:xfrm>
            <a:off x="2601624" y="3237440"/>
            <a:ext cx="776766" cy="515574"/>
          </a:xfrm>
          <a:custGeom>
            <a:avLst/>
            <a:gdLst/>
            <a:ahLst/>
            <a:cxnLst/>
            <a:rect l="l" t="t" r="r" b="b"/>
            <a:pathLst>
              <a:path w="776766" h="515574" fill="none">
                <a:moveTo>
                  <a:pt x="0" y="515574"/>
                </a:moveTo>
                <a:lnTo>
                  <a:pt x="776766" y="515574"/>
                </a:lnTo>
                <a:lnTo>
                  <a:pt x="776766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31" name="ConnectLine"/>
          <p:cNvSpPr/>
          <p:nvPr/>
        </p:nvSpPr>
        <p:spPr>
          <a:xfrm>
            <a:off x="1470999" y="3238905"/>
            <a:ext cx="454004" cy="7600"/>
          </a:xfrm>
          <a:custGeom>
            <a:avLst/>
            <a:gdLst>
              <a:gd name="rtl" fmla="*/ -560596 w 454004"/>
              <a:gd name="rtt" fmla="*/ 19000 h 7600"/>
              <a:gd name="rtr" fmla="*/ 435004 w 454004"/>
              <a:gd name="rtb" fmla="*/ 224200 h 7600"/>
            </a:gdLst>
            <a:ahLst/>
            <a:cxnLst/>
            <a:rect l="rtl" t="rtt" r="rtr" b="rtb"/>
            <a:pathLst>
              <a:path w="454004" h="7600" fill="none">
                <a:moveTo>
                  <a:pt x="454004" y="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  <p:txBody>
          <a:bodyPr wrap="non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/>
                <a:ea typeface="微软雅黑"/>
                <a:cs typeface="微软雅黑"/>
              </a:rPr>
              <a:t>metabolism&amp; death</a:t>
            </a:r>
          </a:p>
        </p:txBody>
      </p:sp>
      <p:sp>
        <p:nvSpPr>
          <p:cNvPr id="232" name="ConnectLine"/>
          <p:cNvSpPr/>
          <p:nvPr/>
        </p:nvSpPr>
        <p:spPr>
          <a:xfrm>
            <a:off x="1489128" y="3094391"/>
            <a:ext cx="387600" cy="7600"/>
          </a:xfrm>
          <a:custGeom>
            <a:avLst/>
            <a:gdLst>
              <a:gd name="rtl" fmla="*/ 28597 w 387600"/>
              <a:gd name="rtt" fmla="*/ -224200 h 7600"/>
              <a:gd name="rtr" fmla="*/ 423797 w 387600"/>
              <a:gd name="rtb" fmla="*/ -19000 h 7600"/>
            </a:gdLst>
            <a:ahLst/>
            <a:cxnLst/>
            <a:rect l="rtl" t="rtt" r="rtr" b="rtb"/>
            <a:pathLst>
              <a:path w="387600" h="7600" fill="none">
                <a:moveTo>
                  <a:pt x="0" y="0"/>
                </a:moveTo>
                <a:lnTo>
                  <a:pt x="38760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  <p:txBody>
          <a:bodyPr wrap="non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/>
                <a:ea typeface="微软雅黑"/>
                <a:cs typeface="微软雅黑"/>
              </a:rPr>
              <a:t>absorb</a:t>
            </a:r>
          </a:p>
        </p:txBody>
      </p:sp>
      <p:sp>
        <p:nvSpPr>
          <p:cNvPr id="233" name="圆角矩形"/>
          <p:cNvSpPr/>
          <p:nvPr/>
        </p:nvSpPr>
        <p:spPr>
          <a:xfrm>
            <a:off x="1956333" y="2106388"/>
            <a:ext cx="603938" cy="352296"/>
          </a:xfrm>
          <a:custGeom>
            <a:avLst/>
            <a:gdLst>
              <a:gd name="connsiteX0" fmla="*/ 0 w 603938"/>
              <a:gd name="connsiteY0" fmla="*/ 176148 h 352296"/>
              <a:gd name="connsiteX1" fmla="*/ 301969 w 603938"/>
              <a:gd name="connsiteY1" fmla="*/ 0 h 352296"/>
              <a:gd name="connsiteX2" fmla="*/ 603938 w 603938"/>
              <a:gd name="connsiteY2" fmla="*/ 176148 h 352296"/>
              <a:gd name="connsiteX3" fmla="*/ 301969 w 603938"/>
              <a:gd name="connsiteY3" fmla="*/ 352296 h 352296"/>
            </a:gdLst>
            <a:ahLst/>
            <a:cxnLst>
              <a:cxn ang="10800000">
                <a:pos x="connsiteX0" y="connsiteY0"/>
              </a:cxn>
              <a:cxn ang="16200000">
                <a:pos x="connsiteX1" y="connsiteY1"/>
              </a:cxn>
              <a:cxn ang="0">
                <a:pos x="connsiteX2" y="connsiteY2"/>
              </a:cxn>
              <a:cxn ang="5400000">
                <a:pos x="connsiteX3" y="connsiteY3"/>
              </a:cxn>
            </a:cxnLst>
            <a:rect l="l" t="t" r="r" b="b"/>
            <a:pathLst>
              <a:path w="603938" h="352296" stroke="0">
                <a:moveTo>
                  <a:pt x="603938" y="268696"/>
                </a:moveTo>
                <a:lnTo>
                  <a:pt x="603938" y="83600"/>
                </a:lnTo>
                <a:cubicBezTo>
                  <a:pt x="603938" y="37453"/>
                  <a:pt x="566485" y="0"/>
                  <a:pt x="520338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68696"/>
                </a:lnTo>
                <a:cubicBezTo>
                  <a:pt x="0" y="314844"/>
                  <a:pt x="37453" y="352296"/>
                  <a:pt x="83600" y="352296"/>
                </a:cubicBezTo>
                <a:lnTo>
                  <a:pt x="520338" y="352296"/>
                </a:lnTo>
                <a:cubicBezTo>
                  <a:pt x="566485" y="352296"/>
                  <a:pt x="603938" y="314844"/>
                  <a:pt x="603938" y="268696"/>
                </a:cubicBezTo>
                <a:close/>
              </a:path>
              <a:path w="603938" h="352296" fill="none">
                <a:moveTo>
                  <a:pt x="603938" y="268696"/>
                </a:moveTo>
                <a:lnTo>
                  <a:pt x="603938" y="83600"/>
                </a:lnTo>
                <a:cubicBezTo>
                  <a:pt x="603938" y="37453"/>
                  <a:pt x="566485" y="0"/>
                  <a:pt x="520338" y="0"/>
                </a:cubicBezTo>
                <a:lnTo>
                  <a:pt x="83600" y="0"/>
                </a:lnTo>
                <a:cubicBezTo>
                  <a:pt x="37453" y="0"/>
                  <a:pt x="0" y="37453"/>
                  <a:pt x="0" y="83600"/>
                </a:cubicBezTo>
                <a:lnTo>
                  <a:pt x="0" y="268696"/>
                </a:lnTo>
                <a:cubicBezTo>
                  <a:pt x="0" y="314844"/>
                  <a:pt x="37453" y="352296"/>
                  <a:pt x="83600" y="352296"/>
                </a:cubicBezTo>
                <a:lnTo>
                  <a:pt x="520338" y="352296"/>
                </a:lnTo>
                <a:cubicBezTo>
                  <a:pt x="566485" y="352296"/>
                  <a:pt x="603938" y="314844"/>
                  <a:pt x="603938" y="268696"/>
                </a:cubicBezTo>
                <a:close/>
              </a:path>
            </a:pathLst>
          </a:custGeom>
          <a:solidFill>
            <a:srgbClr val="FF9518"/>
          </a:solidFill>
          <a:ln w="7600" cap="flat">
            <a:solidFill>
              <a:srgbClr val="101843"/>
            </a:solidFill>
            <a:round/>
          </a:ln>
        </p:spPr>
        <p:txBody>
          <a:bodyPr wrap="squar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optical radiation</a:t>
            </a:r>
          </a:p>
        </p:txBody>
      </p:sp>
      <p:sp>
        <p:nvSpPr>
          <p:cNvPr id="234" name="ConnectLine"/>
          <p:cNvSpPr/>
          <p:nvPr/>
        </p:nvSpPr>
        <p:spPr>
          <a:xfrm>
            <a:off x="1187158" y="2708136"/>
            <a:ext cx="2183632" cy="243200"/>
          </a:xfrm>
          <a:custGeom>
            <a:avLst/>
            <a:gdLst>
              <a:gd name="rtl" fmla="*/ -150708 w 2183632"/>
              <a:gd name="rtt" fmla="*/ -224200 h 243200"/>
              <a:gd name="rtr" fmla="*/ 844892 w 2183632"/>
              <a:gd name="rtb" fmla="*/ -19000 h 243200"/>
            </a:gdLst>
            <a:ahLst/>
            <a:cxnLst/>
            <a:rect l="rtl" t="rtt" r="rtr" b="rtb"/>
            <a:pathLst>
              <a:path w="2183632" h="243200" fill="none">
                <a:moveTo>
                  <a:pt x="2183632" y="243200"/>
                </a:moveTo>
                <a:lnTo>
                  <a:pt x="2183632" y="0"/>
                </a:lnTo>
                <a:lnTo>
                  <a:pt x="0" y="0"/>
                </a:lnTo>
                <a:lnTo>
                  <a:pt x="0" y="21280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  <p:txBody>
          <a:bodyPr wrap="none" lIns="38100" tIns="38100" rIns="38100" bIns="38100" rtlCol="0" anchor="ctr"/>
          <a:lstStyle/>
          <a:p>
            <a:pPr algn="ctr"/>
            <a:r>
              <a:rPr lang="zh-CN" altLang="en-US" sz="760" dirty="0">
                <a:solidFill>
                  <a:srgbClr val="191919"/>
                </a:solidFill>
                <a:highlight>
                  <a:srgbClr val="FFFFFF"/>
                </a:highlight>
                <a:latin typeface="微软雅黑"/>
                <a:ea typeface="微软雅黑"/>
                <a:cs typeface="微软雅黑"/>
              </a:rPr>
              <a:t>metabolism&amp; death</a:t>
            </a:r>
          </a:p>
        </p:txBody>
      </p:sp>
      <p:sp>
        <p:nvSpPr>
          <p:cNvPr id="235" name="ConnectLine"/>
          <p:cNvSpPr/>
          <p:nvPr/>
        </p:nvSpPr>
        <p:spPr>
          <a:xfrm>
            <a:off x="2248227" y="2458681"/>
            <a:ext cx="10075" cy="431852"/>
          </a:xfrm>
          <a:custGeom>
            <a:avLst/>
            <a:gdLst/>
            <a:ahLst/>
            <a:cxnLst/>
            <a:rect l="l" t="t" r="r" b="b"/>
            <a:pathLst>
              <a:path w="10075" h="431852" fill="none">
                <a:moveTo>
                  <a:pt x="10075" y="0"/>
                </a:moveTo>
                <a:lnTo>
                  <a:pt x="0" y="431852"/>
                </a:lnTo>
              </a:path>
            </a:pathLst>
          </a:custGeom>
          <a:noFill/>
          <a:ln w="7600" cap="flat">
            <a:solidFill>
              <a:srgbClr val="000000"/>
            </a:solidFill>
            <a:miter/>
            <a:tailEnd type="triangle" w="med" len="med"/>
          </a:ln>
        </p:spPr>
      </p:sp>
      <p:sp>
        <p:nvSpPr>
          <p:cNvPr id="239" name="Rectangle"/>
          <p:cNvSpPr/>
          <p:nvPr/>
        </p:nvSpPr>
        <p:spPr>
          <a:xfrm>
            <a:off x="885194" y="3647838"/>
            <a:ext cx="912000" cy="243200"/>
          </a:xfrm>
          <a:custGeom>
            <a:avLst/>
            <a:gdLst/>
            <a:ahLst/>
            <a:cxnLst/>
            <a:rect l="l" t="t" r="r" b="b"/>
            <a:pathLst>
              <a:path w="912000" h="243200" stroke="0">
                <a:moveTo>
                  <a:pt x="0" y="0"/>
                </a:moveTo>
                <a:lnTo>
                  <a:pt x="912000" y="0"/>
                </a:lnTo>
                <a:lnTo>
                  <a:pt x="912000" y="243200"/>
                </a:lnTo>
                <a:lnTo>
                  <a:pt x="0" y="243200"/>
                </a:lnTo>
                <a:lnTo>
                  <a:pt x="0" y="0"/>
                </a:lnTo>
                <a:close/>
              </a:path>
              <a:path w="912000" h="243200" fill="none">
                <a:moveTo>
                  <a:pt x="0" y="0"/>
                </a:moveTo>
                <a:lnTo>
                  <a:pt x="912000" y="0"/>
                </a:lnTo>
                <a:lnTo>
                  <a:pt x="912000" y="243200"/>
                </a:lnTo>
                <a:lnTo>
                  <a:pt x="0" y="2432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zh-CN" altLang="en-US" sz="988" b="1" dirty="0">
                <a:solidFill>
                  <a:srgbClr val="191919"/>
                </a:solidFill>
                <a:latin typeface="微软雅黑"/>
                <a:ea typeface="微软雅黑"/>
                <a:cs typeface="微软雅黑"/>
              </a:rPr>
              <a:t>environment</a:t>
            </a:r>
          </a:p>
        </p:txBody>
      </p:sp>
      <p:sp>
        <p:nvSpPr>
          <p:cNvPr id="243" name="ConnectLine"/>
          <p:cNvSpPr/>
          <p:nvPr/>
        </p:nvSpPr>
        <p:spPr>
          <a:xfrm>
            <a:off x="2258302" y="3450580"/>
            <a:ext cx="3337722" cy="838357"/>
          </a:xfrm>
          <a:custGeom>
            <a:avLst/>
            <a:gdLst/>
            <a:ahLst/>
            <a:cxnLst/>
            <a:rect l="l" t="t" r="r" b="b"/>
            <a:pathLst>
              <a:path w="3337722" h="838357" fill="none">
                <a:moveTo>
                  <a:pt x="0" y="549557"/>
                </a:moveTo>
                <a:lnTo>
                  <a:pt x="0" y="838357"/>
                </a:lnTo>
                <a:lnTo>
                  <a:pt x="3337722" y="838357"/>
                </a:lnTo>
                <a:lnTo>
                  <a:pt x="3337722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27646</dc:creator>
  <cp:lastModifiedBy>文滔 张</cp:lastModifiedBy>
  <cp:revision>3</cp:revision>
  <dcterms:created xsi:type="dcterms:W3CDTF">2024-02-05T19:07:54Z</dcterms:created>
  <dcterms:modified xsi:type="dcterms:W3CDTF">2024-02-05T11:12:06Z</dcterms:modified>
</cp:coreProperties>
</file>