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61ED4-C5DA-40DE-B3A7-CD2C5D63C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4775F1-5AB6-48E1-B45F-3582CA487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BD9A0-CAEF-422F-B607-5E61D993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81BC-710D-4A53-82D3-6F9B432E951D}" type="datetimeFigureOut">
              <a:rPr lang="zh-CN" altLang="en-US" smtClean="0"/>
              <a:t>2024-02-05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F313B9-8785-4BBA-9F3C-3BE68E32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181C95-1FA3-4F2D-AB00-4778AF85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3AA8-0559-4E77-9455-59B2CEB9B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97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971C1-1431-4163-9551-FAE7FE6A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FC615E-0AA2-48A5-AE22-D2B43A784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C9BC4-56E7-4A45-8CB7-E67C0041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81BC-710D-4A53-82D3-6F9B432E951D}" type="datetimeFigureOut">
              <a:rPr lang="zh-CN" altLang="en-US" smtClean="0"/>
              <a:t>2024-02-05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301C85-0BDB-40DE-B62E-1766757C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C11DE8-B373-4ADF-A381-F8AC6B65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3AA8-0559-4E77-9455-59B2CEB9B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67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8856D1-21AE-430A-81A9-DCBC43CAC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BF299E-0BEF-43D9-8C9C-07DB4D253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5D8EC-015A-4635-8F00-78BCCA779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81BC-710D-4A53-82D3-6F9B432E951D}" type="datetimeFigureOut">
              <a:rPr lang="zh-CN" altLang="en-US" smtClean="0"/>
              <a:t>2024-02-05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D37F2-8F78-4D13-8502-40F75FB0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D666B1-5E76-4A99-9ACB-8DD4D3F8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3AA8-0559-4E77-9455-59B2CEB9B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90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2BE52-1278-49E5-9620-F844F3DF4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9CDB74-027D-4555-A768-E7722B46A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3331E-EB37-49C2-8F06-51EBF5C4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81BC-710D-4A53-82D3-6F9B432E951D}" type="datetimeFigureOut">
              <a:rPr lang="zh-CN" altLang="en-US" smtClean="0"/>
              <a:t>2024-02-05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F50DD3-0E82-47E3-AAF9-860BC4ED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57BA8-C76C-4963-90DF-C4146CF9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3AA8-0559-4E77-9455-59B2CEB9B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83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50B04-1492-4E8C-96FF-54548980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F3BD07-1D88-4827-B912-E877F817F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C1D2E8-2111-48F0-AE93-2FBF92853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81BC-710D-4A53-82D3-6F9B432E951D}" type="datetimeFigureOut">
              <a:rPr lang="zh-CN" altLang="en-US" smtClean="0"/>
              <a:t>2024-02-05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C5AB5-9507-4920-971B-120C0A07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10E9D-E9CA-4F23-BF4C-F00DDDED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3AA8-0559-4E77-9455-59B2CEB9B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44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AB10C-DAAB-44F9-A0A0-DD686037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65FEBF-DC59-4050-9F94-616391525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E5793B-2B0B-4D09-9A01-053843B80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9B67BA-4283-4FA0-AEDC-B6E82F64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81BC-710D-4A53-82D3-6F9B432E951D}" type="datetimeFigureOut">
              <a:rPr lang="zh-CN" altLang="en-US" smtClean="0"/>
              <a:t>2024-02-05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DC1D94-6584-4EF0-8772-D9C57978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421766-44BF-4570-93C0-7CDB5F05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3AA8-0559-4E77-9455-59B2CEB9B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73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610E3-1EDF-42A1-B99B-2C05A7CF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044FEE-8773-4DB7-A6AF-208863CFB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A4F643-E5B4-4EC8-941A-7C915CE68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FA28ED-B9E9-4A5D-92B4-DD27A7AB9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51DAFB-E5FB-4780-B205-7DFF9B32A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232A49-820A-46F9-8486-8CDCE73B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81BC-710D-4A53-82D3-6F9B432E951D}" type="datetimeFigureOut">
              <a:rPr lang="zh-CN" altLang="en-US" smtClean="0"/>
              <a:t>2024-02-05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DD01E1-0ED0-417C-85FB-B9E736C0E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2C7840-D81B-42DB-AAB7-4E561E9A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3AA8-0559-4E77-9455-59B2CEB9B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2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B44A0-D7D2-4067-AFCC-BB004356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1322AF-AA96-4436-8669-2CB126388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81BC-710D-4A53-82D3-6F9B432E951D}" type="datetimeFigureOut">
              <a:rPr lang="zh-CN" altLang="en-US" smtClean="0"/>
              <a:t>2024-02-05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E55654-7189-4CE3-AA0B-1E33D06B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3AD4DB-697D-4402-B500-FF0B4489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3AA8-0559-4E77-9455-59B2CEB9B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03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18C348-259E-48EE-892C-BC21B1A5E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81BC-710D-4A53-82D3-6F9B432E951D}" type="datetimeFigureOut">
              <a:rPr lang="zh-CN" altLang="en-US" smtClean="0"/>
              <a:t>2024-02-05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6175B-551F-4910-AE6F-43526B3D2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19DA06-D714-4098-AAFB-C9D58D40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3AA8-0559-4E77-9455-59B2CEB9B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20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F6C7E-F71C-4A98-B097-01299E7E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A182C-C23C-4E03-BB29-F456AB6B3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FCF8B7-9BF6-4E93-B3F2-F9A36E732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112407-7F30-431E-90F7-19496223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81BC-710D-4A53-82D3-6F9B432E951D}" type="datetimeFigureOut">
              <a:rPr lang="zh-CN" altLang="en-US" smtClean="0"/>
              <a:t>2024-02-05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EB1361-8695-4DC0-B3A0-9FDD4F567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9EDD11-1662-413F-9684-E8C83AAA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3AA8-0559-4E77-9455-59B2CEB9B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27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EB624-F462-4B35-96A7-C14EDCDE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07FADF-FFDE-4131-83C6-1EAD4D0B2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5C634A-787A-410D-88B7-35937CB73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8F5151-C839-493A-B996-D445B022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81BC-710D-4A53-82D3-6F9B432E951D}" type="datetimeFigureOut">
              <a:rPr lang="zh-CN" altLang="en-US" smtClean="0"/>
              <a:t>2024-02-05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1CC90-5DEB-4310-946E-C0F305E6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5A7B7E-BA58-4160-B3CE-665652B1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3AA8-0559-4E77-9455-59B2CEB9B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1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387FCA-24EC-47A3-89B1-DDBAA6225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ABDFC-FA0D-4D3D-9532-E1953CCD6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BEB805-8FAB-44C8-BEAB-AB715BB34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381BC-710D-4A53-82D3-6F9B432E951D}" type="datetimeFigureOut">
              <a:rPr lang="zh-CN" altLang="en-US" smtClean="0"/>
              <a:t>2024-02-05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5B6B83-0F36-4577-A136-BE57CFA5A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C44E10-D868-433B-A666-5AE9DD303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E3AA8-0559-4E77-9455-59B2CEB9B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91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椭圆 107">
            <a:extLst>
              <a:ext uri="{FF2B5EF4-FFF2-40B4-BE49-F238E27FC236}">
                <a16:creationId xmlns:a16="http://schemas.microsoft.com/office/drawing/2014/main" id="{948DC7BD-3C21-458D-81DE-A75CD1FC09BF}"/>
              </a:ext>
            </a:extLst>
          </p:cNvPr>
          <p:cNvSpPr/>
          <p:nvPr/>
        </p:nvSpPr>
        <p:spPr>
          <a:xfrm>
            <a:off x="3485811" y="496088"/>
            <a:ext cx="933103" cy="40011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0F2A50B4-5E2C-481B-A31E-F4AEC1584EA9}"/>
              </a:ext>
            </a:extLst>
          </p:cNvPr>
          <p:cNvSpPr/>
          <p:nvPr/>
        </p:nvSpPr>
        <p:spPr>
          <a:xfrm>
            <a:off x="2436056" y="496088"/>
            <a:ext cx="893655" cy="40011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BE76CD98-7E6F-46F9-8939-2A1397493E3B}"/>
              </a:ext>
            </a:extLst>
          </p:cNvPr>
          <p:cNvSpPr/>
          <p:nvPr/>
        </p:nvSpPr>
        <p:spPr>
          <a:xfrm>
            <a:off x="176319" y="2366187"/>
            <a:ext cx="1679944" cy="212365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pic>
        <p:nvPicPr>
          <p:cNvPr id="90" name="图片 89" descr="C:\Users\27646\AppData\Local\Temp\ConnectorClipboard4935493625224144319\image17070544742070.png">
            <a:extLst>
              <a:ext uri="{FF2B5EF4-FFF2-40B4-BE49-F238E27FC236}">
                <a16:creationId xmlns:a16="http://schemas.microsoft.com/office/drawing/2014/main" id="{6B6B8B2B-74A7-4A49-842F-4E0DC2161E1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4776" y="876754"/>
            <a:ext cx="1818109" cy="1799999"/>
          </a:xfrm>
          <a:prstGeom prst="rect">
            <a:avLst/>
          </a:prstGeom>
        </p:spPr>
      </p:pic>
      <p:pic>
        <p:nvPicPr>
          <p:cNvPr id="91" name="图片 90" descr="C:\Users\27646\AppData\Local\Temp\ConnectorClipboard4935493625224144319\image17070545432370.png">
            <a:extLst>
              <a:ext uri="{FF2B5EF4-FFF2-40B4-BE49-F238E27FC236}">
                <a16:creationId xmlns:a16="http://schemas.microsoft.com/office/drawing/2014/main" id="{89CB373E-5799-4F4F-8BA8-6129F3BDC08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8409" y="876755"/>
            <a:ext cx="1818109" cy="1799999"/>
          </a:xfrm>
          <a:prstGeom prst="rect">
            <a:avLst/>
          </a:prstGeom>
        </p:spPr>
      </p:pic>
      <p:pic>
        <p:nvPicPr>
          <p:cNvPr id="92" name="图片 91" descr="C:\Users\27646\AppData\Local\Temp\ConnectorClipboard4935493625224144319\image17070545716990.png">
            <a:extLst>
              <a:ext uri="{FF2B5EF4-FFF2-40B4-BE49-F238E27FC236}">
                <a16:creationId xmlns:a16="http://schemas.microsoft.com/office/drawing/2014/main" id="{4C8C9C03-CB06-450B-8D15-07B7679F38E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9167" y="2539651"/>
            <a:ext cx="1818109" cy="1799999"/>
          </a:xfrm>
          <a:prstGeom prst="rect">
            <a:avLst/>
          </a:prstGeom>
        </p:spPr>
      </p:pic>
      <p:sp>
        <p:nvSpPr>
          <p:cNvPr id="93" name="箭头: 右 92">
            <a:extLst>
              <a:ext uri="{FF2B5EF4-FFF2-40B4-BE49-F238E27FC236}">
                <a16:creationId xmlns:a16="http://schemas.microsoft.com/office/drawing/2014/main" id="{D6AC5B28-401D-4676-AD24-88E40CE3E3CB}"/>
              </a:ext>
            </a:extLst>
          </p:cNvPr>
          <p:cNvSpPr/>
          <p:nvPr/>
        </p:nvSpPr>
        <p:spPr>
          <a:xfrm>
            <a:off x="6498810" y="1574894"/>
            <a:ext cx="626282" cy="318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B1055BFA-61C7-401C-B595-25218D607DDA}"/>
              </a:ext>
            </a:extLst>
          </p:cNvPr>
          <p:cNvSpPr txBox="1"/>
          <p:nvPr/>
        </p:nvSpPr>
        <p:spPr>
          <a:xfrm>
            <a:off x="6402530" y="1313284"/>
            <a:ext cx="81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days</a:t>
            </a:r>
            <a:endParaRPr lang="zh-CN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箭头: 右 98">
            <a:extLst>
              <a:ext uri="{FF2B5EF4-FFF2-40B4-BE49-F238E27FC236}">
                <a16:creationId xmlns:a16="http://schemas.microsoft.com/office/drawing/2014/main" id="{FDD4353B-AE27-4248-9E3A-675CFC821CCE}"/>
              </a:ext>
            </a:extLst>
          </p:cNvPr>
          <p:cNvSpPr/>
          <p:nvPr/>
        </p:nvSpPr>
        <p:spPr>
          <a:xfrm>
            <a:off x="8822885" y="1574894"/>
            <a:ext cx="626282" cy="318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F29C0292-117C-421C-BA94-FC7F8AEBC620}"/>
              </a:ext>
            </a:extLst>
          </p:cNvPr>
          <p:cNvSpPr txBox="1"/>
          <p:nvPr/>
        </p:nvSpPr>
        <p:spPr>
          <a:xfrm>
            <a:off x="8726605" y="1313284"/>
            <a:ext cx="81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days</a:t>
            </a:r>
            <a:endParaRPr lang="zh-CN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D680AE13-6F79-4497-B87A-4888803C28B7}"/>
              </a:ext>
            </a:extLst>
          </p:cNvPr>
          <p:cNvSpPr/>
          <p:nvPr/>
        </p:nvSpPr>
        <p:spPr>
          <a:xfrm>
            <a:off x="2436056" y="476644"/>
            <a:ext cx="89365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Male</a:t>
            </a:r>
            <a:endParaRPr lang="zh-CN" alt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596E0B87-4C74-469B-8AE7-2E0DD929F202}"/>
              </a:ext>
            </a:extLst>
          </p:cNvPr>
          <p:cNvSpPr/>
          <p:nvPr/>
        </p:nvSpPr>
        <p:spPr>
          <a:xfrm>
            <a:off x="3485811" y="476644"/>
            <a:ext cx="97255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Female</a:t>
            </a:r>
            <a:endParaRPr lang="zh-CN" alt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D713C3D0-D3D3-4A19-BDC9-F82B29B5A42D}"/>
              </a:ext>
            </a:extLst>
          </p:cNvPr>
          <p:cNvSpPr/>
          <p:nvPr/>
        </p:nvSpPr>
        <p:spPr>
          <a:xfrm>
            <a:off x="40949" y="2459012"/>
            <a:ext cx="1901811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Grow</a:t>
            </a:r>
          </a:p>
          <a:p>
            <a:pPr algn="ctr"/>
            <a:b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Sex</a:t>
            </a:r>
          </a:p>
          <a:p>
            <a:pPr algn="ctr"/>
            <a:b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Probability</a:t>
            </a:r>
            <a:endParaRPr lang="zh-CN" alt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22418A12-B4C8-4E2B-98E4-6538A0ACE545}"/>
              </a:ext>
            </a:extLst>
          </p:cNvPr>
          <p:cNvSpPr/>
          <p:nvPr/>
        </p:nvSpPr>
        <p:spPr>
          <a:xfrm>
            <a:off x="2343270" y="1033081"/>
            <a:ext cx="2163741" cy="1391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54D40237-0083-4D2C-A71A-2BEAD89C5472}"/>
              </a:ext>
            </a:extLst>
          </p:cNvPr>
          <p:cNvSpPr/>
          <p:nvPr/>
        </p:nvSpPr>
        <p:spPr>
          <a:xfrm>
            <a:off x="2472183" y="1453945"/>
            <a:ext cx="792230" cy="5316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30%</a:t>
            </a:r>
            <a:endParaRPr lang="zh-CN" altLang="en-US" dirty="0"/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9BD75317-3B1A-4DC9-BA49-6F96DEDFC5C4}"/>
              </a:ext>
            </a:extLst>
          </p:cNvPr>
          <p:cNvSpPr/>
          <p:nvPr/>
        </p:nvSpPr>
        <p:spPr>
          <a:xfrm>
            <a:off x="3547795" y="1447685"/>
            <a:ext cx="792230" cy="5316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70%</a:t>
            </a:r>
            <a:endParaRPr lang="zh-CN" altLang="en-US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70BF1D9D-8C4A-4C5A-8BE6-E522CCBA159F}"/>
              </a:ext>
            </a:extLst>
          </p:cNvPr>
          <p:cNvSpPr/>
          <p:nvPr/>
        </p:nvSpPr>
        <p:spPr>
          <a:xfrm>
            <a:off x="2343270" y="2733429"/>
            <a:ext cx="2163741" cy="1391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E5C8FC38-5742-40EF-A969-33D2ADC7F4CB}"/>
              </a:ext>
            </a:extLst>
          </p:cNvPr>
          <p:cNvSpPr/>
          <p:nvPr/>
        </p:nvSpPr>
        <p:spPr>
          <a:xfrm>
            <a:off x="2472183" y="3154293"/>
            <a:ext cx="792230" cy="5316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50%</a:t>
            </a:r>
            <a:endParaRPr lang="zh-CN" altLang="en-US" dirty="0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E00B18D7-C5C8-4A89-B71D-573BDEFA92A5}"/>
              </a:ext>
            </a:extLst>
          </p:cNvPr>
          <p:cNvSpPr/>
          <p:nvPr/>
        </p:nvSpPr>
        <p:spPr>
          <a:xfrm>
            <a:off x="3547795" y="3148033"/>
            <a:ext cx="792230" cy="5316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50%</a:t>
            </a:r>
            <a:endParaRPr lang="zh-CN" altLang="en-US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5BCCE030-4654-4714-A125-9D0B05B43D6A}"/>
              </a:ext>
            </a:extLst>
          </p:cNvPr>
          <p:cNvSpPr/>
          <p:nvPr/>
        </p:nvSpPr>
        <p:spPr>
          <a:xfrm>
            <a:off x="2343270" y="4447953"/>
            <a:ext cx="2163741" cy="1391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BA960C12-DAD2-4FB3-9632-67EE68BA1E8C}"/>
              </a:ext>
            </a:extLst>
          </p:cNvPr>
          <p:cNvSpPr/>
          <p:nvPr/>
        </p:nvSpPr>
        <p:spPr>
          <a:xfrm>
            <a:off x="2472183" y="4868817"/>
            <a:ext cx="792230" cy="5316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70%</a:t>
            </a:r>
            <a:endParaRPr lang="zh-CN" altLang="en-US" dirty="0"/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01F08204-0261-4B4F-A2D7-11F752831E8E}"/>
              </a:ext>
            </a:extLst>
          </p:cNvPr>
          <p:cNvSpPr/>
          <p:nvPr/>
        </p:nvSpPr>
        <p:spPr>
          <a:xfrm>
            <a:off x="3547795" y="4862557"/>
            <a:ext cx="792230" cy="5316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30%</a:t>
            </a:r>
            <a:endParaRPr lang="zh-CN" altLang="en-US" dirty="0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AF215D9D-3542-41F9-A26E-8F78A7ECC76B}"/>
              </a:ext>
            </a:extLst>
          </p:cNvPr>
          <p:cNvCxnSpPr>
            <a:cxnSpLocks/>
            <a:stCxn id="106" idx="3"/>
            <a:endCxn id="109" idx="1"/>
          </p:cNvCxnSpPr>
          <p:nvPr/>
        </p:nvCxnSpPr>
        <p:spPr>
          <a:xfrm flipV="1">
            <a:off x="1856263" y="1728652"/>
            <a:ext cx="487007" cy="169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9F2EF491-2353-42E1-B7B9-43251C9C56DB}"/>
              </a:ext>
            </a:extLst>
          </p:cNvPr>
          <p:cNvCxnSpPr>
            <a:cxnSpLocks/>
            <a:stCxn id="106" idx="3"/>
            <a:endCxn id="113" idx="1"/>
          </p:cNvCxnSpPr>
          <p:nvPr/>
        </p:nvCxnSpPr>
        <p:spPr>
          <a:xfrm>
            <a:off x="1856263" y="3428016"/>
            <a:ext cx="487007" cy="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EEFEE30A-2F2A-4D2B-BB1A-1FAE021F47D6}"/>
              </a:ext>
            </a:extLst>
          </p:cNvPr>
          <p:cNvCxnSpPr>
            <a:stCxn id="106" idx="3"/>
            <a:endCxn id="116" idx="1"/>
          </p:cNvCxnSpPr>
          <p:nvPr/>
        </p:nvCxnSpPr>
        <p:spPr>
          <a:xfrm>
            <a:off x="1856263" y="3428016"/>
            <a:ext cx="487007" cy="171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27646\AppData\Local\Temp\ConnectorClipboard4935493625224144319\image17070563335820.png">
            <a:extLst>
              <a:ext uri="{FF2B5EF4-FFF2-40B4-BE49-F238E27FC236}">
                <a16:creationId xmlns:a16="http://schemas.microsoft.com/office/drawing/2014/main" id="{55D5E914-D8B0-4863-AB95-FE8D71657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776" y="2521516"/>
            <a:ext cx="1818109" cy="181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27646\AppData\Local\Temp\ConnectorClipboard4935493625224144319\image17070563760730.png">
            <a:extLst>
              <a:ext uri="{FF2B5EF4-FFF2-40B4-BE49-F238E27FC236}">
                <a16:creationId xmlns:a16="http://schemas.microsoft.com/office/drawing/2014/main" id="{6C569CD4-B235-444A-81C8-2E00D27E8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078" y="2535528"/>
            <a:ext cx="1818109" cy="181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27646\AppData\Local\Temp\ConnectorClipboard4935493625224144319\image17070564794350.png">
            <a:extLst>
              <a:ext uri="{FF2B5EF4-FFF2-40B4-BE49-F238E27FC236}">
                <a16:creationId xmlns:a16="http://schemas.microsoft.com/office/drawing/2014/main" id="{D0FDE556-232B-47CC-9098-135B271A9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000" y="4253666"/>
            <a:ext cx="1849276" cy="184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27646\AppData\Local\Temp\ConnectorClipboard4935493625224144319\image17070565002770.png">
            <a:extLst>
              <a:ext uri="{FF2B5EF4-FFF2-40B4-BE49-F238E27FC236}">
                <a16:creationId xmlns:a16="http://schemas.microsoft.com/office/drawing/2014/main" id="{337A21B4-8E74-4C17-99C4-512990C54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107" y="4284833"/>
            <a:ext cx="1818109" cy="181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27646\AppData\Local\Temp\ConnectorClipboard4935493625224144319\image17070565582580.png">
            <a:extLst>
              <a:ext uri="{FF2B5EF4-FFF2-40B4-BE49-F238E27FC236}">
                <a16:creationId xmlns:a16="http://schemas.microsoft.com/office/drawing/2014/main" id="{6F51AC89-D07A-4B85-B91A-07EBCB052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489" y="888350"/>
            <a:ext cx="1788403" cy="178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箭头: 右 135">
            <a:extLst>
              <a:ext uri="{FF2B5EF4-FFF2-40B4-BE49-F238E27FC236}">
                <a16:creationId xmlns:a16="http://schemas.microsoft.com/office/drawing/2014/main" id="{55530427-E2EA-4F35-BACF-AF20C8BE689D}"/>
              </a:ext>
            </a:extLst>
          </p:cNvPr>
          <p:cNvSpPr/>
          <p:nvPr/>
        </p:nvSpPr>
        <p:spPr>
          <a:xfrm>
            <a:off x="6498810" y="3288520"/>
            <a:ext cx="626282" cy="318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DC731B3B-7165-45EC-A71F-8D877FAEB9C7}"/>
              </a:ext>
            </a:extLst>
          </p:cNvPr>
          <p:cNvSpPr txBox="1"/>
          <p:nvPr/>
        </p:nvSpPr>
        <p:spPr>
          <a:xfrm>
            <a:off x="6402530" y="3026910"/>
            <a:ext cx="81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days</a:t>
            </a:r>
            <a:endParaRPr lang="zh-CN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箭头: 右 137">
            <a:extLst>
              <a:ext uri="{FF2B5EF4-FFF2-40B4-BE49-F238E27FC236}">
                <a16:creationId xmlns:a16="http://schemas.microsoft.com/office/drawing/2014/main" id="{10AA94A7-84C9-45E1-AD49-FC36A7EFBB05}"/>
              </a:ext>
            </a:extLst>
          </p:cNvPr>
          <p:cNvSpPr/>
          <p:nvPr/>
        </p:nvSpPr>
        <p:spPr>
          <a:xfrm>
            <a:off x="9806769" y="3693955"/>
            <a:ext cx="190580" cy="103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DFBF0EB7-2CF2-4DDD-BE19-4920EF904982}"/>
              </a:ext>
            </a:extLst>
          </p:cNvPr>
          <p:cNvSpPr txBox="1"/>
          <p:nvPr/>
        </p:nvSpPr>
        <p:spPr>
          <a:xfrm>
            <a:off x="8726274" y="3026910"/>
            <a:ext cx="81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days</a:t>
            </a:r>
            <a:endParaRPr lang="zh-CN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3" name="Picture 9" descr="C:\Users\27646\AppData\Local\Temp\ConnectorClipboard4935493625224144319\image17070566636390.png">
            <a:extLst>
              <a:ext uri="{FF2B5EF4-FFF2-40B4-BE49-F238E27FC236}">
                <a16:creationId xmlns:a16="http://schemas.microsoft.com/office/drawing/2014/main" id="{1CDF5D2C-37F7-45CA-8B91-03FCF1C75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494" y="4301232"/>
            <a:ext cx="1849275" cy="18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箭头: 右 140">
            <a:extLst>
              <a:ext uri="{FF2B5EF4-FFF2-40B4-BE49-F238E27FC236}">
                <a16:creationId xmlns:a16="http://schemas.microsoft.com/office/drawing/2014/main" id="{3062638D-4625-4E4E-80D3-E2F2182159B2}"/>
              </a:ext>
            </a:extLst>
          </p:cNvPr>
          <p:cNvSpPr/>
          <p:nvPr/>
        </p:nvSpPr>
        <p:spPr>
          <a:xfrm>
            <a:off x="8825680" y="3268751"/>
            <a:ext cx="626282" cy="318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箭头: 右 141">
            <a:extLst>
              <a:ext uri="{FF2B5EF4-FFF2-40B4-BE49-F238E27FC236}">
                <a16:creationId xmlns:a16="http://schemas.microsoft.com/office/drawing/2014/main" id="{5095F1C3-00FD-4F91-8B60-9BD474C0443A}"/>
              </a:ext>
            </a:extLst>
          </p:cNvPr>
          <p:cNvSpPr/>
          <p:nvPr/>
        </p:nvSpPr>
        <p:spPr>
          <a:xfrm>
            <a:off x="6500977" y="5072263"/>
            <a:ext cx="626282" cy="318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665EF6BB-4D2B-4EE9-8040-5FBCF8C3F355}"/>
              </a:ext>
            </a:extLst>
          </p:cNvPr>
          <p:cNvSpPr txBox="1"/>
          <p:nvPr/>
        </p:nvSpPr>
        <p:spPr>
          <a:xfrm>
            <a:off x="6404697" y="4810653"/>
            <a:ext cx="81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days</a:t>
            </a:r>
            <a:endParaRPr lang="zh-CN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箭头: 右 143">
            <a:extLst>
              <a:ext uri="{FF2B5EF4-FFF2-40B4-BE49-F238E27FC236}">
                <a16:creationId xmlns:a16="http://schemas.microsoft.com/office/drawing/2014/main" id="{A9F920E1-1B07-4256-8ADE-EBAA7ECBDA31}"/>
              </a:ext>
            </a:extLst>
          </p:cNvPr>
          <p:cNvSpPr/>
          <p:nvPr/>
        </p:nvSpPr>
        <p:spPr>
          <a:xfrm>
            <a:off x="8824897" y="5072263"/>
            <a:ext cx="626282" cy="318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F16F9EDB-B1D1-4FC3-B6C5-CC817352B10C}"/>
              </a:ext>
            </a:extLst>
          </p:cNvPr>
          <p:cNvSpPr txBox="1"/>
          <p:nvPr/>
        </p:nvSpPr>
        <p:spPr>
          <a:xfrm>
            <a:off x="8728617" y="4810653"/>
            <a:ext cx="81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days</a:t>
            </a:r>
            <a:endParaRPr lang="zh-CN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" name="矩形 1023">
            <a:extLst>
              <a:ext uri="{FF2B5EF4-FFF2-40B4-BE49-F238E27FC236}">
                <a16:creationId xmlns:a16="http://schemas.microsoft.com/office/drawing/2014/main" id="{F85083E7-0C56-404D-9C0C-47690F8993C2}"/>
              </a:ext>
            </a:extLst>
          </p:cNvPr>
          <p:cNvSpPr/>
          <p:nvPr/>
        </p:nvSpPr>
        <p:spPr>
          <a:xfrm>
            <a:off x="4882172" y="475499"/>
            <a:ext cx="314696" cy="297794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B7C5E67C-1652-4BBE-855D-1B91A2D52839}"/>
              </a:ext>
            </a:extLst>
          </p:cNvPr>
          <p:cNvSpPr/>
          <p:nvPr/>
        </p:nvSpPr>
        <p:spPr>
          <a:xfrm>
            <a:off x="7064024" y="474286"/>
            <a:ext cx="314696" cy="297794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48F8B455-77CD-4292-A9C9-3E50A544C38F}"/>
              </a:ext>
            </a:extLst>
          </p:cNvPr>
          <p:cNvSpPr/>
          <p:nvPr/>
        </p:nvSpPr>
        <p:spPr>
          <a:xfrm>
            <a:off x="9496088" y="482013"/>
            <a:ext cx="314696" cy="297794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" name="矩形 1033">
            <a:extLst>
              <a:ext uri="{FF2B5EF4-FFF2-40B4-BE49-F238E27FC236}">
                <a16:creationId xmlns:a16="http://schemas.microsoft.com/office/drawing/2014/main" id="{3AF59BDB-6485-48AB-8E78-2D205B13C684}"/>
              </a:ext>
            </a:extLst>
          </p:cNvPr>
          <p:cNvSpPr/>
          <p:nvPr/>
        </p:nvSpPr>
        <p:spPr>
          <a:xfrm>
            <a:off x="9786040" y="472526"/>
            <a:ext cx="130205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parasitized male</a:t>
            </a:r>
            <a:endParaRPr lang="zh-CN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BDE2274-6D92-41E5-9816-3814453CE597}"/>
              </a:ext>
            </a:extLst>
          </p:cNvPr>
          <p:cNvSpPr/>
          <p:nvPr/>
        </p:nvSpPr>
        <p:spPr>
          <a:xfrm>
            <a:off x="7329146" y="472526"/>
            <a:ext cx="1533145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parasitized female</a:t>
            </a:r>
            <a:endParaRPr lang="zh-CN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652AD417-18EE-4D45-B95C-D8644E9EEBCD}"/>
              </a:ext>
            </a:extLst>
          </p:cNvPr>
          <p:cNvSpPr/>
          <p:nvPr/>
        </p:nvSpPr>
        <p:spPr>
          <a:xfrm>
            <a:off x="5127977" y="475686"/>
            <a:ext cx="1533145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parasitized larvae</a:t>
            </a:r>
            <a:endParaRPr lang="zh-CN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135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E78FC78-2033-4628-9F2A-5D435068A8A6}"/>
              </a:ext>
            </a:extLst>
          </p:cNvPr>
          <p:cNvSpPr/>
          <p:nvPr/>
        </p:nvSpPr>
        <p:spPr>
          <a:xfrm>
            <a:off x="-1" y="0"/>
            <a:ext cx="2931887" cy="5245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 :Question analysis</a:t>
            </a:r>
            <a:endParaRPr lang="zh-CN" altLang="en-US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E23A9A-14F6-40B0-AC31-8E6868FC8171}"/>
              </a:ext>
            </a:extLst>
          </p:cNvPr>
          <p:cNvSpPr/>
          <p:nvPr/>
        </p:nvSpPr>
        <p:spPr>
          <a:xfrm>
            <a:off x="3122794" y="0"/>
            <a:ext cx="9011361" cy="524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II :Model Construction</a:t>
            </a:r>
            <a:endParaRPr lang="zh-CN" altLang="en-US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4672C4-FD37-4634-95A8-9F3B859DD62B}"/>
              </a:ext>
            </a:extLst>
          </p:cNvPr>
          <p:cNvSpPr/>
          <p:nvPr/>
        </p:nvSpPr>
        <p:spPr>
          <a:xfrm>
            <a:off x="-1" y="732438"/>
            <a:ext cx="2931887" cy="4762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search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1521E8-8716-466E-A4AE-28ADA56829AC}"/>
              </a:ext>
            </a:extLst>
          </p:cNvPr>
          <p:cNvSpPr/>
          <p:nvPr/>
        </p:nvSpPr>
        <p:spPr>
          <a:xfrm>
            <a:off x="0" y="1444858"/>
            <a:ext cx="1320802" cy="19884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Reproductive and developmental characteristics of lampreys</a:t>
            </a:r>
            <a:endParaRPr lang="zh-CN" altLang="en-US" sz="1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BB21FA9-B4CE-4606-84BC-ABB8C57804C5}"/>
              </a:ext>
            </a:extLst>
          </p:cNvPr>
          <p:cNvSpPr/>
          <p:nvPr/>
        </p:nvSpPr>
        <p:spPr>
          <a:xfrm>
            <a:off x="1611085" y="1444858"/>
            <a:ext cx="1320802" cy="19884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Lamprey relationships in ecosystems</a:t>
            </a:r>
            <a:endParaRPr lang="zh-CN" altLang="en-US" sz="1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1" name="图片 100">
            <a:extLst>
              <a:ext uri="{FF2B5EF4-FFF2-40B4-BE49-F238E27FC236}">
                <a16:creationId xmlns:a16="http://schemas.microsoft.com/office/drawing/2014/main" id="{C6E1B0A8-2586-4BEC-ADF6-8D243FFF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3" y="2256925"/>
            <a:ext cx="1184808" cy="988275"/>
          </a:xfrm>
          <a:prstGeom prst="rect">
            <a:avLst/>
          </a:prstGeom>
        </p:spPr>
      </p:pic>
      <p:pic>
        <p:nvPicPr>
          <p:cNvPr id="104" name="图片 103">
            <a:extLst>
              <a:ext uri="{FF2B5EF4-FFF2-40B4-BE49-F238E27FC236}">
                <a16:creationId xmlns:a16="http://schemas.microsoft.com/office/drawing/2014/main" id="{1DB5373E-C298-4EF9-9536-F21A630A2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708" y="2008855"/>
            <a:ext cx="511188" cy="366682"/>
          </a:xfrm>
          <a:prstGeom prst="rect">
            <a:avLst/>
          </a:prstGeom>
        </p:spPr>
      </p:pic>
      <p:pic>
        <p:nvPicPr>
          <p:cNvPr id="106" name="图片 105">
            <a:extLst>
              <a:ext uri="{FF2B5EF4-FFF2-40B4-BE49-F238E27FC236}">
                <a16:creationId xmlns:a16="http://schemas.microsoft.com/office/drawing/2014/main" id="{B4A530F8-C6FF-45E5-86B5-8E8B3DEB1B8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2446565" y="2007982"/>
            <a:ext cx="322332" cy="367555"/>
          </a:xfrm>
          <a:prstGeom prst="rect">
            <a:avLst/>
          </a:prstGeom>
        </p:spPr>
      </p:pic>
      <p:pic>
        <p:nvPicPr>
          <p:cNvPr id="107" name="图片 106">
            <a:extLst>
              <a:ext uri="{FF2B5EF4-FFF2-40B4-BE49-F238E27FC236}">
                <a16:creationId xmlns:a16="http://schemas.microsoft.com/office/drawing/2014/main" id="{6EDB8AF7-2EB8-4698-AEFD-E649CCC5EF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4827" y="2576318"/>
            <a:ext cx="439919" cy="433680"/>
          </a:xfrm>
          <a:prstGeom prst="rect">
            <a:avLst/>
          </a:prstGeom>
        </p:spPr>
      </p:pic>
      <p:pic>
        <p:nvPicPr>
          <p:cNvPr id="108" name="图片 107">
            <a:extLst>
              <a:ext uri="{FF2B5EF4-FFF2-40B4-BE49-F238E27FC236}">
                <a16:creationId xmlns:a16="http://schemas.microsoft.com/office/drawing/2014/main" id="{45955C9F-C043-4BFB-8FC5-584ECF0DC89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lum contrast="29000"/>
          </a:blip>
          <a:stretch>
            <a:fillRect/>
          </a:stretch>
        </p:blipFill>
        <p:spPr>
          <a:xfrm>
            <a:off x="2384503" y="2577907"/>
            <a:ext cx="409306" cy="433680"/>
          </a:xfrm>
          <a:prstGeom prst="rect">
            <a:avLst/>
          </a:prstGeom>
        </p:spPr>
      </p:pic>
      <p:sp>
        <p:nvSpPr>
          <p:cNvPr id="109" name="文本框 108">
            <a:extLst>
              <a:ext uri="{FF2B5EF4-FFF2-40B4-BE49-F238E27FC236}">
                <a16:creationId xmlns:a16="http://schemas.microsoft.com/office/drawing/2014/main" id="{5FE2CC88-0EC6-422F-B13F-73A885575204}"/>
              </a:ext>
            </a:extLst>
          </p:cNvPr>
          <p:cNvSpPr txBox="1"/>
          <p:nvPr/>
        </p:nvSpPr>
        <p:spPr>
          <a:xfrm>
            <a:off x="1724034" y="2355970"/>
            <a:ext cx="5453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/>
              <a:t>Predator</a:t>
            </a:r>
            <a:endParaRPr lang="zh-CN" altLang="en-US" sz="700" b="1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8E17DA5B-29CF-4897-BE8F-A755E7DD2DFB}"/>
              </a:ext>
            </a:extLst>
          </p:cNvPr>
          <p:cNvSpPr txBox="1"/>
          <p:nvPr/>
        </p:nvSpPr>
        <p:spPr>
          <a:xfrm>
            <a:off x="2406601" y="2355175"/>
            <a:ext cx="5453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/>
              <a:t>Prey</a:t>
            </a:r>
            <a:endParaRPr lang="zh-CN" altLang="en-US" sz="700" b="1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F9C7DB60-1E50-484E-8D30-9CC5A630A893}"/>
              </a:ext>
            </a:extLst>
          </p:cNvPr>
          <p:cNvSpPr txBox="1"/>
          <p:nvPr/>
        </p:nvSpPr>
        <p:spPr>
          <a:xfrm>
            <a:off x="1664198" y="2971637"/>
            <a:ext cx="6604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/>
              <a:t>Competitor</a:t>
            </a:r>
            <a:endParaRPr lang="zh-CN" altLang="en-US" sz="700" b="1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90AA45C6-95D5-4849-BDAE-E5457156B15D}"/>
              </a:ext>
            </a:extLst>
          </p:cNvPr>
          <p:cNvSpPr txBox="1"/>
          <p:nvPr/>
        </p:nvSpPr>
        <p:spPr>
          <a:xfrm>
            <a:off x="2334168" y="2971636"/>
            <a:ext cx="5099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/>
              <a:t>parasite</a:t>
            </a:r>
            <a:endParaRPr lang="zh-CN" altLang="en-US" sz="700" b="1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3D605150-CC24-4872-9F2A-2A37FB1E368F}"/>
              </a:ext>
            </a:extLst>
          </p:cNvPr>
          <p:cNvSpPr txBox="1"/>
          <p:nvPr/>
        </p:nvSpPr>
        <p:spPr>
          <a:xfrm>
            <a:off x="2104976" y="3084275"/>
            <a:ext cx="50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6CC1EBBD-2CD1-42D0-B199-11D262AFCE55}"/>
              </a:ext>
            </a:extLst>
          </p:cNvPr>
          <p:cNvSpPr/>
          <p:nvPr/>
        </p:nvSpPr>
        <p:spPr>
          <a:xfrm>
            <a:off x="3122794" y="725385"/>
            <a:ext cx="2222815" cy="48562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Population dynamics model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A6E470D0-5083-4D5C-821C-5175D9C61A11}"/>
              </a:ext>
            </a:extLst>
          </p:cNvPr>
          <p:cNvSpPr>
            <a:spLocks/>
          </p:cNvSpPr>
          <p:nvPr/>
        </p:nvSpPr>
        <p:spPr>
          <a:xfrm>
            <a:off x="5404924" y="725385"/>
            <a:ext cx="2222815" cy="48562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Population Stability Test Model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80C56798-B03F-4CA2-AF43-D35CA73A08B9}"/>
              </a:ext>
            </a:extLst>
          </p:cNvPr>
          <p:cNvSpPr>
            <a:spLocks/>
          </p:cNvSpPr>
          <p:nvPr/>
        </p:nvSpPr>
        <p:spPr>
          <a:xfrm>
            <a:off x="7687055" y="725385"/>
            <a:ext cx="2222815" cy="48562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Ecosystem Stability Evaluation Model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873B60AB-3376-4451-BD20-C0E695E5C2A3}"/>
              </a:ext>
            </a:extLst>
          </p:cNvPr>
          <p:cNvSpPr>
            <a:spLocks/>
          </p:cNvSpPr>
          <p:nvPr/>
        </p:nvSpPr>
        <p:spPr>
          <a:xfrm>
            <a:off x="9969184" y="725385"/>
            <a:ext cx="2164971" cy="48562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Cellular Automata Model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0DDAA07C-2F2B-40CF-B256-7A04D9839F85}"/>
              </a:ext>
            </a:extLst>
          </p:cNvPr>
          <p:cNvSpPr/>
          <p:nvPr/>
        </p:nvSpPr>
        <p:spPr>
          <a:xfrm>
            <a:off x="3124068" y="1443241"/>
            <a:ext cx="2222815" cy="133332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CN" sz="1000" dirty="0">
                <a:solidFill>
                  <a:srgbClr val="C00000"/>
                </a:solidFill>
              </a:rPr>
              <a:t>      </a:t>
            </a:r>
            <a:r>
              <a:rPr lang="en-US" altLang="zh-CN" sz="1000" b="1" dirty="0">
                <a:solidFill>
                  <a:srgbClr val="C00000"/>
                </a:solidFill>
              </a:rPr>
              <a:t>Optimized differential equation </a:t>
            </a:r>
            <a:endParaRPr lang="zh-CN" altLang="en-US" sz="1000" b="1" dirty="0">
              <a:solidFill>
                <a:srgbClr val="C00000"/>
              </a:solidFill>
            </a:endParaRPr>
          </a:p>
          <a:p>
            <a:endParaRPr lang="en-US" altLang="zh-CN" sz="1000" dirty="0">
              <a:solidFill>
                <a:srgbClr val="C00000"/>
              </a:solidFill>
            </a:endParaRP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ACB08C1E-AA93-4DFC-9972-5DB1952921F6}"/>
              </a:ext>
            </a:extLst>
          </p:cNvPr>
          <p:cNvSpPr/>
          <p:nvPr/>
        </p:nvSpPr>
        <p:spPr>
          <a:xfrm>
            <a:off x="3426852" y="1552425"/>
            <a:ext cx="1697878" cy="28253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00" b="1" dirty="0">
                <a:solidFill>
                  <a:srgbClr val="C00000"/>
                </a:solidFill>
              </a:rPr>
              <a:t>(1) Logistic Model</a:t>
            </a:r>
          </a:p>
          <a:p>
            <a:endParaRPr lang="zh-CN" altLang="en-US" sz="1000" b="1" dirty="0"/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EA25D070-6D30-4CD2-A693-645445C525D1}"/>
              </a:ext>
            </a:extLst>
          </p:cNvPr>
          <p:cNvSpPr/>
          <p:nvPr/>
        </p:nvSpPr>
        <p:spPr>
          <a:xfrm>
            <a:off x="3426852" y="1986792"/>
            <a:ext cx="1701462" cy="28253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00" b="1" dirty="0">
                <a:solidFill>
                  <a:srgbClr val="C00000"/>
                </a:solidFill>
              </a:rPr>
              <a:t>(2) </a:t>
            </a:r>
            <a:r>
              <a:rPr lang="en-US" altLang="zh-CN" sz="1000" b="1" dirty="0" err="1">
                <a:solidFill>
                  <a:srgbClr val="C00000"/>
                </a:solidFill>
              </a:rPr>
              <a:t>Lotka</a:t>
            </a:r>
            <a:r>
              <a:rPr lang="en-US" altLang="zh-CN" sz="1000" b="1" dirty="0">
                <a:solidFill>
                  <a:srgbClr val="C00000"/>
                </a:solidFill>
              </a:rPr>
              <a:t>-Volterra Model</a:t>
            </a:r>
            <a:endParaRPr lang="zh-CN" altLang="en-US" sz="1000" b="1" dirty="0">
              <a:solidFill>
                <a:srgbClr val="C00000"/>
              </a:solidFill>
            </a:endParaRPr>
          </a:p>
        </p:txBody>
      </p:sp>
      <p:sp>
        <p:nvSpPr>
          <p:cNvPr id="142" name="左中括号 141">
            <a:extLst>
              <a:ext uri="{FF2B5EF4-FFF2-40B4-BE49-F238E27FC236}">
                <a16:creationId xmlns:a16="http://schemas.microsoft.com/office/drawing/2014/main" id="{302465FC-F276-4564-880B-82443E505116}"/>
              </a:ext>
            </a:extLst>
          </p:cNvPr>
          <p:cNvSpPr/>
          <p:nvPr/>
        </p:nvSpPr>
        <p:spPr>
          <a:xfrm>
            <a:off x="3374049" y="1708654"/>
            <a:ext cx="52803" cy="453862"/>
          </a:xfrm>
          <a:prstGeom prst="leftBracke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箭头: 左弧形 142">
            <a:extLst>
              <a:ext uri="{FF2B5EF4-FFF2-40B4-BE49-F238E27FC236}">
                <a16:creationId xmlns:a16="http://schemas.microsoft.com/office/drawing/2014/main" id="{24C8D2D4-9384-4398-924E-1F78361D0C68}"/>
              </a:ext>
            </a:extLst>
          </p:cNvPr>
          <p:cNvSpPr/>
          <p:nvPr/>
        </p:nvSpPr>
        <p:spPr>
          <a:xfrm>
            <a:off x="3217679" y="1933908"/>
            <a:ext cx="156370" cy="621321"/>
          </a:xfrm>
          <a:prstGeom prst="curv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5200B8CF-38E5-4A9C-995F-8F9597E868F5}"/>
              </a:ext>
            </a:extLst>
          </p:cNvPr>
          <p:cNvSpPr/>
          <p:nvPr/>
        </p:nvSpPr>
        <p:spPr>
          <a:xfrm>
            <a:off x="3122793" y="2944580"/>
            <a:ext cx="2222815" cy="48562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Analyze the effect of sex ratio on Population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7267519E-590B-438D-8E0D-2591FD72C1E6}"/>
              </a:ext>
            </a:extLst>
          </p:cNvPr>
          <p:cNvSpPr/>
          <p:nvPr/>
        </p:nvSpPr>
        <p:spPr>
          <a:xfrm>
            <a:off x="5411653" y="1442760"/>
            <a:ext cx="2222815" cy="133332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00" b="1" dirty="0">
                <a:solidFill>
                  <a:srgbClr val="C00000"/>
                </a:solidFill>
              </a:rPr>
              <a:t> Environment Simulation</a:t>
            </a:r>
          </a:p>
          <a:p>
            <a:endParaRPr lang="en-US" altLang="zh-CN" sz="1000" b="1" dirty="0">
              <a:solidFill>
                <a:srgbClr val="C00000"/>
              </a:solidFill>
            </a:endParaRPr>
          </a:p>
          <a:p>
            <a:pPr marL="228600" indent="-228600">
              <a:buAutoNum type="arabicParenBoth"/>
            </a:pPr>
            <a:r>
              <a:rPr lang="en-US" altLang="zh-CN" sz="1000" b="1" dirty="0">
                <a:solidFill>
                  <a:srgbClr val="C00000"/>
                </a:solidFill>
              </a:rPr>
              <a:t>population stability</a:t>
            </a:r>
          </a:p>
          <a:p>
            <a:pPr marL="228600" indent="-228600">
              <a:buAutoNum type="arabicParenBoth"/>
            </a:pPr>
            <a:endParaRPr lang="en-US" altLang="zh-CN" sz="1000" b="1" dirty="0">
              <a:solidFill>
                <a:srgbClr val="C00000"/>
              </a:solidFill>
            </a:endParaRPr>
          </a:p>
          <a:p>
            <a:pPr marL="228600" indent="-228600">
              <a:buAutoNum type="arabicParenBoth"/>
            </a:pPr>
            <a:r>
              <a:rPr lang="en-US" altLang="zh-CN" sz="1000" b="1" dirty="0">
                <a:solidFill>
                  <a:srgbClr val="C00000"/>
                </a:solidFill>
              </a:rPr>
              <a:t>sex-resource relationship</a:t>
            </a:r>
          </a:p>
          <a:p>
            <a:endParaRPr lang="en-US" altLang="zh-CN" sz="1000" b="1" dirty="0">
              <a:solidFill>
                <a:srgbClr val="C00000"/>
              </a:solidFill>
            </a:endParaRPr>
          </a:p>
          <a:p>
            <a:r>
              <a:rPr lang="en-US" altLang="zh-CN" sz="1000" b="1" dirty="0">
                <a:solidFill>
                  <a:srgbClr val="C00000"/>
                </a:solidFill>
              </a:rPr>
              <a:t>(Base on Logistic Model)</a:t>
            </a:r>
            <a:endParaRPr lang="zh-CN" altLang="en-US" sz="1000" b="1" dirty="0">
              <a:solidFill>
                <a:srgbClr val="C00000"/>
              </a:solidFill>
            </a:endParaRPr>
          </a:p>
        </p:txBody>
      </p:sp>
      <p:cxnSp>
        <p:nvCxnSpPr>
          <p:cNvPr id="149" name="连接符: 肘形 148">
            <a:extLst>
              <a:ext uri="{FF2B5EF4-FFF2-40B4-BE49-F238E27FC236}">
                <a16:creationId xmlns:a16="http://schemas.microsoft.com/office/drawing/2014/main" id="{DCD87F1C-3F79-4C4A-9AEA-A83C34DE4780}"/>
              </a:ext>
            </a:extLst>
          </p:cNvPr>
          <p:cNvCxnSpPr>
            <a:cxnSpLocks/>
            <a:stCxn id="129" idx="3"/>
            <a:endCxn id="123" idx="1"/>
          </p:cNvCxnSpPr>
          <p:nvPr/>
        </p:nvCxnSpPr>
        <p:spPr>
          <a:xfrm flipV="1">
            <a:off x="5124730" y="968199"/>
            <a:ext cx="280194" cy="72549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>
            <a:extLst>
              <a:ext uri="{FF2B5EF4-FFF2-40B4-BE49-F238E27FC236}">
                <a16:creationId xmlns:a16="http://schemas.microsoft.com/office/drawing/2014/main" id="{C53F2347-B5D2-4E86-BA8D-E2B34679D45D}"/>
              </a:ext>
            </a:extLst>
          </p:cNvPr>
          <p:cNvSpPr/>
          <p:nvPr/>
        </p:nvSpPr>
        <p:spPr>
          <a:xfrm>
            <a:off x="5418327" y="2944579"/>
            <a:ext cx="2222815" cy="48562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Explore the advantages and disadvantages of Sex Differences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2C4E4B8B-7D1F-4F57-8ACD-49789EBB331F}"/>
              </a:ext>
            </a:extLst>
          </p:cNvPr>
          <p:cNvSpPr/>
          <p:nvPr/>
        </p:nvSpPr>
        <p:spPr>
          <a:xfrm>
            <a:off x="7693729" y="1442760"/>
            <a:ext cx="2222815" cy="133332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000" b="1" dirty="0">
              <a:solidFill>
                <a:srgbClr val="C00000"/>
              </a:solidFill>
            </a:endParaRPr>
          </a:p>
        </p:txBody>
      </p:sp>
      <p:sp>
        <p:nvSpPr>
          <p:cNvPr id="154" name="矩形: 圆角 153">
            <a:extLst>
              <a:ext uri="{FF2B5EF4-FFF2-40B4-BE49-F238E27FC236}">
                <a16:creationId xmlns:a16="http://schemas.microsoft.com/office/drawing/2014/main" id="{3F34DBD3-E861-4251-8D26-C0F39DF834B5}"/>
              </a:ext>
            </a:extLst>
          </p:cNvPr>
          <p:cNvSpPr/>
          <p:nvPr/>
        </p:nvSpPr>
        <p:spPr>
          <a:xfrm>
            <a:off x="7822856" y="1704262"/>
            <a:ext cx="1831491" cy="28253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00" b="1" dirty="0">
                <a:solidFill>
                  <a:srgbClr val="C00000"/>
                </a:solidFill>
              </a:rPr>
              <a:t>(1) CRITIC</a:t>
            </a:r>
            <a:r>
              <a:rPr lang="zh-CN" altLang="en-US" sz="1000" b="1" dirty="0">
                <a:solidFill>
                  <a:srgbClr val="C00000"/>
                </a:solidFill>
              </a:rPr>
              <a:t> </a:t>
            </a:r>
            <a:r>
              <a:rPr lang="en-US" altLang="zh-CN" sz="1000" b="1" dirty="0">
                <a:solidFill>
                  <a:srgbClr val="C00000"/>
                </a:solidFill>
              </a:rPr>
              <a:t>Method</a:t>
            </a:r>
            <a:endParaRPr lang="zh-CN" altLang="en-US" sz="1000" b="1" dirty="0"/>
          </a:p>
        </p:txBody>
      </p:sp>
      <p:sp>
        <p:nvSpPr>
          <p:cNvPr id="155" name="矩形: 圆角 154">
            <a:extLst>
              <a:ext uri="{FF2B5EF4-FFF2-40B4-BE49-F238E27FC236}">
                <a16:creationId xmlns:a16="http://schemas.microsoft.com/office/drawing/2014/main" id="{FCFBF94F-4996-468F-8855-EB3C8BBCB004}"/>
              </a:ext>
            </a:extLst>
          </p:cNvPr>
          <p:cNvSpPr/>
          <p:nvPr/>
        </p:nvSpPr>
        <p:spPr>
          <a:xfrm>
            <a:off x="7822857" y="2213910"/>
            <a:ext cx="1835076" cy="28253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00" b="1" dirty="0">
                <a:solidFill>
                  <a:srgbClr val="C00000"/>
                </a:solidFill>
              </a:rPr>
              <a:t>(2) Entropy Weight Method</a:t>
            </a:r>
            <a:endParaRPr lang="zh-CN" altLang="en-US" sz="1000" b="1" dirty="0">
              <a:solidFill>
                <a:srgbClr val="C00000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970C2830-7AC6-4FE6-BC54-58041441BF61}"/>
              </a:ext>
            </a:extLst>
          </p:cNvPr>
          <p:cNvSpPr/>
          <p:nvPr/>
        </p:nvSpPr>
        <p:spPr>
          <a:xfrm>
            <a:off x="7692861" y="2944578"/>
            <a:ext cx="2222815" cy="48562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Explore the advantages and disadvantages of Sex Differences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FB81DFE4-0811-44A1-846D-C1B6BE461408}"/>
              </a:ext>
            </a:extLst>
          </p:cNvPr>
          <p:cNvSpPr/>
          <p:nvPr/>
        </p:nvSpPr>
        <p:spPr>
          <a:xfrm>
            <a:off x="9969184" y="1442759"/>
            <a:ext cx="2164971" cy="133332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b="1" dirty="0">
                <a:solidFill>
                  <a:srgbClr val="C00000"/>
                </a:solidFill>
              </a:rPr>
              <a:t>       Simulate trends :</a:t>
            </a:r>
          </a:p>
          <a:p>
            <a:endParaRPr lang="en-US" altLang="zh-CN" sz="1000" b="1" dirty="0">
              <a:solidFill>
                <a:srgbClr val="C00000"/>
              </a:solidFill>
            </a:endParaRPr>
          </a:p>
          <a:p>
            <a:r>
              <a:rPr lang="en-US" altLang="zh-CN" sz="1000" b="1" dirty="0">
                <a:solidFill>
                  <a:srgbClr val="C00000"/>
                </a:solidFill>
              </a:rPr>
              <a:t>       (1) spread rate </a:t>
            </a:r>
          </a:p>
          <a:p>
            <a:pPr marL="228600" indent="-228600">
              <a:buAutoNum type="arabicParenBoth"/>
            </a:pPr>
            <a:endParaRPr lang="en-US" altLang="zh-CN" sz="1000" b="1" dirty="0">
              <a:solidFill>
                <a:srgbClr val="C00000"/>
              </a:solidFill>
            </a:endParaRPr>
          </a:p>
          <a:p>
            <a:r>
              <a:rPr lang="en-US" altLang="zh-CN" sz="1000" b="1" dirty="0">
                <a:solidFill>
                  <a:srgbClr val="C00000"/>
                </a:solidFill>
              </a:rPr>
              <a:t>       (2) extent of parasites</a:t>
            </a:r>
            <a:endParaRPr lang="zh-CN" altLang="en-US" sz="1000" b="1" dirty="0">
              <a:solidFill>
                <a:srgbClr val="C00000"/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E6B81455-1D91-4948-BEB6-564A4EA90BF5}"/>
              </a:ext>
            </a:extLst>
          </p:cNvPr>
          <p:cNvSpPr/>
          <p:nvPr/>
        </p:nvSpPr>
        <p:spPr>
          <a:xfrm>
            <a:off x="9969131" y="2942225"/>
            <a:ext cx="2160631" cy="48562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Observing whether sex ratios change benefit parasite 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cxnSp>
        <p:nvCxnSpPr>
          <p:cNvPr id="161" name="连接符: 肘形 160">
            <a:extLst>
              <a:ext uri="{FF2B5EF4-FFF2-40B4-BE49-F238E27FC236}">
                <a16:creationId xmlns:a16="http://schemas.microsoft.com/office/drawing/2014/main" id="{57ABBB90-461E-4622-8E93-8BB1BC4D7BD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945074" y="923988"/>
            <a:ext cx="236197" cy="805542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连接符: 肘形 162">
            <a:extLst>
              <a:ext uri="{FF2B5EF4-FFF2-40B4-BE49-F238E27FC236}">
                <a16:creationId xmlns:a16="http://schemas.microsoft.com/office/drawing/2014/main" id="{40F05E5A-B16B-4472-B0D1-5360269003BC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1750616" y="923987"/>
            <a:ext cx="236197" cy="805543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6C1B8C39-4D87-42C3-AE78-4AC4B104C409}"/>
              </a:ext>
            </a:extLst>
          </p:cNvPr>
          <p:cNvCxnSpPr>
            <a:stCxn id="122" idx="2"/>
            <a:endCxn id="127" idx="0"/>
          </p:cNvCxnSpPr>
          <p:nvPr/>
        </p:nvCxnSpPr>
        <p:spPr>
          <a:xfrm>
            <a:off x="4234202" y="1211012"/>
            <a:ext cx="1274" cy="2322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4DE39E89-5A08-40A2-976F-F09D33DD1494}"/>
              </a:ext>
            </a:extLst>
          </p:cNvPr>
          <p:cNvCxnSpPr>
            <a:stCxn id="127" idx="2"/>
            <a:endCxn id="144" idx="0"/>
          </p:cNvCxnSpPr>
          <p:nvPr/>
        </p:nvCxnSpPr>
        <p:spPr>
          <a:xfrm flipH="1">
            <a:off x="4234201" y="2776564"/>
            <a:ext cx="1275" cy="1680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7B56A1FD-837C-41B6-8C33-69CFA9EE2B27}"/>
              </a:ext>
            </a:extLst>
          </p:cNvPr>
          <p:cNvCxnSpPr>
            <a:stCxn id="123" idx="2"/>
            <a:endCxn id="145" idx="0"/>
          </p:cNvCxnSpPr>
          <p:nvPr/>
        </p:nvCxnSpPr>
        <p:spPr>
          <a:xfrm>
            <a:off x="6516332" y="1211012"/>
            <a:ext cx="6729" cy="2317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BD61C459-B11C-4218-925F-A12AC886CE7C}"/>
              </a:ext>
            </a:extLst>
          </p:cNvPr>
          <p:cNvCxnSpPr>
            <a:stCxn id="145" idx="2"/>
            <a:endCxn id="152" idx="0"/>
          </p:cNvCxnSpPr>
          <p:nvPr/>
        </p:nvCxnSpPr>
        <p:spPr>
          <a:xfrm>
            <a:off x="6523061" y="2776083"/>
            <a:ext cx="6674" cy="1684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3C570DF3-3A26-4BC7-A574-FB3A8BCE09BA}"/>
              </a:ext>
            </a:extLst>
          </p:cNvPr>
          <p:cNvCxnSpPr>
            <a:stCxn id="124" idx="2"/>
            <a:endCxn id="153" idx="0"/>
          </p:cNvCxnSpPr>
          <p:nvPr/>
        </p:nvCxnSpPr>
        <p:spPr>
          <a:xfrm>
            <a:off x="8798463" y="1211012"/>
            <a:ext cx="6674" cy="2317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3DCD373F-342B-46F3-BF4B-B191659168E7}"/>
              </a:ext>
            </a:extLst>
          </p:cNvPr>
          <p:cNvCxnSpPr>
            <a:stCxn id="153" idx="2"/>
            <a:endCxn id="156" idx="0"/>
          </p:cNvCxnSpPr>
          <p:nvPr/>
        </p:nvCxnSpPr>
        <p:spPr>
          <a:xfrm flipH="1">
            <a:off x="8804269" y="2776083"/>
            <a:ext cx="868" cy="1684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BD8715C2-E113-4AE2-850C-548455E701F7}"/>
              </a:ext>
            </a:extLst>
          </p:cNvPr>
          <p:cNvCxnSpPr>
            <a:cxnSpLocks/>
            <a:stCxn id="126" idx="2"/>
            <a:endCxn id="157" idx="0"/>
          </p:cNvCxnSpPr>
          <p:nvPr/>
        </p:nvCxnSpPr>
        <p:spPr>
          <a:xfrm>
            <a:off x="11051670" y="1211012"/>
            <a:ext cx="0" cy="2317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0ED78371-5362-487F-8726-041908A45FDA}"/>
              </a:ext>
            </a:extLst>
          </p:cNvPr>
          <p:cNvCxnSpPr>
            <a:cxnSpLocks/>
            <a:stCxn id="157" idx="2"/>
            <a:endCxn id="158" idx="0"/>
          </p:cNvCxnSpPr>
          <p:nvPr/>
        </p:nvCxnSpPr>
        <p:spPr>
          <a:xfrm flipH="1">
            <a:off x="11049447" y="2776082"/>
            <a:ext cx="2223" cy="1661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C7DA209F-9F06-4F8B-8E5B-44650165A14C}"/>
              </a:ext>
            </a:extLst>
          </p:cNvPr>
          <p:cNvSpPr/>
          <p:nvPr/>
        </p:nvSpPr>
        <p:spPr>
          <a:xfrm>
            <a:off x="-1963" y="3630989"/>
            <a:ext cx="12131725" cy="524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III :Result and Analysis</a:t>
            </a:r>
            <a:endParaRPr lang="zh-CN" altLang="en-US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8CE35046-6783-4B2C-8363-42D6B0464EFC}"/>
              </a:ext>
            </a:extLst>
          </p:cNvPr>
          <p:cNvSpPr>
            <a:spLocks/>
          </p:cNvSpPr>
          <p:nvPr/>
        </p:nvSpPr>
        <p:spPr>
          <a:xfrm>
            <a:off x="4176146" y="4389695"/>
            <a:ext cx="3837692" cy="53246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92D050"/>
                </a:solidFill>
              </a:rPr>
              <a:t>Sensitivity Analysis of F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E63C6F09-C676-447C-8930-74419F7C17C9}"/>
              </a:ext>
            </a:extLst>
          </p:cNvPr>
          <p:cNvSpPr>
            <a:spLocks/>
          </p:cNvSpPr>
          <p:nvPr/>
        </p:nvSpPr>
        <p:spPr>
          <a:xfrm>
            <a:off x="-1963" y="4389695"/>
            <a:ext cx="3837692" cy="53246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92D050"/>
                </a:solidFill>
              </a:rPr>
              <a:t>Analysis and Conclusion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32A3FBF8-F464-4BB7-BFA6-35FFB1721147}"/>
              </a:ext>
            </a:extLst>
          </p:cNvPr>
          <p:cNvSpPr/>
          <p:nvPr/>
        </p:nvSpPr>
        <p:spPr>
          <a:xfrm>
            <a:off x="8354256" y="4389695"/>
            <a:ext cx="3775506" cy="53246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92D050"/>
                </a:solidFill>
              </a:rPr>
              <a:t>Advantages and Disadvantages</a:t>
            </a:r>
            <a:endParaRPr lang="zh-CN" altLang="en-US" dirty="0">
              <a:solidFill>
                <a:srgbClr val="92D050"/>
              </a:solidFill>
            </a:endParaRPr>
          </a:p>
        </p:txBody>
      </p: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96693970-BDBD-49C7-A387-16564D8A867A}"/>
              </a:ext>
            </a:extLst>
          </p:cNvPr>
          <p:cNvCxnSpPr>
            <a:stCxn id="123" idx="3"/>
            <a:endCxn id="124" idx="1"/>
          </p:cNvCxnSpPr>
          <p:nvPr/>
        </p:nvCxnSpPr>
        <p:spPr>
          <a:xfrm>
            <a:off x="7627739" y="968199"/>
            <a:ext cx="593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0E37D10B-A253-4EE3-9048-2AE36F631947}"/>
              </a:ext>
            </a:extLst>
          </p:cNvPr>
          <p:cNvCxnSpPr>
            <a:stCxn id="185" idx="3"/>
            <a:endCxn id="181" idx="1"/>
          </p:cNvCxnSpPr>
          <p:nvPr/>
        </p:nvCxnSpPr>
        <p:spPr>
          <a:xfrm>
            <a:off x="3835729" y="4655929"/>
            <a:ext cx="340417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CDEB3C0-AA96-4BF5-A760-3CBDAE6EC8F0}"/>
              </a:ext>
            </a:extLst>
          </p:cNvPr>
          <p:cNvCxnSpPr>
            <a:cxnSpLocks/>
            <a:stCxn id="181" idx="3"/>
            <a:endCxn id="186" idx="1"/>
          </p:cNvCxnSpPr>
          <p:nvPr/>
        </p:nvCxnSpPr>
        <p:spPr>
          <a:xfrm>
            <a:off x="8013838" y="4655929"/>
            <a:ext cx="340418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46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176</Words>
  <Application>Microsoft Office PowerPoint</Application>
  <PresentationFormat>宽屏</PresentationFormat>
  <Paragraphs>59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文滔 张</dc:creator>
  <cp:lastModifiedBy>文滔 张</cp:lastModifiedBy>
  <cp:revision>25</cp:revision>
  <dcterms:created xsi:type="dcterms:W3CDTF">2024-02-04T01:00:51Z</dcterms:created>
  <dcterms:modified xsi:type="dcterms:W3CDTF">2024-02-05T09:15:15Z</dcterms:modified>
</cp:coreProperties>
</file>