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7CC84E-3FD8-422E-BDEF-1B52767A04A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C1CDF7-BC2E-42E8-9E76-A3A4BEBBE1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CC84E-3FD8-422E-BDEF-1B52767A04A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C1CDF7-BC2E-42E8-9E76-A3A4BEBBE1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CC84E-3FD8-422E-BDEF-1B52767A04A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C1CDF7-BC2E-42E8-9E76-A3A4BEBBE10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7CC84E-3FD8-422E-BDEF-1B52767A04A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C1CDF7-BC2E-42E8-9E76-A3A4BEBBE10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7CC84E-3FD8-422E-BDEF-1B52767A04A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C1CDF7-BC2E-42E8-9E76-A3A4BEBBE10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7CC84E-3FD8-422E-BDEF-1B52767A04A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C1CDF7-BC2E-42E8-9E76-A3A4BEBBE10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CC84E-3FD8-422E-BDEF-1B52767A04A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C1CDF7-BC2E-42E8-9E76-A3A4BEBBE10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CC84E-3FD8-422E-BDEF-1B52767A04A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C1CDF7-BC2E-42E8-9E76-A3A4BEBBE1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CC84E-3FD8-422E-BDEF-1B52767A04A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C1CDF7-BC2E-42E8-9E76-A3A4BEBBE1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CC84E-3FD8-422E-BDEF-1B52767A04A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C1CDF7-BC2E-42E8-9E76-A3A4BEBBE1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7CC84E-3FD8-422E-BDEF-1B52767A04A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C1CDF7-BC2E-42E8-9E76-A3A4BEBBE1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7CC84E-3FD8-422E-BDEF-1B52767A04A3}"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C1CDF7-BC2E-42E8-9E76-A3A4BEBBE1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7CC84E-3FD8-422E-BDEF-1B52767A04A3}"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C1CDF7-BC2E-42E8-9E76-A3A4BEBBE1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CC84E-3FD8-422E-BDEF-1B52767A04A3}"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C1CDF7-BC2E-42E8-9E76-A3A4BEBBE1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7CC84E-3FD8-422E-BDEF-1B52767A04A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C1CDF7-BC2E-42E8-9E76-A3A4BEBBE1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7CC84E-3FD8-422E-BDEF-1B52767A04A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C1CDF7-BC2E-42E8-9E76-A3A4BEBBE1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7CC84E-3FD8-422E-BDEF-1B52767A04A3}" type="datetimeFigureOut">
              <a:rPr lang="en-US" smtClean="0"/>
              <a:t>11/28/2022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C1CDF7-BC2E-42E8-9E76-A3A4BEBBE1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62053" y="814243"/>
            <a:ext cx="6097772" cy="1414780"/>
          </a:xfrm>
          <a:prstGeom prst="rect">
            <a:avLst/>
          </a:prstGeom>
          <a:noFill/>
        </p:spPr>
        <p:txBody>
          <a:bodyPr wrap="square">
            <a:spAutoFit/>
          </a:bodyPr>
          <a:lstStyle/>
          <a:p>
            <a:pPr algn="ctr"/>
            <a:r>
              <a:rPr lang="sv-SE" b="1" dirty="0">
                <a:solidFill>
                  <a:srgbClr val="FF0000"/>
                </a:solidFill>
              </a:rPr>
              <a:t>Department of MCA</a:t>
            </a:r>
            <a:br>
              <a:rPr lang="sv-SE" b="1" dirty="0">
                <a:solidFill>
                  <a:srgbClr val="FF0000"/>
                </a:solidFill>
              </a:rPr>
            </a:br>
            <a:r>
              <a:rPr lang="sv-SE" b="1" dirty="0">
                <a:solidFill>
                  <a:srgbClr val="FF0000"/>
                </a:solidFill>
              </a:rPr>
              <a:t>Sinhgad Institute Of Business Administration</a:t>
            </a:r>
            <a:br>
              <a:rPr lang="sv-SE" b="1" dirty="0">
                <a:solidFill>
                  <a:srgbClr val="FF0000"/>
                </a:solidFill>
              </a:rPr>
            </a:br>
            <a:r>
              <a:rPr lang="en-US" altLang="sv-SE" sz="3200" b="1" dirty="0">
                <a:ln/>
                <a:solidFill>
                  <a:schemeClr val="tx1"/>
                </a:solidFill>
                <a:effectLst>
                  <a:outerShdw blurRad="38100" dist="19050" dir="2700000" algn="tl" rotWithShape="0">
                    <a:schemeClr val="dk1">
                      <a:alpha val="40000"/>
                    </a:schemeClr>
                  </a:outerShdw>
                </a:effectLst>
              </a:rPr>
              <a:t>Daily Expense Manager</a:t>
            </a:r>
            <a:br>
              <a:rPr lang="sv-SE" b="1" dirty="0">
                <a:solidFill>
                  <a:srgbClr val="FF0000"/>
                </a:solidFill>
              </a:rPr>
            </a:br>
            <a:r>
              <a:rPr lang="sv-SE" b="1" dirty="0">
                <a:solidFill>
                  <a:srgbClr val="FF0000"/>
                </a:solidFill>
              </a:rPr>
              <a:t>2022-23</a:t>
            </a:r>
            <a:endParaRPr lang="en-US" b="1" dirty="0"/>
          </a:p>
        </p:txBody>
      </p:sp>
      <p:sp>
        <p:nvSpPr>
          <p:cNvPr id="9" name="TextBox 8"/>
          <p:cNvSpPr txBox="1"/>
          <p:nvPr/>
        </p:nvSpPr>
        <p:spPr>
          <a:xfrm>
            <a:off x="5377416" y="5120427"/>
            <a:ext cx="6097772" cy="646331"/>
          </a:xfrm>
          <a:prstGeom prst="rect">
            <a:avLst/>
          </a:prstGeom>
          <a:noFill/>
        </p:spPr>
        <p:txBody>
          <a:bodyPr wrap="square">
            <a:spAutoFit/>
          </a:bodyPr>
          <a:lstStyle/>
          <a:p>
            <a:r>
              <a:rPr lang="sv-SE" dirty="0">
                <a:latin typeface="Calibri" panose="020F0502020204030204" pitchFamily="34" charset="0"/>
              </a:rPr>
              <a:t>Submited By</a:t>
            </a:r>
          </a:p>
          <a:p>
            <a:pPr marL="285750" indent="-285750">
              <a:buFont typeface="Arial" panose="020B0604020202020204" pitchFamily="34" charset="0"/>
              <a:buChar char="•"/>
            </a:pPr>
            <a:r>
              <a:rPr lang="en-US" altLang="en-IN" dirty="0">
                <a:latin typeface="Calibri" panose="020F0502020204030204" pitchFamily="34" charset="0"/>
              </a:rPr>
              <a:t>Shubham S Sahane.</a:t>
            </a:r>
          </a:p>
        </p:txBody>
      </p:sp>
      <p:pic>
        <p:nvPicPr>
          <p:cNvPr id="3" name="Picture 2">
            <a:extLst>
              <a:ext uri="{FF2B5EF4-FFF2-40B4-BE49-F238E27FC236}">
                <a16:creationId xmlns:a16="http://schemas.microsoft.com/office/drawing/2014/main" id="{55F26811-4EC8-46BD-0C11-1E8624F42F79}"/>
              </a:ext>
            </a:extLst>
          </p:cNvPr>
          <p:cNvPicPr>
            <a:picLocks noChangeAspect="1"/>
          </p:cNvPicPr>
          <p:nvPr/>
        </p:nvPicPr>
        <p:blipFill>
          <a:blip r:embed="rId2"/>
          <a:stretch>
            <a:fillRect/>
          </a:stretch>
        </p:blipFill>
        <p:spPr>
          <a:xfrm>
            <a:off x="5162469" y="2701227"/>
            <a:ext cx="1867062" cy="14555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8802" y="219370"/>
            <a:ext cx="6097772" cy="523220"/>
          </a:xfrm>
          <a:prstGeom prst="rect">
            <a:avLst/>
          </a:prstGeom>
          <a:noFill/>
        </p:spPr>
        <p:txBody>
          <a:bodyPr wrap="square">
            <a:spAutoFit/>
          </a:bodyPr>
          <a:lstStyle/>
          <a:p>
            <a:r>
              <a:rPr lang="sv-SE" sz="2800" b="1" dirty="0"/>
              <a:t>Index</a:t>
            </a:r>
            <a:endParaRPr lang="en-IN" sz="2800" b="1" dirty="0"/>
          </a:p>
        </p:txBody>
      </p:sp>
      <p:sp>
        <p:nvSpPr>
          <p:cNvPr id="7" name="TextBox 6"/>
          <p:cNvSpPr txBox="1"/>
          <p:nvPr/>
        </p:nvSpPr>
        <p:spPr>
          <a:xfrm>
            <a:off x="2705027" y="1967917"/>
            <a:ext cx="6097772" cy="3692525"/>
          </a:xfrm>
          <a:prstGeom prst="rect">
            <a:avLst/>
          </a:prstGeom>
          <a:noFill/>
        </p:spPr>
        <p:txBody>
          <a:bodyPr wrap="square">
            <a:spAutoFit/>
          </a:bodyPr>
          <a:lstStyle/>
          <a:p>
            <a:pPr marL="285750" indent="-285750">
              <a:buFont typeface="Wingdings" panose="05000000000000000000" pitchFamily="2" charset="2"/>
              <a:buChar char="Ø"/>
            </a:pPr>
            <a:r>
              <a:rPr lang="sv-SE" sz="2000" dirty="0">
                <a:latin typeface="Calibri" panose="020F0502020204030204" pitchFamily="34" charset="0"/>
                <a:cs typeface="Calibri" panose="020F0502020204030204" pitchFamily="34" charset="0"/>
              </a:rPr>
              <a:t> 1.Introduction</a:t>
            </a:r>
          </a:p>
          <a:p>
            <a:pPr marL="285750" indent="-285750">
              <a:buFont typeface="Wingdings" panose="05000000000000000000" pitchFamily="2" charset="2"/>
              <a:buChar char="Ø"/>
            </a:pPr>
            <a:endParaRPr lang="sv-SE"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sv-SE" sz="2000" dirty="0">
                <a:latin typeface="Calibri" panose="020F0502020204030204" pitchFamily="34" charset="0"/>
                <a:cs typeface="Calibri" panose="020F0502020204030204" pitchFamily="34" charset="0"/>
              </a:rPr>
              <a:t> 2.Purposed System</a:t>
            </a:r>
          </a:p>
          <a:p>
            <a:pPr marL="285750" indent="-285750">
              <a:buFont typeface="Wingdings" panose="05000000000000000000" pitchFamily="2" charset="2"/>
              <a:buChar char="Ø"/>
            </a:pPr>
            <a:endParaRPr lang="sv-SE"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sv-SE" sz="2000" dirty="0">
                <a:latin typeface="Calibri" panose="020F0502020204030204" pitchFamily="34" charset="0"/>
                <a:cs typeface="Calibri" panose="020F0502020204030204" pitchFamily="34" charset="0"/>
              </a:rPr>
              <a:t> 3.</a:t>
            </a:r>
            <a:r>
              <a:rPr lang="en-US" altLang="sv-SE" sz="2000" dirty="0">
                <a:latin typeface="Calibri" panose="020F0502020204030204" pitchFamily="34" charset="0"/>
                <a:cs typeface="Calibri" panose="020F0502020204030204" pitchFamily="34" charset="0"/>
              </a:rPr>
              <a:t>S</a:t>
            </a:r>
            <a:r>
              <a:rPr lang="sv-SE" sz="2000" dirty="0">
                <a:latin typeface="Calibri" panose="020F0502020204030204" pitchFamily="34" charset="0"/>
                <a:cs typeface="Calibri" panose="020F0502020204030204" pitchFamily="34" charset="0"/>
              </a:rPr>
              <a:t>cope of work</a:t>
            </a:r>
          </a:p>
          <a:p>
            <a:pPr marL="285750" indent="-285750">
              <a:buFont typeface="Wingdings" panose="05000000000000000000" pitchFamily="2" charset="2"/>
              <a:buChar char="Ø"/>
            </a:pPr>
            <a:endParaRPr lang="sv-SE"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sv-SE" sz="2000" dirty="0">
                <a:latin typeface="Calibri" panose="020F0502020204030204" pitchFamily="34" charset="0"/>
                <a:cs typeface="Calibri" panose="020F0502020204030204" pitchFamily="34" charset="0"/>
              </a:rPr>
              <a:t> 4.Pr</a:t>
            </a:r>
            <a:r>
              <a:rPr lang="en-US" altLang="sv-SE" sz="2000" dirty="0">
                <a:latin typeface="Calibri" panose="020F0502020204030204" pitchFamily="34" charset="0"/>
                <a:cs typeface="Calibri" panose="020F0502020204030204" pitchFamily="34" charset="0"/>
              </a:rPr>
              <a:t>o</a:t>
            </a:r>
            <a:r>
              <a:rPr lang="sv-SE" sz="2000" dirty="0">
                <a:latin typeface="Calibri" panose="020F0502020204030204" pitchFamily="34" charset="0"/>
                <a:cs typeface="Calibri" panose="020F0502020204030204" pitchFamily="34" charset="0"/>
              </a:rPr>
              <a:t>posed System</a:t>
            </a:r>
          </a:p>
          <a:p>
            <a:pPr marL="285750" indent="-285750">
              <a:buFont typeface="Wingdings" panose="05000000000000000000" pitchFamily="2" charset="2"/>
              <a:buChar char="Ø"/>
            </a:pPr>
            <a:endParaRPr lang="sv-SE"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sv-SE" sz="2000" dirty="0">
                <a:latin typeface="Calibri" panose="020F0502020204030204" pitchFamily="34" charset="0"/>
                <a:cs typeface="Calibri" panose="020F0502020204030204" pitchFamily="34" charset="0"/>
              </a:rPr>
              <a:t> 5.Existing System</a:t>
            </a:r>
          </a:p>
          <a:p>
            <a:pPr marL="285750" indent="-285750">
              <a:buFont typeface="Wingdings" panose="05000000000000000000" pitchFamily="2" charset="2"/>
              <a:buChar char="Ø"/>
            </a:pPr>
            <a:endParaRPr lang="sv-SE" dirty="0"/>
          </a:p>
          <a:p>
            <a:endParaRPr lang="sv-SE" dirty="0"/>
          </a:p>
          <a:p>
            <a:r>
              <a:rPr lang="sv-SE"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9732" y="570245"/>
            <a:ext cx="6097772" cy="646331"/>
          </a:xfrm>
          <a:prstGeom prst="rect">
            <a:avLst/>
          </a:prstGeom>
          <a:noFill/>
        </p:spPr>
        <p:txBody>
          <a:bodyPr wrap="square">
            <a:spAutoFit/>
          </a:bodyPr>
          <a:lstStyle/>
          <a:p>
            <a:r>
              <a:rPr lang="sv-SE" sz="3600" dirty="0"/>
              <a:t>INTRODUCTION</a:t>
            </a:r>
            <a:endParaRPr lang="en-US" sz="3600" dirty="0"/>
          </a:p>
        </p:txBody>
      </p:sp>
      <p:sp>
        <p:nvSpPr>
          <p:cNvPr id="5" name="TextBox 4"/>
          <p:cNvSpPr txBox="1"/>
          <p:nvPr/>
        </p:nvSpPr>
        <p:spPr>
          <a:xfrm>
            <a:off x="2105247" y="1937979"/>
            <a:ext cx="8232257" cy="3785235"/>
          </a:xfrm>
          <a:prstGeom prst="rect">
            <a:avLst/>
          </a:prstGeom>
          <a:noFill/>
        </p:spPr>
        <p:txBody>
          <a:bodyPr wrap="square">
            <a:spAutoFit/>
          </a:bodyPr>
          <a:lstStyle/>
          <a:p>
            <a:pPr marL="365760" marR="0" indent="-365760" algn="just">
              <a:spcBef>
                <a:spcPts val="5"/>
              </a:spcBef>
              <a:spcAft>
                <a:spcPts val="0"/>
              </a:spcAft>
              <a:tabLst>
                <a:tab pos="687070" algn="l"/>
              </a:tabLst>
            </a:pPr>
            <a:r>
              <a:rPr lang="en-US" sz="2000" b="0" dirty="0">
                <a:effectLst/>
                <a:latin typeface="Calibri" panose="020F0502020204030204" pitchFamily="34" charset="0"/>
                <a:ea typeface="Times New Roman" panose="02020603050405020304" pitchFamily="18" charset="0"/>
                <a:cs typeface="Calibri" panose="020F0502020204030204" pitchFamily="34" charset="0"/>
              </a:rPr>
              <a:t> Daily Human Expense Application is designed to keep a track of Income-Expense of a Human on a day-to-day basis. If you exceed day’s expense, application will cut it from your income and will provide new daily expense allowed amount. If that day’s expense is less, application will add it in savings. Daily expense tracking Application will generate report at the end of month to show Income-Expense Curve.</a:t>
            </a:r>
          </a:p>
          <a:p>
            <a:pPr marL="365760" marR="0" indent="-365760" algn="just">
              <a:spcBef>
                <a:spcPts val="5"/>
              </a:spcBef>
              <a:spcAft>
                <a:spcPts val="0"/>
              </a:spcAft>
              <a:tabLst>
                <a:tab pos="687070" algn="l"/>
              </a:tabLst>
            </a:pPr>
            <a:r>
              <a:rPr lang="en-US" sz="2000" b="0" dirty="0">
                <a:effectLst/>
                <a:latin typeface="Calibri" panose="020F0502020204030204" pitchFamily="34" charset="0"/>
                <a:ea typeface="Times New Roman" panose="02020603050405020304" pitchFamily="18" charset="0"/>
                <a:cs typeface="Calibri" panose="020F0502020204030204" pitchFamily="34" charset="0"/>
              </a:rPr>
              <a:t>It will be able to generate your expenses and saving report as time duration you selected.There will be a reminder that will help to save money for your pre-defined expenses.With the help of Daily Human Expense application, the user can manage their expenses on a daily, weekly, monthly and yearly basis. Users can insert and delete transactions as well as can generate and save their reports.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92625" y="580878"/>
            <a:ext cx="6097772" cy="646331"/>
          </a:xfrm>
          <a:prstGeom prst="rect">
            <a:avLst/>
          </a:prstGeom>
          <a:noFill/>
        </p:spPr>
        <p:txBody>
          <a:bodyPr wrap="square">
            <a:spAutoFit/>
          </a:bodyPr>
          <a:lstStyle/>
          <a:p>
            <a:r>
              <a:rPr lang="sv-SE" sz="3600" dirty="0"/>
              <a:t>PURPOSE</a:t>
            </a:r>
            <a:endParaRPr lang="en-US" sz="3600" dirty="0"/>
          </a:p>
        </p:txBody>
      </p:sp>
      <p:sp>
        <p:nvSpPr>
          <p:cNvPr id="5" name="TextBox 4"/>
          <p:cNvSpPr txBox="1"/>
          <p:nvPr/>
        </p:nvSpPr>
        <p:spPr>
          <a:xfrm>
            <a:off x="871869" y="2041757"/>
            <a:ext cx="10018528" cy="1323340"/>
          </a:xfrm>
          <a:prstGeom prst="rect">
            <a:avLst/>
          </a:prstGeom>
          <a:noFill/>
        </p:spPr>
        <p:txBody>
          <a:bodyPr wrap="square">
            <a:spAutoFit/>
          </a:bodyPr>
          <a:lstStyle/>
          <a:p>
            <a:pPr marR="0" lvl="4" indent="0">
              <a:spcBef>
                <a:spcPts val="5"/>
              </a:spcBef>
              <a:spcAft>
                <a:spcPts val="0"/>
              </a:spcAft>
              <a:buFont typeface="Arial" panose="020B0604020202020204" pitchFamily="34" charset="0"/>
              <a:buNone/>
              <a:tabLst>
                <a:tab pos="687070" algn="l"/>
              </a:tabLst>
            </a:pPr>
            <a:r>
              <a:rPr lang="en-US" sz="2000" b="0" dirty="0">
                <a:effectLst/>
                <a:latin typeface="Calibri" panose="020F0502020204030204" pitchFamily="34" charset="0"/>
                <a:ea typeface="Times New Roman" panose="02020603050405020304" pitchFamily="18" charset="0"/>
                <a:cs typeface="Calibri" panose="020F0502020204030204" pitchFamily="34" charset="0"/>
              </a:rPr>
              <a:t>The main objective of this application are:</a:t>
            </a:r>
          </a:p>
          <a:p>
            <a:pPr marL="2057400" marR="0" lvl="4" indent="-228600">
              <a:spcBef>
                <a:spcPts val="5"/>
              </a:spcBef>
              <a:spcAft>
                <a:spcPts val="0"/>
              </a:spcAft>
              <a:buFont typeface="Arial" panose="020B0604020202020204" pitchFamily="34" charset="0"/>
              <a:buChar char="•"/>
              <a:tabLst>
                <a:tab pos="687070" algn="l"/>
              </a:tabLst>
            </a:pPr>
            <a:r>
              <a:rPr lang="en-US" sz="2000" b="0" dirty="0">
                <a:effectLst/>
                <a:latin typeface="Calibri" panose="020F0502020204030204" pitchFamily="34" charset="0"/>
                <a:ea typeface="Times New Roman" panose="02020603050405020304" pitchFamily="18" charset="0"/>
                <a:cs typeface="Calibri" panose="020F0502020204030204" pitchFamily="34" charset="0"/>
              </a:rPr>
              <a:t>To keep track of daily expenses and budgeting;</a:t>
            </a:r>
          </a:p>
          <a:p>
            <a:pPr marL="2057400" marR="0" lvl="4" indent="-228600">
              <a:spcBef>
                <a:spcPts val="5"/>
              </a:spcBef>
              <a:spcAft>
                <a:spcPts val="0"/>
              </a:spcAft>
              <a:buFont typeface="Arial" panose="020B0604020202020204" pitchFamily="34" charset="0"/>
              <a:buChar char="•"/>
              <a:tabLst>
                <a:tab pos="687070" algn="l"/>
              </a:tabLst>
            </a:pPr>
            <a:r>
              <a:rPr lang="en-US" sz="2000" b="0" dirty="0">
                <a:effectLst/>
                <a:latin typeface="Calibri" panose="020F0502020204030204" pitchFamily="34" charset="0"/>
                <a:ea typeface="Times New Roman" panose="02020603050405020304" pitchFamily="18" charset="0"/>
                <a:cs typeface="Calibri" panose="020F0502020204030204" pitchFamily="34" charset="0"/>
              </a:rPr>
              <a:t>To save money for pre-defined expenses which will help planning on your future investments.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43770" y="612775"/>
            <a:ext cx="6097772" cy="646331"/>
          </a:xfrm>
          <a:prstGeom prst="rect">
            <a:avLst/>
          </a:prstGeom>
          <a:noFill/>
        </p:spPr>
        <p:txBody>
          <a:bodyPr wrap="square">
            <a:spAutoFit/>
          </a:bodyPr>
          <a:lstStyle/>
          <a:p>
            <a:r>
              <a:rPr lang="sv-SE" sz="3600" dirty="0"/>
              <a:t>SCOPE</a:t>
            </a:r>
            <a:endParaRPr lang="en-US" sz="3600" dirty="0"/>
          </a:p>
        </p:txBody>
      </p:sp>
      <p:sp>
        <p:nvSpPr>
          <p:cNvPr id="5" name="TextBox 4"/>
          <p:cNvSpPr txBox="1"/>
          <p:nvPr/>
        </p:nvSpPr>
        <p:spPr>
          <a:xfrm>
            <a:off x="2102587" y="2084913"/>
            <a:ext cx="9306148" cy="1635125"/>
          </a:xfrm>
          <a:prstGeom prst="rect">
            <a:avLst/>
          </a:prstGeom>
          <a:noFill/>
        </p:spPr>
        <p:txBody>
          <a:bodyPr wrap="square">
            <a:spAutoFit/>
          </a:bodyPr>
          <a:lstStyle/>
          <a:p>
            <a:pPr marL="422910" marR="0">
              <a:lnSpc>
                <a:spcPct val="115000"/>
              </a:lnSpc>
              <a:spcBef>
                <a:spcPts val="0"/>
              </a:spcBef>
              <a:spcAft>
                <a:spcPts val="10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This application can take a good market as it is usable by anyone who are willing to </a:t>
            </a:r>
          </a:p>
          <a:p>
            <a:pPr marL="422910" marR="0">
              <a:lnSpc>
                <a:spcPct val="115000"/>
              </a:lnSpc>
              <a:spcBef>
                <a:spcPts val="0"/>
              </a:spcBef>
              <a:spcAft>
                <a:spcPts val="1000"/>
              </a:spcAft>
            </a:pPr>
            <a:r>
              <a:rPr lang="en-US" sz="2000" dirty="0">
                <a:effectLst/>
                <a:latin typeface="Calibri" panose="020F0502020204030204" pitchFamily="34" charset="0"/>
                <a:ea typeface="Calibri" panose="020F0502020204030204" pitchFamily="34" charset="0"/>
                <a:cs typeface="Calibri" panose="020F0502020204030204" pitchFamily="34" charset="0"/>
              </a:rPr>
              <a:t>manage their expenses and aiming to save for the future investments and many more. There is not any range criteria or any kind of profession or gender are focused, it will used hugely.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20756" y="676571"/>
            <a:ext cx="6097772" cy="645160"/>
          </a:xfrm>
          <a:prstGeom prst="rect">
            <a:avLst/>
          </a:prstGeom>
          <a:noFill/>
        </p:spPr>
        <p:txBody>
          <a:bodyPr wrap="square">
            <a:spAutoFit/>
          </a:bodyPr>
          <a:lstStyle/>
          <a:p>
            <a:r>
              <a:rPr lang="sv-SE" sz="3600" dirty="0"/>
              <a:t>Pr</a:t>
            </a:r>
            <a:r>
              <a:rPr lang="en-US" altLang="sv-SE" sz="3600" dirty="0"/>
              <a:t>o</a:t>
            </a:r>
            <a:r>
              <a:rPr lang="sv-SE" sz="3600" dirty="0"/>
              <a:t>posed System</a:t>
            </a:r>
            <a:endParaRPr lang="en-US" sz="3600" dirty="0"/>
          </a:p>
        </p:txBody>
      </p:sp>
      <p:sp>
        <p:nvSpPr>
          <p:cNvPr id="5" name="TextBox 4"/>
          <p:cNvSpPr txBox="1"/>
          <p:nvPr/>
        </p:nvSpPr>
        <p:spPr>
          <a:xfrm>
            <a:off x="2158410" y="1839361"/>
            <a:ext cx="8888818" cy="3081655"/>
          </a:xfrm>
          <a:prstGeom prst="rect">
            <a:avLst/>
          </a:prstGeom>
          <a:noFill/>
        </p:spPr>
        <p:txBody>
          <a:bodyPr wrap="square">
            <a:spAutoFit/>
          </a:bodyPr>
          <a:lstStyle/>
          <a:p>
            <a:pPr marL="0" marR="0">
              <a:lnSpc>
                <a:spcPct val="115000"/>
              </a:lnSpc>
              <a:spcBef>
                <a:spcPts val="0"/>
              </a:spcBef>
              <a:spcAft>
                <a:spcPts val="10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This application can take a good market as it is usable by anyone who are willing to </a:t>
            </a:r>
          </a:p>
          <a:p>
            <a:pPr marL="0" marR="0">
              <a:lnSpc>
                <a:spcPct val="115000"/>
              </a:lnSpc>
              <a:spcBef>
                <a:spcPts val="0"/>
              </a:spcBef>
              <a:spcAft>
                <a:spcPts val="1000"/>
              </a:spcAft>
            </a:pPr>
            <a:r>
              <a:rPr lang="en-US" sz="2000" dirty="0">
                <a:effectLst/>
                <a:latin typeface="Calibri" panose="020F0502020204030204" pitchFamily="34" charset="0"/>
                <a:ea typeface="Calibri" panose="020F0502020204030204" pitchFamily="34" charset="0"/>
                <a:cs typeface="Calibri" panose="020F0502020204030204" pitchFamily="34" charset="0"/>
              </a:rPr>
              <a:t>manage their expenses and aiming to save for the future investments and many more. There is not any range criteria or any kind of profession or gender are focused, it will used hugely.</a:t>
            </a:r>
          </a:p>
          <a:p>
            <a:pPr marR="0" indent="0">
              <a:lnSpc>
                <a:spcPct val="115000"/>
              </a:lnSpc>
              <a:spcBef>
                <a:spcPts val="0"/>
              </a:spcBef>
              <a:spcAft>
                <a:spcPts val="1000"/>
              </a:spcAft>
              <a:buFont typeface="Arial" panose="020B0604020202020204" pitchFamily="34" charset="0"/>
              <a:buNone/>
            </a:pPr>
            <a:r>
              <a:rPr lang="en-US" sz="2000" b="1" dirty="0">
                <a:effectLst/>
                <a:latin typeface="Calibri" panose="020F0502020204030204" pitchFamily="34" charset="0"/>
                <a:ea typeface="Calibri" panose="020F0502020204030204" pitchFamily="34" charset="0"/>
                <a:cs typeface="Calibri" panose="020F0502020204030204" pitchFamily="34" charset="0"/>
              </a:rPr>
              <a:t> Limitations</a:t>
            </a:r>
            <a:r>
              <a:rPr lang="en-US" sz="2000" dirty="0">
                <a:effectLst/>
                <a:latin typeface="Calibri" panose="020F0502020204030204" pitchFamily="34" charset="0"/>
                <a:ea typeface="Calibri" panose="020F0502020204030204" pitchFamily="34" charset="0"/>
                <a:cs typeface="Calibri" panose="020F0502020204030204" pitchFamily="34" charset="0"/>
              </a:rPr>
              <a:t> -  User have to entry every record manually.</a:t>
            </a:r>
          </a:p>
          <a:p>
            <a:pPr marL="285750" marR="0" indent="-285750">
              <a:lnSpc>
                <a:spcPct val="115000"/>
              </a:lnSpc>
              <a:spcBef>
                <a:spcPts val="0"/>
              </a:spcBef>
              <a:spcAft>
                <a:spcPts val="10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 The category divided may be blunder or messy.</a:t>
            </a:r>
          </a:p>
          <a:p>
            <a:pPr marL="285750" marR="0" indent="-285750">
              <a:lnSpc>
                <a:spcPct val="115000"/>
              </a:lnSpc>
              <a:spcBef>
                <a:spcPts val="0"/>
              </a:spcBef>
              <a:spcAft>
                <a:spcPts val="10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 Person who is handling system must have some technical knowledge.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080" y="570946"/>
            <a:ext cx="4105588" cy="1280890"/>
          </a:xfrm>
        </p:spPr>
        <p:txBody>
          <a:bodyPr/>
          <a:lstStyle/>
          <a:p>
            <a:r>
              <a:rPr lang="en-US" dirty="0"/>
              <a:t>Existing System</a:t>
            </a:r>
          </a:p>
        </p:txBody>
      </p:sp>
      <p:sp>
        <p:nvSpPr>
          <p:cNvPr id="4" name="TextBox 3"/>
          <p:cNvSpPr txBox="1"/>
          <p:nvPr/>
        </p:nvSpPr>
        <p:spPr>
          <a:xfrm>
            <a:off x="2038791" y="2478059"/>
            <a:ext cx="9869673" cy="1861185"/>
          </a:xfrm>
          <a:prstGeom prst="rect">
            <a:avLst/>
          </a:prstGeom>
          <a:noFill/>
        </p:spPr>
        <p:txBody>
          <a:bodyPr wrap="square">
            <a:spAutoFit/>
          </a:bodyPr>
          <a:lstStyle/>
          <a:p>
            <a:pPr marR="0" lvl="0" indent="0">
              <a:lnSpc>
                <a:spcPct val="115000"/>
              </a:lnSpc>
              <a:spcBef>
                <a:spcPts val="0"/>
              </a:spcBef>
              <a:spcAft>
                <a:spcPts val="0"/>
              </a:spcAft>
              <a:buFont typeface="Symbol" panose="05050102010706020507" pitchFamily="18" charset="2"/>
              <a:buNone/>
            </a:pPr>
            <a:r>
              <a:rPr lang="en-US" sz="2000" dirty="0">
                <a:effectLst/>
                <a:latin typeface="Calibri" panose="020F0502020204030204" pitchFamily="34" charset="0"/>
                <a:ea typeface="Calibri" panose="020F0502020204030204" pitchFamily="34" charset="0"/>
                <a:cs typeface="Mangal" panose="02040503050203030202" pitchFamily="18" charset="0"/>
              </a:rPr>
              <a:t>In existing, we need to maintain the Excel sheets, CSV etc. files for the user daily and </a:t>
            </a:r>
          </a:p>
          <a:p>
            <a:pPr marR="0" lvl="0" indent="0">
              <a:lnSpc>
                <a:spcPct val="115000"/>
              </a:lnSpc>
              <a:spcBef>
                <a:spcPts val="0"/>
              </a:spcBef>
              <a:spcAft>
                <a:spcPts val="0"/>
              </a:spcAft>
              <a:buFont typeface="Symbol" panose="05050102010706020507" pitchFamily="18" charset="2"/>
              <a:buNone/>
            </a:pPr>
            <a:r>
              <a:rPr lang="en-US" sz="2000" dirty="0">
                <a:effectLst/>
                <a:latin typeface="Calibri" panose="020F0502020204030204" pitchFamily="34" charset="0"/>
                <a:ea typeface="Calibri" panose="020F0502020204030204" pitchFamily="34" charset="0"/>
                <a:cs typeface="Mangal" panose="02040503050203030202" pitchFamily="18" charset="0"/>
              </a:rPr>
              <a:t>monthly expenses. In existing, there is no as such complete solution to keep a track of its daily </a:t>
            </a:r>
          </a:p>
          <a:p>
            <a:pPr marR="0" lvl="0" indent="0">
              <a:lnSpc>
                <a:spcPct val="115000"/>
              </a:lnSpc>
              <a:spcBef>
                <a:spcPts val="0"/>
              </a:spcBef>
              <a:spcAft>
                <a:spcPts val="0"/>
              </a:spcAft>
              <a:buFont typeface="Symbol" panose="05050102010706020507" pitchFamily="18" charset="2"/>
              <a:buNone/>
            </a:pPr>
            <a:r>
              <a:rPr lang="en-US" sz="2000" dirty="0">
                <a:effectLst/>
                <a:latin typeface="Calibri" panose="020F0502020204030204" pitchFamily="34" charset="0"/>
                <a:ea typeface="Calibri" panose="020F0502020204030204" pitchFamily="34" charset="0"/>
                <a:cs typeface="Mangal" panose="02040503050203030202" pitchFamily="18" charset="0"/>
              </a:rPr>
              <a:t>expenditure easily. To do so a person as to keep a log in a diary or in a computer, also all the </a:t>
            </a:r>
          </a:p>
          <a:p>
            <a:pPr marR="0" lvl="0" indent="0">
              <a:lnSpc>
                <a:spcPct val="115000"/>
              </a:lnSpc>
              <a:spcBef>
                <a:spcPts val="0"/>
              </a:spcBef>
              <a:spcAft>
                <a:spcPts val="0"/>
              </a:spcAft>
              <a:buFont typeface="Symbol" panose="05050102010706020507" pitchFamily="18" charset="2"/>
              <a:buNone/>
            </a:pPr>
            <a:r>
              <a:rPr lang="en-US" sz="2000" dirty="0">
                <a:effectLst/>
                <a:latin typeface="Calibri" panose="020F0502020204030204" pitchFamily="34" charset="0"/>
                <a:ea typeface="Calibri" panose="020F0502020204030204" pitchFamily="34" charset="0"/>
                <a:cs typeface="Mangal" panose="02040503050203030202" pitchFamily="18" charset="0"/>
              </a:rPr>
              <a:t>calculations needs to be done by the user which may sometimes results in errors leading to </a:t>
            </a:r>
          </a:p>
          <a:p>
            <a:pPr marR="0" lvl="0" indent="0">
              <a:lnSpc>
                <a:spcPct val="115000"/>
              </a:lnSpc>
              <a:spcBef>
                <a:spcPts val="0"/>
              </a:spcBef>
              <a:spcAft>
                <a:spcPts val="0"/>
              </a:spcAft>
              <a:buFont typeface="Symbol" panose="05050102010706020507" pitchFamily="18" charset="2"/>
              <a:buNone/>
            </a:pPr>
            <a:r>
              <a:rPr lang="en-US" sz="2000" dirty="0">
                <a:effectLst/>
                <a:latin typeface="Calibri" panose="020F0502020204030204" pitchFamily="34" charset="0"/>
                <a:ea typeface="Calibri" panose="020F0502020204030204" pitchFamily="34" charset="0"/>
                <a:cs typeface="Mangal" panose="02040503050203030202" pitchFamily="18" charset="0"/>
              </a:rPr>
              <a:t>losses.</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TotalTime>
  <Words>463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Symbol</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Existing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 GODE</dc:creator>
  <cp:lastModifiedBy>Silent</cp:lastModifiedBy>
  <cp:revision>11</cp:revision>
  <dcterms:created xsi:type="dcterms:W3CDTF">2022-01-07T05:41:00Z</dcterms:created>
  <dcterms:modified xsi:type="dcterms:W3CDTF">2022-11-28T07:05:18Z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2F4C8BB18EEC48B2BFB0FADC3CF7D633</vt:lpwstr>
  </property>
  <property fmtid="{D5CDD505-2E9C-101B-9397-08002B2CF9AE}" pid="3" name="KSOProductBuildVer">
    <vt:lpwstr>1033-11.2.0.10443</vt:lpwstr>
  </property>
</Properties>
</file>