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4" r:id="rId9"/>
    <p:sldId id="265"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1" y="3602039"/>
            <a:ext cx="9144000" cy="1655762"/>
          </a:xfrm>
        </p:spPr>
        <p:txBody>
          <a:bodyPr/>
          <a:lstStyle>
            <a:lvl1pPr marL="0" indent="0" algn="ctr">
              <a:buNone/>
              <a:defRPr sz="2400"/>
            </a:lvl1pPr>
            <a:lvl2pPr marL="457200" indent="0" algn="ctr">
              <a:buNone/>
              <a:defRPr sz="2000"/>
            </a:lvl2pPr>
            <a:lvl3pPr marL="914399" indent="0" algn="ctr">
              <a:buNone/>
              <a:defRPr sz="1800"/>
            </a:lvl3pPr>
            <a:lvl4pPr marL="1371598" indent="0" algn="ctr">
              <a:buNone/>
              <a:defRPr sz="1600"/>
            </a:lvl4pPr>
            <a:lvl5pPr marL="1828798" indent="0" algn="ctr">
              <a:buNone/>
              <a:defRPr sz="1600"/>
            </a:lvl5pPr>
            <a:lvl6pPr marL="2285998" indent="0" algn="ctr">
              <a:buNone/>
              <a:defRPr sz="1600"/>
            </a:lvl6pPr>
            <a:lvl7pPr marL="2743197" indent="0" algn="ctr">
              <a:buNone/>
              <a:defRPr sz="1600"/>
            </a:lvl7pPr>
            <a:lvl8pPr marL="3200397" indent="0" algn="ctr">
              <a:buNone/>
              <a:defRPr sz="1600"/>
            </a:lvl8pPr>
            <a:lvl9pPr marL="3657596"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61D456-573B-4A25-982C-4A483B4526AF}"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280136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61D456-573B-4A25-982C-4A483B4526AF}"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56875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61D456-573B-4A25-982C-4A483B4526AF}"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147733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61D456-573B-4A25-982C-4A483B4526AF}"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359094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399" indent="0">
              <a:buNone/>
              <a:defRPr sz="1800">
                <a:solidFill>
                  <a:schemeClr val="tx1">
                    <a:tint val="75000"/>
                  </a:schemeClr>
                </a:solidFill>
              </a:defRPr>
            </a:lvl3pPr>
            <a:lvl4pPr marL="1371598" indent="0">
              <a:buNone/>
              <a:defRPr sz="1600">
                <a:solidFill>
                  <a:schemeClr val="tx1">
                    <a:tint val="75000"/>
                  </a:schemeClr>
                </a:solidFill>
              </a:defRPr>
            </a:lvl4pPr>
            <a:lvl5pPr marL="1828798" indent="0">
              <a:buNone/>
              <a:defRPr sz="1600">
                <a:solidFill>
                  <a:schemeClr val="tx1">
                    <a:tint val="75000"/>
                  </a:schemeClr>
                </a:solidFill>
              </a:defRPr>
            </a:lvl5pPr>
            <a:lvl6pPr marL="2285998" indent="0">
              <a:buNone/>
              <a:defRPr sz="1600">
                <a:solidFill>
                  <a:schemeClr val="tx1">
                    <a:tint val="75000"/>
                  </a:schemeClr>
                </a:solidFill>
              </a:defRPr>
            </a:lvl6pPr>
            <a:lvl7pPr marL="2743197" indent="0">
              <a:buNone/>
              <a:defRPr sz="1600">
                <a:solidFill>
                  <a:schemeClr val="tx1">
                    <a:tint val="75000"/>
                  </a:schemeClr>
                </a:solidFill>
              </a:defRPr>
            </a:lvl7pPr>
            <a:lvl8pPr marL="3200397" indent="0">
              <a:buNone/>
              <a:defRPr sz="1600">
                <a:solidFill>
                  <a:schemeClr val="tx1">
                    <a:tint val="75000"/>
                  </a:schemeClr>
                </a:solidFill>
              </a:defRPr>
            </a:lvl8pPr>
            <a:lvl9pPr marL="3657596"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61D456-573B-4A25-982C-4A483B4526AF}"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1859525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61D456-573B-4A25-982C-4A483B4526AF}"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117634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9" y="1681164"/>
            <a:ext cx="5157787" cy="823912"/>
          </a:xfrm>
        </p:spPr>
        <p:txBody>
          <a:bodyPr anchor="b"/>
          <a:lstStyle>
            <a:lvl1pPr marL="0" indent="0">
              <a:buNone/>
              <a:defRPr sz="2400" b="1"/>
            </a:lvl1pPr>
            <a:lvl2pPr marL="457200" indent="0">
              <a:buNone/>
              <a:defRPr sz="2000" b="1"/>
            </a:lvl2pPr>
            <a:lvl3pPr marL="914399" indent="0">
              <a:buNone/>
              <a:defRPr sz="1800" b="1"/>
            </a:lvl3pPr>
            <a:lvl4pPr marL="1371598" indent="0">
              <a:buNone/>
              <a:defRPr sz="1600" b="1"/>
            </a:lvl4pPr>
            <a:lvl5pPr marL="1828798" indent="0">
              <a:buNone/>
              <a:defRPr sz="1600" b="1"/>
            </a:lvl5pPr>
            <a:lvl6pPr marL="2285998" indent="0">
              <a:buNone/>
              <a:defRPr sz="1600" b="1"/>
            </a:lvl6pPr>
            <a:lvl7pPr marL="2743197" indent="0">
              <a:buNone/>
              <a:defRPr sz="1600" b="1"/>
            </a:lvl7pPr>
            <a:lvl8pPr marL="3200397" indent="0">
              <a:buNone/>
              <a:defRPr sz="1600" b="1"/>
            </a:lvl8pPr>
            <a:lvl9pPr marL="3657596"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1" y="1681164"/>
            <a:ext cx="5183188" cy="823912"/>
          </a:xfrm>
        </p:spPr>
        <p:txBody>
          <a:bodyPr anchor="b"/>
          <a:lstStyle>
            <a:lvl1pPr marL="0" indent="0">
              <a:buNone/>
              <a:defRPr sz="2400" b="1"/>
            </a:lvl1pPr>
            <a:lvl2pPr marL="457200" indent="0">
              <a:buNone/>
              <a:defRPr sz="2000" b="1"/>
            </a:lvl2pPr>
            <a:lvl3pPr marL="914399" indent="0">
              <a:buNone/>
              <a:defRPr sz="1800" b="1"/>
            </a:lvl3pPr>
            <a:lvl4pPr marL="1371598" indent="0">
              <a:buNone/>
              <a:defRPr sz="1600" b="1"/>
            </a:lvl4pPr>
            <a:lvl5pPr marL="1828798" indent="0">
              <a:buNone/>
              <a:defRPr sz="1600" b="1"/>
            </a:lvl5pPr>
            <a:lvl6pPr marL="2285998" indent="0">
              <a:buNone/>
              <a:defRPr sz="1600" b="1"/>
            </a:lvl6pPr>
            <a:lvl7pPr marL="2743197" indent="0">
              <a:buNone/>
              <a:defRPr sz="1600" b="1"/>
            </a:lvl7pPr>
            <a:lvl8pPr marL="3200397" indent="0">
              <a:buNone/>
              <a:defRPr sz="1600" b="1"/>
            </a:lvl8pPr>
            <a:lvl9pPr marL="3657596"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61D456-573B-4A25-982C-4A483B4526AF}" type="datetimeFigureOut">
              <a:rPr lang="en-IN" smtClean="0"/>
              <a:t>16-02-2022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26076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61D456-573B-4A25-982C-4A483B4526AF}"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114837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1D456-573B-4A25-982C-4A483B4526AF}" type="datetimeFigureOut">
              <a:rPr lang="en-IN" smtClean="0"/>
              <a:t>16-02-2022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61054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9" y="2057401"/>
            <a:ext cx="3932237" cy="3811588"/>
          </a:xfrm>
        </p:spPr>
        <p:txBody>
          <a:bodyPr/>
          <a:lstStyle>
            <a:lvl1pPr marL="0" indent="0">
              <a:buNone/>
              <a:defRPr sz="1600"/>
            </a:lvl1pPr>
            <a:lvl2pPr marL="457200" indent="0">
              <a:buNone/>
              <a:defRPr sz="1400"/>
            </a:lvl2pPr>
            <a:lvl3pPr marL="914399" indent="0">
              <a:buNone/>
              <a:defRPr sz="1200"/>
            </a:lvl3pPr>
            <a:lvl4pPr marL="1371598" indent="0">
              <a:buNone/>
              <a:defRPr sz="1000"/>
            </a:lvl4pPr>
            <a:lvl5pPr marL="1828798" indent="0">
              <a:buNone/>
              <a:defRPr sz="1000"/>
            </a:lvl5pPr>
            <a:lvl6pPr marL="2285998" indent="0">
              <a:buNone/>
              <a:defRPr sz="1000"/>
            </a:lvl6pPr>
            <a:lvl7pPr marL="2743197" indent="0">
              <a:buNone/>
              <a:defRPr sz="1000"/>
            </a:lvl7pPr>
            <a:lvl8pPr marL="3200397" indent="0">
              <a:buNone/>
              <a:defRPr sz="1000"/>
            </a:lvl8pPr>
            <a:lvl9pPr marL="3657596"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61D456-573B-4A25-982C-4A483B4526AF}"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290058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200" indent="0">
              <a:buNone/>
              <a:defRPr sz="2800"/>
            </a:lvl2pPr>
            <a:lvl3pPr marL="914399" indent="0">
              <a:buNone/>
              <a:defRPr sz="2400"/>
            </a:lvl3pPr>
            <a:lvl4pPr marL="1371598" indent="0">
              <a:buNone/>
              <a:defRPr sz="2000"/>
            </a:lvl4pPr>
            <a:lvl5pPr marL="1828798" indent="0">
              <a:buNone/>
              <a:defRPr sz="2000"/>
            </a:lvl5pPr>
            <a:lvl6pPr marL="2285998" indent="0">
              <a:buNone/>
              <a:defRPr sz="2000"/>
            </a:lvl6pPr>
            <a:lvl7pPr marL="2743197" indent="0">
              <a:buNone/>
              <a:defRPr sz="2000"/>
            </a:lvl7pPr>
            <a:lvl8pPr marL="3200397" indent="0">
              <a:buNone/>
              <a:defRPr sz="2000"/>
            </a:lvl8pPr>
            <a:lvl9pPr marL="3657596" indent="0">
              <a:buNone/>
              <a:defRPr sz="2000"/>
            </a:lvl9pPr>
          </a:lstStyle>
          <a:p>
            <a:endParaRPr lang="en-IN"/>
          </a:p>
        </p:txBody>
      </p:sp>
      <p:sp>
        <p:nvSpPr>
          <p:cNvPr id="4" name="Text Placeholder 3"/>
          <p:cNvSpPr>
            <a:spLocks noGrp="1"/>
          </p:cNvSpPr>
          <p:nvPr>
            <p:ph type="body" sz="half" idx="2"/>
          </p:nvPr>
        </p:nvSpPr>
        <p:spPr>
          <a:xfrm>
            <a:off x="839789" y="2057401"/>
            <a:ext cx="3932237" cy="3811588"/>
          </a:xfrm>
        </p:spPr>
        <p:txBody>
          <a:bodyPr/>
          <a:lstStyle>
            <a:lvl1pPr marL="0" indent="0">
              <a:buNone/>
              <a:defRPr sz="1600"/>
            </a:lvl1pPr>
            <a:lvl2pPr marL="457200" indent="0">
              <a:buNone/>
              <a:defRPr sz="1400"/>
            </a:lvl2pPr>
            <a:lvl3pPr marL="914399" indent="0">
              <a:buNone/>
              <a:defRPr sz="1200"/>
            </a:lvl3pPr>
            <a:lvl4pPr marL="1371598" indent="0">
              <a:buNone/>
              <a:defRPr sz="1000"/>
            </a:lvl4pPr>
            <a:lvl5pPr marL="1828798" indent="0">
              <a:buNone/>
              <a:defRPr sz="1000"/>
            </a:lvl5pPr>
            <a:lvl6pPr marL="2285998" indent="0">
              <a:buNone/>
              <a:defRPr sz="1000"/>
            </a:lvl6pPr>
            <a:lvl7pPr marL="2743197" indent="0">
              <a:buNone/>
              <a:defRPr sz="1000"/>
            </a:lvl7pPr>
            <a:lvl8pPr marL="3200397" indent="0">
              <a:buNone/>
              <a:defRPr sz="1000"/>
            </a:lvl8pPr>
            <a:lvl9pPr marL="3657596"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61D456-573B-4A25-982C-4A483B4526AF}"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0C831-49E2-4BF0-95E9-F2222F05FA3A}" type="slidenum">
              <a:rPr lang="en-IN" smtClean="0"/>
              <a:t>‹#›</a:t>
            </a:fld>
            <a:endParaRPr lang="en-IN"/>
          </a:p>
        </p:txBody>
      </p:sp>
    </p:spTree>
    <p:extLst>
      <p:ext uri="{BB962C8B-B14F-4D97-AF65-F5344CB8AC3E}">
        <p14:creationId xmlns:p14="http://schemas.microsoft.com/office/powerpoint/2010/main" val="232999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1D456-573B-4A25-982C-4A483B4526AF}" type="datetimeFigureOut">
              <a:rPr lang="en-IN" smtClean="0"/>
              <a:t>16-02-2022</a:t>
            </a:fld>
            <a:endParaRPr lang="en-IN"/>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0C831-49E2-4BF0-95E9-F2222F05FA3A}" type="slidenum">
              <a:rPr lang="en-IN" smtClean="0"/>
              <a:t>‹#›</a:t>
            </a:fld>
            <a:endParaRPr lang="en-IN"/>
          </a:p>
        </p:txBody>
      </p:sp>
    </p:spTree>
    <p:extLst>
      <p:ext uri="{BB962C8B-B14F-4D97-AF65-F5344CB8AC3E}">
        <p14:creationId xmlns:p14="http://schemas.microsoft.com/office/powerpoint/2010/main" val="1793267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9" indent="-228599" algn="l" defTabSz="91439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9" indent="-228599" algn="l" defTabSz="914399"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2999" indent="-228599" algn="l" defTabSz="914399"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199" indent="-228599" algn="l" defTabSz="914399"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4pPr>
      <a:lvl5pPr marL="2057398" indent="-228599" algn="l" defTabSz="914399"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5pPr>
      <a:lvl6pPr marL="2514597" indent="-228599" algn="l" defTabSz="914399"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797" indent="-228599" algn="l" defTabSz="914399"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997" indent="-228599" algn="l" defTabSz="914399"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196" indent="-228599" algn="l" defTabSz="914399"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9" rtl="0" eaLnBrk="1" latinLnBrk="0" hangingPunct="1">
        <a:defRPr sz="1800" kern="1200">
          <a:solidFill>
            <a:schemeClr val="tx1"/>
          </a:solidFill>
          <a:latin typeface="+mn-lt"/>
          <a:ea typeface="+mn-ea"/>
          <a:cs typeface="+mn-cs"/>
        </a:defRPr>
      </a:lvl1pPr>
      <a:lvl2pPr marL="457200" algn="l" defTabSz="914399" rtl="0" eaLnBrk="1" latinLnBrk="0" hangingPunct="1">
        <a:defRPr sz="1800" kern="1200">
          <a:solidFill>
            <a:schemeClr val="tx1"/>
          </a:solidFill>
          <a:latin typeface="+mn-lt"/>
          <a:ea typeface="+mn-ea"/>
          <a:cs typeface="+mn-cs"/>
        </a:defRPr>
      </a:lvl2pPr>
      <a:lvl3pPr marL="914399" algn="l" defTabSz="914399" rtl="0" eaLnBrk="1" latinLnBrk="0" hangingPunct="1">
        <a:defRPr sz="1800" kern="1200">
          <a:solidFill>
            <a:schemeClr val="tx1"/>
          </a:solidFill>
          <a:latin typeface="+mn-lt"/>
          <a:ea typeface="+mn-ea"/>
          <a:cs typeface="+mn-cs"/>
        </a:defRPr>
      </a:lvl3pPr>
      <a:lvl4pPr marL="1371598" algn="l" defTabSz="914399" rtl="0" eaLnBrk="1" latinLnBrk="0" hangingPunct="1">
        <a:defRPr sz="1800" kern="1200">
          <a:solidFill>
            <a:schemeClr val="tx1"/>
          </a:solidFill>
          <a:latin typeface="+mn-lt"/>
          <a:ea typeface="+mn-ea"/>
          <a:cs typeface="+mn-cs"/>
        </a:defRPr>
      </a:lvl4pPr>
      <a:lvl5pPr marL="1828798" algn="l" defTabSz="914399" rtl="0" eaLnBrk="1" latinLnBrk="0" hangingPunct="1">
        <a:defRPr sz="1800" kern="1200">
          <a:solidFill>
            <a:schemeClr val="tx1"/>
          </a:solidFill>
          <a:latin typeface="+mn-lt"/>
          <a:ea typeface="+mn-ea"/>
          <a:cs typeface="+mn-cs"/>
        </a:defRPr>
      </a:lvl5pPr>
      <a:lvl6pPr marL="2285998" algn="l" defTabSz="914399" rtl="0" eaLnBrk="1" latinLnBrk="0" hangingPunct="1">
        <a:defRPr sz="1800" kern="1200">
          <a:solidFill>
            <a:schemeClr val="tx1"/>
          </a:solidFill>
          <a:latin typeface="+mn-lt"/>
          <a:ea typeface="+mn-ea"/>
          <a:cs typeface="+mn-cs"/>
        </a:defRPr>
      </a:lvl6pPr>
      <a:lvl7pPr marL="2743197" algn="l" defTabSz="914399" rtl="0" eaLnBrk="1" latinLnBrk="0" hangingPunct="1">
        <a:defRPr sz="1800" kern="1200">
          <a:solidFill>
            <a:schemeClr val="tx1"/>
          </a:solidFill>
          <a:latin typeface="+mn-lt"/>
          <a:ea typeface="+mn-ea"/>
          <a:cs typeface="+mn-cs"/>
        </a:defRPr>
      </a:lvl7pPr>
      <a:lvl8pPr marL="3200397" algn="l" defTabSz="914399" rtl="0" eaLnBrk="1" latinLnBrk="0" hangingPunct="1">
        <a:defRPr sz="1800" kern="1200">
          <a:solidFill>
            <a:schemeClr val="tx1"/>
          </a:solidFill>
          <a:latin typeface="+mn-lt"/>
          <a:ea typeface="+mn-ea"/>
          <a:cs typeface="+mn-cs"/>
        </a:defRPr>
      </a:lvl8pPr>
      <a:lvl9pPr marL="3657596" algn="l" defTabSz="9143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47">
            <a:extLst>
              <a:ext uri="{FF2B5EF4-FFF2-40B4-BE49-F238E27FC236}">
                <a16:creationId xmlns:a16="http://schemas.microsoft.com/office/drawing/2014/main" id="{68A307F8-C872-4697-8D01-93B84BB73EF4}"/>
              </a:ext>
            </a:extLst>
          </p:cNvPr>
          <p:cNvSpPr>
            <a:spLocks noGrp="1"/>
          </p:cNvSpPr>
          <p:nvPr>
            <p:ph type="ctrTitle"/>
          </p:nvPr>
        </p:nvSpPr>
        <p:spPr>
          <a:xfrm>
            <a:off x="0" y="0"/>
            <a:ext cx="7593040" cy="6840000"/>
          </a:xfrm>
          <a:solidFill>
            <a:schemeClr val="bg1"/>
          </a:solidFill>
        </p:spPr>
        <p:txBody>
          <a:bodyPr vert="horz" lIns="828001" tIns="792000" rIns="91535" bIns="45768" rtlCol="0" anchor="t" anchorCtr="0">
            <a:normAutofit/>
          </a:bodyPr>
          <a:lstStyle/>
          <a:p>
            <a:pPr algn="l"/>
            <a:r>
              <a:rPr lang="en-US" sz="4800" dirty="0">
                <a:latin typeface="Times New Roman" panose="02020603050405020304" pitchFamily="18" charset="0"/>
                <a:cs typeface="Times New Roman" panose="02020603050405020304" pitchFamily="18" charset="0"/>
              </a:rPr>
              <a:t>Hospital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Management System </a:t>
            </a:r>
            <a:endParaRPr lang="en-US" sz="4800" i="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50C75AF-B979-4F50-A452-B42AF6171860}"/>
              </a:ext>
              <a:ext uri="{C183D7F6-B498-43B3-948B-1728B52AA6E4}">
                <adec:decorative xmlns="" xmlns:adec="http://schemas.microsoft.com/office/drawing/2017/decorative" val="1"/>
              </a:ext>
            </a:extLst>
          </p:cNvPr>
          <p:cNvCxnSpPr>
            <a:cxnSpLocks/>
          </p:cNvCxnSpPr>
          <p:nvPr/>
        </p:nvCxnSpPr>
        <p:spPr>
          <a:xfrm flipV="1">
            <a:off x="686204" y="2300927"/>
            <a:ext cx="3564786" cy="927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17D5BEA-7B5C-4087-A234-BD9CF792A461}"/>
              </a:ext>
            </a:extLst>
          </p:cNvPr>
          <p:cNvSpPr txBox="1"/>
          <p:nvPr/>
        </p:nvSpPr>
        <p:spPr>
          <a:xfrm>
            <a:off x="659245" y="2310200"/>
            <a:ext cx="3044083" cy="923330"/>
          </a:xfrm>
          <a:prstGeom prst="rect">
            <a:avLst/>
          </a:prstGeom>
          <a:noFill/>
          <a:ln>
            <a:noFill/>
          </a:ln>
        </p:spPr>
        <p:txBody>
          <a:bodyPr wrap="square" lIns="0" tIns="0" rtlCol="0">
            <a:spAutoFit/>
          </a:bodyPr>
          <a:lstStyle/>
          <a:p>
            <a:pPr algn="ctr">
              <a:lnSpc>
                <a:spcPct val="150000"/>
              </a:lnSpc>
            </a:pPr>
            <a:r>
              <a:rPr lang="en-US" sz="2800" dirty="0">
                <a:solidFill>
                  <a:srgbClr val="00B050"/>
                </a:solidFill>
                <a:effectLst>
                  <a:outerShdw blurRad="38100" dist="38100" dir="2700000" algn="tl">
                    <a:srgbClr val="000000">
                      <a:alpha val="43137"/>
                    </a:srgbClr>
                  </a:outerShdw>
                </a:effectLst>
                <a:latin typeface="Garamond" panose="02020404030301010803" pitchFamily="18" charset="0"/>
              </a:rPr>
              <a:t>One Central System </a:t>
            </a:r>
            <a:r>
              <a:rPr lang="en-US" sz="2800" i="1" dirty="0">
                <a:solidFill>
                  <a:schemeClr val="accent1"/>
                </a:solidFill>
                <a:latin typeface="Garamond" panose="02020404030301010803" pitchFamily="18" charset="0"/>
              </a:rPr>
              <a:t/>
            </a:r>
            <a:br>
              <a:rPr lang="en-US" sz="2800" i="1" dirty="0">
                <a:solidFill>
                  <a:schemeClr val="accent1"/>
                </a:solidFill>
                <a:latin typeface="Garamond" panose="02020404030301010803" pitchFamily="18" charset="0"/>
              </a:rPr>
            </a:br>
            <a:r>
              <a:rPr lang="en-US" sz="1000" spc="300" dirty="0">
                <a:solidFill>
                  <a:schemeClr val="tx1">
                    <a:lumMod val="75000"/>
                    <a:lumOff val="25000"/>
                  </a:schemeClr>
                </a:solidFill>
                <a:latin typeface="Corbel" panose="020B0503020204020204" pitchFamily="34" charset="0"/>
              </a:rPr>
              <a:t>to Manage Whole Hospital </a:t>
            </a:r>
            <a:endParaRPr lang="en-US" sz="2800" spc="300" dirty="0">
              <a:solidFill>
                <a:schemeClr val="tx1">
                  <a:lumMod val="75000"/>
                  <a:lumOff val="25000"/>
                </a:schemeClr>
              </a:solidFill>
              <a:latin typeface="Corbel" panose="020B0503020204020204" pitchFamily="34" charset="0"/>
            </a:endParaRPr>
          </a:p>
        </p:txBody>
      </p:sp>
      <p:sp>
        <p:nvSpPr>
          <p:cNvPr id="7"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2468598" y="4640444"/>
            <a:ext cx="5124443" cy="2088034"/>
          </a:xfrm>
        </p:spPr>
        <p:txBody>
          <a:bodyPr/>
          <a:lstStyle/>
          <a:p>
            <a:pPr algn="l"/>
            <a:r>
              <a:rPr lang="en-US"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Present By :</a:t>
            </a:r>
          </a:p>
          <a:p>
            <a:pPr algn="l"/>
            <a:r>
              <a:rPr lang="en-US"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	</a:t>
            </a:r>
            <a:r>
              <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Miss. </a:t>
            </a:r>
            <a:r>
              <a:rPr lang="en-IN" sz="1600" i="1" dirty="0" err="1">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Namrata</a:t>
            </a:r>
            <a:r>
              <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 Satish </a:t>
            </a:r>
            <a:r>
              <a:rPr lang="en-IN" sz="1600" i="1" dirty="0" err="1">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Lanjewar</a:t>
            </a:r>
            <a:r>
              <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 58</a:t>
            </a:r>
          </a:p>
          <a:p>
            <a:pPr algn="l"/>
            <a:r>
              <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	Miss. </a:t>
            </a:r>
            <a:r>
              <a:rPr lang="en-IN" sz="1600" i="1" dirty="0" err="1">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Sakshi</a:t>
            </a:r>
            <a:r>
              <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 Sunil </a:t>
            </a:r>
            <a:r>
              <a:rPr lang="en-IN" sz="1600" i="1" dirty="0" err="1">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Korde</a:t>
            </a:r>
            <a:r>
              <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 56</a:t>
            </a:r>
          </a:p>
          <a:p>
            <a:pPr algn="l"/>
            <a:r>
              <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	Mr. Roshan </a:t>
            </a:r>
            <a:r>
              <a:rPr lang="en-IN" sz="1600" i="1" dirty="0" err="1">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Pramod</a:t>
            </a:r>
            <a:r>
              <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 </a:t>
            </a:r>
            <a:r>
              <a:rPr lang="en-IN" sz="1600" i="1" dirty="0" err="1">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Muneshwar</a:t>
            </a:r>
            <a:r>
              <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 102</a:t>
            </a:r>
          </a:p>
          <a:p>
            <a:pPr algn="l"/>
            <a:r>
              <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	Mr. Shubham Sanjay Sahane </a:t>
            </a:r>
            <a:r>
              <a:rPr lang="en-IN" sz="1600" i="1" dirty="0" smtClean="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rPr>
              <a:t>106</a:t>
            </a:r>
            <a:endParaRPr lang="en-IN" sz="1600" i="1" dirty="0">
              <a:solidFill>
                <a:schemeClr val="tx1">
                  <a:lumMod val="85000"/>
                  <a:lumOff val="15000"/>
                </a:schemeClr>
              </a:solidFill>
              <a:effectLst>
                <a:outerShdw blurRad="38100" dist="38100" dir="2700000" algn="tl">
                  <a:srgbClr val="000000">
                    <a:alpha val="43137"/>
                  </a:srgbClr>
                </a:outerShdw>
              </a:effectLst>
              <a:latin typeface="Segoe Print" panose="02000600000000000000" pitchFamily="2" charset="0"/>
              <a:cs typeface="Courier New" panose="02070309020205020404" pitchFamily="49"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9999" y="0"/>
            <a:ext cx="4572001" cy="6858000"/>
          </a:xfrm>
          <a:prstGeom prst="rect">
            <a:avLst/>
          </a:prstGeom>
        </p:spPr>
      </p:pic>
    </p:spTree>
    <p:extLst>
      <p:ext uri="{BB962C8B-B14F-4D97-AF65-F5344CB8AC3E}">
        <p14:creationId xmlns:p14="http://schemas.microsoft.com/office/powerpoint/2010/main" val="1506303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826" y="129012"/>
            <a:ext cx="10515600" cy="717755"/>
          </a:xfrm>
        </p:spPr>
        <p:txBody>
          <a:bodyPr>
            <a:normAutofit/>
          </a:bodyPr>
          <a:lstStyle/>
          <a:p>
            <a:r>
              <a:rPr 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5" name="Content Placeholder 2"/>
          <p:cNvSpPr>
            <a:spLocks noGrp="1"/>
          </p:cNvSpPr>
          <p:nvPr>
            <p:ph idx="1"/>
          </p:nvPr>
        </p:nvSpPr>
        <p:spPr>
          <a:xfrm>
            <a:off x="0" y="757085"/>
            <a:ext cx="12123174" cy="6100915"/>
          </a:xfrm>
        </p:spPr>
        <p:txBody>
          <a:bodyPr numCol="1">
            <a:normAutofit/>
          </a:bodyPr>
          <a:lstStyle/>
          <a:p>
            <a:pPr marL="0" indent="0">
              <a:lnSpc>
                <a:spcPct val="100000"/>
              </a:lnSpc>
              <a:buClr>
                <a:srgbClr val="00FFCC"/>
              </a:buClr>
              <a:buNone/>
            </a:pPr>
            <a:r>
              <a:rPr lang="en-IN" sz="1800" b="1" i="1" dirty="0">
                <a:solidFill>
                  <a:schemeClr val="tx1">
                    <a:lumMod val="95000"/>
                    <a:lumOff val="5000"/>
                  </a:schemeClr>
                </a:solidFill>
              </a:rPr>
              <a:t>Website :</a:t>
            </a:r>
          </a:p>
          <a:p>
            <a:pPr>
              <a:buClr>
                <a:srgbClr val="002060"/>
              </a:buClr>
              <a:buFont typeface="Wingdings" panose="05000000000000000000" pitchFamily="2" charset="2"/>
              <a:buChar char="ü"/>
            </a:pPr>
            <a:r>
              <a:rPr lang="en-IN" sz="1600" i="1" dirty="0">
                <a:solidFill>
                  <a:srgbClr val="000000"/>
                </a:solidFill>
              </a:rPr>
              <a:t>https://stackoverflow.com/</a:t>
            </a:r>
          </a:p>
          <a:p>
            <a:pPr>
              <a:buClr>
                <a:srgbClr val="002060"/>
              </a:buClr>
              <a:buFont typeface="Wingdings" panose="05000000000000000000" pitchFamily="2" charset="2"/>
              <a:buChar char="ü"/>
            </a:pPr>
            <a:r>
              <a:rPr lang="en-IN" sz="1600" i="1" dirty="0">
                <a:solidFill>
                  <a:srgbClr val="000000"/>
                </a:solidFill>
              </a:rPr>
              <a:t>https://</a:t>
            </a:r>
            <a:r>
              <a:rPr lang="en-IN" sz="1600" i="1" dirty="0" smtClean="0">
                <a:solidFill>
                  <a:srgbClr val="000000"/>
                </a:solidFill>
              </a:rPr>
              <a:t>www.javascript.com/learn/</a:t>
            </a:r>
            <a:endParaRPr lang="en-IN" sz="1600" i="1" dirty="0">
              <a:solidFill>
                <a:srgbClr val="000000"/>
              </a:solidFill>
            </a:endParaRPr>
          </a:p>
          <a:p>
            <a:pPr>
              <a:buClr>
                <a:srgbClr val="002060"/>
              </a:buClr>
              <a:buFont typeface="Wingdings" panose="05000000000000000000" pitchFamily="2" charset="2"/>
              <a:buChar char="ü"/>
            </a:pPr>
            <a:r>
              <a:rPr lang="en-IN" sz="1600" i="1" dirty="0">
                <a:solidFill>
                  <a:srgbClr val="000000"/>
                </a:solidFill>
              </a:rPr>
              <a:t>https://dev.mysql.com/doc/</a:t>
            </a:r>
          </a:p>
          <a:p>
            <a:pPr>
              <a:buClr>
                <a:srgbClr val="002060"/>
              </a:buClr>
              <a:buFont typeface="Wingdings" panose="05000000000000000000" pitchFamily="2" charset="2"/>
              <a:buChar char="ü"/>
            </a:pPr>
            <a:r>
              <a:rPr lang="en-IN" sz="1600" i="1" dirty="0">
                <a:solidFill>
                  <a:srgbClr val="000000"/>
                </a:solidFill>
              </a:rPr>
              <a:t>https://www.quora.com/</a:t>
            </a:r>
          </a:p>
          <a:p>
            <a:pPr>
              <a:buClr>
                <a:srgbClr val="002060"/>
              </a:buClr>
              <a:buFont typeface="Wingdings" panose="05000000000000000000" pitchFamily="2" charset="2"/>
              <a:buChar char="ü"/>
            </a:pPr>
            <a:r>
              <a:rPr lang="en-IN" sz="1600" i="1" dirty="0">
                <a:solidFill>
                  <a:srgbClr val="000000"/>
                </a:solidFill>
              </a:rPr>
              <a:t>https://www.javatpoint.com/</a:t>
            </a:r>
          </a:p>
          <a:p>
            <a:pPr>
              <a:buClr>
                <a:srgbClr val="002060"/>
              </a:buClr>
              <a:buFont typeface="Wingdings" panose="05000000000000000000" pitchFamily="2" charset="2"/>
              <a:buChar char="ü"/>
            </a:pPr>
            <a:r>
              <a:rPr lang="en-IN" sz="1600" i="1" dirty="0">
                <a:solidFill>
                  <a:srgbClr val="000000"/>
                </a:solidFill>
              </a:rPr>
              <a:t>https://www.w3schools.com/</a:t>
            </a:r>
          </a:p>
          <a:p>
            <a:pPr>
              <a:buClr>
                <a:srgbClr val="002060"/>
              </a:buClr>
              <a:buFont typeface="Wingdings" panose="05000000000000000000" pitchFamily="2" charset="2"/>
              <a:buChar char="ü"/>
            </a:pPr>
            <a:r>
              <a:rPr lang="en-IN" sz="1600" i="1" dirty="0" smtClean="0">
                <a:solidFill>
                  <a:srgbClr val="000000"/>
                </a:solidFill>
              </a:rPr>
              <a:t>https</a:t>
            </a:r>
            <a:r>
              <a:rPr lang="en-IN" sz="1600" i="1" dirty="0">
                <a:solidFill>
                  <a:srgbClr val="000000"/>
                </a:solidFill>
              </a:rPr>
              <a:t>://www.youtube.com/</a:t>
            </a:r>
          </a:p>
          <a:p>
            <a:pPr marL="0" indent="0">
              <a:lnSpc>
                <a:spcPct val="110000"/>
              </a:lnSpc>
              <a:buClr>
                <a:srgbClr val="00FFCC"/>
              </a:buClr>
              <a:buNone/>
            </a:pPr>
            <a:r>
              <a:rPr lang="en-IN" sz="1800" b="1" i="1" dirty="0">
                <a:solidFill>
                  <a:schemeClr val="tx1">
                    <a:lumMod val="95000"/>
                    <a:lumOff val="5000"/>
                  </a:schemeClr>
                </a:solidFill>
              </a:rPr>
              <a:t>Book’s :</a:t>
            </a:r>
          </a:p>
          <a:p>
            <a:pPr lvl="0">
              <a:buClr>
                <a:srgbClr val="002060"/>
              </a:buClr>
              <a:buFont typeface="Wingdings" panose="05000000000000000000" pitchFamily="2" charset="2"/>
              <a:buChar char="ü"/>
            </a:pPr>
            <a:r>
              <a:rPr lang="en-IN" sz="1600" i="1" dirty="0">
                <a:solidFill>
                  <a:srgbClr val="000000"/>
                </a:solidFill>
              </a:rPr>
              <a:t>Artiﬁcial Mind System - Kernel Memory Approach - Tetsuya Hoya</a:t>
            </a:r>
          </a:p>
          <a:p>
            <a:pPr lvl="0">
              <a:buClr>
                <a:srgbClr val="002060"/>
              </a:buClr>
              <a:buFont typeface="Wingdings" panose="05000000000000000000" pitchFamily="2" charset="2"/>
              <a:buChar char="ü"/>
            </a:pPr>
            <a:r>
              <a:rPr lang="en-IN" sz="1600" i="1" dirty="0">
                <a:solidFill>
                  <a:srgbClr val="000000"/>
                </a:solidFill>
              </a:rPr>
              <a:t>Beginning Database Design - Gavin Powell</a:t>
            </a:r>
          </a:p>
          <a:p>
            <a:pPr lvl="0">
              <a:buClr>
                <a:srgbClr val="002060"/>
              </a:buClr>
              <a:buFont typeface="Wingdings" panose="05000000000000000000" pitchFamily="2" charset="2"/>
              <a:buChar char="ü"/>
            </a:pPr>
            <a:r>
              <a:rPr lang="en-IN" sz="1600" i="1" dirty="0">
                <a:solidFill>
                  <a:srgbClr val="000000"/>
                </a:solidFill>
              </a:rPr>
              <a:t>Agile Java Development With Spring, Hibernate, And Eclipse - Anil </a:t>
            </a:r>
            <a:r>
              <a:rPr lang="en-IN" sz="1600" i="1" dirty="0" err="1">
                <a:solidFill>
                  <a:srgbClr val="000000"/>
                </a:solidFill>
              </a:rPr>
              <a:t>Hemrajani</a:t>
            </a:r>
            <a:endParaRPr lang="en-IN" sz="1600" i="1" dirty="0">
              <a:solidFill>
                <a:srgbClr val="000000"/>
              </a:solidFill>
            </a:endParaRPr>
          </a:p>
          <a:p>
            <a:pPr>
              <a:buClr>
                <a:srgbClr val="002060"/>
              </a:buClr>
              <a:buFont typeface="Wingdings" panose="05000000000000000000" pitchFamily="2" charset="2"/>
              <a:buChar char="ü"/>
            </a:pPr>
            <a:r>
              <a:rPr lang="en-IN" sz="1600" i="1" dirty="0">
                <a:solidFill>
                  <a:srgbClr val="000000"/>
                </a:solidFill>
              </a:rPr>
              <a:t>HTML 5 Black Book: Covers CSS3, </a:t>
            </a:r>
            <a:r>
              <a:rPr lang="en-IN" sz="1600" i="1" dirty="0" err="1">
                <a:solidFill>
                  <a:srgbClr val="000000"/>
                </a:solidFill>
              </a:rPr>
              <a:t>Javasvript</a:t>
            </a:r>
            <a:r>
              <a:rPr lang="en-IN" sz="1600" i="1" dirty="0">
                <a:solidFill>
                  <a:srgbClr val="000000"/>
                </a:solidFill>
              </a:rPr>
              <a:t>, XML, XHTML, AJAX, PHP and jQuery - </a:t>
            </a:r>
            <a:r>
              <a:rPr lang="en-IN" sz="1600" i="1" dirty="0" err="1">
                <a:solidFill>
                  <a:srgbClr val="000000"/>
                </a:solidFill>
              </a:rPr>
              <a:t>Kogent</a:t>
            </a:r>
            <a:r>
              <a:rPr lang="en-IN" sz="1600" i="1" dirty="0">
                <a:solidFill>
                  <a:srgbClr val="000000"/>
                </a:solidFill>
              </a:rPr>
              <a:t> Learning Solutions Inc</a:t>
            </a:r>
            <a:r>
              <a:rPr lang="en-IN" sz="1600" i="1" dirty="0" smtClean="0">
                <a:solidFill>
                  <a:srgbClr val="000000"/>
                </a:solidFill>
              </a:rPr>
              <a:t>.</a:t>
            </a:r>
            <a:endParaRPr lang="en-IN" dirty="0"/>
          </a:p>
        </p:txBody>
      </p:sp>
    </p:spTree>
    <p:extLst>
      <p:ext uri="{BB962C8B-B14F-4D97-AF65-F5344CB8AC3E}">
        <p14:creationId xmlns:p14="http://schemas.microsoft.com/office/powerpoint/2010/main" val="903675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626545"/>
            <a:ext cx="10515600" cy="1325563"/>
          </a:xfrm>
        </p:spPr>
        <p:txBody>
          <a:bodyPr>
            <a:normAutofit/>
          </a:bodyPr>
          <a:lstStyle/>
          <a:p>
            <a:r>
              <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endParaRPr lang="en-I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740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7484" y="249383"/>
            <a:ext cx="10515600" cy="637012"/>
          </a:xfrm>
        </p:spPr>
        <p:txBody>
          <a:bodyPr vert="horz" lIns="91535" tIns="0" rIns="91535" bIns="45768" rtlCol="0" anchor="ctr">
            <a:normAutofit/>
          </a:bodyPr>
          <a:lstStyle/>
          <a:p>
            <a:r>
              <a:rPr lang="en-IN"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Topics </a:t>
            </a:r>
            <a:r>
              <a:rPr lang="en-US"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Covered</a:t>
            </a:r>
            <a:r>
              <a:rPr lang="en-IN"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400" dirty="0"/>
          </a:p>
        </p:txBody>
      </p:sp>
      <p:sp>
        <p:nvSpPr>
          <p:cNvPr id="6" name="Content Placeholder 2"/>
          <p:cNvSpPr>
            <a:spLocks noGrp="1"/>
          </p:cNvSpPr>
          <p:nvPr>
            <p:ph idx="1"/>
          </p:nvPr>
        </p:nvSpPr>
        <p:spPr>
          <a:xfrm>
            <a:off x="230611" y="895335"/>
            <a:ext cx="8322261" cy="3713315"/>
          </a:xfrm>
        </p:spPr>
        <p:txBody>
          <a:bodyPr>
            <a:normAutofit/>
          </a:bodyPr>
          <a:lstStyle/>
          <a:p>
            <a:pPr lvl="0">
              <a:buClr>
                <a:srgbClr val="00FFCC"/>
              </a:buClr>
              <a:buFont typeface="Wingdings" panose="05000000000000000000" pitchFamily="2" charset="2"/>
              <a:buChar char="ü"/>
            </a:pPr>
            <a:endParaRPr lang="en-IN" sz="1900" i="1" dirty="0">
              <a:solidFill>
                <a:srgbClr val="000000"/>
              </a:solidFill>
            </a:endParaRPr>
          </a:p>
          <a:p>
            <a:pPr>
              <a:buClr>
                <a:srgbClr val="002060"/>
              </a:buClr>
              <a:buFont typeface="Wingdings" panose="05000000000000000000" pitchFamily="2" charset="2"/>
              <a:buChar char="ü"/>
            </a:pPr>
            <a:r>
              <a:rPr lang="en-IN" sz="1600" i="1" dirty="0"/>
              <a:t>Scope Of System</a:t>
            </a:r>
          </a:p>
          <a:p>
            <a:pPr>
              <a:buClr>
                <a:srgbClr val="002060"/>
              </a:buClr>
              <a:buFont typeface="Wingdings" panose="05000000000000000000" pitchFamily="2" charset="2"/>
              <a:buChar char="ü"/>
            </a:pPr>
            <a:r>
              <a:rPr lang="en-IN" sz="1600" i="1" dirty="0"/>
              <a:t>Existing System</a:t>
            </a:r>
          </a:p>
          <a:p>
            <a:pPr>
              <a:buClr>
                <a:srgbClr val="002060"/>
              </a:buClr>
              <a:buFont typeface="Wingdings" panose="05000000000000000000" pitchFamily="2" charset="2"/>
              <a:buChar char="ü"/>
            </a:pPr>
            <a:r>
              <a:rPr lang="en-IN" sz="1600" i="1" dirty="0"/>
              <a:t>Proposed System</a:t>
            </a:r>
          </a:p>
          <a:p>
            <a:pPr>
              <a:buClr>
                <a:srgbClr val="002060"/>
              </a:buClr>
              <a:buFont typeface="Wingdings" panose="05000000000000000000" pitchFamily="2" charset="2"/>
              <a:buChar char="ü"/>
            </a:pPr>
            <a:r>
              <a:rPr lang="en-US" sz="1600" i="1" dirty="0"/>
              <a:t>Technologies Used</a:t>
            </a:r>
          </a:p>
          <a:p>
            <a:pPr>
              <a:buClr>
                <a:srgbClr val="002060"/>
              </a:buClr>
              <a:buFont typeface="Wingdings" panose="05000000000000000000" pitchFamily="2" charset="2"/>
              <a:buChar char="ü"/>
            </a:pPr>
            <a:r>
              <a:rPr lang="en-US" sz="1600" i="1" dirty="0"/>
              <a:t>List Of Module‘s</a:t>
            </a:r>
          </a:p>
          <a:p>
            <a:pPr>
              <a:buClr>
                <a:srgbClr val="002060"/>
              </a:buClr>
              <a:buFont typeface="Wingdings" panose="05000000000000000000" pitchFamily="2" charset="2"/>
              <a:buChar char="ü"/>
            </a:pPr>
            <a:r>
              <a:rPr lang="en-US" sz="1600" i="1" dirty="0"/>
              <a:t>Requirements</a:t>
            </a:r>
          </a:p>
          <a:p>
            <a:pPr>
              <a:buClr>
                <a:srgbClr val="002060"/>
              </a:buClr>
              <a:buFont typeface="Wingdings" panose="05000000000000000000" pitchFamily="2" charset="2"/>
              <a:buChar char="ü"/>
            </a:pPr>
            <a:r>
              <a:rPr lang="en-US" sz="1600" i="1" dirty="0"/>
              <a:t>Factors That May Affect Requirements</a:t>
            </a:r>
          </a:p>
          <a:p>
            <a:pPr>
              <a:buClr>
                <a:srgbClr val="002060"/>
              </a:buClr>
              <a:buFont typeface="Wingdings" panose="05000000000000000000" pitchFamily="2" charset="2"/>
              <a:buChar char="ü"/>
            </a:pPr>
            <a:r>
              <a:rPr lang="en-US" sz="1600" i="1" dirty="0"/>
              <a:t>References</a:t>
            </a:r>
          </a:p>
          <a:p>
            <a:pPr>
              <a:buClr>
                <a:srgbClr val="00FFCC"/>
              </a:buClr>
              <a:buFont typeface="Wingdings" panose="05000000000000000000" pitchFamily="2" charset="2"/>
              <a:buChar char="ü"/>
            </a:pPr>
            <a:endParaRPr lang="en-US"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00FFCC"/>
              </a:buClr>
              <a:buFont typeface="Wingdings" panose="05000000000000000000" pitchFamily="2" charset="2"/>
              <a:buChar char="ü"/>
            </a:pPr>
            <a:endParaRPr lang="en-IN" sz="2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00FFCC"/>
              </a:buClr>
              <a:buFont typeface="Wingdings" panose="05000000000000000000" pitchFamily="2" charset="2"/>
              <a:buChar char="ü"/>
            </a:pPr>
            <a:endParaRPr lang="en-IN" sz="2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1800" i="1" dirty="0"/>
          </a:p>
          <a:p>
            <a:endParaRPr lang="en-IN" dirty="0"/>
          </a:p>
        </p:txBody>
      </p:sp>
      <p:cxnSp>
        <p:nvCxnSpPr>
          <p:cNvPr id="7" name="Straight Connector 6">
            <a:extLst>
              <a:ext uri="{FF2B5EF4-FFF2-40B4-BE49-F238E27FC236}">
                <a16:creationId xmlns:a16="http://schemas.microsoft.com/office/drawing/2014/main" id="{650C75AF-B979-4F50-A452-B42AF6171860}"/>
              </a:ext>
              <a:ext uri="{C183D7F6-B498-43B3-948B-1728B52AA6E4}">
                <adec:decorative xmlns="" xmlns:adec="http://schemas.microsoft.com/office/drawing/2017/decorative" val="1"/>
              </a:ext>
            </a:extLst>
          </p:cNvPr>
          <p:cNvCxnSpPr>
            <a:cxnSpLocks/>
          </p:cNvCxnSpPr>
          <p:nvPr/>
        </p:nvCxnSpPr>
        <p:spPr>
          <a:xfrm>
            <a:off x="0" y="757085"/>
            <a:ext cx="243840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992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96413"/>
          </a:xfrm>
        </p:spPr>
        <p:txBody>
          <a:bodyPr vert="horz" lIns="91535" tIns="0" rIns="91535" bIns="45768" rtlCol="0" anchor="ctr">
            <a:normAutofit/>
          </a:bodyPr>
          <a:lstStyle/>
          <a:p>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 Of System: </a:t>
            </a:r>
          </a:p>
        </p:txBody>
      </p:sp>
      <p:sp>
        <p:nvSpPr>
          <p:cNvPr id="4" name="Subtitle 3">
            <a:extLst>
              <a:ext uri="{FF2B5EF4-FFF2-40B4-BE49-F238E27FC236}">
                <a16:creationId xmlns:a16="http://schemas.microsoft.com/office/drawing/2014/main" id="{4772945D-CA91-4CFE-8EB7-941C7618C994}"/>
              </a:ext>
            </a:extLst>
          </p:cNvPr>
          <p:cNvSpPr txBox="1">
            <a:spLocks/>
          </p:cNvSpPr>
          <p:nvPr/>
        </p:nvSpPr>
        <p:spPr>
          <a:xfrm>
            <a:off x="1" y="796414"/>
            <a:ext cx="12113341" cy="6061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i="1" dirty="0">
                <a:effectLst>
                  <a:outerShdw blurRad="38100" dist="38100" dir="2700000" algn="tl">
                    <a:srgbClr val="000000">
                      <a:alpha val="43137"/>
                    </a:srgbClr>
                  </a:outerShdw>
                </a:effectLst>
              </a:rPr>
              <a:t>	</a:t>
            </a:r>
            <a:r>
              <a:rPr lang="en-IN" sz="1600" i="1" dirty="0"/>
              <a:t>The administrations of healthcare sector are opting IT solutions for the better management and patient care in their hospital campus.</a:t>
            </a:r>
            <a:endParaRPr lang="en-US" sz="1600" i="1" dirty="0"/>
          </a:p>
          <a:p>
            <a:pPr marL="342900" indent="-342900">
              <a:buClr>
                <a:srgbClr val="002060"/>
              </a:buClr>
              <a:buFont typeface="Wingdings" panose="05000000000000000000" pitchFamily="2" charset="2"/>
              <a:buChar char="ü"/>
            </a:pPr>
            <a:r>
              <a:rPr lang="en-US" sz="1600" i="1" dirty="0"/>
              <a:t>Book Appointment From Home </a:t>
            </a:r>
          </a:p>
          <a:p>
            <a:pPr marL="342900" indent="-342900">
              <a:buClr>
                <a:srgbClr val="002060"/>
              </a:buClr>
              <a:buFont typeface="Wingdings" panose="05000000000000000000" pitchFamily="2" charset="2"/>
              <a:buChar char="ü"/>
            </a:pPr>
            <a:r>
              <a:rPr lang="en-IN" sz="1600" i="1" dirty="0"/>
              <a:t>Instantly  Access Patients Medical History</a:t>
            </a:r>
          </a:p>
          <a:p>
            <a:pPr marL="342900" indent="-342900">
              <a:buClr>
                <a:srgbClr val="002060"/>
              </a:buClr>
              <a:buFont typeface="Wingdings" panose="05000000000000000000" pitchFamily="2" charset="2"/>
              <a:buChar char="ü"/>
            </a:pPr>
            <a:r>
              <a:rPr lang="en-IN" sz="1600" i="1" dirty="0"/>
              <a:t>Check Doctors </a:t>
            </a:r>
            <a:r>
              <a:rPr lang="en-US" sz="1600" i="1" dirty="0"/>
              <a:t>Availability </a:t>
            </a:r>
            <a:r>
              <a:rPr lang="en-IN" sz="1600" i="1" dirty="0"/>
              <a:t> For </a:t>
            </a:r>
            <a:r>
              <a:rPr lang="en-US" sz="1600" i="1" dirty="0"/>
              <a:t>Specialist Visit </a:t>
            </a:r>
          </a:p>
          <a:p>
            <a:pPr marL="342900" indent="-342900">
              <a:buClr>
                <a:srgbClr val="002060"/>
              </a:buClr>
              <a:buFont typeface="Wingdings" panose="05000000000000000000" pitchFamily="2" charset="2"/>
              <a:buChar char="ü"/>
            </a:pPr>
            <a:r>
              <a:rPr lang="en-IN" sz="1600" i="1" dirty="0"/>
              <a:t>Whenever Patient comes To Hospital Her Information Updates</a:t>
            </a:r>
          </a:p>
          <a:p>
            <a:pPr marL="342900" indent="-342900">
              <a:buClr>
                <a:srgbClr val="002060"/>
              </a:buClr>
              <a:buFont typeface="Wingdings" panose="05000000000000000000" pitchFamily="2" charset="2"/>
              <a:buChar char="ü"/>
            </a:pPr>
            <a:r>
              <a:rPr lang="en-IN" sz="1600" i="1" dirty="0"/>
              <a:t>Bills generated by each facility provided to Patient  </a:t>
            </a:r>
          </a:p>
          <a:p>
            <a:pPr marL="342900" indent="-342900">
              <a:buClr>
                <a:srgbClr val="002060"/>
              </a:buClr>
              <a:buFont typeface="Wingdings" panose="05000000000000000000" pitchFamily="2" charset="2"/>
              <a:buChar char="ü"/>
            </a:pPr>
            <a:r>
              <a:rPr lang="en-IN" sz="1600" i="1" dirty="0"/>
              <a:t>Diagnosis information Stored In System after </a:t>
            </a:r>
            <a:r>
              <a:rPr lang="en-US" sz="1600" i="1" dirty="0"/>
              <a:t>Checkups of</a:t>
            </a:r>
            <a:r>
              <a:rPr lang="en-IN" sz="1600" i="1" dirty="0"/>
              <a:t> patients</a:t>
            </a:r>
          </a:p>
          <a:p>
            <a:pPr marL="342900" indent="-342900">
              <a:buClr>
                <a:srgbClr val="002060"/>
              </a:buClr>
              <a:buFont typeface="Wingdings" panose="05000000000000000000" pitchFamily="2" charset="2"/>
              <a:buChar char="ü"/>
            </a:pPr>
            <a:r>
              <a:rPr lang="en-IN" sz="1600" i="1" dirty="0"/>
              <a:t>Blood </a:t>
            </a:r>
            <a:r>
              <a:rPr lang="en-US" sz="1600" i="1" dirty="0"/>
              <a:t>Reports from </a:t>
            </a:r>
            <a:r>
              <a:rPr lang="en-IN" sz="1600" i="1" dirty="0"/>
              <a:t>Laboratory  can </a:t>
            </a:r>
            <a:r>
              <a:rPr lang="en-US" sz="1600" i="1" dirty="0"/>
              <a:t>quickly uploaded </a:t>
            </a:r>
            <a:r>
              <a:rPr lang="en-IN" sz="1600" i="1" dirty="0"/>
              <a:t>in </a:t>
            </a:r>
            <a:r>
              <a:rPr lang="en-US" sz="1600" i="1" dirty="0"/>
              <a:t>system </a:t>
            </a:r>
            <a:r>
              <a:rPr lang="en-IN" sz="1600" i="1" dirty="0"/>
              <a:t>so </a:t>
            </a:r>
            <a:r>
              <a:rPr lang="en-US" sz="1600" i="1" dirty="0"/>
              <a:t>Doctors </a:t>
            </a:r>
            <a:r>
              <a:rPr lang="en-IN" sz="1600" i="1" dirty="0"/>
              <a:t>can </a:t>
            </a:r>
            <a:r>
              <a:rPr lang="en-US" sz="1600" i="1" dirty="0"/>
              <a:t>Directly Access </a:t>
            </a:r>
            <a:r>
              <a:rPr lang="en-IN" sz="1600" i="1" dirty="0"/>
              <a:t>While </a:t>
            </a:r>
            <a:r>
              <a:rPr lang="en-US" sz="1600" i="1" dirty="0"/>
              <a:t>Treating patients</a:t>
            </a:r>
            <a:endParaRPr lang="en-IN" sz="1600" i="1" dirty="0"/>
          </a:p>
          <a:p>
            <a:pPr marL="342900" indent="-342900">
              <a:buClr>
                <a:srgbClr val="002060"/>
              </a:buClr>
              <a:buFont typeface="Wingdings" panose="05000000000000000000" pitchFamily="2" charset="2"/>
              <a:buChar char="ü"/>
            </a:pPr>
            <a:r>
              <a:rPr lang="en-IN" sz="1600" i="1" dirty="0"/>
              <a:t>Immunization records of children are maintained</a:t>
            </a:r>
          </a:p>
          <a:p>
            <a:pPr marL="342900" indent="-342900">
              <a:buClr>
                <a:srgbClr val="002060"/>
              </a:buClr>
              <a:buFont typeface="Wingdings" panose="05000000000000000000" pitchFamily="2" charset="2"/>
              <a:buChar char="ü"/>
            </a:pPr>
            <a:r>
              <a:rPr lang="en-IN" sz="1600" i="1" dirty="0"/>
              <a:t>Daily functions like patient registration, monitoring blood bank, managing admission and </a:t>
            </a:r>
            <a:r>
              <a:rPr lang="en-US" sz="1600" i="1" dirty="0"/>
              <a:t>Discharge  Will Managed</a:t>
            </a:r>
          </a:p>
          <a:p>
            <a:pPr marL="342900" indent="-342900">
              <a:buClr>
                <a:srgbClr val="002060"/>
              </a:buClr>
              <a:buFont typeface="Wingdings" panose="05000000000000000000" pitchFamily="2" charset="2"/>
              <a:buChar char="ü"/>
            </a:pPr>
            <a:r>
              <a:rPr lang="en-IN" sz="1600" i="1" dirty="0"/>
              <a:t>user-friendly and easy to access</a:t>
            </a:r>
          </a:p>
          <a:p>
            <a:pPr marL="342900" indent="-342900">
              <a:buClr>
                <a:srgbClr val="002060"/>
              </a:buClr>
              <a:buFont typeface="Wingdings" panose="05000000000000000000" pitchFamily="2" charset="2"/>
              <a:buChar char="ü"/>
            </a:pPr>
            <a:r>
              <a:rPr lang="en-IN" sz="1600" i="1" dirty="0"/>
              <a:t>Comprehensive solution that integrates all the departments by creating a common platform</a:t>
            </a:r>
          </a:p>
          <a:p>
            <a:pPr marL="342900" indent="-342900">
              <a:buClr>
                <a:srgbClr val="002060"/>
              </a:buClr>
              <a:buFont typeface="Wingdings" panose="05000000000000000000" pitchFamily="2" charset="2"/>
              <a:buChar char="ü"/>
            </a:pPr>
            <a:r>
              <a:rPr lang="en-US" sz="1600" i="1" dirty="0"/>
              <a:t>Emergency Staff Will Inform Before patient reaches the hospital in case of accidental or other emergency for the Medication</a:t>
            </a:r>
          </a:p>
          <a:p>
            <a:pPr marL="342900" indent="-342900">
              <a:buClr>
                <a:srgbClr val="002060"/>
              </a:buClr>
              <a:buFont typeface="Wingdings" panose="05000000000000000000" pitchFamily="2" charset="2"/>
              <a:buChar char="ü"/>
            </a:pPr>
            <a:r>
              <a:rPr lang="en-US" sz="1600" i="1" dirty="0"/>
              <a:t>Other Medical Services From hospital like MRI, X-Ray, CT Scan can attach their reports directly to patients Record </a:t>
            </a:r>
          </a:p>
          <a:p>
            <a:pPr marL="342900" indent="-342900">
              <a:buClr>
                <a:srgbClr val="002060"/>
              </a:buClr>
              <a:buFont typeface="Wingdings" panose="05000000000000000000" pitchFamily="2" charset="2"/>
              <a:buChar char="ü"/>
            </a:pPr>
            <a:r>
              <a:rPr lang="en-US" sz="1600" i="1" dirty="0" err="1"/>
              <a:t>Covid</a:t>
            </a:r>
            <a:r>
              <a:rPr lang="en-US" sz="1600" i="1" dirty="0"/>
              <a:t> vaccine availability can be checked from home And </a:t>
            </a:r>
            <a:r>
              <a:rPr lang="en-US" sz="1600" i="1" dirty="0" err="1"/>
              <a:t>etc</a:t>
            </a:r>
            <a:r>
              <a:rPr lang="en-US" sz="1600" i="1" dirty="0"/>
              <a:t> ………..!</a:t>
            </a:r>
            <a:endParaRPr lang="en-IN" sz="1600" i="1" dirty="0"/>
          </a:p>
          <a:p>
            <a:pPr marL="342900" indent="-342900">
              <a:buFont typeface="Wingdings" panose="05000000000000000000" pitchFamily="2" charset="2"/>
              <a:buChar char="ü"/>
            </a:pPr>
            <a:endParaRPr lang="en-US" sz="1800" i="1" dirty="0"/>
          </a:p>
          <a:p>
            <a:pPr marL="342900" indent="-342900">
              <a:buFont typeface="Wingdings" panose="05000000000000000000" pitchFamily="2" charset="2"/>
              <a:buChar char="ü"/>
            </a:pPr>
            <a:endParaRPr lang="en-US" sz="1800" i="1" dirty="0">
              <a:solidFill>
                <a:schemeClr val="bg2">
                  <a:lumMod val="10000"/>
                </a:schemeClr>
              </a:solidFill>
            </a:endParaRPr>
          </a:p>
          <a:p>
            <a:pPr marL="0" indent="0">
              <a:buNone/>
            </a:pPr>
            <a:endParaRPr lang="en-IN" dirty="0"/>
          </a:p>
          <a:p>
            <a:pPr marL="342900" indent="-342900">
              <a:buFont typeface="Wingdings" panose="05000000000000000000" pitchFamily="2" charset="2"/>
              <a:buChar char="ü"/>
            </a:pPr>
            <a:endParaRPr lang="en-IN" sz="1800" i="1" dirty="0">
              <a:solidFill>
                <a:schemeClr val="bg2">
                  <a:lumMod val="10000"/>
                </a:schemeClr>
              </a:solidFill>
            </a:endParaRPr>
          </a:p>
          <a:p>
            <a:pPr marL="342900" indent="-342900">
              <a:buFont typeface="Wingdings" panose="05000000000000000000" pitchFamily="2" charset="2"/>
              <a:buChar char="ü"/>
            </a:pPr>
            <a:endParaRPr lang="en-IN" sz="1800" i="1" dirty="0">
              <a:solidFill>
                <a:schemeClr val="bg2">
                  <a:lumMod val="10000"/>
                </a:schemeClr>
              </a:solidFill>
            </a:endParaRPr>
          </a:p>
          <a:p>
            <a:pPr marL="342900" indent="-342900">
              <a:buFont typeface="Wingdings" panose="05000000000000000000" pitchFamily="2" charset="2"/>
              <a:buChar char="Ø"/>
            </a:pPr>
            <a:endParaRPr lang="en-US" sz="18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65891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26" y="147485"/>
            <a:ext cx="10515600" cy="717755"/>
          </a:xfrm>
        </p:spPr>
        <p:txBody>
          <a:bodyPr>
            <a:normAutofit/>
          </a:bodyPr>
          <a:lstStyle/>
          <a:p>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 :</a:t>
            </a:r>
          </a:p>
        </p:txBody>
      </p:sp>
      <p:sp>
        <p:nvSpPr>
          <p:cNvPr id="3" name="Content Placeholder 2"/>
          <p:cNvSpPr>
            <a:spLocks noGrp="1"/>
          </p:cNvSpPr>
          <p:nvPr>
            <p:ph idx="1"/>
          </p:nvPr>
        </p:nvSpPr>
        <p:spPr>
          <a:xfrm>
            <a:off x="68826" y="1061883"/>
            <a:ext cx="12123174" cy="5712543"/>
          </a:xfrm>
        </p:spPr>
        <p:txBody>
          <a:bodyPr/>
          <a:lstStyle/>
          <a:p>
            <a:pPr>
              <a:buClr>
                <a:srgbClr val="002060"/>
              </a:buClr>
              <a:buFont typeface="Wingdings" panose="05000000000000000000" pitchFamily="2" charset="2"/>
              <a:buChar char="ü"/>
            </a:pPr>
            <a:r>
              <a:rPr lang="en-IN" sz="1600" i="1" dirty="0"/>
              <a:t>Current manual system has a lot of paper work. </a:t>
            </a:r>
          </a:p>
          <a:p>
            <a:pPr>
              <a:buClr>
                <a:srgbClr val="002060"/>
              </a:buClr>
              <a:buFont typeface="Wingdings" panose="05000000000000000000" pitchFamily="2" charset="2"/>
              <a:buChar char="ü"/>
            </a:pPr>
            <a:r>
              <a:rPr lang="en-IN" sz="1600" i="1" dirty="0"/>
              <a:t>To maintain the records of sale and service manually, is a Time-consuming task.</a:t>
            </a:r>
          </a:p>
          <a:p>
            <a:pPr>
              <a:buClr>
                <a:srgbClr val="002060"/>
              </a:buClr>
              <a:buFont typeface="Wingdings" panose="05000000000000000000" pitchFamily="2" charset="2"/>
              <a:buChar char="ü"/>
            </a:pPr>
            <a:r>
              <a:rPr lang="en-IN" sz="1600" i="1" dirty="0"/>
              <a:t>With the increase in data, it will become a massive task to maintain the database.</a:t>
            </a:r>
          </a:p>
          <a:p>
            <a:pPr>
              <a:buClr>
                <a:srgbClr val="002060"/>
              </a:buClr>
              <a:buFont typeface="Wingdings" panose="05000000000000000000" pitchFamily="2" charset="2"/>
              <a:buChar char="ü"/>
            </a:pPr>
            <a:r>
              <a:rPr lang="en-IN" sz="1600" i="1" dirty="0"/>
              <a:t>Requires large quantities of file cabinets, which are huge and require space in the office, for storing records of previous details.</a:t>
            </a:r>
          </a:p>
          <a:p>
            <a:pPr>
              <a:buClr>
                <a:srgbClr val="002060"/>
              </a:buClr>
              <a:buFont typeface="Wingdings" panose="05000000000000000000" pitchFamily="2" charset="2"/>
              <a:buChar char="ü"/>
            </a:pPr>
            <a:r>
              <a:rPr lang="en-IN" sz="1600" i="1" dirty="0"/>
              <a:t> Retrieval of records of previously registered patients will be a tedious task.</a:t>
            </a:r>
          </a:p>
          <a:p>
            <a:pPr>
              <a:buClr>
                <a:srgbClr val="002060"/>
              </a:buClr>
              <a:buFont typeface="Wingdings" panose="05000000000000000000" pitchFamily="2" charset="2"/>
              <a:buChar char="ü"/>
            </a:pPr>
            <a:r>
              <a:rPr lang="en-IN" sz="1600" i="1" dirty="0"/>
              <a:t>Lack of security for the records, anyone disarrange the records of your system. </a:t>
            </a:r>
          </a:p>
          <a:p>
            <a:pPr>
              <a:buClr>
                <a:srgbClr val="002060"/>
              </a:buClr>
              <a:buFont typeface="Wingdings" panose="05000000000000000000" pitchFamily="2" charset="2"/>
              <a:buChar char="ü"/>
            </a:pPr>
            <a:r>
              <a:rPr lang="en-IN" sz="1600" i="1" dirty="0"/>
              <a:t>If someone want to check the details of the available doctors the previous system does not provide any necessary detail of this type.</a:t>
            </a:r>
          </a:p>
          <a:p>
            <a:pPr>
              <a:buClr>
                <a:srgbClr val="002060"/>
              </a:buClr>
              <a:buFont typeface="Wingdings" panose="05000000000000000000" pitchFamily="2" charset="2"/>
              <a:buChar char="ü"/>
            </a:pPr>
            <a:r>
              <a:rPr lang="en-IN" sz="1600" i="1" dirty="0"/>
              <a:t>To find out about the patient’s history, the user has to go through various registers.</a:t>
            </a:r>
          </a:p>
          <a:p>
            <a:pPr>
              <a:buClr>
                <a:srgbClr val="002060"/>
              </a:buClr>
              <a:buFont typeface="Wingdings" panose="05000000000000000000" pitchFamily="2" charset="2"/>
              <a:buChar char="ü"/>
            </a:pPr>
            <a:r>
              <a:rPr lang="en-IN" sz="1600" i="1" dirty="0"/>
              <a:t>The information generated by various transactions takes time and efforts to be stored at right place.</a:t>
            </a:r>
          </a:p>
          <a:p>
            <a:pPr>
              <a:buClr>
                <a:srgbClr val="002060"/>
              </a:buClr>
              <a:buFont typeface="Wingdings" panose="05000000000000000000" pitchFamily="2" charset="2"/>
              <a:buChar char="ü"/>
            </a:pPr>
            <a:r>
              <a:rPr lang="en-IN" sz="1600" i="1" dirty="0"/>
              <a:t>Various changes to information like patient details or immunization details of child are difficult to make as paper work is involved.</a:t>
            </a:r>
          </a:p>
          <a:p>
            <a:pPr>
              <a:buClr>
                <a:srgbClr val="002060"/>
              </a:buClr>
              <a:buFont typeface="Wingdings" panose="05000000000000000000" pitchFamily="2" charset="2"/>
              <a:buChar char="ü"/>
            </a:pPr>
            <a:r>
              <a:rPr lang="en-IN" sz="1600" i="1" dirty="0"/>
              <a:t>Manual calculations are error prone and take a lot of time this may result in incorrect information. For example calculation of patient’s bill based on various treatments.</a:t>
            </a:r>
          </a:p>
          <a:p>
            <a:pPr>
              <a:buClr>
                <a:srgbClr val="14FCC5"/>
              </a:buClr>
              <a:buFont typeface="Wingdings" panose="05000000000000000000" pitchFamily="2" charset="2"/>
              <a:buChar char="ü"/>
            </a:pPr>
            <a:endParaRPr lang="en-IN" sz="1600" i="1" dirty="0"/>
          </a:p>
          <a:p>
            <a:pPr>
              <a:buClr>
                <a:srgbClr val="14FCC5"/>
              </a:buClr>
              <a:buFont typeface="Wingdings" panose="05000000000000000000" pitchFamily="2" charset="2"/>
              <a:buChar char="ü"/>
            </a:pPr>
            <a:endParaRPr lang="en-IN" sz="1800" i="1" dirty="0"/>
          </a:p>
          <a:p>
            <a:pPr>
              <a:buClr>
                <a:srgbClr val="14FCC5"/>
              </a:buClr>
              <a:buFont typeface="Wingdings" panose="05000000000000000000" pitchFamily="2" charset="2"/>
              <a:buChar char="ü"/>
            </a:pPr>
            <a:endParaRPr lang="en-IN" sz="1800" i="1" dirty="0"/>
          </a:p>
          <a:p>
            <a:endParaRPr lang="en-IN" sz="1800" i="1" dirty="0"/>
          </a:p>
          <a:p>
            <a:endParaRPr lang="en-IN" sz="1800" i="1" dirty="0"/>
          </a:p>
          <a:p>
            <a:endParaRPr lang="en-IN" sz="1800" i="1" dirty="0"/>
          </a:p>
          <a:p>
            <a:endParaRPr lang="en-IN" sz="1800" i="1" dirty="0"/>
          </a:p>
          <a:p>
            <a:endParaRPr lang="en-IN" sz="1800" i="1" dirty="0"/>
          </a:p>
          <a:p>
            <a:endParaRPr lang="en-IN" dirty="0"/>
          </a:p>
        </p:txBody>
      </p:sp>
    </p:spTree>
    <p:extLst>
      <p:ext uri="{BB962C8B-B14F-4D97-AF65-F5344CB8AC3E}">
        <p14:creationId xmlns:p14="http://schemas.microsoft.com/office/powerpoint/2010/main" val="444787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826" y="147485"/>
            <a:ext cx="10515600" cy="717755"/>
          </a:xfrm>
        </p:spPr>
        <p:txBody>
          <a:bodyPr>
            <a:normAutofit/>
          </a:bodyPr>
          <a:lstStyle/>
          <a:p>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 :</a:t>
            </a:r>
          </a:p>
        </p:txBody>
      </p:sp>
      <p:sp>
        <p:nvSpPr>
          <p:cNvPr id="5" name="Content Placeholder 2"/>
          <p:cNvSpPr>
            <a:spLocks noGrp="1"/>
          </p:cNvSpPr>
          <p:nvPr>
            <p:ph idx="1"/>
          </p:nvPr>
        </p:nvSpPr>
        <p:spPr>
          <a:xfrm>
            <a:off x="68826" y="1061883"/>
            <a:ext cx="12123174" cy="5712543"/>
          </a:xfrm>
        </p:spPr>
        <p:txBody>
          <a:bodyPr/>
          <a:lstStyle/>
          <a:p>
            <a:pPr>
              <a:buClr>
                <a:srgbClr val="002060"/>
              </a:buClr>
              <a:buFont typeface="Wingdings" panose="05000000000000000000" pitchFamily="2" charset="2"/>
              <a:buChar char="ü"/>
            </a:pPr>
            <a:r>
              <a:rPr lang="en-US" sz="1600" i="1" dirty="0">
                <a:solidFill>
                  <a:srgbClr val="000000"/>
                </a:solidFill>
              </a:rPr>
              <a:t>Our Hospital Management System is designed for SMBT Hospital to replace their existing manual paper based system To the Digital System. </a:t>
            </a:r>
          </a:p>
          <a:p>
            <a:pPr>
              <a:buClr>
                <a:srgbClr val="002060"/>
              </a:buClr>
              <a:buFont typeface="Wingdings" panose="05000000000000000000" pitchFamily="2" charset="2"/>
              <a:buChar char="ü"/>
            </a:pPr>
            <a:r>
              <a:rPr lang="en-US" sz="1600" i="1" dirty="0">
                <a:solidFill>
                  <a:srgbClr val="000000"/>
                </a:solidFill>
              </a:rPr>
              <a:t>The new system is to control the information of patients With theirs Medical History. </a:t>
            </a:r>
          </a:p>
          <a:p>
            <a:pPr>
              <a:buClr>
                <a:srgbClr val="002060"/>
              </a:buClr>
              <a:buFont typeface="Wingdings" panose="05000000000000000000" pitchFamily="2" charset="2"/>
              <a:buChar char="ü"/>
            </a:pPr>
            <a:r>
              <a:rPr lang="en-US" sz="1600" i="1" dirty="0">
                <a:solidFill>
                  <a:srgbClr val="000000"/>
                </a:solidFill>
              </a:rPr>
              <a:t>Room availability, staff and operating room schedules and patient invoices These services are to be provided in an efficient, cost effective manner, with the goal of reducing the time and resources currently required for such tasks. </a:t>
            </a:r>
          </a:p>
          <a:p>
            <a:pPr>
              <a:buClr>
                <a:srgbClr val="002060"/>
              </a:buClr>
              <a:buFont typeface="Wingdings" panose="05000000000000000000" pitchFamily="2" charset="2"/>
              <a:buChar char="ü"/>
            </a:pPr>
            <a:r>
              <a:rPr lang="en-US" sz="1600" i="1" dirty="0">
                <a:solidFill>
                  <a:srgbClr val="000000"/>
                </a:solidFill>
              </a:rPr>
              <a:t>Also Patient can take appointment from home and access their information worldwide .</a:t>
            </a:r>
          </a:p>
          <a:p>
            <a:pPr>
              <a:buClr>
                <a:srgbClr val="002060"/>
              </a:buClr>
              <a:buFont typeface="Wingdings" panose="05000000000000000000" pitchFamily="2" charset="2"/>
              <a:buChar char="ü"/>
            </a:pPr>
            <a:r>
              <a:rPr lang="en-US" sz="1600" i="1" dirty="0">
                <a:solidFill>
                  <a:srgbClr val="000000"/>
                </a:solidFill>
              </a:rPr>
              <a:t>Various Patients reports like blood test’s , MRI , CT scan ,X-ray directly added into Patients Records it reduces Time for pick up reports and take them to doctor . </a:t>
            </a:r>
          </a:p>
          <a:p>
            <a:pPr>
              <a:buClr>
                <a:srgbClr val="002060"/>
              </a:buClr>
              <a:buFont typeface="Wingdings" panose="05000000000000000000" pitchFamily="2" charset="2"/>
              <a:buChar char="ü"/>
            </a:pPr>
            <a:r>
              <a:rPr lang="en-US" sz="1600" i="1" dirty="0">
                <a:solidFill>
                  <a:srgbClr val="000000"/>
                </a:solidFill>
              </a:rPr>
              <a:t>Medicine </a:t>
            </a:r>
            <a:r>
              <a:rPr lang="en-US" sz="1600" i="1" dirty="0" err="1">
                <a:solidFill>
                  <a:srgbClr val="000000"/>
                </a:solidFill>
              </a:rPr>
              <a:t>allergie</a:t>
            </a:r>
            <a:r>
              <a:rPr lang="en-US" sz="1600" i="1" dirty="0">
                <a:solidFill>
                  <a:srgbClr val="000000"/>
                </a:solidFill>
              </a:rPr>
              <a:t> are highlighted Before prescribing any drugs </a:t>
            </a:r>
            <a:r>
              <a:rPr lang="en-US" sz="1600" i="1" dirty="0" smtClean="0">
                <a:solidFill>
                  <a:srgbClr val="000000"/>
                </a:solidFill>
              </a:rPr>
              <a:t>.</a:t>
            </a:r>
            <a:endParaRPr lang="en-IN" dirty="0"/>
          </a:p>
        </p:txBody>
      </p:sp>
    </p:spTree>
    <p:extLst>
      <p:ext uri="{BB962C8B-B14F-4D97-AF65-F5344CB8AC3E}">
        <p14:creationId xmlns:p14="http://schemas.microsoft.com/office/powerpoint/2010/main" val="4012307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826" y="147485"/>
            <a:ext cx="10515600" cy="717755"/>
          </a:xfrm>
        </p:spPr>
        <p:txBody>
          <a:bodyPr>
            <a:normAutofit/>
          </a:bodyPr>
          <a:lstStyle/>
          <a:p>
            <a:r>
              <a:rPr 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Technologies Used</a:t>
            </a:r>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5" name="Content Placeholder 2"/>
          <p:cNvSpPr>
            <a:spLocks noGrp="1"/>
          </p:cNvSpPr>
          <p:nvPr>
            <p:ph idx="1"/>
          </p:nvPr>
        </p:nvSpPr>
        <p:spPr>
          <a:xfrm>
            <a:off x="147484" y="757086"/>
            <a:ext cx="8340734" cy="3584006"/>
          </a:xfrm>
        </p:spPr>
        <p:txBody>
          <a:bodyPr>
            <a:normAutofit/>
          </a:bodyPr>
          <a:lstStyle/>
          <a:p>
            <a:pPr lvl="0">
              <a:buClr>
                <a:srgbClr val="00FFCC"/>
              </a:buClr>
              <a:buFont typeface="Wingdings" panose="05000000000000000000" pitchFamily="2" charset="2"/>
              <a:buChar char="ü"/>
            </a:pPr>
            <a:endParaRPr lang="en-IN" sz="1900" i="1" dirty="0">
              <a:solidFill>
                <a:srgbClr val="000000"/>
              </a:solidFill>
            </a:endParaRPr>
          </a:p>
          <a:p>
            <a:pPr lvl="0">
              <a:buClr>
                <a:srgbClr val="002060"/>
              </a:buClr>
              <a:buFont typeface="Wingdings" panose="05000000000000000000" pitchFamily="2" charset="2"/>
              <a:buChar char="ü"/>
            </a:pPr>
            <a:r>
              <a:rPr lang="en-IN" sz="1600" i="1" dirty="0">
                <a:solidFill>
                  <a:srgbClr val="000000"/>
                </a:solidFill>
              </a:rPr>
              <a:t>HTML</a:t>
            </a:r>
          </a:p>
          <a:p>
            <a:pPr lvl="0">
              <a:buClr>
                <a:srgbClr val="002060"/>
              </a:buClr>
              <a:buFont typeface="Wingdings" panose="05000000000000000000" pitchFamily="2" charset="2"/>
              <a:buChar char="ü"/>
            </a:pPr>
            <a:r>
              <a:rPr lang="en-IN" sz="1600" i="1" dirty="0">
                <a:solidFill>
                  <a:srgbClr val="000000"/>
                </a:solidFill>
              </a:rPr>
              <a:t>Cascading Style Sheets (CSS)</a:t>
            </a:r>
          </a:p>
          <a:p>
            <a:pPr lvl="0">
              <a:buClr>
                <a:srgbClr val="002060"/>
              </a:buClr>
              <a:buFont typeface="Wingdings" panose="05000000000000000000" pitchFamily="2" charset="2"/>
              <a:buChar char="ü"/>
            </a:pPr>
            <a:r>
              <a:rPr lang="en-US" sz="1600" i="1" dirty="0">
                <a:solidFill>
                  <a:srgbClr val="000000"/>
                </a:solidFill>
              </a:rPr>
              <a:t>JavaScript (JS) </a:t>
            </a:r>
          </a:p>
          <a:p>
            <a:pPr lvl="0">
              <a:buClr>
                <a:srgbClr val="002060"/>
              </a:buClr>
              <a:buFont typeface="Wingdings" panose="05000000000000000000" pitchFamily="2" charset="2"/>
              <a:buChar char="ü"/>
            </a:pPr>
            <a:r>
              <a:rPr lang="en-US" sz="1600" i="1" dirty="0">
                <a:solidFill>
                  <a:srgbClr val="000000"/>
                </a:solidFill>
              </a:rPr>
              <a:t>Bootstrap </a:t>
            </a:r>
            <a:endParaRPr lang="en-IN" sz="1600" i="1" dirty="0">
              <a:solidFill>
                <a:srgbClr val="000000"/>
              </a:solidFill>
            </a:endParaRPr>
          </a:p>
          <a:p>
            <a:pPr lvl="0">
              <a:buClr>
                <a:srgbClr val="002060"/>
              </a:buClr>
              <a:buFont typeface="Wingdings" panose="05000000000000000000" pitchFamily="2" charset="2"/>
              <a:buChar char="ü"/>
            </a:pPr>
            <a:r>
              <a:rPr lang="en-IN" sz="1600" i="1" dirty="0">
                <a:solidFill>
                  <a:srgbClr val="000000"/>
                </a:solidFill>
              </a:rPr>
              <a:t>Database : MySQL</a:t>
            </a:r>
          </a:p>
          <a:p>
            <a:pPr lvl="0">
              <a:buClr>
                <a:srgbClr val="002060"/>
              </a:buClr>
              <a:buFont typeface="Wingdings" panose="05000000000000000000" pitchFamily="2" charset="2"/>
              <a:buChar char="ü"/>
            </a:pPr>
            <a:r>
              <a:rPr lang="en-US" sz="1600" i="1" dirty="0">
                <a:solidFill>
                  <a:srgbClr val="000000"/>
                </a:solidFill>
              </a:rPr>
              <a:t>Eclipse </a:t>
            </a:r>
            <a:r>
              <a:rPr lang="en-IN" sz="1600" i="1" dirty="0">
                <a:solidFill>
                  <a:srgbClr val="000000"/>
                </a:solidFill>
              </a:rPr>
              <a:t>IDE </a:t>
            </a:r>
          </a:p>
          <a:p>
            <a:pPr lvl="0">
              <a:buClr>
                <a:srgbClr val="002060"/>
              </a:buClr>
              <a:buFont typeface="Wingdings" panose="05000000000000000000" pitchFamily="2" charset="2"/>
              <a:buChar char="ü"/>
            </a:pPr>
            <a:r>
              <a:rPr lang="en-US" sz="1600" i="1" dirty="0">
                <a:solidFill>
                  <a:srgbClr val="000000"/>
                </a:solidFill>
              </a:rPr>
              <a:t>Sublime </a:t>
            </a:r>
            <a:r>
              <a:rPr lang="en-IN" sz="1600" i="1" dirty="0">
                <a:solidFill>
                  <a:srgbClr val="000000"/>
                </a:solidFill>
              </a:rPr>
              <a:t>Text </a:t>
            </a:r>
            <a:r>
              <a:rPr lang="en-US" sz="1600" i="1" dirty="0">
                <a:solidFill>
                  <a:srgbClr val="000000"/>
                </a:solidFill>
              </a:rPr>
              <a:t>Editor </a:t>
            </a:r>
            <a:endParaRPr lang="en-IN" sz="1600" i="1" dirty="0">
              <a:solidFill>
                <a:srgbClr val="000000"/>
              </a:solidFill>
            </a:endParaRPr>
          </a:p>
          <a:p>
            <a:pPr lvl="0">
              <a:buClr>
                <a:srgbClr val="002060"/>
              </a:buClr>
              <a:buFont typeface="Wingdings" panose="05000000000000000000" pitchFamily="2" charset="2"/>
              <a:buChar char="ü"/>
            </a:pPr>
            <a:r>
              <a:rPr lang="en-US" sz="1600" i="1" dirty="0">
                <a:solidFill>
                  <a:srgbClr val="000000"/>
                </a:solidFill>
              </a:rPr>
              <a:t>JAVA</a:t>
            </a:r>
          </a:p>
          <a:p>
            <a:endParaRPr lang="en-IN" sz="1800" i="1" dirty="0"/>
          </a:p>
          <a:p>
            <a:endParaRPr lang="en-IN" sz="1800" i="1" dirty="0"/>
          </a:p>
          <a:p>
            <a:endParaRPr lang="en-IN" sz="1800" i="1" dirty="0"/>
          </a:p>
          <a:p>
            <a:endParaRPr lang="en-IN" sz="1800" i="1" dirty="0"/>
          </a:p>
          <a:p>
            <a:endParaRPr lang="en-IN" sz="1800" i="1" dirty="0"/>
          </a:p>
          <a:p>
            <a:endParaRPr lang="en-IN" dirty="0"/>
          </a:p>
        </p:txBody>
      </p:sp>
    </p:spTree>
    <p:extLst>
      <p:ext uri="{BB962C8B-B14F-4D97-AF65-F5344CB8AC3E}">
        <p14:creationId xmlns:p14="http://schemas.microsoft.com/office/powerpoint/2010/main" val="2067425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826" y="147485"/>
            <a:ext cx="10515600" cy="717755"/>
          </a:xfrm>
        </p:spPr>
        <p:txBody>
          <a:bodyPr>
            <a:normAutofit/>
          </a:bodyPr>
          <a:lstStyle/>
          <a:p>
            <a:r>
              <a:rPr 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List Of Module‘s</a:t>
            </a:r>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5" name="Content Placeholder 2"/>
          <p:cNvSpPr>
            <a:spLocks noGrp="1"/>
          </p:cNvSpPr>
          <p:nvPr>
            <p:ph idx="1"/>
          </p:nvPr>
        </p:nvSpPr>
        <p:spPr>
          <a:xfrm>
            <a:off x="147484" y="865239"/>
            <a:ext cx="11305607" cy="5869858"/>
          </a:xfrm>
        </p:spPr>
        <p:txBody>
          <a:bodyPr numCol="2" spcCol="36000">
            <a:normAutofit/>
          </a:bodyPr>
          <a:lstStyle/>
          <a:p>
            <a:pPr>
              <a:lnSpc>
                <a:spcPct val="110000"/>
              </a:lnSpc>
              <a:buClr>
                <a:srgbClr val="002060"/>
              </a:buClr>
              <a:buFont typeface="Wingdings" panose="05000000000000000000" pitchFamily="2" charset="2"/>
              <a:buChar char="ü"/>
            </a:pPr>
            <a:r>
              <a:rPr lang="en-IN" sz="1600" i="1" dirty="0">
                <a:solidFill>
                  <a:schemeClr val="tx1">
                    <a:lumMod val="95000"/>
                    <a:lumOff val="5000"/>
                  </a:schemeClr>
                </a:solidFill>
              </a:rPr>
              <a:t>Admin Module</a:t>
            </a:r>
          </a:p>
          <a:p>
            <a:pPr>
              <a:lnSpc>
                <a:spcPct val="110000"/>
              </a:lnSpc>
              <a:buClr>
                <a:srgbClr val="002060"/>
              </a:buClr>
              <a:buFont typeface="Wingdings" panose="05000000000000000000" pitchFamily="2" charset="2"/>
              <a:buChar char="ü"/>
            </a:pPr>
            <a:r>
              <a:rPr lang="en-IN" sz="1600" i="1" dirty="0">
                <a:solidFill>
                  <a:schemeClr val="tx1">
                    <a:lumMod val="95000"/>
                    <a:lumOff val="5000"/>
                  </a:schemeClr>
                </a:solidFill>
              </a:rPr>
              <a:t>User Module (patient) </a:t>
            </a:r>
          </a:p>
          <a:p>
            <a:pPr>
              <a:lnSpc>
                <a:spcPct val="110000"/>
              </a:lnSpc>
              <a:buClr>
                <a:srgbClr val="002060"/>
              </a:buClr>
              <a:buFont typeface="Wingdings" panose="05000000000000000000" pitchFamily="2" charset="2"/>
              <a:buChar char="ü"/>
            </a:pPr>
            <a:r>
              <a:rPr lang="en-IN" sz="1600" i="1" dirty="0">
                <a:solidFill>
                  <a:schemeClr val="tx1">
                    <a:lumMod val="95000"/>
                    <a:lumOff val="5000"/>
                  </a:schemeClr>
                </a:solidFill>
              </a:rPr>
              <a:t>Login </a:t>
            </a:r>
            <a:r>
              <a:rPr lang="en-IN" sz="1600" i="1" dirty="0" smtClean="0">
                <a:solidFill>
                  <a:schemeClr val="tx1">
                    <a:lumMod val="95000"/>
                    <a:lumOff val="5000"/>
                  </a:schemeClr>
                </a:solidFill>
              </a:rPr>
              <a:t>Module: Account,</a:t>
            </a:r>
            <a:r>
              <a:rPr lang="en-US" sz="1600" i="1" dirty="0" err="1" smtClean="0">
                <a:solidFill>
                  <a:schemeClr val="tx1">
                    <a:lumMod val="95000"/>
                    <a:lumOff val="5000"/>
                  </a:schemeClr>
                </a:solidFill>
              </a:rPr>
              <a:t>Patients,Doctor</a:t>
            </a:r>
            <a:r>
              <a:rPr lang="en-US" sz="1600" i="1" dirty="0" smtClean="0">
                <a:solidFill>
                  <a:schemeClr val="tx1">
                    <a:lumMod val="95000"/>
                    <a:lumOff val="5000"/>
                  </a:schemeClr>
                </a:solidFill>
              </a:rPr>
              <a:t>…</a:t>
            </a:r>
            <a:endParaRPr lang="en-IN" sz="1600" i="1" dirty="0">
              <a:solidFill>
                <a:schemeClr val="tx1">
                  <a:lumMod val="95000"/>
                  <a:lumOff val="5000"/>
                </a:schemeClr>
              </a:solidFill>
            </a:endParaRPr>
          </a:p>
          <a:p>
            <a:pPr>
              <a:lnSpc>
                <a:spcPct val="110000"/>
              </a:lnSpc>
              <a:buClr>
                <a:srgbClr val="002060"/>
              </a:buClr>
              <a:buFont typeface="Wingdings" panose="05000000000000000000" pitchFamily="2" charset="2"/>
              <a:buChar char="ü"/>
            </a:pPr>
            <a:r>
              <a:rPr lang="en-US" sz="1600" i="1" dirty="0">
                <a:solidFill>
                  <a:schemeClr val="tx1">
                    <a:lumMod val="95000"/>
                    <a:lumOff val="5000"/>
                  </a:schemeClr>
                </a:solidFill>
              </a:rPr>
              <a:t>Appointment </a:t>
            </a:r>
            <a:r>
              <a:rPr lang="en-IN" sz="1600" i="1" dirty="0">
                <a:solidFill>
                  <a:schemeClr val="tx1">
                    <a:lumMod val="95000"/>
                    <a:lumOff val="5000"/>
                  </a:schemeClr>
                </a:solidFill>
              </a:rPr>
              <a:t>Module</a:t>
            </a:r>
          </a:p>
          <a:p>
            <a:pPr>
              <a:lnSpc>
                <a:spcPct val="110000"/>
              </a:lnSpc>
              <a:buClr>
                <a:srgbClr val="002060"/>
              </a:buClr>
              <a:buFont typeface="Wingdings" panose="05000000000000000000" pitchFamily="2" charset="2"/>
              <a:buChar char="ü"/>
            </a:pPr>
            <a:r>
              <a:rPr lang="en-IN" sz="1600" i="1" dirty="0">
                <a:solidFill>
                  <a:schemeClr val="tx1">
                    <a:lumMod val="95000"/>
                    <a:lumOff val="5000"/>
                  </a:schemeClr>
                </a:solidFill>
              </a:rPr>
              <a:t>Medical History Module</a:t>
            </a:r>
          </a:p>
          <a:p>
            <a:pPr>
              <a:lnSpc>
                <a:spcPct val="110000"/>
              </a:lnSpc>
              <a:buClr>
                <a:srgbClr val="002060"/>
              </a:buClr>
              <a:buFont typeface="Wingdings" panose="05000000000000000000" pitchFamily="2" charset="2"/>
              <a:buChar char="ü"/>
            </a:pPr>
            <a:r>
              <a:rPr lang="en-US" sz="1600" i="1" dirty="0">
                <a:solidFill>
                  <a:schemeClr val="tx1">
                    <a:lumMod val="95000"/>
                    <a:lumOff val="5000"/>
                  </a:schemeClr>
                </a:solidFill>
              </a:rPr>
              <a:t>Specialist Module</a:t>
            </a:r>
            <a:endParaRPr lang="en-IN" sz="1600" i="1" dirty="0">
              <a:solidFill>
                <a:schemeClr val="tx1">
                  <a:lumMod val="95000"/>
                  <a:lumOff val="5000"/>
                </a:schemeClr>
              </a:solidFill>
            </a:endParaRPr>
          </a:p>
          <a:p>
            <a:pPr>
              <a:lnSpc>
                <a:spcPct val="110000"/>
              </a:lnSpc>
              <a:buClr>
                <a:srgbClr val="002060"/>
              </a:buClr>
              <a:buFont typeface="Wingdings" panose="05000000000000000000" pitchFamily="2" charset="2"/>
              <a:buChar char="ü"/>
            </a:pPr>
            <a:r>
              <a:rPr lang="en-IN" sz="1600" i="1" dirty="0">
                <a:solidFill>
                  <a:schemeClr val="tx1">
                    <a:lumMod val="95000"/>
                    <a:lumOff val="5000"/>
                  </a:schemeClr>
                </a:solidFill>
              </a:rPr>
              <a:t>Doctor Module</a:t>
            </a:r>
          </a:p>
          <a:p>
            <a:pPr>
              <a:lnSpc>
                <a:spcPct val="110000"/>
              </a:lnSpc>
              <a:buClr>
                <a:srgbClr val="002060"/>
              </a:buClr>
              <a:buFont typeface="Wingdings" panose="05000000000000000000" pitchFamily="2" charset="2"/>
              <a:buChar char="ü"/>
            </a:pPr>
            <a:r>
              <a:rPr lang="en-IN" sz="1600" i="1" dirty="0" smtClean="0">
                <a:solidFill>
                  <a:schemeClr val="tx1">
                    <a:lumMod val="95000"/>
                    <a:lumOff val="5000"/>
                  </a:schemeClr>
                </a:solidFill>
              </a:rPr>
              <a:t>ICU </a:t>
            </a:r>
            <a:r>
              <a:rPr lang="en-IN" sz="1600" i="1" dirty="0">
                <a:solidFill>
                  <a:schemeClr val="tx1">
                    <a:lumMod val="95000"/>
                    <a:lumOff val="5000"/>
                  </a:schemeClr>
                </a:solidFill>
              </a:rPr>
              <a:t>Module</a:t>
            </a:r>
          </a:p>
          <a:p>
            <a:pPr>
              <a:lnSpc>
                <a:spcPct val="110000"/>
              </a:lnSpc>
              <a:buClr>
                <a:srgbClr val="002060"/>
              </a:buClr>
              <a:buFont typeface="Wingdings" panose="05000000000000000000" pitchFamily="2" charset="2"/>
              <a:buChar char="ü"/>
            </a:pPr>
            <a:r>
              <a:rPr lang="en-IN" sz="1600" i="1" dirty="0">
                <a:solidFill>
                  <a:schemeClr val="tx1">
                    <a:lumMod val="95000"/>
                    <a:lumOff val="5000"/>
                  </a:schemeClr>
                </a:solidFill>
              </a:rPr>
              <a:t>Nurse Module </a:t>
            </a:r>
          </a:p>
          <a:p>
            <a:pPr>
              <a:lnSpc>
                <a:spcPct val="110000"/>
              </a:lnSpc>
              <a:buClr>
                <a:srgbClr val="002060"/>
              </a:buClr>
              <a:buFont typeface="Wingdings" panose="05000000000000000000" pitchFamily="2" charset="2"/>
              <a:buChar char="ü"/>
            </a:pPr>
            <a:r>
              <a:rPr lang="en-IN" sz="1600" i="1" dirty="0">
                <a:solidFill>
                  <a:schemeClr val="tx1">
                    <a:lumMod val="95000"/>
                    <a:lumOff val="5000"/>
                  </a:schemeClr>
                </a:solidFill>
              </a:rPr>
              <a:t>Pharmacist Module </a:t>
            </a:r>
          </a:p>
          <a:p>
            <a:pPr>
              <a:lnSpc>
                <a:spcPct val="110000"/>
              </a:lnSpc>
              <a:buClr>
                <a:srgbClr val="002060"/>
              </a:buClr>
              <a:buFont typeface="Wingdings" panose="05000000000000000000" pitchFamily="2" charset="2"/>
              <a:buChar char="ü"/>
            </a:pPr>
            <a:r>
              <a:rPr lang="en-US" sz="1600" i="1" dirty="0" smtClean="0">
                <a:solidFill>
                  <a:schemeClr val="tx1">
                    <a:lumMod val="95000"/>
                    <a:lumOff val="5000"/>
                  </a:schemeClr>
                </a:solidFill>
              </a:rPr>
              <a:t>Wards Module</a:t>
            </a:r>
          </a:p>
          <a:p>
            <a:pPr>
              <a:lnSpc>
                <a:spcPct val="110000"/>
              </a:lnSpc>
              <a:buClr>
                <a:srgbClr val="002060"/>
              </a:buClr>
              <a:buFont typeface="Wingdings" panose="05000000000000000000" pitchFamily="2" charset="2"/>
              <a:buChar char="ü"/>
            </a:pPr>
            <a:r>
              <a:rPr lang="en-IN" sz="1600" i="1" dirty="0" err="1">
                <a:solidFill>
                  <a:schemeClr val="tx1">
                    <a:lumMod val="95000"/>
                    <a:lumOff val="5000"/>
                  </a:schemeClr>
                </a:solidFill>
              </a:rPr>
              <a:t>Laboratorist</a:t>
            </a:r>
            <a:r>
              <a:rPr lang="en-IN" sz="1600" i="1" dirty="0">
                <a:solidFill>
                  <a:schemeClr val="tx1">
                    <a:lumMod val="95000"/>
                    <a:lumOff val="5000"/>
                  </a:schemeClr>
                </a:solidFill>
              </a:rPr>
              <a:t> :</a:t>
            </a:r>
          </a:p>
          <a:p>
            <a:pPr lvl="1">
              <a:lnSpc>
                <a:spcPct val="110000"/>
              </a:lnSpc>
              <a:buClr>
                <a:srgbClr val="002060"/>
              </a:buClr>
              <a:buFont typeface="Wingdings" panose="05000000000000000000" pitchFamily="2" charset="2"/>
              <a:buChar char="Ø"/>
            </a:pPr>
            <a:r>
              <a:rPr lang="en-IN" sz="1600" i="1" dirty="0" err="1">
                <a:solidFill>
                  <a:schemeClr val="tx1">
                    <a:lumMod val="95000"/>
                    <a:lumOff val="5000"/>
                  </a:schemeClr>
                </a:solidFill>
              </a:rPr>
              <a:t>Blood_Test</a:t>
            </a:r>
            <a:r>
              <a:rPr lang="en-IN" sz="1600" i="1" dirty="0">
                <a:solidFill>
                  <a:schemeClr val="tx1">
                    <a:lumMod val="95000"/>
                    <a:lumOff val="5000"/>
                  </a:schemeClr>
                </a:solidFill>
              </a:rPr>
              <a:t> Module,</a:t>
            </a:r>
          </a:p>
          <a:p>
            <a:pPr lvl="1">
              <a:lnSpc>
                <a:spcPct val="110000"/>
              </a:lnSpc>
              <a:buClr>
                <a:srgbClr val="002060"/>
              </a:buClr>
              <a:buFont typeface="Wingdings" panose="05000000000000000000" pitchFamily="2" charset="2"/>
              <a:buChar char="Ø"/>
            </a:pPr>
            <a:r>
              <a:rPr lang="en-IN" sz="1600" i="1" dirty="0">
                <a:solidFill>
                  <a:schemeClr val="tx1">
                    <a:lumMod val="95000"/>
                    <a:lumOff val="5000"/>
                  </a:schemeClr>
                </a:solidFill>
              </a:rPr>
              <a:t> </a:t>
            </a:r>
            <a:r>
              <a:rPr lang="en-IN" sz="1600" i="1" dirty="0" err="1">
                <a:solidFill>
                  <a:schemeClr val="tx1">
                    <a:lumMod val="95000"/>
                    <a:lumOff val="5000"/>
                  </a:schemeClr>
                </a:solidFill>
              </a:rPr>
              <a:t>Blood_Bank</a:t>
            </a:r>
            <a:r>
              <a:rPr lang="en-IN" sz="1600" i="1" dirty="0">
                <a:solidFill>
                  <a:schemeClr val="tx1">
                    <a:lumMod val="95000"/>
                    <a:lumOff val="5000"/>
                  </a:schemeClr>
                </a:solidFill>
              </a:rPr>
              <a:t> </a:t>
            </a:r>
            <a:r>
              <a:rPr lang="en-IN" sz="1600" i="1" dirty="0" smtClean="0">
                <a:solidFill>
                  <a:schemeClr val="tx1">
                    <a:lumMod val="95000"/>
                    <a:lumOff val="5000"/>
                  </a:schemeClr>
                </a:solidFill>
              </a:rPr>
              <a:t>Module</a:t>
            </a:r>
          </a:p>
          <a:p>
            <a:pPr lvl="1">
              <a:lnSpc>
                <a:spcPct val="110000"/>
              </a:lnSpc>
              <a:buClr>
                <a:srgbClr val="002060"/>
              </a:buClr>
              <a:buFont typeface="Wingdings" panose="05000000000000000000" pitchFamily="2" charset="2"/>
              <a:buChar char="Ø"/>
            </a:pPr>
            <a:endParaRPr lang="en-IN" sz="1600" i="1" dirty="0">
              <a:solidFill>
                <a:schemeClr val="tx1">
                  <a:lumMod val="95000"/>
                  <a:lumOff val="5000"/>
                </a:schemeClr>
              </a:solidFill>
            </a:endParaRPr>
          </a:p>
          <a:p>
            <a:pPr>
              <a:lnSpc>
                <a:spcPct val="110000"/>
              </a:lnSpc>
              <a:buClr>
                <a:srgbClr val="002060"/>
              </a:buClr>
              <a:buFont typeface="Wingdings" panose="05000000000000000000" pitchFamily="2" charset="2"/>
              <a:buChar char="ü"/>
            </a:pPr>
            <a:r>
              <a:rPr lang="en-IN" sz="1600" i="1" dirty="0">
                <a:solidFill>
                  <a:schemeClr val="tx1">
                    <a:lumMod val="95000"/>
                    <a:lumOff val="5000"/>
                  </a:schemeClr>
                </a:solidFill>
              </a:rPr>
              <a:t>Accountant </a:t>
            </a:r>
          </a:p>
          <a:p>
            <a:pPr lvl="1">
              <a:lnSpc>
                <a:spcPct val="110000"/>
              </a:lnSpc>
              <a:buClr>
                <a:srgbClr val="002060"/>
              </a:buClr>
              <a:buFont typeface="Wingdings" panose="05000000000000000000" pitchFamily="2" charset="2"/>
              <a:buChar char="Ø"/>
            </a:pPr>
            <a:r>
              <a:rPr lang="en-US" sz="1600" i="1" dirty="0">
                <a:solidFill>
                  <a:schemeClr val="tx1">
                    <a:lumMod val="95000"/>
                    <a:lumOff val="5000"/>
                  </a:schemeClr>
                </a:solidFill>
              </a:rPr>
              <a:t>Payment History </a:t>
            </a:r>
            <a:r>
              <a:rPr lang="en-IN" sz="1600" i="1" dirty="0">
                <a:solidFill>
                  <a:schemeClr val="tx1">
                    <a:lumMod val="95000"/>
                    <a:lumOff val="5000"/>
                  </a:schemeClr>
                </a:solidFill>
              </a:rPr>
              <a:t>Module</a:t>
            </a:r>
          </a:p>
          <a:p>
            <a:pPr lvl="1">
              <a:lnSpc>
                <a:spcPct val="110000"/>
              </a:lnSpc>
              <a:buClr>
                <a:srgbClr val="002060"/>
              </a:buClr>
              <a:buFont typeface="Wingdings" panose="05000000000000000000" pitchFamily="2" charset="2"/>
              <a:buChar char="Ø"/>
            </a:pPr>
            <a:r>
              <a:rPr lang="en-IN" sz="1600" i="1" dirty="0">
                <a:solidFill>
                  <a:schemeClr val="tx1">
                    <a:lumMod val="95000"/>
                    <a:lumOff val="5000"/>
                  </a:schemeClr>
                </a:solidFill>
              </a:rPr>
              <a:t>Billing Module </a:t>
            </a:r>
          </a:p>
          <a:p>
            <a:pPr>
              <a:lnSpc>
                <a:spcPct val="110000"/>
              </a:lnSpc>
              <a:buClr>
                <a:srgbClr val="002060"/>
              </a:buClr>
              <a:buFont typeface="Wingdings" panose="05000000000000000000" pitchFamily="2" charset="2"/>
              <a:buChar char="ü"/>
            </a:pPr>
            <a:r>
              <a:rPr lang="en-IN" sz="1600" i="1" dirty="0" err="1">
                <a:solidFill>
                  <a:schemeClr val="tx1">
                    <a:lumMod val="95000"/>
                    <a:lumOff val="5000"/>
                  </a:schemeClr>
                </a:solidFill>
              </a:rPr>
              <a:t>On_Assist</a:t>
            </a:r>
            <a:r>
              <a:rPr lang="en-IN" sz="1600" i="1" dirty="0">
                <a:solidFill>
                  <a:schemeClr val="tx1">
                    <a:lumMod val="95000"/>
                    <a:lumOff val="5000"/>
                  </a:schemeClr>
                </a:solidFill>
              </a:rPr>
              <a:t> Module: </a:t>
            </a:r>
            <a:r>
              <a:rPr lang="en-IN" sz="1600" i="1" dirty="0" err="1">
                <a:solidFill>
                  <a:schemeClr val="tx1">
                    <a:lumMod val="95000"/>
                    <a:lumOff val="5000"/>
                  </a:schemeClr>
                </a:solidFill>
              </a:rPr>
              <a:t>Chatbot</a:t>
            </a:r>
            <a:r>
              <a:rPr lang="en-IN" sz="1600" i="1" dirty="0">
                <a:solidFill>
                  <a:schemeClr val="tx1">
                    <a:lumMod val="95000"/>
                    <a:lumOff val="5000"/>
                  </a:schemeClr>
                </a:solidFill>
              </a:rPr>
              <a:t>/</a:t>
            </a:r>
            <a:r>
              <a:rPr lang="en-IN" sz="1600" i="1" dirty="0" err="1">
                <a:solidFill>
                  <a:schemeClr val="tx1">
                    <a:lumMod val="95000"/>
                    <a:lumOff val="5000"/>
                  </a:schemeClr>
                </a:solidFill>
              </a:rPr>
              <a:t>Onlne</a:t>
            </a:r>
            <a:r>
              <a:rPr lang="en-IN" sz="1600" i="1" dirty="0">
                <a:solidFill>
                  <a:schemeClr val="tx1">
                    <a:lumMod val="95000"/>
                    <a:lumOff val="5000"/>
                  </a:schemeClr>
                </a:solidFill>
              </a:rPr>
              <a:t> </a:t>
            </a:r>
            <a:r>
              <a:rPr lang="en-US" sz="1600" i="1" dirty="0">
                <a:solidFill>
                  <a:schemeClr val="tx1">
                    <a:lumMod val="95000"/>
                    <a:lumOff val="5000"/>
                  </a:schemeClr>
                </a:solidFill>
              </a:rPr>
              <a:t>Assistant </a:t>
            </a:r>
            <a:endParaRPr lang="en-IN" sz="1600" i="1" dirty="0">
              <a:solidFill>
                <a:schemeClr val="tx1">
                  <a:lumMod val="95000"/>
                  <a:lumOff val="5000"/>
                </a:schemeClr>
              </a:solidFill>
            </a:endParaRPr>
          </a:p>
          <a:p>
            <a:pPr>
              <a:lnSpc>
                <a:spcPct val="110000"/>
              </a:lnSpc>
              <a:buClr>
                <a:srgbClr val="002060"/>
              </a:buClr>
              <a:buFont typeface="Wingdings" panose="05000000000000000000" pitchFamily="2" charset="2"/>
              <a:buChar char="ü"/>
            </a:pPr>
            <a:r>
              <a:rPr lang="en-US" sz="1600" i="1" dirty="0">
                <a:solidFill>
                  <a:schemeClr val="tx1">
                    <a:lumMod val="95000"/>
                    <a:lumOff val="5000"/>
                  </a:schemeClr>
                </a:solidFill>
              </a:rPr>
              <a:t>Vaccination</a:t>
            </a:r>
            <a:r>
              <a:rPr lang="en-IN" sz="1600" i="1" dirty="0">
                <a:solidFill>
                  <a:schemeClr val="tx1">
                    <a:lumMod val="95000"/>
                    <a:lumOff val="5000"/>
                  </a:schemeClr>
                </a:solidFill>
              </a:rPr>
              <a:t> Module</a:t>
            </a:r>
          </a:p>
          <a:p>
            <a:pPr>
              <a:lnSpc>
                <a:spcPct val="110000"/>
              </a:lnSpc>
              <a:buClr>
                <a:srgbClr val="002060"/>
              </a:buClr>
              <a:buFont typeface="Wingdings" panose="05000000000000000000" pitchFamily="2" charset="2"/>
              <a:buChar char="ü"/>
            </a:pPr>
            <a:r>
              <a:rPr lang="en-IN" sz="1600" i="1" dirty="0">
                <a:solidFill>
                  <a:schemeClr val="tx1">
                    <a:lumMod val="95000"/>
                    <a:lumOff val="5000"/>
                  </a:schemeClr>
                </a:solidFill>
              </a:rPr>
              <a:t>OT Module</a:t>
            </a:r>
          </a:p>
          <a:p>
            <a:pPr>
              <a:lnSpc>
                <a:spcPct val="110000"/>
              </a:lnSpc>
              <a:buClr>
                <a:srgbClr val="002060"/>
              </a:buClr>
              <a:buFont typeface="Wingdings" panose="05000000000000000000" pitchFamily="2" charset="2"/>
              <a:buChar char="ü"/>
            </a:pPr>
            <a:r>
              <a:rPr lang="en-IN" sz="1600" i="1" dirty="0">
                <a:solidFill>
                  <a:schemeClr val="tx1">
                    <a:lumMod val="95000"/>
                    <a:lumOff val="5000"/>
                  </a:schemeClr>
                </a:solidFill>
              </a:rPr>
              <a:t>Emergency </a:t>
            </a:r>
            <a:r>
              <a:rPr lang="en-US" sz="1600" i="1" dirty="0">
                <a:solidFill>
                  <a:schemeClr val="tx1">
                    <a:lumMod val="95000"/>
                    <a:lumOff val="5000"/>
                  </a:schemeClr>
                </a:solidFill>
              </a:rPr>
              <a:t>Service </a:t>
            </a:r>
            <a:endParaRPr lang="en-IN" sz="1600" i="1" dirty="0">
              <a:solidFill>
                <a:schemeClr val="tx1">
                  <a:lumMod val="95000"/>
                  <a:lumOff val="5000"/>
                </a:schemeClr>
              </a:solidFill>
            </a:endParaRPr>
          </a:p>
          <a:p>
            <a:pPr>
              <a:lnSpc>
                <a:spcPct val="110000"/>
              </a:lnSpc>
              <a:buClr>
                <a:srgbClr val="002060"/>
              </a:buClr>
              <a:buFont typeface="Wingdings" panose="05000000000000000000" pitchFamily="2" charset="2"/>
              <a:buChar char="ü"/>
            </a:pPr>
            <a:r>
              <a:rPr lang="en-US" sz="1600" i="1" dirty="0" err="1">
                <a:solidFill>
                  <a:schemeClr val="tx1">
                    <a:lumMod val="95000"/>
                    <a:lumOff val="5000"/>
                  </a:schemeClr>
                </a:solidFill>
              </a:rPr>
              <a:t>Organ_Donar</a:t>
            </a:r>
            <a:r>
              <a:rPr lang="en-US" sz="1600" i="1" dirty="0">
                <a:solidFill>
                  <a:schemeClr val="tx1">
                    <a:lumMod val="95000"/>
                    <a:lumOff val="5000"/>
                  </a:schemeClr>
                </a:solidFill>
              </a:rPr>
              <a:t> Module </a:t>
            </a:r>
            <a:endParaRPr lang="en-IN" dirty="0"/>
          </a:p>
          <a:p>
            <a:pPr>
              <a:lnSpc>
                <a:spcPct val="110000"/>
              </a:lnSpc>
              <a:buClr>
                <a:srgbClr val="002060"/>
              </a:buClr>
              <a:buFont typeface="Wingdings" panose="05000000000000000000" pitchFamily="2" charset="2"/>
              <a:buChar char="ü"/>
            </a:pPr>
            <a:endParaRPr lang="en-IN" dirty="0"/>
          </a:p>
        </p:txBody>
      </p:sp>
      <p:sp>
        <p:nvSpPr>
          <p:cNvPr id="6" name="Content Placeholder 2"/>
          <p:cNvSpPr txBox="1">
            <a:spLocks/>
          </p:cNvSpPr>
          <p:nvPr/>
        </p:nvSpPr>
        <p:spPr>
          <a:xfrm>
            <a:off x="5458692" y="865239"/>
            <a:ext cx="6391563" cy="5869858"/>
          </a:xfrm>
          <a:prstGeom prst="rect">
            <a:avLst/>
          </a:prstGeom>
        </p:spPr>
        <p:txBody>
          <a:bodyPr vert="horz" lIns="91440" tIns="45720" rIns="91440" bIns="45720" numCol="1" spcCol="360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rgbClr val="002060"/>
              </a:buClr>
              <a:buFont typeface="Wingdings" panose="05000000000000000000" pitchFamily="2" charset="2"/>
              <a:buChar char="ü"/>
            </a:pPr>
            <a:endParaRPr lang="en-IN" dirty="0"/>
          </a:p>
        </p:txBody>
      </p:sp>
    </p:spTree>
    <p:extLst>
      <p:ext uri="{BB962C8B-B14F-4D97-AF65-F5344CB8AC3E}">
        <p14:creationId xmlns:p14="http://schemas.microsoft.com/office/powerpoint/2010/main" val="3933732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20073"/>
            <a:ext cx="10515600" cy="717755"/>
          </a:xfrm>
        </p:spPr>
        <p:txBody>
          <a:bodyPr>
            <a:normAutofit/>
          </a:bodyPr>
          <a:lstStyle/>
          <a:p>
            <a:r>
              <a:rPr 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a:t>
            </a:r>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3413894172"/>
              </p:ext>
            </p:extLst>
          </p:nvPr>
        </p:nvGraphicFramePr>
        <p:xfrm>
          <a:off x="286327" y="1059501"/>
          <a:ext cx="11684000" cy="5363344"/>
        </p:xfrm>
        <a:graphic>
          <a:graphicData uri="http://schemas.openxmlformats.org/drawingml/2006/table">
            <a:tbl>
              <a:tblPr firstRow="1" bandRow="1">
                <a:tableStyleId>{C083E6E3-FA7D-4D7B-A595-EF9225AFEA82}</a:tableStyleId>
              </a:tblPr>
              <a:tblGrid>
                <a:gridCol w="2387026">
                  <a:extLst>
                    <a:ext uri="{9D8B030D-6E8A-4147-A177-3AD203B41FA5}">
                      <a16:colId xmlns:a16="http://schemas.microsoft.com/office/drawing/2014/main" val="1954277332"/>
                    </a:ext>
                  </a:extLst>
                </a:gridCol>
                <a:gridCol w="2367854">
                  <a:extLst>
                    <a:ext uri="{9D8B030D-6E8A-4147-A177-3AD203B41FA5}">
                      <a16:colId xmlns:a16="http://schemas.microsoft.com/office/drawing/2014/main" val="524898093"/>
                    </a:ext>
                  </a:extLst>
                </a:gridCol>
                <a:gridCol w="2377440">
                  <a:extLst>
                    <a:ext uri="{9D8B030D-6E8A-4147-A177-3AD203B41FA5}">
                      <a16:colId xmlns:a16="http://schemas.microsoft.com/office/drawing/2014/main" val="2323472610"/>
                    </a:ext>
                  </a:extLst>
                </a:gridCol>
                <a:gridCol w="2377440">
                  <a:extLst>
                    <a:ext uri="{9D8B030D-6E8A-4147-A177-3AD203B41FA5}">
                      <a16:colId xmlns:a16="http://schemas.microsoft.com/office/drawing/2014/main" val="4064533619"/>
                    </a:ext>
                  </a:extLst>
                </a:gridCol>
                <a:gridCol w="2174240">
                  <a:extLst>
                    <a:ext uri="{9D8B030D-6E8A-4147-A177-3AD203B41FA5}">
                      <a16:colId xmlns:a16="http://schemas.microsoft.com/office/drawing/2014/main" val="3424953012"/>
                    </a:ext>
                  </a:extLst>
                </a:gridCol>
              </a:tblGrid>
              <a:tr h="916783">
                <a:tc>
                  <a:txBody>
                    <a:bodyPr/>
                    <a:lstStyle/>
                    <a:p>
                      <a:r>
                        <a:rPr lang="en-IN" sz="1600" kern="1200" dirty="0" smtClean="0">
                          <a:effectLst>
                            <a:outerShdw blurRad="38100" dist="38100" dir="2700000" algn="tl">
                              <a:srgbClr val="000000">
                                <a:alpha val="43137"/>
                              </a:srgbClr>
                            </a:outerShdw>
                          </a:effectLst>
                        </a:rPr>
                        <a:t>Item</a:t>
                      </a:r>
                      <a:endParaRPr lang="en-IN" sz="1600"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a:tc>
                <a:tc>
                  <a:txBody>
                    <a:bodyPr/>
                    <a:lstStyle/>
                    <a:p>
                      <a:pPr marL="0" algn="l" defTabSz="914400" rtl="0" eaLnBrk="1" latinLnBrk="0" hangingPunct="1"/>
                      <a:r>
                        <a:rPr lang="en-IN" sz="1600" kern="1200" dirty="0" smtClean="0">
                          <a:effectLst>
                            <a:outerShdw blurRad="38100" dist="38100" dir="2700000" algn="tl">
                              <a:srgbClr val="000000">
                                <a:alpha val="43137"/>
                              </a:srgbClr>
                            </a:outerShdw>
                          </a:effectLst>
                        </a:rPr>
                        <a:t>Web server (minimal)</a:t>
                      </a:r>
                      <a:endParaRPr lang="en-IN" sz="1600" b="1"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a:tc>
                <a:tc>
                  <a:txBody>
                    <a:bodyPr/>
                    <a:lstStyle/>
                    <a:p>
                      <a:pPr marL="0" algn="l" defTabSz="914400" rtl="0" eaLnBrk="1" latinLnBrk="0" hangingPunct="1"/>
                      <a:r>
                        <a:rPr lang="en-IN" sz="1600" kern="1200" dirty="0" smtClean="0">
                          <a:effectLst>
                            <a:outerShdw blurRad="38100" dist="38100" dir="2700000" algn="tl">
                              <a:srgbClr val="000000">
                                <a:alpha val="43137"/>
                              </a:srgbClr>
                            </a:outerShdw>
                          </a:effectLst>
                        </a:rPr>
                        <a:t>Web server (recommended)</a:t>
                      </a:r>
                      <a:endParaRPr lang="en-IN" sz="1600" b="1"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a:tc>
                <a:tc>
                  <a:txBody>
                    <a:bodyPr/>
                    <a:lstStyle/>
                    <a:p>
                      <a:pPr marL="0" algn="l" defTabSz="914400" rtl="0" eaLnBrk="1" latinLnBrk="0" hangingPunct="1"/>
                      <a:r>
                        <a:rPr lang="en-IN" sz="1600" kern="1200" dirty="0" smtClean="0">
                          <a:effectLst>
                            <a:outerShdw blurRad="38100" dist="38100" dir="2700000" algn="tl">
                              <a:srgbClr val="000000">
                                <a:alpha val="43137"/>
                              </a:srgbClr>
                            </a:outerShdw>
                          </a:effectLst>
                        </a:rPr>
                        <a:t>Combined Web &amp; Database Server (minimal)</a:t>
                      </a:r>
                      <a:endParaRPr lang="en-IN" sz="1600" b="1"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a:tc>
                <a:tc>
                  <a:txBody>
                    <a:bodyPr/>
                    <a:lstStyle/>
                    <a:p>
                      <a:pPr marL="0" algn="l" defTabSz="914400" rtl="0" eaLnBrk="1" latinLnBrk="0" hangingPunct="1"/>
                      <a:r>
                        <a:rPr lang="en-US" sz="1600" kern="1200" dirty="0" smtClean="0">
                          <a:effectLst>
                            <a:outerShdw blurRad="38100" dist="38100" dir="2700000" algn="tl">
                              <a:srgbClr val="000000">
                                <a:alpha val="43137"/>
                              </a:srgbClr>
                            </a:outerShdw>
                          </a:effectLst>
                        </a:rPr>
                        <a:t>Combined Web &amp; Database Server (recommended)</a:t>
                      </a:r>
                      <a:endParaRPr lang="en-IN" sz="1600" b="1"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63287789"/>
                  </a:ext>
                </a:extLst>
              </a:tr>
              <a:tr h="508563">
                <a:tc>
                  <a:txBody>
                    <a:bodyPr/>
                    <a:lstStyle/>
                    <a:p>
                      <a:r>
                        <a:rPr lang="en-IN" sz="1600" kern="1200" dirty="0" smtClean="0">
                          <a:effectLst>
                            <a:outerShdw blurRad="38100" dist="38100" dir="2700000" algn="tl">
                              <a:srgbClr val="000000">
                                <a:alpha val="43137"/>
                              </a:srgbClr>
                            </a:outerShdw>
                          </a:effectLst>
                        </a:rPr>
                        <a:t>Processor</a:t>
                      </a:r>
                      <a:endParaRPr lang="en-IN" sz="1600"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a:tc>
                <a:tc>
                  <a:txBody>
                    <a:bodyPr/>
                    <a:lstStyle/>
                    <a:p>
                      <a:r>
                        <a:rPr lang="en-IN" sz="1600" dirty="0" smtClean="0">
                          <a:effectLst/>
                        </a:rPr>
                        <a:t>1.6 </a:t>
                      </a:r>
                      <a:r>
                        <a:rPr lang="en-IN" sz="1600" dirty="0">
                          <a:effectLst/>
                        </a:rPr>
                        <a:t>GHz CPU</a:t>
                      </a:r>
                      <a:endParaRPr lang="en-IN" sz="1600" i="1" dirty="0">
                        <a:effectLst/>
                      </a:endParaRPr>
                    </a:p>
                  </a:txBody>
                  <a:tcPr marL="15240" marR="15240" marT="15240" marB="15240" anchor="ctr"/>
                </a:tc>
                <a:tc>
                  <a:txBody>
                    <a:bodyPr/>
                    <a:lstStyle/>
                    <a:p>
                      <a:r>
                        <a:rPr lang="pl-PL" sz="1600" dirty="0">
                          <a:effectLst/>
                        </a:rPr>
                        <a:t>2 x </a:t>
                      </a:r>
                      <a:r>
                        <a:rPr lang="pl-PL" sz="1600" dirty="0" smtClean="0">
                          <a:effectLst/>
                        </a:rPr>
                        <a:t>1</a:t>
                      </a:r>
                      <a:r>
                        <a:rPr lang="en-US" sz="1600" dirty="0" smtClean="0">
                          <a:effectLst/>
                        </a:rPr>
                        <a:t>.</a:t>
                      </a:r>
                      <a:r>
                        <a:rPr lang="pl-PL" sz="1600" dirty="0" smtClean="0">
                          <a:effectLst/>
                        </a:rPr>
                        <a:t>6 </a:t>
                      </a:r>
                      <a:r>
                        <a:rPr lang="pl-PL" sz="1600" dirty="0">
                          <a:effectLst/>
                        </a:rPr>
                        <a:t>GHz CPU</a:t>
                      </a:r>
                      <a:endParaRPr lang="pl-PL" sz="1600" i="1" dirty="0">
                        <a:effectLst/>
                      </a:endParaRPr>
                    </a:p>
                  </a:txBody>
                  <a:tcPr marL="15240" marR="15240" marT="15240" marB="15240" anchor="ctr"/>
                </a:tc>
                <a:tc>
                  <a:txBody>
                    <a:bodyPr/>
                    <a:lstStyle/>
                    <a:p>
                      <a:r>
                        <a:rPr lang="pl-PL" sz="1600" dirty="0">
                          <a:effectLst/>
                        </a:rPr>
                        <a:t>2 x </a:t>
                      </a:r>
                      <a:r>
                        <a:rPr lang="pl-PL" sz="1600" dirty="0" smtClean="0">
                          <a:effectLst/>
                        </a:rPr>
                        <a:t>1</a:t>
                      </a:r>
                      <a:r>
                        <a:rPr lang="en-US" sz="1600" dirty="0" smtClean="0">
                          <a:effectLst/>
                        </a:rPr>
                        <a:t>.</a:t>
                      </a:r>
                      <a:r>
                        <a:rPr lang="pl-PL" sz="1600" dirty="0" smtClean="0">
                          <a:effectLst/>
                        </a:rPr>
                        <a:t>6 </a:t>
                      </a:r>
                      <a:r>
                        <a:rPr lang="pl-PL" sz="1600" dirty="0">
                          <a:effectLst/>
                        </a:rPr>
                        <a:t>GHz CPU</a:t>
                      </a:r>
                    </a:p>
                  </a:txBody>
                  <a:tcPr marL="15240" marR="15240" marT="15240" marB="15240" anchor="ctr"/>
                </a:tc>
                <a:tc>
                  <a:txBody>
                    <a:bodyPr/>
                    <a:lstStyle/>
                    <a:p>
                      <a:r>
                        <a:rPr lang="pl-PL" sz="1600" dirty="0">
                          <a:effectLst/>
                        </a:rPr>
                        <a:t>4 x </a:t>
                      </a:r>
                      <a:r>
                        <a:rPr lang="pl-PL" sz="1600" dirty="0" smtClean="0">
                          <a:effectLst/>
                        </a:rPr>
                        <a:t>1</a:t>
                      </a:r>
                      <a:r>
                        <a:rPr lang="en-US" sz="1600" dirty="0" smtClean="0">
                          <a:effectLst/>
                        </a:rPr>
                        <a:t>.</a:t>
                      </a:r>
                      <a:r>
                        <a:rPr lang="pl-PL" sz="1600" dirty="0" smtClean="0">
                          <a:effectLst/>
                        </a:rPr>
                        <a:t>6 </a:t>
                      </a:r>
                      <a:r>
                        <a:rPr lang="pl-PL" sz="1600" dirty="0">
                          <a:effectLst/>
                        </a:rPr>
                        <a:t>GHz CPU</a:t>
                      </a:r>
                    </a:p>
                  </a:txBody>
                  <a:tcPr marL="15240" marR="15240" marT="15240" marB="15240" anchor="ctr"/>
                </a:tc>
                <a:extLst>
                  <a:ext uri="{0D108BD9-81ED-4DB2-BD59-A6C34878D82A}">
                    <a16:rowId xmlns:a16="http://schemas.microsoft.com/office/drawing/2014/main" val="483825717"/>
                  </a:ext>
                </a:extLst>
              </a:tr>
              <a:tr h="508563">
                <a:tc>
                  <a:txBody>
                    <a:bodyPr/>
                    <a:lstStyle/>
                    <a:p>
                      <a:r>
                        <a:rPr lang="en-US" sz="1600" kern="1200" dirty="0" smtClean="0">
                          <a:effectLst>
                            <a:outerShdw blurRad="38100" dist="38100" dir="2700000" algn="tl">
                              <a:srgbClr val="000000">
                                <a:alpha val="43137"/>
                              </a:srgbClr>
                            </a:outerShdw>
                          </a:effectLst>
                        </a:rPr>
                        <a:t>RAM</a:t>
                      </a:r>
                      <a:endParaRPr lang="en-IN" sz="1600"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a:tc>
                <a:tc>
                  <a:txBody>
                    <a:bodyPr/>
                    <a:lstStyle/>
                    <a:p>
                      <a:r>
                        <a:rPr lang="en-IN" sz="1600" dirty="0" smtClean="0">
                          <a:effectLst/>
                        </a:rPr>
                        <a:t> 1-1.75 GB</a:t>
                      </a:r>
                      <a:endParaRPr lang="en-IN" sz="1600" i="1" dirty="0">
                        <a:effectLst/>
                      </a:endParaRPr>
                    </a:p>
                  </a:txBody>
                  <a:tcPr marL="15240" marR="15240" marT="15240" marB="15240" anchor="ctr"/>
                </a:tc>
                <a:tc>
                  <a:txBody>
                    <a:bodyPr/>
                    <a:lstStyle/>
                    <a:p>
                      <a:r>
                        <a:rPr lang="en-IN" sz="1600" dirty="0" smtClean="0">
                          <a:effectLst/>
                        </a:rPr>
                        <a:t> 3-5 GB</a:t>
                      </a:r>
                      <a:endParaRPr lang="en-IN" sz="1600" i="1" dirty="0">
                        <a:effectLst/>
                      </a:endParaRPr>
                    </a:p>
                  </a:txBody>
                  <a:tcPr marL="15240" marR="15240" marT="15240" marB="15240" anchor="ctr"/>
                </a:tc>
                <a:tc>
                  <a:txBody>
                    <a:bodyPr/>
                    <a:lstStyle/>
                    <a:p>
                      <a:r>
                        <a:rPr lang="en-IN" sz="1600" dirty="0" smtClean="0">
                          <a:effectLst/>
                        </a:rPr>
                        <a:t> 3-5 GB</a:t>
                      </a:r>
                      <a:endParaRPr lang="en-IN" sz="1600" dirty="0">
                        <a:effectLst/>
                      </a:endParaRPr>
                    </a:p>
                  </a:txBody>
                  <a:tcPr marL="15240" marR="15240" marT="15240" marB="15240" anchor="ctr"/>
                </a:tc>
                <a:tc>
                  <a:txBody>
                    <a:bodyPr/>
                    <a:lstStyle/>
                    <a:p>
                      <a:r>
                        <a:rPr lang="en-IN" sz="1600" dirty="0" smtClean="0">
                          <a:effectLst/>
                        </a:rPr>
                        <a:t> 7 GB</a:t>
                      </a:r>
                      <a:endParaRPr lang="en-IN" sz="1600" dirty="0">
                        <a:effectLst/>
                      </a:endParaRPr>
                    </a:p>
                  </a:txBody>
                  <a:tcPr marL="15240" marR="15240" marT="15240" marB="15240" anchor="ctr"/>
                </a:tc>
                <a:extLst>
                  <a:ext uri="{0D108BD9-81ED-4DB2-BD59-A6C34878D82A}">
                    <a16:rowId xmlns:a16="http://schemas.microsoft.com/office/drawing/2014/main" val="2703657777"/>
                  </a:ext>
                </a:extLst>
              </a:tr>
              <a:tr h="669299">
                <a:tc>
                  <a:txBody>
                    <a:bodyPr/>
                    <a:lstStyle/>
                    <a:p>
                      <a:r>
                        <a:rPr lang="en-US" sz="1600" kern="1200" dirty="0" smtClean="0">
                          <a:effectLst>
                            <a:outerShdw blurRad="38100" dist="38100" dir="2700000" algn="tl">
                              <a:srgbClr val="000000">
                                <a:alpha val="43137"/>
                              </a:srgbClr>
                            </a:outerShdw>
                          </a:effectLst>
                        </a:rPr>
                        <a:t>HDD</a:t>
                      </a:r>
                      <a:endParaRPr lang="en-IN" sz="1600"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a:tc>
                <a:tc gridSpan="4">
                  <a:txBody>
                    <a:bodyPr/>
                    <a:lstStyle/>
                    <a:p>
                      <a:r>
                        <a:rPr lang="en-US" sz="1600" kern="1200" dirty="0" smtClean="0">
                          <a:effectLst/>
                        </a:rPr>
                        <a:t>1x 100 GB of free space or more is recommended for data (non-system drive is preferred)</a:t>
                      </a:r>
                      <a:r>
                        <a:rPr lang="en-US" sz="1600" dirty="0" smtClean="0"/>
                        <a:t/>
                      </a:r>
                      <a:br>
                        <a:rPr lang="en-US" sz="1600" dirty="0" smtClean="0"/>
                      </a:br>
                      <a:r>
                        <a:rPr lang="en-US" sz="1600" kern="1200" dirty="0" smtClean="0">
                          <a:effectLst/>
                        </a:rPr>
                        <a:t>1x 20 GB of free space is recommended for the software’s (system drive)</a:t>
                      </a:r>
                      <a:endParaRPr lang="en-IN" sz="1600" i="1" dirty="0"/>
                    </a:p>
                  </a:txBody>
                  <a:tcPr/>
                </a:tc>
                <a:tc hMerge="1">
                  <a:txBody>
                    <a:bodyPr/>
                    <a:lstStyle/>
                    <a:p>
                      <a:endParaRPr lang="en-IN" dirty="0"/>
                    </a:p>
                  </a:txBody>
                  <a:tcPr>
                    <a:noFill/>
                  </a:tcPr>
                </a:tc>
                <a:tc hMerge="1">
                  <a:txBody>
                    <a:bodyPr/>
                    <a:lstStyle/>
                    <a:p>
                      <a:endParaRPr lang="en-IN" dirty="0"/>
                    </a:p>
                  </a:txBody>
                  <a:tcPr>
                    <a:noFill/>
                  </a:tcPr>
                </a:tc>
                <a:tc hMerge="1">
                  <a:txBody>
                    <a:bodyPr/>
                    <a:lstStyle/>
                    <a:p>
                      <a:endParaRPr lang="en-IN" dirty="0"/>
                    </a:p>
                  </a:txBody>
                  <a:tcPr>
                    <a:noFill/>
                  </a:tcPr>
                </a:tc>
                <a:extLst>
                  <a:ext uri="{0D108BD9-81ED-4DB2-BD59-A6C34878D82A}">
                    <a16:rowId xmlns:a16="http://schemas.microsoft.com/office/drawing/2014/main" val="3991963496"/>
                  </a:ext>
                </a:extLst>
              </a:tr>
              <a:tr h="669299">
                <a:tc>
                  <a:txBody>
                    <a:bodyPr/>
                    <a:lstStyle/>
                    <a:p>
                      <a:r>
                        <a:rPr lang="en-US" sz="1600" kern="1200" dirty="0" smtClean="0">
                          <a:effectLst>
                            <a:outerShdw blurRad="38100" dist="38100" dir="2700000" algn="tl">
                              <a:srgbClr val="000000">
                                <a:alpha val="43137"/>
                              </a:srgbClr>
                            </a:outerShdw>
                          </a:effectLst>
                        </a:rPr>
                        <a:t>Operating System </a:t>
                      </a:r>
                      <a:endParaRPr lang="en-IN" sz="1600"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a:tc>
                <a:tc gridSpan="4">
                  <a:txBody>
                    <a:bodyPr/>
                    <a:lstStyle/>
                    <a:p>
                      <a:pPr lvl="0">
                        <a:buClr>
                          <a:srgbClr val="00FFCC"/>
                        </a:buClr>
                        <a:buFont typeface="Wingdings" panose="05000000000000000000" pitchFamily="2" charset="2"/>
                        <a:buNone/>
                      </a:pPr>
                      <a:r>
                        <a:rPr lang="en-US" sz="1600" dirty="0" smtClean="0"/>
                        <a:t>Windows* Server, Linux*, or any operating system that can run as a webserver, capable of delivering HTML5 , JavaScript content, including JSON and MP4.</a:t>
                      </a:r>
                      <a:endParaRPr lang="en-US" sz="1600" i="1" dirty="0" smtClean="0"/>
                    </a:p>
                  </a:txBody>
                  <a:tcPr/>
                </a:tc>
                <a:tc hMerge="1">
                  <a:txBody>
                    <a:bodyPr/>
                    <a:lstStyle/>
                    <a:p>
                      <a:endParaRPr lang="en-IN" dirty="0"/>
                    </a:p>
                  </a:txBody>
                  <a:tcPr>
                    <a:noFill/>
                  </a:tcPr>
                </a:tc>
                <a:tc hMerge="1">
                  <a:txBody>
                    <a:bodyPr/>
                    <a:lstStyle/>
                    <a:p>
                      <a:endParaRPr lang="en-IN" dirty="0"/>
                    </a:p>
                  </a:txBody>
                  <a:tcPr>
                    <a:noFill/>
                  </a:tcPr>
                </a:tc>
                <a:tc hMerge="1">
                  <a:txBody>
                    <a:bodyPr/>
                    <a:lstStyle/>
                    <a:p>
                      <a:endParaRPr lang="en-IN" dirty="0"/>
                    </a:p>
                  </a:txBody>
                  <a:tcPr>
                    <a:noFill/>
                  </a:tcPr>
                </a:tc>
                <a:extLst>
                  <a:ext uri="{0D108BD9-81ED-4DB2-BD59-A6C34878D82A}">
                    <a16:rowId xmlns:a16="http://schemas.microsoft.com/office/drawing/2014/main" val="2269784469"/>
                  </a:ext>
                </a:extLst>
              </a:tr>
              <a:tr h="583276">
                <a:tc>
                  <a:txBody>
                    <a:bodyPr/>
                    <a:lstStyle/>
                    <a:p>
                      <a:r>
                        <a:rPr lang="en-IN" sz="1600" kern="1200" dirty="0" smtClean="0">
                          <a:effectLst>
                            <a:outerShdw blurRad="38100" dist="38100" dir="2700000" algn="tl">
                              <a:srgbClr val="000000">
                                <a:alpha val="43137"/>
                              </a:srgbClr>
                            </a:outerShdw>
                          </a:effectLst>
                        </a:rPr>
                        <a:t>.</a:t>
                      </a:r>
                      <a:r>
                        <a:rPr lang="en-IN" sz="1600" kern="1200" dirty="0">
                          <a:effectLst>
                            <a:outerShdw blurRad="38100" dist="38100" dir="2700000" algn="tl">
                              <a:srgbClr val="000000">
                                <a:alpha val="43137"/>
                              </a:srgbClr>
                            </a:outerShdw>
                          </a:effectLst>
                        </a:rPr>
                        <a:t>NET </a:t>
                      </a:r>
                      <a:r>
                        <a:rPr lang="en-IN" sz="1600" kern="1200" dirty="0" smtClean="0">
                          <a:effectLst>
                            <a:outerShdw blurRad="38100" dist="38100" dir="2700000" algn="tl">
                              <a:srgbClr val="000000">
                                <a:alpha val="43137"/>
                              </a:srgbClr>
                            </a:outerShdw>
                          </a:effectLst>
                        </a:rPr>
                        <a:t>Framework </a:t>
                      </a:r>
                      <a:endParaRPr lang="en-IN" sz="1600"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marL="15240" marR="15240" marT="15240" marB="15240"/>
                </a:tc>
                <a:tc gridSpan="4">
                  <a:txBody>
                    <a:bodyPr/>
                    <a:lstStyle/>
                    <a:p>
                      <a:r>
                        <a:rPr lang="en-IN" sz="1600" dirty="0" smtClean="0">
                          <a:effectLst/>
                        </a:rPr>
                        <a:t> Microsoft </a:t>
                      </a:r>
                      <a:r>
                        <a:rPr lang="en-IN" sz="1600" dirty="0">
                          <a:effectLst/>
                        </a:rPr>
                        <a:t>.NET Framework 4.5 </a:t>
                      </a:r>
                      <a:endParaRPr lang="en-IN" sz="1600" i="1" dirty="0">
                        <a:effectLst/>
                      </a:endParaRPr>
                    </a:p>
                  </a:txBody>
                  <a:tcPr marL="15240" marR="15240" marT="15240" marB="15240"/>
                </a:tc>
                <a:tc hMerge="1">
                  <a:txBody>
                    <a:bodyPr/>
                    <a:lstStyle/>
                    <a:p>
                      <a:endParaRPr lang="en-IN" dirty="0">
                        <a:effectLst/>
                      </a:endParaRPr>
                    </a:p>
                  </a:txBody>
                  <a:tcPr marL="15240" marR="15240" marT="15240" marB="15240"/>
                </a:tc>
                <a:tc hMerge="1">
                  <a:txBody>
                    <a:bodyPr/>
                    <a:lstStyle/>
                    <a:p>
                      <a:endParaRPr lang="en-IN" dirty="0">
                        <a:effectLst/>
                      </a:endParaRPr>
                    </a:p>
                  </a:txBody>
                  <a:tcPr marL="15240" marR="15240" marT="15240" marB="15240"/>
                </a:tc>
                <a:tc hMerge="1">
                  <a:txBody>
                    <a:bodyPr/>
                    <a:lstStyle/>
                    <a:p>
                      <a:endParaRPr lang="en-IN" dirty="0">
                        <a:effectLst/>
                      </a:endParaRPr>
                    </a:p>
                  </a:txBody>
                  <a:tcPr marL="15240" marR="15240" marT="15240" marB="15240"/>
                </a:tc>
                <a:extLst>
                  <a:ext uri="{0D108BD9-81ED-4DB2-BD59-A6C34878D82A}">
                    <a16:rowId xmlns:a16="http://schemas.microsoft.com/office/drawing/2014/main" val="2662498419"/>
                  </a:ext>
                </a:extLst>
              </a:tr>
              <a:tr h="833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effectLst>
                            <a:outerShdw blurRad="38100" dist="38100" dir="2700000" algn="tl">
                              <a:srgbClr val="000000">
                                <a:alpha val="43137"/>
                              </a:srgbClr>
                            </a:outerShdw>
                          </a:effectLst>
                        </a:rPr>
                        <a:t>Software Requirements for Web Servers</a:t>
                      </a:r>
                      <a:endParaRPr lang="en-IN" sz="1600"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marL="15240" marR="15240" marT="15240" marB="15240"/>
                </a:tc>
                <a:tc gridSpan="4">
                  <a:txBody>
                    <a:bodyPr/>
                    <a:lstStyle/>
                    <a:p>
                      <a:pPr marL="0" lvl="0" algn="l" defTabSz="914400" rtl="0" eaLnBrk="1" latinLnBrk="0" hangingPunct="1">
                        <a:buClr>
                          <a:srgbClr val="00FFCC"/>
                        </a:buClr>
                        <a:buFont typeface="Wingdings" panose="05000000000000000000" pitchFamily="2" charset="2"/>
                        <a:buNone/>
                      </a:pPr>
                      <a:r>
                        <a:rPr lang="fr-FR" sz="1600" kern="1200" dirty="0" smtClean="0"/>
                        <a:t> Internet </a:t>
                      </a:r>
                      <a:r>
                        <a:rPr lang="fr-FR" sz="1600" kern="1200" dirty="0"/>
                        <a:t>Information Services (IIS) 6, 7.0, 7.5 or </a:t>
                      </a:r>
                      <a:r>
                        <a:rPr lang="fr-FR" sz="1600" kern="1200" dirty="0" smtClean="0"/>
                        <a:t>8 , </a:t>
                      </a:r>
                    </a:p>
                    <a:p>
                      <a:pPr marL="0" lvl="0" algn="l" defTabSz="914400" rtl="0" eaLnBrk="1" latinLnBrk="0" hangingPunct="1">
                        <a:buClr>
                          <a:srgbClr val="00FFCC"/>
                        </a:buClr>
                        <a:buFont typeface="Wingdings" panose="05000000000000000000" pitchFamily="2" charset="2"/>
                        <a:buNone/>
                      </a:pPr>
                      <a:r>
                        <a:rPr lang="en-US" sz="1600" kern="1200" dirty="0" smtClean="0"/>
                        <a:t> Windows PowerShell 2.0, 3.0 or 4.0,</a:t>
                      </a:r>
                    </a:p>
                    <a:p>
                      <a:pPr marL="0" marR="0" lvl="0" indent="0" algn="l" defTabSz="914400" rtl="0" eaLnBrk="1" fontAlgn="auto" latinLnBrk="0" hangingPunct="1">
                        <a:lnSpc>
                          <a:spcPct val="100000"/>
                        </a:lnSpc>
                        <a:spcBef>
                          <a:spcPts val="0"/>
                        </a:spcBef>
                        <a:spcAft>
                          <a:spcPts val="0"/>
                        </a:spcAft>
                        <a:buClr>
                          <a:srgbClr val="00FFCC"/>
                        </a:buClr>
                        <a:buSzTx/>
                        <a:buFont typeface="Wingdings" panose="05000000000000000000" pitchFamily="2" charset="2"/>
                        <a:buNone/>
                        <a:tabLst/>
                        <a:defRPr/>
                      </a:pPr>
                      <a:r>
                        <a:rPr lang="en-IN" sz="1600" kern="1200" dirty="0" smtClean="0"/>
                        <a:t>Apache Tomcat</a:t>
                      </a:r>
                      <a:r>
                        <a:rPr lang="en-IN" sz="1600" kern="1200" baseline="0" dirty="0" smtClean="0"/>
                        <a:t> ,JDBC</a:t>
                      </a:r>
                      <a:endParaRPr lang="fr-FR" sz="1600" i="1" kern="1200" dirty="0">
                        <a:solidFill>
                          <a:schemeClr val="dk1"/>
                        </a:solidFill>
                        <a:latin typeface="+mn-lt"/>
                        <a:ea typeface="+mn-ea"/>
                        <a:cs typeface="+mn-cs"/>
                      </a:endParaRPr>
                    </a:p>
                  </a:txBody>
                  <a:tcPr marL="15240" marR="15240" marT="15240" marB="15240"/>
                </a:tc>
                <a:tc hMerge="1">
                  <a:txBody>
                    <a:bodyPr/>
                    <a:lstStyle/>
                    <a:p>
                      <a:endParaRPr lang="en-IN" dirty="0">
                        <a:effectLst/>
                      </a:endParaRPr>
                    </a:p>
                  </a:txBody>
                  <a:tcPr marL="15240" marR="15240" marT="15240" marB="15240" anchor="ctr"/>
                </a:tc>
                <a:tc hMerge="1">
                  <a:txBody>
                    <a:bodyPr/>
                    <a:lstStyle/>
                    <a:p>
                      <a:endParaRPr lang="fr-FR" dirty="0">
                        <a:effectLst/>
                      </a:endParaRPr>
                    </a:p>
                  </a:txBody>
                  <a:tcPr marL="15240" marR="15240" marT="15240" marB="15240"/>
                </a:tc>
                <a:tc hMerge="1">
                  <a:txBody>
                    <a:bodyPr/>
                    <a:lstStyle/>
                    <a:p>
                      <a:endParaRPr lang="en-IN" dirty="0">
                        <a:effectLst/>
                      </a:endParaRPr>
                    </a:p>
                  </a:txBody>
                  <a:tcPr marL="15240" marR="15240" marT="15240" marB="15240" anchor="ctr"/>
                </a:tc>
                <a:extLst>
                  <a:ext uri="{0D108BD9-81ED-4DB2-BD59-A6C34878D82A}">
                    <a16:rowId xmlns:a16="http://schemas.microsoft.com/office/drawing/2014/main" val="115900819"/>
                  </a:ext>
                </a:extLst>
              </a:tr>
              <a:tr h="674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effectLst>
                            <a:outerShdw blurRad="38100" dist="38100" dir="2700000" algn="tl">
                              <a:srgbClr val="000000">
                                <a:alpha val="43137"/>
                              </a:srgbClr>
                            </a:outerShdw>
                          </a:effectLst>
                        </a:rPr>
                        <a:t>Software Requirements For Users </a:t>
                      </a:r>
                      <a:endParaRPr lang="en-IN" sz="1600" i="1" kern="1200" dirty="0">
                        <a:solidFill>
                          <a:schemeClr val="tx1">
                            <a:lumMod val="95000"/>
                            <a:lumOff val="5000"/>
                          </a:schemeClr>
                        </a:solidFill>
                        <a:effectLst>
                          <a:outerShdw blurRad="38100" dist="38100" dir="2700000" algn="tl">
                            <a:srgbClr val="000000">
                              <a:alpha val="43137"/>
                            </a:srgbClr>
                          </a:outerShdw>
                        </a:effectLst>
                        <a:latin typeface="+mn-lt"/>
                        <a:ea typeface="+mn-ea"/>
                        <a:cs typeface="+mn-cs"/>
                      </a:endParaRPr>
                    </a:p>
                  </a:txBody>
                  <a:tcPr marL="15240" marR="15240" marT="15240" marB="0"/>
                </a:tc>
                <a:tc gridSpan="4">
                  <a:txBody>
                    <a:bodyPr/>
                    <a:lstStyle/>
                    <a:p>
                      <a:pPr marL="0" lvl="0" algn="l" defTabSz="914400" rtl="0" eaLnBrk="1" latinLnBrk="0" hangingPunct="1">
                        <a:buClr>
                          <a:srgbClr val="00FFCC"/>
                        </a:buClr>
                        <a:buFont typeface="Wingdings" panose="05000000000000000000" pitchFamily="2" charset="2"/>
                        <a:buNone/>
                      </a:pPr>
                      <a:r>
                        <a:rPr lang="en-US" sz="1600" kern="1200" dirty="0" smtClean="0"/>
                        <a:t> Any latest Browser or preceding 2 versions of that</a:t>
                      </a:r>
                      <a:r>
                        <a:rPr lang="en-US" sz="1600" kern="1200" baseline="0" dirty="0" smtClean="0"/>
                        <a:t> Browser.</a:t>
                      </a:r>
                      <a:endParaRPr lang="fr-FR" sz="1600" i="1" kern="1200" dirty="0">
                        <a:solidFill>
                          <a:schemeClr val="dk1"/>
                        </a:solidFill>
                        <a:latin typeface="+mn-lt"/>
                        <a:ea typeface="+mn-ea"/>
                        <a:cs typeface="+mn-cs"/>
                      </a:endParaRPr>
                    </a:p>
                  </a:txBody>
                  <a:tcPr marL="15240" marR="15240" marT="15240" marB="1524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11099934"/>
                  </a:ext>
                </a:extLst>
              </a:tr>
            </a:tbl>
          </a:graphicData>
        </a:graphic>
      </p:graphicFrame>
    </p:spTree>
    <p:extLst>
      <p:ext uri="{BB962C8B-B14F-4D97-AF65-F5344CB8AC3E}">
        <p14:creationId xmlns:p14="http://schemas.microsoft.com/office/powerpoint/2010/main" val="2626542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826" y="147485"/>
            <a:ext cx="10515600" cy="717755"/>
          </a:xfrm>
        </p:spPr>
        <p:txBody>
          <a:bodyPr>
            <a:normAutofit/>
          </a:bodyPr>
          <a:lstStyle/>
          <a:p>
            <a:r>
              <a:rPr 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Factors That May Affect Requirements</a:t>
            </a:r>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5" name="Content Placeholder 2"/>
          <p:cNvSpPr>
            <a:spLocks noGrp="1"/>
          </p:cNvSpPr>
          <p:nvPr>
            <p:ph idx="1"/>
          </p:nvPr>
        </p:nvSpPr>
        <p:spPr>
          <a:xfrm>
            <a:off x="147484" y="865239"/>
            <a:ext cx="10843789" cy="5239997"/>
          </a:xfrm>
        </p:spPr>
        <p:txBody>
          <a:bodyPr>
            <a:normAutofit/>
          </a:bodyPr>
          <a:lstStyle/>
          <a:p>
            <a:pPr>
              <a:buClr>
                <a:srgbClr val="002060"/>
              </a:buClr>
              <a:buFont typeface="Wingdings" panose="05000000000000000000" pitchFamily="2" charset="2"/>
              <a:buChar char="ü"/>
            </a:pPr>
            <a:r>
              <a:rPr lang="en-US" sz="1600" i="1" dirty="0">
                <a:solidFill>
                  <a:srgbClr val="000000"/>
                </a:solidFill>
              </a:rPr>
              <a:t>High-traffic or low-traffic on  Site</a:t>
            </a:r>
            <a:endParaRPr lang="en-IN" sz="1600" i="1" dirty="0">
              <a:solidFill>
                <a:srgbClr val="000000"/>
              </a:solidFill>
            </a:endParaRPr>
          </a:p>
          <a:p>
            <a:pPr>
              <a:buClr>
                <a:srgbClr val="002060"/>
              </a:buClr>
              <a:buFont typeface="Wingdings" panose="05000000000000000000" pitchFamily="2" charset="2"/>
              <a:buChar char="ü"/>
            </a:pPr>
            <a:r>
              <a:rPr lang="en-US" sz="1600" i="1" dirty="0">
                <a:solidFill>
                  <a:srgbClr val="000000"/>
                </a:solidFill>
              </a:rPr>
              <a:t>Number of visitors per day/month</a:t>
            </a:r>
            <a:endParaRPr lang="en-IN" sz="1600" i="1" dirty="0">
              <a:solidFill>
                <a:srgbClr val="000000"/>
              </a:solidFill>
            </a:endParaRPr>
          </a:p>
          <a:p>
            <a:pPr>
              <a:buClr>
                <a:srgbClr val="002060"/>
              </a:buClr>
              <a:buFont typeface="Wingdings" panose="05000000000000000000" pitchFamily="2" charset="2"/>
              <a:buChar char="ü"/>
            </a:pPr>
            <a:r>
              <a:rPr lang="en-US" sz="1600" i="1" dirty="0">
                <a:solidFill>
                  <a:srgbClr val="000000"/>
                </a:solidFill>
              </a:rPr>
              <a:t>Maximum number of simultaneous visitors</a:t>
            </a:r>
            <a:endParaRPr lang="en-IN" sz="1600" i="1" dirty="0">
              <a:solidFill>
                <a:srgbClr val="000000"/>
              </a:solidFill>
            </a:endParaRPr>
          </a:p>
          <a:p>
            <a:pPr>
              <a:buClr>
                <a:srgbClr val="002060"/>
              </a:buClr>
              <a:buFont typeface="Wingdings" panose="05000000000000000000" pitchFamily="2" charset="2"/>
              <a:buChar char="ü"/>
            </a:pPr>
            <a:r>
              <a:rPr lang="en-US" sz="1600" i="1" dirty="0">
                <a:solidFill>
                  <a:srgbClr val="000000"/>
                </a:solidFill>
              </a:rPr>
              <a:t>Maximum number of Appointments on same time</a:t>
            </a:r>
            <a:endParaRPr lang="en-IN" sz="1600" i="1" dirty="0">
              <a:solidFill>
                <a:srgbClr val="000000"/>
              </a:solidFill>
            </a:endParaRPr>
          </a:p>
          <a:p>
            <a:pPr>
              <a:buClr>
                <a:srgbClr val="002060"/>
              </a:buClr>
              <a:buFont typeface="Wingdings" panose="05000000000000000000" pitchFamily="2" charset="2"/>
              <a:buChar char="ü"/>
            </a:pPr>
            <a:r>
              <a:rPr lang="en-US" sz="1600" i="1" dirty="0">
                <a:solidFill>
                  <a:srgbClr val="000000"/>
                </a:solidFill>
              </a:rPr>
              <a:t>Size and complexity of the products catalog (number of products, product categories, attributes) in </a:t>
            </a:r>
            <a:r>
              <a:rPr lang="en-US" sz="1600" i="1" dirty="0">
                <a:solidFill>
                  <a:schemeClr val="tx1">
                    <a:lumMod val="95000"/>
                    <a:lumOff val="5000"/>
                  </a:schemeClr>
                </a:solidFill>
              </a:rPr>
              <a:t>Pharmacy </a:t>
            </a:r>
            <a:endParaRPr lang="en-IN" sz="1600" i="1" dirty="0">
              <a:solidFill>
                <a:srgbClr val="000000"/>
              </a:solidFill>
            </a:endParaRPr>
          </a:p>
          <a:p>
            <a:pPr>
              <a:buClr>
                <a:srgbClr val="002060"/>
              </a:buClr>
              <a:buFont typeface="Wingdings" panose="05000000000000000000" pitchFamily="2" charset="2"/>
              <a:buChar char="ü"/>
            </a:pPr>
            <a:r>
              <a:rPr lang="en-US" sz="1600" i="1" dirty="0">
                <a:solidFill>
                  <a:srgbClr val="000000"/>
                </a:solidFill>
              </a:rPr>
              <a:t>Number of articles in the web application.</a:t>
            </a:r>
            <a:endParaRPr lang="en-IN" sz="1600" i="1" dirty="0">
              <a:solidFill>
                <a:srgbClr val="000000"/>
              </a:solidFill>
            </a:endParaRPr>
          </a:p>
          <a:p>
            <a:pPr>
              <a:buClr>
                <a:srgbClr val="002060"/>
              </a:buClr>
              <a:buFont typeface="Wingdings" panose="05000000000000000000" pitchFamily="2" charset="2"/>
              <a:buChar char="ü"/>
            </a:pPr>
            <a:r>
              <a:rPr lang="en-US" sz="1600" i="1" dirty="0">
                <a:solidFill>
                  <a:srgbClr val="000000"/>
                </a:solidFill>
              </a:rPr>
              <a:t>Number of search queries</a:t>
            </a:r>
            <a:endParaRPr lang="en-IN" sz="1600" i="1" dirty="0">
              <a:solidFill>
                <a:srgbClr val="000000"/>
              </a:solidFill>
            </a:endParaRPr>
          </a:p>
          <a:p>
            <a:pPr>
              <a:buClr>
                <a:srgbClr val="002060"/>
              </a:buClr>
              <a:buFont typeface="Wingdings" panose="05000000000000000000" pitchFamily="2" charset="2"/>
              <a:buChar char="ü"/>
            </a:pPr>
            <a:r>
              <a:rPr lang="en-US" sz="1600" i="1" dirty="0">
                <a:solidFill>
                  <a:srgbClr val="000000"/>
                </a:solidFill>
              </a:rPr>
              <a:t>Size of the database</a:t>
            </a:r>
          </a:p>
          <a:p>
            <a:pPr>
              <a:buClr>
                <a:srgbClr val="002060"/>
              </a:buClr>
              <a:buFont typeface="Wingdings" panose="05000000000000000000" pitchFamily="2" charset="2"/>
              <a:buChar char="ü"/>
            </a:pPr>
            <a:r>
              <a:rPr lang="en-US" sz="1600" i="1" dirty="0">
                <a:solidFill>
                  <a:srgbClr val="000000"/>
                </a:solidFill>
              </a:rPr>
              <a:t>Size of Report Submit to the Web Application </a:t>
            </a:r>
            <a:endParaRPr lang="en-IN" sz="1600" i="1" dirty="0">
              <a:solidFill>
                <a:srgbClr val="000000"/>
              </a:solidFill>
            </a:endParaRPr>
          </a:p>
        </p:txBody>
      </p:sp>
    </p:spTree>
    <p:extLst>
      <p:ext uri="{BB962C8B-B14F-4D97-AF65-F5344CB8AC3E}">
        <p14:creationId xmlns:p14="http://schemas.microsoft.com/office/powerpoint/2010/main" val="2573727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2924</TotalTime>
  <Words>1020</Words>
  <Application>Microsoft Office PowerPoint</Application>
  <PresentationFormat>Widescreen</PresentationFormat>
  <Paragraphs>157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Corbel</vt:lpstr>
      <vt:lpstr>Courier New</vt:lpstr>
      <vt:lpstr>Garamond</vt:lpstr>
      <vt:lpstr>Segoe Print</vt:lpstr>
      <vt:lpstr>Times New Roman</vt:lpstr>
      <vt:lpstr>Wingdings</vt:lpstr>
      <vt:lpstr>Office Theme</vt:lpstr>
      <vt:lpstr>Hospital  Management System </vt:lpstr>
      <vt:lpstr>Topics Covered: </vt:lpstr>
      <vt:lpstr>Scope Of System: </vt:lpstr>
      <vt:lpstr>Existing System :</vt:lpstr>
      <vt:lpstr>Proposed System :</vt:lpstr>
      <vt:lpstr>Technologies Used:</vt:lpstr>
      <vt:lpstr>List Of Module‘s:</vt:lpstr>
      <vt:lpstr>Requirements:</vt:lpstr>
      <vt:lpstr>Factors That May Affect Requirements: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Shubham Sahane</dc:creator>
  <cp:lastModifiedBy>Silent Virus</cp:lastModifiedBy>
  <cp:revision>43</cp:revision>
  <dcterms:created xsi:type="dcterms:W3CDTF">2022-01-24T14:48:02Z</dcterms:created>
  <dcterms:modified xsi:type="dcterms:W3CDTF">2022-02-17T15:52:40Z</dcterms:modified>
</cp:coreProperties>
</file>