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 id="2147483696" r:id="rId2"/>
  </p:sldMasterIdLst>
  <p:notesMasterIdLst>
    <p:notesMasterId r:id="rId57"/>
  </p:notesMasterIdLst>
  <p:handoutMasterIdLst>
    <p:handoutMasterId r:id="rId58"/>
  </p:handoutMasterIdLst>
  <p:sldIdLst>
    <p:sldId id="267" r:id="rId3"/>
    <p:sldId id="273" r:id="rId4"/>
    <p:sldId id="276" r:id="rId5"/>
    <p:sldId id="277" r:id="rId6"/>
    <p:sldId id="278" r:id="rId7"/>
    <p:sldId id="279" r:id="rId8"/>
    <p:sldId id="280" r:id="rId9"/>
    <p:sldId id="281" r:id="rId10"/>
    <p:sldId id="282" r:id="rId11"/>
    <p:sldId id="284" r:id="rId12"/>
    <p:sldId id="283" r:id="rId13"/>
    <p:sldId id="285" r:id="rId14"/>
    <p:sldId id="286" r:id="rId15"/>
    <p:sldId id="287" r:id="rId16"/>
    <p:sldId id="274" r:id="rId17"/>
    <p:sldId id="288" r:id="rId18"/>
    <p:sldId id="289" r:id="rId19"/>
    <p:sldId id="290" r:id="rId20"/>
    <p:sldId id="291" r:id="rId21"/>
    <p:sldId id="292" r:id="rId22"/>
    <p:sldId id="293" r:id="rId23"/>
    <p:sldId id="294" r:id="rId24"/>
    <p:sldId id="295" r:id="rId25"/>
    <p:sldId id="296" r:id="rId26"/>
    <p:sldId id="297" r:id="rId27"/>
    <p:sldId id="298" r:id="rId28"/>
    <p:sldId id="299" r:id="rId29"/>
    <p:sldId id="300" r:id="rId30"/>
    <p:sldId id="301" r:id="rId31"/>
    <p:sldId id="302" r:id="rId32"/>
    <p:sldId id="303" r:id="rId33"/>
    <p:sldId id="304" r:id="rId34"/>
    <p:sldId id="305" r:id="rId35"/>
    <p:sldId id="306" r:id="rId36"/>
    <p:sldId id="307" r:id="rId37"/>
    <p:sldId id="316" r:id="rId38"/>
    <p:sldId id="308" r:id="rId39"/>
    <p:sldId id="309" r:id="rId40"/>
    <p:sldId id="310" r:id="rId41"/>
    <p:sldId id="311" r:id="rId42"/>
    <p:sldId id="312" r:id="rId43"/>
    <p:sldId id="313" r:id="rId44"/>
    <p:sldId id="314" r:id="rId45"/>
    <p:sldId id="315" r:id="rId46"/>
    <p:sldId id="275" r:id="rId47"/>
    <p:sldId id="317" r:id="rId48"/>
    <p:sldId id="318" r:id="rId49"/>
    <p:sldId id="319" r:id="rId50"/>
    <p:sldId id="320" r:id="rId51"/>
    <p:sldId id="321" r:id="rId52"/>
    <p:sldId id="322" r:id="rId53"/>
    <p:sldId id="323" r:id="rId54"/>
    <p:sldId id="324" r:id="rId55"/>
    <p:sldId id="325" r:id="rId5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a:srgbClr val="0000CC"/>
    <a:srgbClr val="33CC33"/>
    <a:srgbClr val="00FF00"/>
    <a:srgbClr val="66FF33"/>
    <a:srgbClr val="EAEAEA"/>
    <a:srgbClr val="FF0066"/>
    <a:srgbClr val="000099"/>
    <a:srgbClr val="333333"/>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07" autoAdjust="0"/>
    <p:restoredTop sz="99314" autoAdjust="0"/>
  </p:normalViewPr>
  <p:slideViewPr>
    <p:cSldViewPr>
      <p:cViewPr varScale="1">
        <p:scale>
          <a:sx n="78" d="100"/>
          <a:sy n="78" d="100"/>
        </p:scale>
        <p:origin x="535" y="4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79" d="100"/>
          <a:sy n="79" d="100"/>
        </p:scale>
        <p:origin x="-143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4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ea typeface="宋体" pitchFamily="2" charset="-122"/>
              </a:defRPr>
            </a:lvl1pPr>
          </a:lstStyle>
          <a:p>
            <a:pPr>
              <a:defRPr/>
            </a:pPr>
            <a:endParaRPr lang="en-US" altLang="zh-CN" dirty="0"/>
          </a:p>
        </p:txBody>
      </p:sp>
      <p:sp>
        <p:nvSpPr>
          <p:cNvPr id="5447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itchFamily="2" charset="-122"/>
              </a:defRPr>
            </a:lvl1pPr>
          </a:lstStyle>
          <a:p>
            <a:pPr>
              <a:defRPr/>
            </a:pPr>
            <a:endParaRPr lang="en-US" altLang="zh-CN" dirty="0"/>
          </a:p>
        </p:txBody>
      </p:sp>
      <p:sp>
        <p:nvSpPr>
          <p:cNvPr id="5447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ea typeface="宋体" pitchFamily="2" charset="-122"/>
              </a:defRPr>
            </a:lvl1pPr>
          </a:lstStyle>
          <a:p>
            <a:pPr>
              <a:defRPr/>
            </a:pPr>
            <a:endParaRPr lang="en-US" altLang="zh-CN" dirty="0"/>
          </a:p>
        </p:txBody>
      </p:sp>
      <p:sp>
        <p:nvSpPr>
          <p:cNvPr id="5447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ea typeface="宋体" panose="02010600030101010101" pitchFamily="2" charset="-122"/>
              </a:defRPr>
            </a:lvl1pPr>
          </a:lstStyle>
          <a:p>
            <a:pPr>
              <a:defRPr/>
            </a:pPr>
            <a:fld id="{7215D7EB-F8BE-4E07-9269-B31C07389E20}" type="slidenum">
              <a:rPr lang="en-US" altLang="zh-CN"/>
              <a:pPr>
                <a:defRPr/>
              </a:pPr>
              <a:t>‹#›</a:t>
            </a:fld>
            <a:endParaRPr lang="en-US" altLang="zh-CN" dirty="0"/>
          </a:p>
        </p:txBody>
      </p:sp>
    </p:spTree>
    <p:extLst>
      <p:ext uri="{BB962C8B-B14F-4D97-AF65-F5344CB8AC3E}">
        <p14:creationId xmlns:p14="http://schemas.microsoft.com/office/powerpoint/2010/main" val="2754316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1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ea typeface="宋体" pitchFamily="2" charset="-122"/>
              </a:defRPr>
            </a:lvl1pPr>
          </a:lstStyle>
          <a:p>
            <a:pPr>
              <a:defRPr/>
            </a:pPr>
            <a:endParaRPr lang="en-US" altLang="zh-CN" dirty="0"/>
          </a:p>
        </p:txBody>
      </p:sp>
      <p:sp>
        <p:nvSpPr>
          <p:cNvPr id="291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itchFamily="2" charset="-122"/>
              </a:defRPr>
            </a:lvl1pPr>
          </a:lstStyle>
          <a:p>
            <a:pPr>
              <a:defRPr/>
            </a:pPr>
            <a:endParaRPr lang="en-US" altLang="zh-CN" dirty="0"/>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1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91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ea typeface="宋体" pitchFamily="2" charset="-122"/>
              </a:defRPr>
            </a:lvl1pPr>
          </a:lstStyle>
          <a:p>
            <a:pPr>
              <a:defRPr/>
            </a:pPr>
            <a:endParaRPr lang="en-US" altLang="zh-CN" dirty="0"/>
          </a:p>
        </p:txBody>
      </p:sp>
      <p:sp>
        <p:nvSpPr>
          <p:cNvPr id="291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ea typeface="宋体" panose="02010600030101010101" pitchFamily="2" charset="-122"/>
              </a:defRPr>
            </a:lvl1pPr>
          </a:lstStyle>
          <a:p>
            <a:pPr>
              <a:defRPr/>
            </a:pPr>
            <a:fld id="{B33292EA-3654-427B-BE63-7CC9970B10DD}" type="slidenum">
              <a:rPr lang="en-US" altLang="zh-CN"/>
              <a:pPr>
                <a:defRPr/>
              </a:pPr>
              <a:t>‹#›</a:t>
            </a:fld>
            <a:endParaRPr lang="en-US" altLang="zh-CN" dirty="0"/>
          </a:p>
        </p:txBody>
      </p:sp>
    </p:spTree>
    <p:extLst>
      <p:ext uri="{BB962C8B-B14F-4D97-AF65-F5344CB8AC3E}">
        <p14:creationId xmlns:p14="http://schemas.microsoft.com/office/powerpoint/2010/main" val="3647347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E5DCEFC-7D9C-4A70-B089-98AE219DD04C}" type="datetimeFigureOut">
              <a:rPr lang="zh-CN" altLang="en-US" smtClean="0"/>
              <a:t>2021/7/12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B860826-AF63-47A4-89B0-410089432763}" type="slidenum">
              <a:rPr lang="zh-CN" altLang="en-US" smtClean="0"/>
              <a:t>‹#›</a:t>
            </a:fld>
            <a:endParaRPr lang="zh-CN" altLang="en-US"/>
          </a:p>
        </p:txBody>
      </p:sp>
      <p:pic>
        <p:nvPicPr>
          <p:cNvPr id="6" name="图片 5" descr="PPT标准模板-05"/>
          <p:cNvPicPr>
            <a:picLocks noChangeAspect="1"/>
          </p:cNvPicPr>
          <p:nvPr/>
        </p:nvPicPr>
        <p:blipFill>
          <a:blip r:embed="rId2"/>
          <a:stretch>
            <a:fillRect/>
          </a:stretch>
        </p:blipFill>
        <p:spPr>
          <a:xfrm>
            <a:off x="-4234" y="-5080"/>
            <a:ext cx="12200467" cy="6868160"/>
          </a:xfrm>
          <a:prstGeom prst="rect">
            <a:avLst/>
          </a:prstGeom>
        </p:spPr>
      </p:pic>
    </p:spTree>
    <p:extLst>
      <p:ext uri="{BB962C8B-B14F-4D97-AF65-F5344CB8AC3E}">
        <p14:creationId xmlns:p14="http://schemas.microsoft.com/office/powerpoint/2010/main" val="3550137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4" name="内容占位符 3"/>
          <p:cNvSpPr>
            <a:spLocks noGrp="1"/>
          </p:cNvSpPr>
          <p:nvPr>
            <p:ph sz="quarter" idx="10" hasCustomPrompt="1"/>
          </p:nvPr>
        </p:nvSpPr>
        <p:spPr>
          <a:xfrm>
            <a:off x="0" y="2060848"/>
            <a:ext cx="12192000" cy="717228"/>
          </a:xfrm>
          <a:prstGeom prst="rect">
            <a:avLst/>
          </a:prstGeom>
        </p:spPr>
        <p:txBody>
          <a:bodyPr anchor="ctr">
            <a:normAutofit/>
          </a:bodyPr>
          <a:lstStyle>
            <a:lvl1pPr marL="0" indent="0" algn="ctr">
              <a:buNone/>
              <a:defRPr sz="3600" b="1">
                <a:solidFill>
                  <a:schemeClr val="tx2"/>
                </a:solidFill>
                <a:latin typeface="Gadugi" panose="020B0502040204020203" pitchFamily="34" charset="0"/>
                <a:ea typeface="黑体" panose="02010609060101010101" pitchFamily="49" charset="-122"/>
              </a:defRPr>
            </a:lvl1pPr>
          </a:lstStyle>
          <a:p>
            <a:pPr lvl="0"/>
            <a:r>
              <a:rPr lang="zh-CN" altLang="en-US" dirty="0" smtClean="0"/>
              <a:t>单击此处编辑内容</a:t>
            </a:r>
            <a:endParaRPr lang="zh-CN" altLang="en-US" dirty="0"/>
          </a:p>
        </p:txBody>
      </p:sp>
      <p:pic>
        <p:nvPicPr>
          <p:cNvPr id="5"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778076"/>
            <a:ext cx="12192000" cy="7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内容占位符 2"/>
          <p:cNvSpPr>
            <a:spLocks noGrp="1"/>
          </p:cNvSpPr>
          <p:nvPr>
            <p:ph idx="1"/>
          </p:nvPr>
        </p:nvSpPr>
        <p:spPr>
          <a:xfrm>
            <a:off x="911424" y="3140968"/>
            <a:ext cx="10849205" cy="3024336"/>
          </a:xfrm>
          <a:prstGeom prst="rect">
            <a:avLst/>
          </a:prstGeom>
        </p:spPr>
        <p:txBody>
          <a:bodyPr/>
          <a:lstStyle>
            <a:lvl1pPr marL="342900" indent="-342900">
              <a:buClr>
                <a:srgbClr val="FF0000"/>
              </a:buClr>
              <a:buSzPct val="50000"/>
              <a:buFont typeface="Wingdings" panose="05000000000000000000" pitchFamily="2" charset="2"/>
              <a:buChar char="l"/>
              <a:defRPr sz="2800" b="1">
                <a:solidFill>
                  <a:schemeClr val="tx2"/>
                </a:solidFill>
                <a:effectLst/>
                <a:latin typeface="Gadugi" panose="020B0502040204020203" pitchFamily="34" charset="0"/>
                <a:ea typeface="黑体" panose="02010609060101010101" pitchFamily="49" charset="-122"/>
              </a:defRPr>
            </a:lvl1pPr>
            <a:lvl2pPr marL="742950" indent="-285750">
              <a:buClr>
                <a:srgbClr val="000099"/>
              </a:buClr>
              <a:buSzPct val="50000"/>
              <a:buFont typeface="Wingdings" panose="05000000000000000000" pitchFamily="2" charset="2"/>
              <a:buChar char="l"/>
              <a:defRPr sz="2400" b="0" u="none">
                <a:solidFill>
                  <a:schemeClr val="tx1"/>
                </a:solidFill>
                <a:effectLst/>
                <a:latin typeface="华文楷体" panose="02010600040101010101" pitchFamily="2" charset="-122"/>
                <a:ea typeface="华文楷体" panose="02010600040101010101" pitchFamily="2" charset="-122"/>
              </a:defRPr>
            </a:lvl2pPr>
            <a:lvl3pPr marL="1143000" indent="-228600">
              <a:buClr>
                <a:srgbClr val="FF0066"/>
              </a:buClr>
              <a:buSzPct val="50000"/>
              <a:buFont typeface="Wingdings" panose="05000000000000000000" pitchFamily="2" charset="2"/>
              <a:buChar char="l"/>
              <a:defRPr sz="2200" b="0">
                <a:solidFill>
                  <a:schemeClr val="tx1"/>
                </a:solidFill>
                <a:effectLst/>
                <a:latin typeface="华文楷体" panose="02010600040101010101" pitchFamily="2" charset="-122"/>
                <a:ea typeface="华文楷体" panose="02010600040101010101" pitchFamily="2" charset="-122"/>
              </a:defRPr>
            </a:lvl3pPr>
            <a:lvl4pPr marL="1600200" indent="-228600">
              <a:buClr>
                <a:srgbClr val="002060"/>
              </a:buClr>
              <a:buSzPct val="50000"/>
              <a:buFont typeface="Wingdings" panose="05000000000000000000" pitchFamily="2" charset="2"/>
              <a:buChar char="l"/>
              <a:defRPr sz="2000" b="0">
                <a:effectLst/>
                <a:latin typeface="华文楷体" panose="02010600040101010101" pitchFamily="2" charset="-122"/>
                <a:ea typeface="华文楷体" panose="02010600040101010101" pitchFamily="2" charset="-122"/>
              </a:defRPr>
            </a:lvl4pPr>
          </a:lstStyle>
          <a:p>
            <a:pPr lvl="0"/>
            <a:r>
              <a:rPr lang="zh-CN" altLang="en-US" dirty="0" smtClean="0"/>
              <a:t>单击此处编辑母版文本样式</a:t>
            </a:r>
          </a:p>
        </p:txBody>
      </p:sp>
    </p:spTree>
    <p:extLst>
      <p:ext uri="{BB962C8B-B14F-4D97-AF65-F5344CB8AC3E}">
        <p14:creationId xmlns:p14="http://schemas.microsoft.com/office/powerpoint/2010/main" val="113401410"/>
      </p:ext>
    </p:extLst>
  </p:cSld>
  <p:clrMapOvr>
    <a:masterClrMapping/>
  </p:clrMapOvr>
  <p:transition>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4" name="内容占位符 3"/>
          <p:cNvSpPr>
            <a:spLocks noGrp="1"/>
          </p:cNvSpPr>
          <p:nvPr>
            <p:ph sz="quarter" idx="10" hasCustomPrompt="1"/>
          </p:nvPr>
        </p:nvSpPr>
        <p:spPr>
          <a:xfrm>
            <a:off x="0" y="2564904"/>
            <a:ext cx="12192000" cy="717228"/>
          </a:xfrm>
          <a:prstGeom prst="rect">
            <a:avLst/>
          </a:prstGeom>
        </p:spPr>
        <p:txBody>
          <a:bodyPr anchor="ctr">
            <a:normAutofit/>
          </a:bodyPr>
          <a:lstStyle>
            <a:lvl1pPr marL="0" indent="0" algn="ctr">
              <a:buNone/>
              <a:defRPr sz="3400" b="1">
                <a:solidFill>
                  <a:schemeClr val="tx2"/>
                </a:solidFill>
                <a:latin typeface="Gadugi" panose="020B0502040204020203" pitchFamily="34" charset="0"/>
                <a:ea typeface="黑体" panose="02010609060101010101" pitchFamily="49" charset="-122"/>
              </a:defRPr>
            </a:lvl1pPr>
          </a:lstStyle>
          <a:p>
            <a:pPr lvl="0"/>
            <a:r>
              <a:rPr lang="zh-CN" altLang="en-US" dirty="0" smtClean="0"/>
              <a:t>单击此处编辑内容</a:t>
            </a:r>
            <a:endParaRPr lang="zh-CN" altLang="en-US" dirty="0"/>
          </a:p>
        </p:txBody>
      </p:sp>
    </p:spTree>
    <p:extLst>
      <p:ext uri="{BB962C8B-B14F-4D97-AF65-F5344CB8AC3E}">
        <p14:creationId xmlns:p14="http://schemas.microsoft.com/office/powerpoint/2010/main" val="4043301032"/>
      </p:ext>
    </p:extLst>
  </p:cSld>
  <p:clrMapOvr>
    <a:masterClrMapping/>
  </p:clrMapOvr>
  <p:transition>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123951"/>
            <a:ext cx="12192000" cy="74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图片 4"/>
          <p:cNvPicPr>
            <a:picLocks noChangeAspect="1"/>
          </p:cNvPicPr>
          <p:nvPr userDrawn="1"/>
        </p:nvPicPr>
        <p:blipFill>
          <a:blip r:embed="rId4"/>
          <a:stretch>
            <a:fillRect/>
          </a:stretch>
        </p:blipFill>
        <p:spPr>
          <a:xfrm>
            <a:off x="8184232" y="27710"/>
            <a:ext cx="4015440" cy="939930"/>
          </a:xfrm>
          <a:prstGeom prst="rect">
            <a:avLst/>
          </a:prstGeom>
        </p:spPr>
      </p:pic>
      <p:pic>
        <p:nvPicPr>
          <p:cNvPr id="6" name="图片 5"/>
          <p:cNvPicPr>
            <a:picLocks noChangeAspect="1"/>
          </p:cNvPicPr>
          <p:nvPr userDrawn="1"/>
        </p:nvPicPr>
        <p:blipFill>
          <a:blip r:embed="rId5"/>
          <a:stretch>
            <a:fillRect/>
          </a:stretch>
        </p:blipFill>
        <p:spPr>
          <a:xfrm>
            <a:off x="-10826" y="5877271"/>
            <a:ext cx="12210498" cy="987655"/>
          </a:xfrm>
          <a:prstGeom prst="rect">
            <a:avLst/>
          </a:prstGeom>
        </p:spPr>
      </p:pic>
      <p:sp>
        <p:nvSpPr>
          <p:cNvPr id="3" name="内容占位符 2"/>
          <p:cNvSpPr>
            <a:spLocks noGrp="1"/>
          </p:cNvSpPr>
          <p:nvPr>
            <p:ph idx="1"/>
          </p:nvPr>
        </p:nvSpPr>
        <p:spPr>
          <a:xfrm>
            <a:off x="431371" y="1413671"/>
            <a:ext cx="11329259" cy="5111674"/>
          </a:xfrm>
          <a:prstGeom prst="rect">
            <a:avLst/>
          </a:prstGeom>
        </p:spPr>
        <p:txBody>
          <a:bodyPr/>
          <a:lstStyle>
            <a:lvl1pPr marL="342900" indent="-342900" algn="l">
              <a:lnSpc>
                <a:spcPct val="110000"/>
              </a:lnSpc>
              <a:spcBef>
                <a:spcPts val="600"/>
              </a:spcBef>
              <a:buClr>
                <a:srgbClr val="FF0000"/>
              </a:buClr>
              <a:buSzPct val="50000"/>
              <a:buFont typeface="Wingdings" panose="05000000000000000000" pitchFamily="2" charset="2"/>
              <a:buChar char="l"/>
              <a:defRPr sz="2600" b="1">
                <a:solidFill>
                  <a:schemeClr val="tx1"/>
                </a:solidFill>
                <a:effectLst/>
                <a:latin typeface="Gadugi" panose="020B0502040204020203" pitchFamily="34" charset="0"/>
                <a:ea typeface="黑体" panose="02010609060101010101" pitchFamily="49" charset="-122"/>
              </a:defRPr>
            </a:lvl1pPr>
            <a:lvl2pPr marL="742950" indent="-285750" algn="l">
              <a:lnSpc>
                <a:spcPct val="110000"/>
              </a:lnSpc>
              <a:spcBef>
                <a:spcPts val="600"/>
              </a:spcBef>
              <a:buClr>
                <a:srgbClr val="000099"/>
              </a:buClr>
              <a:buSzPct val="50000"/>
              <a:buFont typeface="Wingdings" panose="05000000000000000000" pitchFamily="2" charset="2"/>
              <a:buChar char="l"/>
              <a:defRPr sz="2400" b="1" u="none">
                <a:solidFill>
                  <a:schemeClr val="tx1"/>
                </a:solidFill>
                <a:effectLst/>
                <a:latin typeface="Gadugi" panose="020B0502040204020203" pitchFamily="34" charset="0"/>
                <a:ea typeface="黑体" panose="02010609060101010101" pitchFamily="49" charset="-122"/>
              </a:defRPr>
            </a:lvl2pPr>
            <a:lvl3pPr marL="1143000" indent="-228600" algn="l">
              <a:lnSpc>
                <a:spcPct val="110000"/>
              </a:lnSpc>
              <a:spcBef>
                <a:spcPts val="600"/>
              </a:spcBef>
              <a:buClr>
                <a:srgbClr val="C00000"/>
              </a:buClr>
              <a:buSzPct val="50000"/>
              <a:buFont typeface="Wingdings" panose="05000000000000000000" pitchFamily="2" charset="2"/>
              <a:buChar char="l"/>
              <a:defRPr sz="2200" b="1">
                <a:solidFill>
                  <a:schemeClr val="tx1"/>
                </a:solidFill>
                <a:effectLst/>
                <a:latin typeface="Gadugi" panose="020B0502040204020203" pitchFamily="34" charset="0"/>
                <a:ea typeface="黑体" panose="02010609060101010101" pitchFamily="49" charset="-122"/>
              </a:defRPr>
            </a:lvl3pPr>
            <a:lvl4pPr marL="1600200" indent="-228600" algn="l">
              <a:lnSpc>
                <a:spcPct val="110000"/>
              </a:lnSpc>
              <a:spcBef>
                <a:spcPts val="600"/>
              </a:spcBef>
              <a:buClr>
                <a:srgbClr val="7030A0"/>
              </a:buClr>
              <a:buSzPct val="50000"/>
              <a:buFont typeface="Wingdings" panose="05000000000000000000" pitchFamily="2" charset="2"/>
              <a:buChar char="l"/>
              <a:defRPr sz="2000" b="1">
                <a:effectLst/>
                <a:latin typeface="Gadugi" panose="020B0502040204020203" pitchFamily="34" charset="0"/>
                <a:ea typeface="黑体" panose="02010609060101010101" pitchFamily="49"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2" name="标题 1"/>
          <p:cNvSpPr>
            <a:spLocks noGrp="1"/>
          </p:cNvSpPr>
          <p:nvPr>
            <p:ph type="title"/>
          </p:nvPr>
        </p:nvSpPr>
        <p:spPr>
          <a:xfrm>
            <a:off x="2423592" y="223275"/>
            <a:ext cx="9337038" cy="791993"/>
          </a:xfrm>
          <a:prstGeom prst="rect">
            <a:avLst/>
          </a:prstGeom>
        </p:spPr>
        <p:txBody>
          <a:bodyPr>
            <a:noAutofit/>
          </a:bodyPr>
          <a:lstStyle>
            <a:lvl1pPr algn="l">
              <a:defRPr sz="3200" b="1">
                <a:solidFill>
                  <a:schemeClr val="tx2"/>
                </a:solidFill>
                <a:effectLst/>
                <a:latin typeface="Gadugi" panose="020B0502040204020203" pitchFamily="34" charset="0"/>
                <a:ea typeface="黑体" panose="02010609060101010101" pitchFamily="49"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380969098"/>
      </p:ext>
    </p:extLst>
  </p:cSld>
  <p:clrMapOvr>
    <a:masterClrMapping/>
  </p:clrMapOvr>
  <p:transition>
    <p:randomBar dir="vert"/>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8" name="图片 7" descr="PPT标准模板-01"/>
          <p:cNvPicPr>
            <a:picLocks noChangeAspect="1"/>
          </p:cNvPicPr>
          <p:nvPr userDrawn="1"/>
        </p:nvPicPr>
        <p:blipFill>
          <a:blip r:embed="rId2"/>
          <a:stretch>
            <a:fillRect/>
          </a:stretch>
        </p:blipFill>
        <p:spPr>
          <a:xfrm>
            <a:off x="-4234" y="-847"/>
            <a:ext cx="12200467" cy="6859693"/>
          </a:xfrm>
          <a:prstGeom prst="rect">
            <a:avLst/>
          </a:prstGeom>
        </p:spPr>
      </p:pic>
      <p:sp>
        <p:nvSpPr>
          <p:cNvPr id="13" name="内容占位符 12"/>
          <p:cNvSpPr>
            <a:spLocks noGrp="1"/>
          </p:cNvSpPr>
          <p:nvPr>
            <p:ph sz="quarter" idx="13"/>
          </p:nvPr>
        </p:nvSpPr>
        <p:spPr>
          <a:xfrm>
            <a:off x="4367213" y="2557977"/>
            <a:ext cx="7705725" cy="1511796"/>
          </a:xfrm>
        </p:spPr>
        <p:txBody>
          <a:bodyPr anchor="ctr">
            <a:normAutofit/>
          </a:bodyPr>
          <a:lstStyle>
            <a:lvl1pPr marL="0" indent="0" algn="ctr">
              <a:buNone/>
              <a:defRPr sz="3600" b="1">
                <a:solidFill>
                  <a:schemeClr val="bg1"/>
                </a:solidFill>
                <a:latin typeface="Gadugi" panose="020B0502040204020203" pitchFamily="34" charset="0"/>
                <a:ea typeface="黑体" panose="02010609060101010101" pitchFamily="49" charset="-122"/>
              </a:defRPr>
            </a:lvl1pPr>
          </a:lstStyle>
          <a:p>
            <a:pPr lvl="0"/>
            <a:endParaRPr lang="zh-CN" altLang="en-US" dirty="0"/>
          </a:p>
        </p:txBody>
      </p:sp>
      <p:sp>
        <p:nvSpPr>
          <p:cNvPr id="14" name="内容占位符 12"/>
          <p:cNvSpPr>
            <a:spLocks noGrp="1"/>
          </p:cNvSpPr>
          <p:nvPr>
            <p:ph sz="quarter" idx="14"/>
          </p:nvPr>
        </p:nvSpPr>
        <p:spPr>
          <a:xfrm>
            <a:off x="4367808" y="4293096"/>
            <a:ext cx="7705725" cy="647700"/>
          </a:xfrm>
        </p:spPr>
        <p:txBody>
          <a:bodyPr anchor="ctr">
            <a:normAutofit/>
          </a:bodyPr>
          <a:lstStyle>
            <a:lvl1pPr marL="0" indent="0" algn="ctr">
              <a:buNone/>
              <a:defRPr sz="3200" b="1">
                <a:solidFill>
                  <a:schemeClr val="tx2"/>
                </a:solidFill>
                <a:latin typeface="Gadugi" panose="020B0502040204020203" pitchFamily="34" charset="0"/>
                <a:ea typeface="黑体" panose="02010609060101010101" pitchFamily="49" charset="-122"/>
              </a:defRPr>
            </a:lvl1pPr>
          </a:lstStyle>
          <a:p>
            <a:pPr lvl="0"/>
            <a:endParaRPr lang="zh-CN" altLang="en-US" dirty="0"/>
          </a:p>
        </p:txBody>
      </p:sp>
    </p:spTree>
    <p:extLst>
      <p:ext uri="{BB962C8B-B14F-4D97-AF65-F5344CB8AC3E}">
        <p14:creationId xmlns:p14="http://schemas.microsoft.com/office/powerpoint/2010/main" val="7872791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5167"/>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2"/>
            <a:ext cx="10972800" cy="452543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2"/>
            <a:ext cx="2844800" cy="366183"/>
          </a:xfrm>
          <a:prstGeom prst="rect">
            <a:avLst/>
          </a:prstGeom>
        </p:spPr>
        <p:txBody>
          <a:bodyPr vert="horz" lIns="91440" tIns="45720" rIns="91440" bIns="45720" rtlCol="0" anchor="ctr"/>
          <a:lstStyle>
            <a:lvl1pPr algn="l">
              <a:defRPr sz="1200">
                <a:solidFill>
                  <a:schemeClr val="tx1">
                    <a:tint val="75000"/>
                  </a:schemeClr>
                </a:solidFill>
              </a:defRPr>
            </a:lvl1pPr>
          </a:lstStyle>
          <a:p>
            <a:fld id="{5E5DCEFC-7D9C-4A70-B089-98AE219DD04C}" type="datetimeFigureOut">
              <a:rPr lang="zh-CN" altLang="en-US" smtClean="0"/>
              <a:t>2021/7/12</a:t>
            </a:fld>
            <a:endParaRPr lang="zh-CN" altLang="en-US"/>
          </a:p>
        </p:txBody>
      </p:sp>
      <p:sp>
        <p:nvSpPr>
          <p:cNvPr id="5" name="页脚占位符 4"/>
          <p:cNvSpPr>
            <a:spLocks noGrp="1"/>
          </p:cNvSpPr>
          <p:nvPr>
            <p:ph type="ftr" sz="quarter" idx="3"/>
          </p:nvPr>
        </p:nvSpPr>
        <p:spPr>
          <a:xfrm>
            <a:off x="4165600" y="6356352"/>
            <a:ext cx="3860800" cy="36618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2"/>
            <a:ext cx="2844800" cy="366183"/>
          </a:xfrm>
          <a:prstGeom prst="rect">
            <a:avLst/>
          </a:prstGeom>
        </p:spPr>
        <p:txBody>
          <a:bodyPr vert="horz" lIns="91440" tIns="45720" rIns="91440" bIns="45720" rtlCol="0" anchor="ctr"/>
          <a:lstStyle>
            <a:lvl1pPr algn="r">
              <a:defRPr sz="1200">
                <a:solidFill>
                  <a:schemeClr val="tx1">
                    <a:tint val="75000"/>
                  </a:schemeClr>
                </a:solidFill>
              </a:defRPr>
            </a:lvl1pPr>
          </a:lstStyle>
          <a:p>
            <a:fld id="{BB860826-AF63-47A4-89B0-410089432763}" type="slidenum">
              <a:rPr lang="zh-CN" altLang="en-US" smtClean="0"/>
              <a:t>‹#›</a:t>
            </a:fld>
            <a:endParaRPr lang="zh-CN" altLang="en-US"/>
          </a:p>
        </p:txBody>
      </p:sp>
      <p:pic>
        <p:nvPicPr>
          <p:cNvPr id="7" name="图片 6" descr="PPT标准模板-02"/>
          <p:cNvPicPr>
            <a:picLocks noChangeAspect="1"/>
          </p:cNvPicPr>
          <p:nvPr/>
        </p:nvPicPr>
        <p:blipFill>
          <a:blip r:embed="rId6"/>
          <a:stretch>
            <a:fillRect/>
          </a:stretch>
        </p:blipFill>
        <p:spPr>
          <a:xfrm>
            <a:off x="-4234" y="-5080"/>
            <a:ext cx="12200467" cy="6868160"/>
          </a:xfrm>
          <a:prstGeom prst="rect">
            <a:avLst/>
          </a:prstGeom>
        </p:spPr>
      </p:pic>
    </p:spTree>
    <p:extLst>
      <p:ext uri="{BB962C8B-B14F-4D97-AF65-F5344CB8AC3E}">
        <p14:creationId xmlns:p14="http://schemas.microsoft.com/office/powerpoint/2010/main" val="99721919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5" r:id="rId3"/>
    <p:sldLayoutId id="2147483694" r:id="rId4"/>
  </p:sldLayoutIdLst>
  <p:transition>
    <p:randomBar dir="vert"/>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5167"/>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5E5DCEFC-7D9C-4A70-B089-98AE219DD04C}" type="datetimeFigureOut">
              <a:rPr lang="zh-CN" altLang="en-US" smtClean="0"/>
              <a:t>2021/7/12</a:t>
            </a:fld>
            <a:endParaRPr lang="zh-CN" altLang="en-US"/>
          </a:p>
        </p:txBody>
      </p:sp>
      <p:sp>
        <p:nvSpPr>
          <p:cNvPr id="5" name="页脚占位符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BB860826-AF63-47A4-89B0-410089432763}" type="slidenum">
              <a:rPr lang="zh-CN" altLang="en-US" smtClean="0"/>
              <a:t>‹#›</a:t>
            </a:fld>
            <a:endParaRPr lang="zh-CN" altLang="en-US"/>
          </a:p>
        </p:txBody>
      </p:sp>
      <p:pic>
        <p:nvPicPr>
          <p:cNvPr id="7" name="图片 6" descr="PPT标准模板-02"/>
          <p:cNvPicPr>
            <a:picLocks noChangeAspect="1"/>
          </p:cNvPicPr>
          <p:nvPr userDrawn="1"/>
        </p:nvPicPr>
        <p:blipFill>
          <a:blip r:embed="rId3"/>
          <a:stretch>
            <a:fillRect/>
          </a:stretch>
        </p:blipFill>
        <p:spPr>
          <a:xfrm>
            <a:off x="-4234" y="-5080"/>
            <a:ext cx="12200467" cy="6868160"/>
          </a:xfrm>
          <a:prstGeom prst="rect">
            <a:avLst/>
          </a:prstGeom>
        </p:spPr>
      </p:pic>
    </p:spTree>
    <p:extLst>
      <p:ext uri="{BB962C8B-B14F-4D97-AF65-F5344CB8AC3E}">
        <p14:creationId xmlns:p14="http://schemas.microsoft.com/office/powerpoint/2010/main" val="829020798"/>
      </p:ext>
    </p:extLst>
  </p:cSld>
  <p:clrMap bg1="lt1" tx1="dk1" bg2="lt2" tx2="dk2" accent1="accent1" accent2="accent2" accent3="accent3" accent4="accent4" accent5="accent5" accent6="accent6" hlink="hlink" folHlink="folHlink"/>
  <p:sldLayoutIdLst>
    <p:sldLayoutId id="2147483697" r:id="rId1"/>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smtClean="0"/>
              <a:t>第</a:t>
            </a:r>
            <a:r>
              <a:rPr lang="zh-CN" altLang="en-US" dirty="0"/>
              <a:t>二</a:t>
            </a:r>
            <a:r>
              <a:rPr lang="zh-CN" altLang="en-US" dirty="0" smtClean="0"/>
              <a:t>章 远</a:t>
            </a:r>
            <a:r>
              <a:rPr lang="zh-CN" altLang="en-US" dirty="0"/>
              <a:t>期与期货概述</a:t>
            </a:r>
          </a:p>
        </p:txBody>
      </p:sp>
      <p:sp>
        <p:nvSpPr>
          <p:cNvPr id="3" name="内容占位符 2"/>
          <p:cNvSpPr>
            <a:spLocks noGrp="1"/>
          </p:cNvSpPr>
          <p:nvPr>
            <p:ph idx="1"/>
          </p:nvPr>
        </p:nvSpPr>
        <p:spPr>
          <a:xfrm>
            <a:off x="671398" y="3140968"/>
            <a:ext cx="10849205" cy="3024336"/>
          </a:xfrm>
        </p:spPr>
        <p:txBody>
          <a:bodyPr/>
          <a:lstStyle/>
          <a:p>
            <a:pPr marL="0" indent="0">
              <a:buNone/>
            </a:pPr>
            <a:r>
              <a:rPr lang="zh-CN" altLang="en-US" dirty="0"/>
              <a:t>第一节 远期与远期市场</a:t>
            </a:r>
          </a:p>
          <a:p>
            <a:pPr marL="0" indent="0">
              <a:buNone/>
            </a:pPr>
            <a:r>
              <a:rPr lang="zh-CN" altLang="en-US" dirty="0"/>
              <a:t>第二节 期货与期货市场</a:t>
            </a:r>
          </a:p>
          <a:p>
            <a:pPr marL="0" indent="0">
              <a:buNone/>
            </a:pPr>
            <a:r>
              <a:rPr lang="zh-CN" altLang="en-US" dirty="0"/>
              <a:t>第三节 远期与期货的比较</a:t>
            </a:r>
          </a:p>
          <a:p>
            <a:pPr marL="0" indent="0" algn="ctr">
              <a:buNone/>
            </a:pPr>
            <a:endParaRPr lang="zh-CN" altLang="en-US" dirty="0"/>
          </a:p>
        </p:txBody>
      </p:sp>
    </p:spTree>
    <p:extLst>
      <p:ext uri="{BB962C8B-B14F-4D97-AF65-F5344CB8AC3E}">
        <p14:creationId xmlns:p14="http://schemas.microsoft.com/office/powerpoint/2010/main" val="474744520"/>
      </p:ext>
    </p:extLst>
  </p:cSld>
  <p:clrMapOvr>
    <a:masterClrMapping/>
  </p:clrMapOvr>
  <p:transition>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679065" y="404664"/>
            <a:ext cx="11025940" cy="6061208"/>
            <a:chOff x="679065" y="404664"/>
            <a:chExt cx="11025940" cy="6061208"/>
          </a:xfrm>
        </p:grpSpPr>
        <p:cxnSp>
          <p:nvCxnSpPr>
            <p:cNvPr id="4" name="直接箭头连接符 3"/>
            <p:cNvCxnSpPr/>
            <p:nvPr/>
          </p:nvCxnSpPr>
          <p:spPr>
            <a:xfrm>
              <a:off x="1487488" y="5877272"/>
              <a:ext cx="9001000" cy="0"/>
            </a:xfrm>
            <a:prstGeom prst="straightConnector1">
              <a:avLst/>
            </a:prstGeom>
            <a:ln w="38100">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1487488" y="764704"/>
              <a:ext cx="0" cy="5112568"/>
            </a:xfrm>
            <a:prstGeom prst="straightConnector1">
              <a:avLst/>
            </a:prstGeom>
            <a:ln w="38100">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063552" y="6093296"/>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T+0</a:t>
              </a:r>
              <a:endParaRPr lang="zh-CN" altLang="en-US" sz="2400" b="1" dirty="0">
                <a:solidFill>
                  <a:schemeClr val="tx1"/>
                </a:solidFill>
              </a:endParaRPr>
            </a:p>
          </p:txBody>
        </p:sp>
        <p:sp>
          <p:nvSpPr>
            <p:cNvPr id="12" name="矩形 11"/>
            <p:cNvSpPr/>
            <p:nvPr/>
          </p:nvSpPr>
          <p:spPr>
            <a:xfrm>
              <a:off x="2819732" y="6093296"/>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T+1</a:t>
              </a:r>
              <a:endParaRPr lang="zh-CN" altLang="en-US" sz="2400" b="1" dirty="0">
                <a:solidFill>
                  <a:schemeClr val="tx1"/>
                </a:solidFill>
              </a:endParaRPr>
            </a:p>
          </p:txBody>
        </p:sp>
        <p:sp>
          <p:nvSpPr>
            <p:cNvPr id="13" name="矩形 12"/>
            <p:cNvSpPr/>
            <p:nvPr/>
          </p:nvSpPr>
          <p:spPr>
            <a:xfrm>
              <a:off x="3575912" y="6105832"/>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T+2</a:t>
              </a:r>
              <a:endParaRPr lang="zh-CN" altLang="en-US" sz="2400" b="1" dirty="0">
                <a:solidFill>
                  <a:schemeClr val="tx1"/>
                </a:solidFill>
              </a:endParaRPr>
            </a:p>
          </p:txBody>
        </p:sp>
        <p:cxnSp>
          <p:nvCxnSpPr>
            <p:cNvPr id="15" name="直接连接符 14"/>
            <p:cNvCxnSpPr/>
            <p:nvPr/>
          </p:nvCxnSpPr>
          <p:spPr>
            <a:xfrm>
              <a:off x="2387588" y="5805264"/>
              <a:ext cx="0" cy="1440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143672" y="5805264"/>
              <a:ext cx="0" cy="1440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878992" y="5805264"/>
              <a:ext cx="0" cy="1440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415480" y="5085184"/>
              <a:ext cx="14401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79065" y="4905164"/>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ON</a:t>
              </a:r>
              <a:endParaRPr lang="zh-CN" altLang="en-US" sz="2400" b="1" dirty="0">
                <a:solidFill>
                  <a:schemeClr val="tx1"/>
                </a:solidFill>
              </a:endParaRPr>
            </a:p>
          </p:txBody>
        </p:sp>
        <p:sp>
          <p:nvSpPr>
            <p:cNvPr id="24" name="矩形 23"/>
            <p:cNvSpPr/>
            <p:nvPr/>
          </p:nvSpPr>
          <p:spPr>
            <a:xfrm>
              <a:off x="679065" y="2816932"/>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S</a:t>
              </a:r>
              <a:r>
                <a:rPr lang="en-US" altLang="zh-CN" sz="2400" b="1" dirty="0" smtClean="0">
                  <a:solidFill>
                    <a:schemeClr val="tx1"/>
                  </a:solidFill>
                </a:rPr>
                <a:t>N</a:t>
              </a:r>
              <a:endParaRPr lang="zh-CN" altLang="en-US" sz="2400" b="1" dirty="0">
                <a:solidFill>
                  <a:schemeClr val="tx1"/>
                </a:solidFill>
              </a:endParaRPr>
            </a:p>
          </p:txBody>
        </p:sp>
        <p:sp>
          <p:nvSpPr>
            <p:cNvPr id="25" name="矩形 24"/>
            <p:cNvSpPr/>
            <p:nvPr/>
          </p:nvSpPr>
          <p:spPr>
            <a:xfrm>
              <a:off x="679065" y="3861048"/>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T</a:t>
              </a:r>
              <a:r>
                <a:rPr lang="en-US" altLang="zh-CN" sz="2400" b="1" dirty="0" smtClean="0">
                  <a:solidFill>
                    <a:schemeClr val="tx1"/>
                  </a:solidFill>
                </a:rPr>
                <a:t>N</a:t>
              </a:r>
              <a:endParaRPr lang="zh-CN" altLang="en-US" sz="2400" b="1" dirty="0">
                <a:solidFill>
                  <a:schemeClr val="tx1"/>
                </a:solidFill>
              </a:endParaRPr>
            </a:p>
          </p:txBody>
        </p:sp>
        <p:sp>
          <p:nvSpPr>
            <p:cNvPr id="26" name="矩形 25"/>
            <p:cNvSpPr/>
            <p:nvPr/>
          </p:nvSpPr>
          <p:spPr>
            <a:xfrm>
              <a:off x="679065" y="1772816"/>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1W</a:t>
              </a:r>
              <a:endParaRPr lang="zh-CN" altLang="en-US" sz="2400" b="1" dirty="0">
                <a:solidFill>
                  <a:schemeClr val="tx1"/>
                </a:solidFill>
              </a:endParaRPr>
            </a:p>
          </p:txBody>
        </p:sp>
        <p:cxnSp>
          <p:nvCxnSpPr>
            <p:cNvPr id="28" name="直接箭头连接符 27"/>
            <p:cNvCxnSpPr/>
            <p:nvPr/>
          </p:nvCxnSpPr>
          <p:spPr>
            <a:xfrm>
              <a:off x="2351584" y="5085184"/>
              <a:ext cx="792088" cy="0"/>
            </a:xfrm>
            <a:prstGeom prst="straightConnector1">
              <a:avLst/>
            </a:prstGeom>
            <a:ln w="38100">
              <a:solidFill>
                <a:srgbClr val="FF000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1415480" y="4077072"/>
              <a:ext cx="14401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3109764" y="4077072"/>
              <a:ext cx="792088" cy="0"/>
            </a:xfrm>
            <a:prstGeom prst="straightConnector1">
              <a:avLst/>
            </a:prstGeom>
            <a:ln w="38100">
              <a:solidFill>
                <a:srgbClr val="FF000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415480" y="2996952"/>
              <a:ext cx="14401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4332092" y="6105832"/>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T+3</a:t>
              </a:r>
              <a:endParaRPr lang="zh-CN" altLang="en-US" sz="2400" b="1" dirty="0">
                <a:solidFill>
                  <a:schemeClr val="tx1"/>
                </a:solidFill>
              </a:endParaRPr>
            </a:p>
          </p:txBody>
        </p:sp>
        <p:cxnSp>
          <p:nvCxnSpPr>
            <p:cNvPr id="34" name="直接连接符 33"/>
            <p:cNvCxnSpPr/>
            <p:nvPr/>
          </p:nvCxnSpPr>
          <p:spPr>
            <a:xfrm>
              <a:off x="4655840" y="5805264"/>
              <a:ext cx="0" cy="1440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827940" y="3012192"/>
              <a:ext cx="792088" cy="0"/>
            </a:xfrm>
            <a:prstGeom prst="straightConnector1">
              <a:avLst/>
            </a:prstGeom>
            <a:ln w="38100">
              <a:solidFill>
                <a:srgbClr val="FF000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415480" y="1973600"/>
              <a:ext cx="14401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3827940" y="1988840"/>
              <a:ext cx="5796452" cy="0"/>
            </a:xfrm>
            <a:prstGeom prst="straightConnector1">
              <a:avLst/>
            </a:prstGeom>
            <a:ln w="38100">
              <a:solidFill>
                <a:srgbClr val="FF000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9480376" y="6089828"/>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T+9</a:t>
              </a:r>
              <a:endParaRPr lang="zh-CN" altLang="en-US" sz="2400" b="1" dirty="0">
                <a:solidFill>
                  <a:schemeClr val="tx1"/>
                </a:solidFill>
              </a:endParaRPr>
            </a:p>
          </p:txBody>
        </p:sp>
        <p:cxnSp>
          <p:nvCxnSpPr>
            <p:cNvPr id="40" name="直接连接符 39"/>
            <p:cNvCxnSpPr/>
            <p:nvPr/>
          </p:nvCxnSpPr>
          <p:spPr>
            <a:xfrm>
              <a:off x="9840416" y="5805264"/>
              <a:ext cx="0" cy="1440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10416480" y="5697252"/>
              <a:ext cx="1288525" cy="324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黑体" panose="02010609060101010101" pitchFamily="49" charset="-122"/>
                  <a:ea typeface="黑体" panose="02010609060101010101" pitchFamily="49" charset="-122"/>
                </a:rPr>
                <a:t>交易日</a:t>
              </a:r>
            </a:p>
          </p:txBody>
        </p:sp>
        <p:sp>
          <p:nvSpPr>
            <p:cNvPr id="42" name="矩形 41"/>
            <p:cNvSpPr/>
            <p:nvPr/>
          </p:nvSpPr>
          <p:spPr>
            <a:xfrm>
              <a:off x="767408" y="404664"/>
              <a:ext cx="1436351" cy="2700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黑体" panose="02010609060101010101" pitchFamily="49" charset="-122"/>
                  <a:ea typeface="黑体" panose="02010609060101010101" pitchFamily="49" charset="-122"/>
                </a:rPr>
                <a:t>期限类型</a:t>
              </a:r>
              <a:endParaRPr lang="zh-CN" altLang="en-US" sz="2400" b="1" dirty="0">
                <a:solidFill>
                  <a:schemeClr val="tx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734208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人民币兑美元远期汇率有三类：</a:t>
            </a:r>
            <a:endParaRPr lang="en-US" altLang="zh-CN" dirty="0" smtClean="0"/>
          </a:p>
          <a:p>
            <a:pPr lvl="1"/>
            <a:r>
              <a:rPr lang="en-US" altLang="zh-CN" dirty="0" smtClean="0"/>
              <a:t>CNY</a:t>
            </a:r>
            <a:r>
              <a:rPr lang="zh-CN" altLang="en-US" dirty="0" smtClean="0"/>
              <a:t>：在中国外汇管理局监管下，主要通过中国境内的外汇交易中心（</a:t>
            </a:r>
            <a:r>
              <a:rPr lang="zh-CN" altLang="en-US" dirty="0"/>
              <a:t>在岸市</a:t>
            </a:r>
            <a:r>
              <a:rPr lang="zh-CN" altLang="en-US" dirty="0" smtClean="0"/>
              <a:t>场）进行的远期外汇交易，其标的是在岸人民币；</a:t>
            </a:r>
            <a:endParaRPr lang="en-US" altLang="zh-CN" dirty="0" smtClean="0"/>
          </a:p>
          <a:p>
            <a:pPr lvl="1"/>
            <a:r>
              <a:rPr lang="en-US" altLang="zh-CN" dirty="0" smtClean="0"/>
              <a:t>CNH</a:t>
            </a:r>
            <a:r>
              <a:rPr lang="zh-CN" altLang="en-US" dirty="0" smtClean="0"/>
              <a:t>：在离岸市场上的远期外汇交易，其标的是离岸人民币汇率。</a:t>
            </a:r>
            <a:endParaRPr lang="en-US" altLang="zh-CN" dirty="0" smtClean="0"/>
          </a:p>
          <a:p>
            <a:pPr lvl="1"/>
            <a:r>
              <a:rPr lang="en-US" altLang="zh-CN" dirty="0" smtClean="0"/>
              <a:t>NDF</a:t>
            </a:r>
            <a:r>
              <a:rPr lang="zh-CN" altLang="en-US" dirty="0" smtClean="0"/>
              <a:t>：游离于监管之外的外汇市场，无法进行本金的交割，其标的是在岸市场上的</a:t>
            </a:r>
            <a:r>
              <a:rPr lang="en-US" altLang="zh-CN" dirty="0" smtClean="0"/>
              <a:t>CNY</a:t>
            </a:r>
            <a:r>
              <a:rPr lang="zh-CN" altLang="en-US" dirty="0" smtClean="0"/>
              <a:t>现货汇率。</a:t>
            </a:r>
            <a:endParaRPr lang="en-US" altLang="zh-CN" dirty="0" smtClean="0"/>
          </a:p>
          <a:p>
            <a:r>
              <a:rPr lang="en-US" altLang="zh-CN" dirty="0" smtClean="0"/>
              <a:t>CNY</a:t>
            </a:r>
            <a:r>
              <a:rPr lang="zh-CN" altLang="en-US" dirty="0" smtClean="0"/>
              <a:t>和</a:t>
            </a:r>
            <a:r>
              <a:rPr lang="en-US" altLang="zh-CN" dirty="0" smtClean="0"/>
              <a:t>CNH</a:t>
            </a:r>
            <a:r>
              <a:rPr lang="zh-CN" altLang="en-US" dirty="0" smtClean="0"/>
              <a:t>都属于可交割远期（</a:t>
            </a:r>
            <a:r>
              <a:rPr lang="en-US" altLang="zh-CN" dirty="0" smtClean="0"/>
              <a:t>DF</a:t>
            </a:r>
            <a:r>
              <a:rPr lang="zh-CN" altLang="en-US" dirty="0" smtClean="0"/>
              <a:t>）。</a:t>
            </a:r>
            <a:endParaRPr lang="en-US" altLang="zh-CN" dirty="0" smtClean="0"/>
          </a:p>
          <a:p>
            <a:r>
              <a:rPr lang="zh-CN" altLang="en-US" dirty="0" smtClean="0"/>
              <a:t>由于离岸市场和在岸市场分离，</a:t>
            </a:r>
            <a:r>
              <a:rPr lang="en-US" altLang="zh-CN" dirty="0" smtClean="0"/>
              <a:t>CNY</a:t>
            </a:r>
            <a:r>
              <a:rPr lang="zh-CN" altLang="en-US" dirty="0" smtClean="0"/>
              <a:t>和</a:t>
            </a:r>
            <a:r>
              <a:rPr lang="en-US" altLang="zh-CN" dirty="0" smtClean="0"/>
              <a:t>CNH</a:t>
            </a:r>
            <a:r>
              <a:rPr lang="zh-CN" altLang="en-US" dirty="0" smtClean="0"/>
              <a:t>两个市场的即期和远期汇率有所不同，反映了两个市场的外汇供需存在差异。</a:t>
            </a:r>
            <a:endParaRPr lang="en-US" altLang="zh-CN" dirty="0" smtClean="0"/>
          </a:p>
          <a:p>
            <a:pPr lvl="1"/>
            <a:endParaRPr lang="zh-CN" altLang="en-US" dirty="0"/>
          </a:p>
        </p:txBody>
      </p:sp>
      <p:sp>
        <p:nvSpPr>
          <p:cNvPr id="3" name="标题 2"/>
          <p:cNvSpPr>
            <a:spLocks noGrp="1"/>
          </p:cNvSpPr>
          <p:nvPr>
            <p:ph type="title"/>
          </p:nvPr>
        </p:nvSpPr>
        <p:spPr/>
        <p:txBody>
          <a:bodyPr/>
          <a:lstStyle/>
          <a:p>
            <a:r>
              <a:rPr lang="zh-CN" altLang="en-US" dirty="0"/>
              <a:t>（二）远期外汇协议</a:t>
            </a:r>
          </a:p>
        </p:txBody>
      </p:sp>
    </p:spTree>
    <p:extLst>
      <p:ext uri="{BB962C8B-B14F-4D97-AF65-F5344CB8AC3E}">
        <p14:creationId xmlns:p14="http://schemas.microsoft.com/office/powerpoint/2010/main" val="973609702"/>
      </p:ext>
    </p:extLst>
  </p:cSld>
  <p:clrMapOvr>
    <a:masterClrMapping/>
  </p:clrMapOvr>
  <p:transition>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远期股票合约（</a:t>
            </a:r>
            <a:r>
              <a:rPr lang="en-US" altLang="zh-CN" dirty="0"/>
              <a:t>Equity forwards</a:t>
            </a:r>
            <a:r>
              <a:rPr lang="zh-CN" altLang="en-US" dirty="0"/>
              <a:t>）是指在将来某一特定日期按特定价格交付一定数量单只股票或一揽子股票的协议</a:t>
            </a:r>
            <a:r>
              <a:rPr lang="zh-CN" altLang="en-US" dirty="0" smtClean="0"/>
              <a:t>。</a:t>
            </a:r>
            <a:endParaRPr lang="en-US" altLang="zh-CN" dirty="0" smtClean="0"/>
          </a:p>
          <a:p>
            <a:pPr lvl="1"/>
            <a:r>
              <a:rPr lang="zh-CN" altLang="en-US" dirty="0" smtClean="0"/>
              <a:t>远期股票合约由于出现时间不长，交易规模还不是很大。</a:t>
            </a:r>
            <a:endParaRPr lang="zh-CN" altLang="en-US" dirty="0"/>
          </a:p>
          <a:p>
            <a:r>
              <a:rPr lang="zh-CN" altLang="en-US" dirty="0">
                <a:solidFill>
                  <a:srgbClr val="0000CC"/>
                </a:solidFill>
              </a:rPr>
              <a:t>案例</a:t>
            </a:r>
            <a:r>
              <a:rPr lang="en-US" altLang="zh-CN" dirty="0" smtClean="0">
                <a:solidFill>
                  <a:srgbClr val="0000CC"/>
                </a:solidFill>
              </a:rPr>
              <a:t>2.1 </a:t>
            </a:r>
            <a:r>
              <a:rPr lang="zh-CN" altLang="en-US" dirty="0">
                <a:solidFill>
                  <a:srgbClr val="0000CC"/>
                </a:solidFill>
              </a:rPr>
              <a:t>远期股票合约，</a:t>
            </a:r>
            <a:r>
              <a:rPr lang="en-US" altLang="zh-CN" dirty="0" smtClean="0">
                <a:solidFill>
                  <a:srgbClr val="0000CC"/>
                </a:solidFill>
              </a:rPr>
              <a:t>P29</a:t>
            </a:r>
            <a:endParaRPr lang="en-US" altLang="zh-CN" dirty="0">
              <a:solidFill>
                <a:srgbClr val="0000CC"/>
              </a:solidFill>
            </a:endParaRPr>
          </a:p>
          <a:p>
            <a:endParaRPr lang="zh-CN" altLang="en-US" dirty="0"/>
          </a:p>
        </p:txBody>
      </p:sp>
      <p:sp>
        <p:nvSpPr>
          <p:cNvPr id="3" name="标题 2"/>
          <p:cNvSpPr>
            <a:spLocks noGrp="1"/>
          </p:cNvSpPr>
          <p:nvPr>
            <p:ph type="title"/>
          </p:nvPr>
        </p:nvSpPr>
        <p:spPr/>
        <p:txBody>
          <a:bodyPr/>
          <a:lstStyle/>
          <a:p>
            <a:r>
              <a:rPr lang="zh-CN" altLang="en-US" dirty="0" smtClean="0"/>
              <a:t>（三）股票远期合约</a:t>
            </a:r>
            <a:endParaRPr lang="zh-CN" altLang="en-US" dirty="0"/>
          </a:p>
        </p:txBody>
      </p:sp>
    </p:spTree>
    <p:extLst>
      <p:ext uri="{BB962C8B-B14F-4D97-AF65-F5344CB8AC3E}">
        <p14:creationId xmlns:p14="http://schemas.microsoft.com/office/powerpoint/2010/main" val="1052500295"/>
      </p:ext>
    </p:extLst>
  </p:cSld>
  <p:clrMapOvr>
    <a:masterClrMapping/>
  </p:clrMapOvr>
  <p:transition>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远期市场的交易机</a:t>
            </a:r>
            <a:r>
              <a:rPr lang="zh-CN" altLang="en-US" dirty="0" smtClean="0"/>
              <a:t>制的两</a:t>
            </a:r>
            <a:r>
              <a:rPr lang="zh-CN" altLang="en-US" dirty="0"/>
              <a:t>大特征：分散的场外交易和非标准化合约。</a:t>
            </a:r>
          </a:p>
          <a:p>
            <a:r>
              <a:rPr lang="zh-CN" altLang="en-US" dirty="0"/>
              <a:t>场外交易</a:t>
            </a:r>
            <a:endParaRPr lang="en-US" altLang="zh-CN" dirty="0" smtClean="0"/>
          </a:p>
          <a:p>
            <a:pPr lvl="1"/>
            <a:r>
              <a:rPr lang="zh-CN" altLang="en-US" dirty="0" smtClean="0"/>
              <a:t>远</a:t>
            </a:r>
            <a:r>
              <a:rPr lang="zh-CN" altLang="en-US" dirty="0"/>
              <a:t>期合约不在交易所交易，而是在金融机构之间或金融机构与客户之间通过谈判后签</a:t>
            </a:r>
            <a:r>
              <a:rPr lang="zh-CN" altLang="en-US" dirty="0" smtClean="0"/>
              <a:t>署。</a:t>
            </a:r>
            <a:endParaRPr lang="en-US" altLang="zh-CN" dirty="0" smtClean="0"/>
          </a:p>
          <a:p>
            <a:pPr lvl="1"/>
            <a:r>
              <a:rPr lang="zh-CN" altLang="en-US" dirty="0"/>
              <a:t>现</a:t>
            </a:r>
            <a:r>
              <a:rPr lang="zh-CN" altLang="en-US" dirty="0" smtClean="0"/>
              <a:t>代远期交易已成为通过计算计网络相互连通的全球性场外市场。</a:t>
            </a:r>
            <a:endParaRPr lang="zh-CN" altLang="en-US" dirty="0"/>
          </a:p>
          <a:p>
            <a:r>
              <a:rPr lang="zh-CN" altLang="en-US" dirty="0" smtClean="0"/>
              <a:t>非标准化</a:t>
            </a:r>
            <a:endParaRPr lang="en-US" altLang="zh-CN" dirty="0" smtClean="0"/>
          </a:p>
          <a:p>
            <a:pPr lvl="1"/>
            <a:r>
              <a:rPr lang="zh-CN" altLang="en-US" dirty="0" smtClean="0"/>
              <a:t>双</a:t>
            </a:r>
            <a:r>
              <a:rPr lang="zh-CN" altLang="en-US" dirty="0"/>
              <a:t>方可以就交割地点、交割时间、交割价格、合约规模、标的物的品质等细节进行谈判，以便尽量满足双方的需要。</a:t>
            </a:r>
          </a:p>
          <a:p>
            <a:endParaRPr lang="zh-CN" altLang="en-US" dirty="0"/>
          </a:p>
        </p:txBody>
      </p:sp>
      <p:sp>
        <p:nvSpPr>
          <p:cNvPr id="3" name="标题 2"/>
          <p:cNvSpPr>
            <a:spLocks noGrp="1"/>
          </p:cNvSpPr>
          <p:nvPr>
            <p:ph type="title"/>
          </p:nvPr>
        </p:nvSpPr>
        <p:spPr/>
        <p:txBody>
          <a:bodyPr/>
          <a:lstStyle/>
          <a:p>
            <a:r>
              <a:rPr lang="zh-CN" altLang="en-US" dirty="0"/>
              <a:t>三、远期市场的交易机制</a:t>
            </a:r>
          </a:p>
        </p:txBody>
      </p:sp>
    </p:spTree>
    <p:extLst>
      <p:ext uri="{BB962C8B-B14F-4D97-AF65-F5344CB8AC3E}">
        <p14:creationId xmlns:p14="http://schemas.microsoft.com/office/powerpoint/2010/main" val="1342190583"/>
      </p:ext>
    </p:extLst>
  </p:cSld>
  <p:clrMapOvr>
    <a:masterClrMapping/>
  </p:clrMapOvr>
  <p:transition>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远期合约的优缺点</a:t>
            </a:r>
          </a:p>
          <a:p>
            <a:r>
              <a:rPr lang="zh-CN" altLang="en-US" dirty="0" smtClean="0"/>
              <a:t>缺</a:t>
            </a:r>
            <a:r>
              <a:rPr lang="zh-CN" altLang="en-US" dirty="0"/>
              <a:t>点：</a:t>
            </a:r>
          </a:p>
          <a:p>
            <a:pPr lvl="1"/>
            <a:r>
              <a:rPr lang="zh-CN" altLang="en-US" dirty="0" smtClean="0"/>
              <a:t>远期合约交易没</a:t>
            </a:r>
            <a:r>
              <a:rPr lang="zh-CN" altLang="en-US" dirty="0"/>
              <a:t>有固</a:t>
            </a:r>
            <a:r>
              <a:rPr lang="zh-CN" altLang="en-US" dirty="0" smtClean="0"/>
              <a:t>定集中的场所和信息披露交换机制，信息交</a:t>
            </a:r>
            <a:r>
              <a:rPr lang="zh-CN" altLang="en-US" dirty="0"/>
              <a:t>流和传</a:t>
            </a:r>
            <a:r>
              <a:rPr lang="zh-CN" altLang="en-US" dirty="0" smtClean="0"/>
              <a:t>递较慢，</a:t>
            </a:r>
            <a:r>
              <a:rPr lang="zh-CN" altLang="en-US" dirty="0"/>
              <a:t>市场效率较低。</a:t>
            </a:r>
          </a:p>
          <a:p>
            <a:pPr lvl="1"/>
            <a:r>
              <a:rPr lang="zh-CN" altLang="en-US" dirty="0" smtClean="0"/>
              <a:t>非标准化的合约条款导致远</a:t>
            </a:r>
            <a:r>
              <a:rPr lang="zh-CN" altLang="en-US" dirty="0"/>
              <a:t>期合约千差万别</a:t>
            </a:r>
            <a:r>
              <a:rPr lang="zh-CN" altLang="en-US" dirty="0" smtClean="0"/>
              <a:t>，流</a:t>
            </a:r>
            <a:r>
              <a:rPr lang="zh-CN" altLang="en-US" dirty="0"/>
              <a:t>动性较差。</a:t>
            </a:r>
          </a:p>
          <a:p>
            <a:pPr lvl="1"/>
            <a:r>
              <a:rPr lang="zh-CN" altLang="en-US" dirty="0" smtClean="0"/>
              <a:t>远期合约交易缺乏统一、集中和强有力的对手方风险管理机制，远</a:t>
            </a:r>
            <a:r>
              <a:rPr lang="zh-CN" altLang="en-US" dirty="0"/>
              <a:t>期合</a:t>
            </a:r>
            <a:r>
              <a:rPr lang="zh-CN" altLang="en-US" dirty="0" smtClean="0"/>
              <a:t>约的违</a:t>
            </a:r>
            <a:r>
              <a:rPr lang="zh-CN" altLang="en-US" dirty="0"/>
              <a:t>约风</a:t>
            </a:r>
            <a:r>
              <a:rPr lang="zh-CN" altLang="en-US" dirty="0" smtClean="0"/>
              <a:t>险相对较</a:t>
            </a:r>
            <a:r>
              <a:rPr lang="zh-CN" altLang="en-US" dirty="0"/>
              <a:t>高</a:t>
            </a:r>
            <a:r>
              <a:rPr lang="zh-CN" altLang="en-US" dirty="0" smtClean="0"/>
              <a:t>。</a:t>
            </a:r>
            <a:endParaRPr lang="en-US" altLang="zh-CN" dirty="0" smtClean="0"/>
          </a:p>
          <a:p>
            <a:r>
              <a:rPr lang="zh-CN" altLang="en-US" dirty="0"/>
              <a:t>优点：</a:t>
            </a:r>
          </a:p>
          <a:p>
            <a:pPr lvl="1"/>
            <a:r>
              <a:rPr lang="zh-CN" altLang="en-US" dirty="0"/>
              <a:t>灵活性大，可以根据交易双方的具</a:t>
            </a:r>
            <a:r>
              <a:rPr lang="zh-CN" altLang="en-US" dirty="0" smtClean="0"/>
              <a:t>体需求量身打造。</a:t>
            </a:r>
            <a:endParaRPr lang="zh-CN" altLang="en-US" dirty="0"/>
          </a:p>
          <a:p>
            <a:pPr lvl="1"/>
            <a:r>
              <a:rPr lang="zh-CN" altLang="en-US" dirty="0" smtClean="0"/>
              <a:t>隐蔽性好，远期交易无须对外披露，比</a:t>
            </a:r>
            <a:r>
              <a:rPr lang="zh-CN" altLang="en-US" dirty="0"/>
              <a:t>较容易规避监管</a:t>
            </a:r>
            <a:r>
              <a:rPr lang="zh-CN" altLang="en-US" dirty="0" smtClean="0"/>
              <a:t>。</a:t>
            </a:r>
            <a:endParaRPr lang="zh-CN" altLang="en-US" dirty="0"/>
          </a:p>
        </p:txBody>
      </p:sp>
      <p:sp>
        <p:nvSpPr>
          <p:cNvPr id="3" name="标题 2"/>
          <p:cNvSpPr>
            <a:spLocks noGrp="1"/>
          </p:cNvSpPr>
          <p:nvPr>
            <p:ph type="title"/>
          </p:nvPr>
        </p:nvSpPr>
        <p:spPr/>
        <p:txBody>
          <a:bodyPr/>
          <a:lstStyle/>
          <a:p>
            <a:r>
              <a:rPr lang="zh-CN" altLang="en-US" dirty="0"/>
              <a:t>三、远期市场的交易机制</a:t>
            </a:r>
          </a:p>
        </p:txBody>
      </p:sp>
    </p:spTree>
    <p:extLst>
      <p:ext uri="{BB962C8B-B14F-4D97-AF65-F5344CB8AC3E}">
        <p14:creationId xmlns:p14="http://schemas.microsoft.com/office/powerpoint/2010/main" val="464750702"/>
      </p:ext>
    </p:extLst>
  </p:cSld>
  <p:clrMapOvr>
    <a:masterClrMapping/>
  </p:clrMapOvr>
  <p:transition>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第二节 期货与期货市场</a:t>
            </a:r>
          </a:p>
        </p:txBody>
      </p:sp>
    </p:spTree>
    <p:extLst>
      <p:ext uri="{BB962C8B-B14F-4D97-AF65-F5344CB8AC3E}">
        <p14:creationId xmlns:p14="http://schemas.microsoft.com/office/powerpoint/2010/main" val="2617230967"/>
      </p:ext>
    </p:extLst>
  </p:cSld>
  <p:clrMapOvr>
    <a:masterClrMapping/>
  </p:clrMapOvr>
  <p:transition>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金融期货合</a:t>
            </a:r>
            <a:r>
              <a:rPr lang="zh-CN" altLang="en-US" dirty="0" smtClean="0"/>
              <a:t>约（</a:t>
            </a:r>
            <a:r>
              <a:rPr lang="en-US" altLang="zh-CN" dirty="0" smtClean="0"/>
              <a:t>financial futures contracts</a:t>
            </a:r>
            <a:r>
              <a:rPr lang="zh-CN" altLang="en-US" dirty="0" smtClean="0"/>
              <a:t>）是在</a:t>
            </a:r>
            <a:r>
              <a:rPr lang="zh-CN" altLang="en-US" dirty="0"/>
              <a:t>交易所交易的、协议双方约定在将来某个日期按事先确定的条件（包括交割价格、交割地点和交割方式等）买入或卖出一定标准数量的特</a:t>
            </a:r>
            <a:r>
              <a:rPr lang="zh-CN" altLang="en-US" dirty="0" smtClean="0"/>
              <a:t>定标的资产的</a:t>
            </a:r>
            <a:r>
              <a:rPr lang="zh-CN" altLang="en-US" dirty="0"/>
              <a:t>标准化协议。</a:t>
            </a:r>
          </a:p>
          <a:p>
            <a:pPr lvl="1"/>
            <a:r>
              <a:rPr lang="zh-CN" altLang="en-US" dirty="0" smtClean="0"/>
              <a:t>多方：合</a:t>
            </a:r>
            <a:r>
              <a:rPr lang="zh-CN" altLang="en-US" dirty="0"/>
              <a:t>约中未来将买入标的物的一</a:t>
            </a:r>
            <a:r>
              <a:rPr lang="zh-CN" altLang="en-US" dirty="0" smtClean="0"/>
              <a:t>方；</a:t>
            </a:r>
            <a:endParaRPr lang="en-US" altLang="zh-CN" dirty="0" smtClean="0"/>
          </a:p>
          <a:p>
            <a:pPr lvl="1"/>
            <a:r>
              <a:rPr lang="zh-CN" altLang="en-US" dirty="0"/>
              <a:t>空</a:t>
            </a:r>
            <a:r>
              <a:rPr lang="zh-CN" altLang="en-US" dirty="0" smtClean="0"/>
              <a:t>方：合约中未来将卖</a:t>
            </a:r>
            <a:r>
              <a:rPr lang="zh-CN" altLang="en-US" dirty="0"/>
              <a:t>出标的物的一</a:t>
            </a:r>
            <a:r>
              <a:rPr lang="zh-CN" altLang="en-US" dirty="0" smtClean="0"/>
              <a:t>方。</a:t>
            </a:r>
            <a:endParaRPr lang="en-US" altLang="zh-CN" dirty="0" smtClean="0"/>
          </a:p>
          <a:p>
            <a:r>
              <a:rPr lang="zh-CN" altLang="en-US" dirty="0"/>
              <a:t>从本质上说，期货与远期是完全相同的，都是在当前时刻约定未来的各交易要素。</a:t>
            </a:r>
          </a:p>
          <a:p>
            <a:r>
              <a:rPr lang="zh-CN" altLang="en-US" dirty="0" smtClean="0"/>
              <a:t>期货同样不能保证其投资者未来一定盈利，但可以为投资者提供确定的未来买卖价格。</a:t>
            </a:r>
            <a:endParaRPr lang="zh-CN" altLang="en-US" dirty="0"/>
          </a:p>
        </p:txBody>
      </p:sp>
      <p:sp>
        <p:nvSpPr>
          <p:cNvPr id="3" name="标题 2"/>
          <p:cNvSpPr>
            <a:spLocks noGrp="1"/>
          </p:cNvSpPr>
          <p:nvPr>
            <p:ph type="title"/>
          </p:nvPr>
        </p:nvSpPr>
        <p:spPr/>
        <p:txBody>
          <a:bodyPr/>
          <a:lstStyle/>
          <a:p>
            <a:r>
              <a:rPr lang="zh-CN" altLang="en-US" dirty="0"/>
              <a:t>一</a:t>
            </a:r>
            <a:r>
              <a:rPr lang="zh-CN" altLang="en-US" dirty="0" smtClean="0"/>
              <a:t>、金融期</a:t>
            </a:r>
            <a:r>
              <a:rPr lang="zh-CN" altLang="en-US" dirty="0"/>
              <a:t>货合约的定义</a:t>
            </a:r>
          </a:p>
        </p:txBody>
      </p:sp>
    </p:spTree>
    <p:extLst>
      <p:ext uri="{BB962C8B-B14F-4D97-AF65-F5344CB8AC3E}">
        <p14:creationId xmlns:p14="http://schemas.microsoft.com/office/powerpoint/2010/main" val="2688264434"/>
      </p:ext>
    </p:extLst>
  </p:cSld>
  <p:clrMapOvr>
    <a:masterClrMapping/>
  </p:clrMapOvr>
  <p:transition>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期货与远期的重要区别就在于交易机制的差异</a:t>
            </a:r>
            <a:r>
              <a:rPr lang="zh-CN" altLang="en-US" dirty="0" smtClean="0"/>
              <a:t>。</a:t>
            </a:r>
            <a:endParaRPr lang="en-US" altLang="zh-CN" dirty="0" smtClean="0"/>
          </a:p>
          <a:p>
            <a:pPr lvl="1"/>
            <a:r>
              <a:rPr lang="zh-CN" altLang="en-US" dirty="0" smtClean="0"/>
              <a:t>与</a:t>
            </a:r>
            <a:r>
              <a:rPr lang="zh-CN" altLang="en-US" dirty="0"/>
              <a:t>场外交易的非标准化远期合约相反，期货是在交易所内交易的标准化合约</a:t>
            </a:r>
            <a:r>
              <a:rPr lang="zh-CN" altLang="en-US" dirty="0" smtClean="0"/>
              <a:t>。</a:t>
            </a:r>
            <a:endParaRPr lang="en-US" altLang="zh-CN" dirty="0" smtClean="0"/>
          </a:p>
          <a:p>
            <a:pPr lvl="1"/>
            <a:r>
              <a:rPr lang="zh-CN" altLang="en-US" dirty="0" smtClean="0"/>
              <a:t>期货交</a:t>
            </a:r>
            <a:r>
              <a:rPr lang="zh-CN" altLang="en-US" dirty="0"/>
              <a:t>易</a:t>
            </a:r>
            <a:r>
              <a:rPr lang="zh-CN" altLang="en-US" dirty="0" smtClean="0"/>
              <a:t>所还规</a:t>
            </a:r>
            <a:r>
              <a:rPr lang="zh-CN" altLang="en-US" dirty="0"/>
              <a:t>定了一些特殊的交易和交割制</a:t>
            </a:r>
            <a:r>
              <a:rPr lang="zh-CN" altLang="en-US" dirty="0" smtClean="0"/>
              <a:t>度：</a:t>
            </a:r>
            <a:endParaRPr lang="zh-CN" altLang="en-US" dirty="0"/>
          </a:p>
          <a:p>
            <a:pPr lvl="2"/>
            <a:r>
              <a:rPr lang="zh-CN" altLang="en-US" dirty="0"/>
              <a:t>每日盯市结</a:t>
            </a:r>
            <a:r>
              <a:rPr lang="zh-CN" altLang="en-US" dirty="0" smtClean="0"/>
              <a:t>算</a:t>
            </a:r>
            <a:r>
              <a:rPr lang="zh-CN" altLang="en-US" dirty="0"/>
              <a:t>制度</a:t>
            </a:r>
            <a:r>
              <a:rPr lang="zh-CN" altLang="en-US" dirty="0" smtClean="0"/>
              <a:t>（</a:t>
            </a:r>
            <a:r>
              <a:rPr lang="en-US" altLang="zh-CN" dirty="0" smtClean="0"/>
              <a:t>mark to market and daily settlement</a:t>
            </a:r>
            <a:r>
              <a:rPr lang="zh-CN" altLang="en-US" dirty="0" smtClean="0"/>
              <a:t>）</a:t>
            </a:r>
            <a:endParaRPr lang="zh-CN" altLang="en-US" dirty="0"/>
          </a:p>
          <a:p>
            <a:pPr lvl="2"/>
            <a:r>
              <a:rPr lang="zh-CN" altLang="en-US" dirty="0"/>
              <a:t>保证金制</a:t>
            </a:r>
            <a:r>
              <a:rPr lang="zh-CN" altLang="en-US" dirty="0" smtClean="0"/>
              <a:t>度（</a:t>
            </a:r>
            <a:r>
              <a:rPr lang="en-US" altLang="zh-CN" dirty="0" smtClean="0"/>
              <a:t>margin</a:t>
            </a:r>
            <a:r>
              <a:rPr lang="zh-CN" altLang="en-US" dirty="0" smtClean="0"/>
              <a:t>）</a:t>
            </a:r>
            <a:endParaRPr lang="zh-CN" altLang="en-US" dirty="0"/>
          </a:p>
          <a:p>
            <a:endParaRPr lang="zh-CN" altLang="en-US" dirty="0"/>
          </a:p>
        </p:txBody>
      </p:sp>
      <p:sp>
        <p:nvSpPr>
          <p:cNvPr id="3" name="标题 2"/>
          <p:cNvSpPr>
            <a:spLocks noGrp="1"/>
          </p:cNvSpPr>
          <p:nvPr>
            <p:ph type="title"/>
          </p:nvPr>
        </p:nvSpPr>
        <p:spPr/>
        <p:txBody>
          <a:bodyPr/>
          <a:lstStyle/>
          <a:p>
            <a:r>
              <a:rPr lang="zh-CN" altLang="en-US" dirty="0"/>
              <a:t>一、金融期货合约的定义</a:t>
            </a:r>
          </a:p>
        </p:txBody>
      </p:sp>
    </p:spTree>
    <p:extLst>
      <p:ext uri="{BB962C8B-B14F-4D97-AF65-F5344CB8AC3E}">
        <p14:creationId xmlns:p14="http://schemas.microsoft.com/office/powerpoint/2010/main" val="1966152961"/>
      </p:ext>
    </p:extLst>
  </p:cSld>
  <p:clrMapOvr>
    <a:masterClrMapping/>
  </p:clrMapOvr>
  <p:transition>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期货分为金融期货和商品期货</a:t>
            </a:r>
            <a:endParaRPr lang="en-US" altLang="zh-CN" dirty="0" smtClean="0"/>
          </a:p>
          <a:p>
            <a:r>
              <a:rPr lang="zh-CN" altLang="en-US" dirty="0" smtClean="0"/>
              <a:t>根</a:t>
            </a:r>
            <a:r>
              <a:rPr lang="zh-CN" altLang="en-US" dirty="0"/>
              <a:t>据标的资产不同，常见的金融期货主要可分为</a:t>
            </a:r>
            <a:r>
              <a:rPr lang="en-US" altLang="zh-CN" dirty="0"/>
              <a:t>:</a:t>
            </a:r>
          </a:p>
          <a:p>
            <a:pPr lvl="1"/>
            <a:r>
              <a:rPr lang="zh-CN" altLang="en-US" dirty="0"/>
              <a:t>股票指数期货（股指期货</a:t>
            </a:r>
            <a:r>
              <a:rPr lang="zh-CN" altLang="en-US" dirty="0" smtClean="0"/>
              <a:t>）：以</a:t>
            </a:r>
            <a:r>
              <a:rPr lang="zh-CN" altLang="en-US" dirty="0"/>
              <a:t>特定股票指数为标的资产的期货合</a:t>
            </a:r>
            <a:r>
              <a:rPr lang="zh-CN" altLang="en-US" dirty="0" smtClean="0"/>
              <a:t>约。</a:t>
            </a:r>
            <a:endParaRPr lang="en-US" altLang="zh-CN" dirty="0" smtClean="0"/>
          </a:p>
          <a:p>
            <a:pPr lvl="2"/>
            <a:r>
              <a:rPr lang="zh-CN" altLang="en-US" dirty="0" smtClean="0"/>
              <a:t>例如：</a:t>
            </a:r>
            <a:r>
              <a:rPr lang="en-US" altLang="zh-CN" dirty="0" smtClean="0"/>
              <a:t>S&amp;P500</a:t>
            </a:r>
            <a:r>
              <a:rPr lang="zh-CN" altLang="en-US" dirty="0"/>
              <a:t>股指期货合约、沪深</a:t>
            </a:r>
            <a:r>
              <a:rPr lang="en-US" altLang="zh-CN" dirty="0"/>
              <a:t>300</a:t>
            </a:r>
            <a:r>
              <a:rPr lang="zh-CN" altLang="en-US" dirty="0"/>
              <a:t>指数期货合约。</a:t>
            </a:r>
          </a:p>
          <a:p>
            <a:pPr lvl="1"/>
            <a:r>
              <a:rPr lang="zh-CN" altLang="en-US" dirty="0"/>
              <a:t>外汇期</a:t>
            </a:r>
            <a:r>
              <a:rPr lang="zh-CN" altLang="en-US" dirty="0" smtClean="0"/>
              <a:t>货：以</a:t>
            </a:r>
            <a:r>
              <a:rPr lang="zh-CN" altLang="en-US" dirty="0"/>
              <a:t>货币作为标的资产的期货合</a:t>
            </a:r>
            <a:r>
              <a:rPr lang="zh-CN" altLang="en-US" dirty="0" smtClean="0"/>
              <a:t>约。</a:t>
            </a:r>
            <a:endParaRPr lang="en-US" altLang="zh-CN" dirty="0" smtClean="0"/>
          </a:p>
          <a:p>
            <a:pPr lvl="2"/>
            <a:r>
              <a:rPr lang="zh-CN" altLang="en-US" dirty="0" smtClean="0"/>
              <a:t>例如：美元期货、英镑期货、</a:t>
            </a:r>
            <a:r>
              <a:rPr lang="zh-CN" altLang="en-US" dirty="0"/>
              <a:t>日元</a:t>
            </a:r>
            <a:r>
              <a:rPr lang="zh-CN" altLang="en-US" dirty="0" smtClean="0"/>
              <a:t>期货等</a:t>
            </a:r>
            <a:r>
              <a:rPr lang="zh-CN" altLang="en-US" dirty="0"/>
              <a:t>。</a:t>
            </a:r>
          </a:p>
          <a:p>
            <a:pPr lvl="1"/>
            <a:r>
              <a:rPr lang="zh-CN" altLang="en-US" dirty="0"/>
              <a:t>利率期</a:t>
            </a:r>
            <a:r>
              <a:rPr lang="zh-CN" altLang="en-US" dirty="0" smtClean="0"/>
              <a:t>货：标</a:t>
            </a:r>
            <a:r>
              <a:rPr lang="zh-CN" altLang="en-US" dirty="0"/>
              <a:t>的资产价格依赖于利率水平的期货合</a:t>
            </a:r>
            <a:r>
              <a:rPr lang="zh-CN" altLang="en-US" dirty="0" smtClean="0"/>
              <a:t>约；</a:t>
            </a:r>
            <a:endParaRPr lang="en-US" altLang="zh-CN" dirty="0" smtClean="0"/>
          </a:p>
          <a:p>
            <a:pPr lvl="2"/>
            <a:r>
              <a:rPr lang="zh-CN" altLang="en-US" dirty="0" smtClean="0"/>
              <a:t>例如：欧</a:t>
            </a:r>
            <a:r>
              <a:rPr lang="zh-CN" altLang="en-US" dirty="0"/>
              <a:t>洲美元期货、中期国债期货、长期国债期货等。</a:t>
            </a:r>
          </a:p>
          <a:p>
            <a:endParaRPr lang="zh-CN" altLang="en-US" dirty="0"/>
          </a:p>
        </p:txBody>
      </p:sp>
      <p:sp>
        <p:nvSpPr>
          <p:cNvPr id="3" name="标题 2"/>
          <p:cNvSpPr>
            <a:spLocks noGrp="1"/>
          </p:cNvSpPr>
          <p:nvPr>
            <p:ph type="title"/>
          </p:nvPr>
        </p:nvSpPr>
        <p:spPr/>
        <p:txBody>
          <a:bodyPr/>
          <a:lstStyle/>
          <a:p>
            <a:r>
              <a:rPr lang="zh-CN" altLang="en-US" dirty="0"/>
              <a:t>二、主要的金融期货合约的种类</a:t>
            </a:r>
          </a:p>
        </p:txBody>
      </p:sp>
    </p:spTree>
    <p:extLst>
      <p:ext uri="{BB962C8B-B14F-4D97-AF65-F5344CB8AC3E}">
        <p14:creationId xmlns:p14="http://schemas.microsoft.com/office/powerpoint/2010/main" val="1770416495"/>
      </p:ext>
    </p:extLst>
  </p:cSld>
  <p:clrMapOvr>
    <a:masterClrMapping/>
  </p:clrMapOvr>
  <p:transition>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1848</a:t>
            </a:r>
            <a:r>
              <a:rPr lang="zh-CN" altLang="en-US" dirty="0"/>
              <a:t>年，芝加哥的</a:t>
            </a:r>
            <a:r>
              <a:rPr lang="en-US" altLang="zh-CN" dirty="0"/>
              <a:t>82</a:t>
            </a:r>
            <a:r>
              <a:rPr lang="zh-CN" altLang="en-US" dirty="0"/>
              <a:t>位商人发起并组建了芝加哥期货交易所</a:t>
            </a:r>
            <a:r>
              <a:rPr lang="zh-CN" altLang="en-US" dirty="0" smtClean="0"/>
              <a:t>（</a:t>
            </a:r>
            <a:r>
              <a:rPr lang="en-US" altLang="zh-CN" dirty="0" smtClean="0"/>
              <a:t>Chicago</a:t>
            </a:r>
            <a:r>
              <a:rPr lang="zh-CN" altLang="en-US" dirty="0"/>
              <a:t> </a:t>
            </a:r>
            <a:r>
              <a:rPr lang="en-US" altLang="zh-CN" dirty="0" smtClean="0"/>
              <a:t>Board of Trade</a:t>
            </a:r>
            <a:r>
              <a:rPr lang="zh-CN" altLang="en-US" dirty="0" smtClean="0"/>
              <a:t>，</a:t>
            </a:r>
            <a:r>
              <a:rPr lang="en-US" altLang="zh-CN" dirty="0" smtClean="0"/>
              <a:t>CBOT</a:t>
            </a:r>
            <a:r>
              <a:rPr lang="zh-CN" altLang="en-US" dirty="0"/>
              <a:t>） 。</a:t>
            </a:r>
          </a:p>
          <a:p>
            <a:r>
              <a:rPr lang="en-US" altLang="zh-CN" dirty="0"/>
              <a:t>1865</a:t>
            </a:r>
            <a:r>
              <a:rPr lang="zh-CN" altLang="en-US" dirty="0"/>
              <a:t>年，芝加哥期货交易所推出了标准化的协议</a:t>
            </a:r>
            <a:r>
              <a:rPr lang="zh-CN" altLang="en-US" dirty="0" smtClean="0"/>
              <a:t>，至此远</a:t>
            </a:r>
            <a:r>
              <a:rPr lang="zh-CN" altLang="en-US" dirty="0"/>
              <a:t>期交易发展为现代期货交易。 </a:t>
            </a:r>
          </a:p>
          <a:p>
            <a:r>
              <a:rPr lang="en-US" altLang="zh-CN" dirty="0"/>
              <a:t>1972</a:t>
            </a:r>
            <a:r>
              <a:rPr lang="zh-CN" altLang="en-US" dirty="0"/>
              <a:t>年</a:t>
            </a:r>
            <a:r>
              <a:rPr lang="en-US" altLang="zh-CN" dirty="0"/>
              <a:t>5</a:t>
            </a:r>
            <a:r>
              <a:rPr lang="zh-CN" altLang="en-US" dirty="0"/>
              <a:t>月，芝加哥商品交易所（</a:t>
            </a:r>
            <a:r>
              <a:rPr lang="en-US" altLang="zh-CN" dirty="0"/>
              <a:t>CME</a:t>
            </a:r>
            <a:r>
              <a:rPr lang="zh-CN" altLang="en-US" dirty="0"/>
              <a:t>）设立国际货币市</a:t>
            </a:r>
            <a:r>
              <a:rPr lang="zh-CN" altLang="en-US" dirty="0" smtClean="0"/>
              <a:t>场（</a:t>
            </a:r>
            <a:r>
              <a:rPr lang="en-US" altLang="zh-CN" dirty="0" smtClean="0"/>
              <a:t>IMM</a:t>
            </a:r>
            <a:r>
              <a:rPr lang="zh-CN" altLang="en-US" dirty="0" smtClean="0"/>
              <a:t>）分</a:t>
            </a:r>
            <a:r>
              <a:rPr lang="zh-CN" altLang="en-US" dirty="0"/>
              <a:t>部，推出世界上第一张外汇期货合</a:t>
            </a:r>
            <a:r>
              <a:rPr lang="zh-CN" altLang="en-US" dirty="0" smtClean="0"/>
              <a:t>约。</a:t>
            </a:r>
            <a:endParaRPr lang="zh-CN" altLang="en-US" dirty="0"/>
          </a:p>
          <a:p>
            <a:r>
              <a:rPr lang="en-US" altLang="zh-CN" dirty="0"/>
              <a:t>1975</a:t>
            </a:r>
            <a:r>
              <a:rPr lang="zh-CN" altLang="en-US" dirty="0"/>
              <a:t>年</a:t>
            </a:r>
            <a:r>
              <a:rPr lang="en-US" altLang="zh-CN" dirty="0"/>
              <a:t>10</a:t>
            </a:r>
            <a:r>
              <a:rPr lang="zh-CN" altLang="en-US" dirty="0"/>
              <a:t>月，芝加哥期货交易</a:t>
            </a:r>
            <a:r>
              <a:rPr lang="zh-CN" altLang="en-US" dirty="0" smtClean="0"/>
              <a:t>所（</a:t>
            </a:r>
            <a:r>
              <a:rPr lang="en-US" altLang="zh-CN" dirty="0" smtClean="0"/>
              <a:t>CBOT</a:t>
            </a:r>
            <a:r>
              <a:rPr lang="zh-CN" altLang="en-US" dirty="0" smtClean="0"/>
              <a:t>）推</a:t>
            </a:r>
            <a:r>
              <a:rPr lang="zh-CN" altLang="en-US" dirty="0"/>
              <a:t>出第一张利率期货合</a:t>
            </a:r>
            <a:r>
              <a:rPr lang="zh-CN" altLang="en-US" dirty="0" smtClean="0"/>
              <a:t>约。</a:t>
            </a:r>
            <a:endParaRPr lang="zh-CN" altLang="en-US" dirty="0"/>
          </a:p>
          <a:p>
            <a:r>
              <a:rPr lang="en-US" altLang="zh-CN" dirty="0"/>
              <a:t>1982</a:t>
            </a:r>
            <a:r>
              <a:rPr lang="zh-CN" altLang="en-US" dirty="0"/>
              <a:t>年</a:t>
            </a:r>
            <a:r>
              <a:rPr lang="en-US" altLang="zh-CN" dirty="0"/>
              <a:t>2</a:t>
            </a:r>
            <a:r>
              <a:rPr lang="zh-CN" altLang="en-US" dirty="0"/>
              <a:t>月，美国堪萨斯期货交易</a:t>
            </a:r>
            <a:r>
              <a:rPr lang="zh-CN" altLang="en-US" dirty="0" smtClean="0"/>
              <a:t>所（</a:t>
            </a:r>
            <a:r>
              <a:rPr lang="en-US" altLang="zh-CN" dirty="0" smtClean="0"/>
              <a:t>KCBT</a:t>
            </a:r>
            <a:r>
              <a:rPr lang="zh-CN" altLang="en-US" dirty="0" smtClean="0"/>
              <a:t>）开</a:t>
            </a:r>
            <a:r>
              <a:rPr lang="zh-CN" altLang="en-US" dirty="0"/>
              <a:t>办价值线综合指数期货交易，由此奠定了金融期货三大类别的主要框架。</a:t>
            </a:r>
          </a:p>
          <a:p>
            <a:endParaRPr lang="zh-CN" altLang="en-US" dirty="0"/>
          </a:p>
        </p:txBody>
      </p:sp>
      <p:sp>
        <p:nvSpPr>
          <p:cNvPr id="3" name="标题 2"/>
          <p:cNvSpPr>
            <a:spLocks noGrp="1"/>
          </p:cNvSpPr>
          <p:nvPr>
            <p:ph type="title"/>
          </p:nvPr>
        </p:nvSpPr>
        <p:spPr/>
        <p:txBody>
          <a:bodyPr/>
          <a:lstStyle/>
          <a:p>
            <a:r>
              <a:rPr lang="zh-CN" altLang="en-US" dirty="0"/>
              <a:t>三、金融期货的产生和发展</a:t>
            </a:r>
          </a:p>
        </p:txBody>
      </p:sp>
    </p:spTree>
    <p:extLst>
      <p:ext uri="{BB962C8B-B14F-4D97-AF65-F5344CB8AC3E}">
        <p14:creationId xmlns:p14="http://schemas.microsoft.com/office/powerpoint/2010/main" val="655006978"/>
      </p:ext>
    </p:extLst>
  </p:cSld>
  <p:clrMapOvr>
    <a:masterClrMapping/>
  </p:clrMapOvr>
  <p:transition>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第一节 远期与远期市场</a:t>
            </a:r>
          </a:p>
        </p:txBody>
      </p:sp>
    </p:spTree>
    <p:extLst>
      <p:ext uri="{BB962C8B-B14F-4D97-AF65-F5344CB8AC3E}">
        <p14:creationId xmlns:p14="http://schemas.microsoft.com/office/powerpoint/2010/main" val="2909675861"/>
      </p:ext>
    </p:extLst>
  </p:cSld>
  <p:clrMapOvr>
    <a:masterClrMapping/>
  </p:clrMapOvr>
  <p:transition>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金融期货问世至今近</a:t>
            </a:r>
            <a:r>
              <a:rPr lang="en-US" altLang="zh-CN" dirty="0" smtClean="0"/>
              <a:t>50</a:t>
            </a:r>
            <a:r>
              <a:rPr lang="zh-CN" altLang="en-US" dirty="0" smtClean="0"/>
              <a:t>年，发展速度迅速，金融期货品种层出不穷。</a:t>
            </a:r>
            <a:endParaRPr lang="en-US" altLang="zh-CN" dirty="0" smtClean="0"/>
          </a:p>
          <a:p>
            <a:pPr lvl="1"/>
            <a:r>
              <a:rPr lang="zh-CN" altLang="en-US" dirty="0" smtClean="0">
                <a:solidFill>
                  <a:srgbClr val="0000CC"/>
                </a:solidFill>
              </a:rPr>
              <a:t>表</a:t>
            </a:r>
            <a:r>
              <a:rPr lang="en-US" altLang="zh-CN" dirty="0" smtClean="0">
                <a:solidFill>
                  <a:srgbClr val="0000CC"/>
                </a:solidFill>
              </a:rPr>
              <a:t>2.3</a:t>
            </a:r>
            <a:r>
              <a:rPr lang="zh-CN" altLang="en-US" dirty="0" smtClean="0">
                <a:solidFill>
                  <a:srgbClr val="0000CC"/>
                </a:solidFill>
              </a:rPr>
              <a:t>（</a:t>
            </a:r>
            <a:r>
              <a:rPr lang="en-US" altLang="zh-CN" dirty="0" smtClean="0">
                <a:solidFill>
                  <a:srgbClr val="0000CC"/>
                </a:solidFill>
              </a:rPr>
              <a:t>P31</a:t>
            </a:r>
            <a:r>
              <a:rPr lang="zh-CN" altLang="en-US" dirty="0" smtClean="0">
                <a:solidFill>
                  <a:srgbClr val="0000CC"/>
                </a:solidFill>
              </a:rPr>
              <a:t>）</a:t>
            </a:r>
            <a:r>
              <a:rPr lang="zh-CN" altLang="en-US" dirty="0" smtClean="0"/>
              <a:t>展示了</a:t>
            </a:r>
            <a:r>
              <a:rPr lang="en-US" altLang="zh-CN" dirty="0" smtClean="0"/>
              <a:t>2009-2019</a:t>
            </a:r>
            <a:r>
              <a:rPr lang="zh-CN" altLang="en-US" dirty="0" smtClean="0"/>
              <a:t>年全球期货年交易量的增长情况。</a:t>
            </a:r>
            <a:endParaRPr lang="en-US" altLang="zh-CN" dirty="0" smtClean="0"/>
          </a:p>
          <a:p>
            <a:pPr lvl="1"/>
            <a:r>
              <a:rPr lang="zh-CN" altLang="en-US" dirty="0" smtClean="0">
                <a:solidFill>
                  <a:srgbClr val="0000CC"/>
                </a:solidFill>
              </a:rPr>
              <a:t>表</a:t>
            </a:r>
            <a:r>
              <a:rPr lang="en-US" altLang="zh-CN" dirty="0" smtClean="0">
                <a:solidFill>
                  <a:srgbClr val="0000CC"/>
                </a:solidFill>
              </a:rPr>
              <a:t>2.4</a:t>
            </a:r>
            <a:r>
              <a:rPr lang="zh-CN" altLang="en-US" dirty="0" smtClean="0">
                <a:solidFill>
                  <a:srgbClr val="0000CC"/>
                </a:solidFill>
              </a:rPr>
              <a:t>（</a:t>
            </a:r>
            <a:r>
              <a:rPr lang="en-US" altLang="zh-CN" dirty="0" smtClean="0">
                <a:solidFill>
                  <a:srgbClr val="0000CC"/>
                </a:solidFill>
              </a:rPr>
              <a:t>P31</a:t>
            </a:r>
            <a:r>
              <a:rPr lang="zh-CN" altLang="en-US" dirty="0" smtClean="0">
                <a:solidFill>
                  <a:srgbClr val="0000CC"/>
                </a:solidFill>
              </a:rPr>
              <a:t>）</a:t>
            </a:r>
            <a:r>
              <a:rPr lang="zh-CN" altLang="en-US" dirty="0" smtClean="0"/>
              <a:t>展示了</a:t>
            </a:r>
            <a:r>
              <a:rPr lang="en-US" altLang="zh-CN" dirty="0" smtClean="0"/>
              <a:t>2019</a:t>
            </a:r>
            <a:r>
              <a:rPr lang="zh-CN" altLang="en-US" dirty="0" smtClean="0"/>
              <a:t>年各种期货的交易量在全球期货总交易量中所占的比例，其中金融期货占比高达</a:t>
            </a:r>
            <a:r>
              <a:rPr lang="en-US" altLang="zh-CN" dirty="0" smtClean="0"/>
              <a:t>64%</a:t>
            </a:r>
            <a:r>
              <a:rPr lang="zh-CN" altLang="en-US" dirty="0" smtClean="0"/>
              <a:t>。</a:t>
            </a:r>
            <a:endParaRPr lang="en-US" altLang="zh-CN" dirty="0" smtClean="0"/>
          </a:p>
          <a:p>
            <a:pPr lvl="1"/>
            <a:r>
              <a:rPr lang="zh-CN" altLang="en-US" dirty="0" smtClean="0">
                <a:solidFill>
                  <a:srgbClr val="0000CC"/>
                </a:solidFill>
              </a:rPr>
              <a:t>表</a:t>
            </a:r>
            <a:r>
              <a:rPr lang="en-US" altLang="zh-CN" dirty="0" smtClean="0">
                <a:solidFill>
                  <a:srgbClr val="0000CC"/>
                </a:solidFill>
              </a:rPr>
              <a:t>2.5</a:t>
            </a:r>
            <a:r>
              <a:rPr lang="zh-CN" altLang="en-US" dirty="0" smtClean="0">
                <a:solidFill>
                  <a:srgbClr val="0000CC"/>
                </a:solidFill>
              </a:rPr>
              <a:t>（</a:t>
            </a:r>
            <a:r>
              <a:rPr lang="en-US" altLang="zh-CN" dirty="0" smtClean="0">
                <a:solidFill>
                  <a:srgbClr val="0000CC"/>
                </a:solidFill>
              </a:rPr>
              <a:t>P32</a:t>
            </a:r>
            <a:r>
              <a:rPr lang="zh-CN" altLang="en-US" dirty="0" smtClean="0">
                <a:solidFill>
                  <a:srgbClr val="0000CC"/>
                </a:solidFill>
              </a:rPr>
              <a:t>）</a:t>
            </a:r>
            <a:r>
              <a:rPr lang="zh-CN" altLang="en-US" dirty="0" smtClean="0"/>
              <a:t>展示了</a:t>
            </a:r>
            <a:r>
              <a:rPr lang="en-US" altLang="zh-CN" dirty="0" smtClean="0"/>
              <a:t>2019</a:t>
            </a:r>
            <a:r>
              <a:rPr lang="zh-CN" altLang="en-US" dirty="0" smtClean="0"/>
              <a:t>年期货交易在地区分布上的分布，其中亚太地区占比</a:t>
            </a:r>
            <a:r>
              <a:rPr lang="en-US" altLang="zh-CN" dirty="0" smtClean="0"/>
              <a:t>39.81%</a:t>
            </a:r>
            <a:r>
              <a:rPr lang="zh-CN" altLang="en-US" dirty="0" smtClean="0"/>
              <a:t>，北美地区占比</a:t>
            </a:r>
            <a:r>
              <a:rPr lang="en-US" altLang="zh-CN" dirty="0" smtClean="0"/>
              <a:t>22.14%</a:t>
            </a:r>
            <a:r>
              <a:rPr lang="zh-CN" altLang="en-US" dirty="0" smtClean="0"/>
              <a:t>，欧洲地区占比</a:t>
            </a:r>
            <a:r>
              <a:rPr lang="en-US" altLang="zh-CN" dirty="0" smtClean="0"/>
              <a:t>20.61%</a:t>
            </a:r>
            <a:r>
              <a:rPr lang="zh-CN" altLang="en-US" dirty="0" smtClean="0"/>
              <a:t>。</a:t>
            </a:r>
            <a:endParaRPr lang="en-US" altLang="zh-CN" dirty="0" smtClean="0"/>
          </a:p>
          <a:p>
            <a:pPr lvl="1"/>
            <a:r>
              <a:rPr lang="zh-CN" altLang="en-US" dirty="0" smtClean="0">
                <a:solidFill>
                  <a:srgbClr val="0000CC"/>
                </a:solidFill>
              </a:rPr>
              <a:t>表</a:t>
            </a:r>
            <a:r>
              <a:rPr lang="en-US" altLang="zh-CN" dirty="0" smtClean="0">
                <a:solidFill>
                  <a:srgbClr val="0000CC"/>
                </a:solidFill>
              </a:rPr>
              <a:t>2.6</a:t>
            </a:r>
            <a:r>
              <a:rPr lang="zh-CN" altLang="en-US" dirty="0" smtClean="0">
                <a:solidFill>
                  <a:srgbClr val="0000CC"/>
                </a:solidFill>
              </a:rPr>
              <a:t>（</a:t>
            </a:r>
            <a:r>
              <a:rPr lang="en-US" altLang="zh-CN" dirty="0" smtClean="0">
                <a:solidFill>
                  <a:srgbClr val="0000CC"/>
                </a:solidFill>
              </a:rPr>
              <a:t>P32</a:t>
            </a:r>
            <a:r>
              <a:rPr lang="zh-CN" altLang="en-US" dirty="0" smtClean="0">
                <a:solidFill>
                  <a:srgbClr val="0000CC"/>
                </a:solidFill>
              </a:rPr>
              <a:t>）</a:t>
            </a:r>
            <a:r>
              <a:rPr lang="zh-CN" altLang="en-US" dirty="0" smtClean="0"/>
              <a:t>展示了</a:t>
            </a:r>
            <a:r>
              <a:rPr lang="en-US" altLang="zh-CN" dirty="0" smtClean="0"/>
              <a:t>2019</a:t>
            </a:r>
            <a:r>
              <a:rPr lang="zh-CN" altLang="en-US" dirty="0" smtClean="0"/>
              <a:t>年全球期货和期权交易所的排名情况，前</a:t>
            </a:r>
            <a:r>
              <a:rPr lang="en-US" altLang="zh-CN" dirty="0" smtClean="0"/>
              <a:t>5</a:t>
            </a:r>
            <a:r>
              <a:rPr lang="zh-CN" altLang="en-US" dirty="0"/>
              <a:t>大交易所分别为印度全</a:t>
            </a:r>
            <a:r>
              <a:rPr lang="zh-CN" altLang="en-US" dirty="0" smtClean="0"/>
              <a:t>国股票交</a:t>
            </a:r>
            <a:r>
              <a:rPr lang="zh-CN" altLang="en-US" dirty="0"/>
              <a:t>易</a:t>
            </a:r>
            <a:r>
              <a:rPr lang="zh-CN" altLang="en-US" dirty="0" smtClean="0"/>
              <a:t>所、芝</a:t>
            </a:r>
            <a:r>
              <a:rPr lang="zh-CN" altLang="en-US" dirty="0"/>
              <a:t>加哥商业交易所集</a:t>
            </a:r>
            <a:r>
              <a:rPr lang="zh-CN" altLang="en-US" dirty="0" smtClean="0"/>
              <a:t>团（</a:t>
            </a:r>
            <a:r>
              <a:rPr lang="en-US" altLang="zh-CN" dirty="0" smtClean="0"/>
              <a:t>CME Group</a:t>
            </a:r>
            <a:r>
              <a:rPr lang="zh-CN" altLang="en-US" dirty="0" smtClean="0"/>
              <a:t>）、</a:t>
            </a:r>
            <a:r>
              <a:rPr lang="zh-CN" altLang="en-US" dirty="0"/>
              <a:t>巴西圣保</a:t>
            </a:r>
            <a:r>
              <a:rPr lang="zh-CN" altLang="en-US" dirty="0" smtClean="0"/>
              <a:t>罗证券交</a:t>
            </a:r>
            <a:r>
              <a:rPr lang="zh-CN" altLang="en-US" dirty="0"/>
              <a:t>易</a:t>
            </a:r>
            <a:r>
              <a:rPr lang="zh-CN" altLang="en-US" dirty="0" smtClean="0"/>
              <a:t>所（</a:t>
            </a:r>
            <a:r>
              <a:rPr lang="en-US" altLang="zh-CN" dirty="0" smtClean="0"/>
              <a:t>B3</a:t>
            </a:r>
            <a:r>
              <a:rPr lang="zh-CN" altLang="en-US" dirty="0" smtClean="0"/>
              <a:t>）、洲</a:t>
            </a:r>
            <a:r>
              <a:rPr lang="zh-CN" altLang="en-US" dirty="0"/>
              <a:t>际交易</a:t>
            </a:r>
            <a:r>
              <a:rPr lang="zh-CN" altLang="en-US" dirty="0" smtClean="0"/>
              <a:t>所和欧</a:t>
            </a:r>
            <a:r>
              <a:rPr lang="zh-CN" altLang="en-US" dirty="0"/>
              <a:t>洲期货交易</a:t>
            </a:r>
            <a:r>
              <a:rPr lang="zh-CN" altLang="en-US" dirty="0" smtClean="0"/>
              <a:t>所（</a:t>
            </a:r>
            <a:r>
              <a:rPr lang="en-US" altLang="zh-CN" dirty="0" err="1" smtClean="0"/>
              <a:t>Eurex</a:t>
            </a:r>
            <a:r>
              <a:rPr lang="zh-CN" altLang="en-US" dirty="0" smtClean="0"/>
              <a:t>），</a:t>
            </a:r>
            <a:r>
              <a:rPr lang="zh-CN" altLang="en-US" dirty="0"/>
              <a:t>合计交易量约占总量</a:t>
            </a:r>
            <a:r>
              <a:rPr lang="zh-CN" altLang="en-US" dirty="0" smtClean="0"/>
              <a:t>的</a:t>
            </a:r>
            <a:r>
              <a:rPr lang="en-US" altLang="zh-CN" dirty="0" smtClean="0"/>
              <a:t>54.75%</a:t>
            </a:r>
            <a:r>
              <a:rPr lang="zh-CN" altLang="en-US" dirty="0"/>
              <a:t>。</a:t>
            </a:r>
          </a:p>
        </p:txBody>
      </p:sp>
      <p:sp>
        <p:nvSpPr>
          <p:cNvPr id="3" name="标题 2"/>
          <p:cNvSpPr>
            <a:spLocks noGrp="1"/>
          </p:cNvSpPr>
          <p:nvPr>
            <p:ph type="title"/>
          </p:nvPr>
        </p:nvSpPr>
        <p:spPr/>
        <p:txBody>
          <a:bodyPr/>
          <a:lstStyle/>
          <a:p>
            <a:r>
              <a:rPr lang="zh-CN" altLang="en-US" dirty="0"/>
              <a:t>三、金融期货的产生和发展</a:t>
            </a:r>
          </a:p>
        </p:txBody>
      </p:sp>
    </p:spTree>
    <p:extLst>
      <p:ext uri="{BB962C8B-B14F-4D97-AF65-F5344CB8AC3E}">
        <p14:creationId xmlns:p14="http://schemas.microsoft.com/office/powerpoint/2010/main" val="952761464"/>
      </p:ext>
    </p:extLst>
  </p:cSld>
  <p:clrMapOvr>
    <a:masterClrMapping/>
  </p:clrMapOvr>
  <p:transition>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我国交易所的情况（</a:t>
            </a:r>
            <a:r>
              <a:rPr lang="en-US" altLang="zh-CN" dirty="0" smtClean="0"/>
              <a:t>2019</a:t>
            </a:r>
            <a:r>
              <a:rPr lang="zh-CN" altLang="en-US" dirty="0" smtClean="0"/>
              <a:t>年）：</a:t>
            </a:r>
            <a:endParaRPr lang="en-US" altLang="zh-CN" dirty="0" smtClean="0"/>
          </a:p>
          <a:p>
            <a:pPr lvl="1"/>
            <a:r>
              <a:rPr lang="zh-CN" altLang="en-US" dirty="0"/>
              <a:t>上</a:t>
            </a:r>
            <a:r>
              <a:rPr lang="zh-CN" altLang="en-US" dirty="0" smtClean="0"/>
              <a:t>海期货交易所，第</a:t>
            </a:r>
            <a:r>
              <a:rPr lang="en-US" altLang="zh-CN" dirty="0" smtClean="0"/>
              <a:t>10</a:t>
            </a:r>
            <a:r>
              <a:rPr lang="zh-CN" altLang="en-US" dirty="0" smtClean="0"/>
              <a:t>位</a:t>
            </a:r>
            <a:endParaRPr lang="en-US" altLang="zh-CN" dirty="0" smtClean="0"/>
          </a:p>
          <a:p>
            <a:pPr lvl="1"/>
            <a:r>
              <a:rPr lang="zh-CN" altLang="en-US" dirty="0" smtClean="0"/>
              <a:t>大连商品交易所，第</a:t>
            </a:r>
            <a:r>
              <a:rPr lang="en-US" altLang="zh-CN" dirty="0" smtClean="0"/>
              <a:t>11</a:t>
            </a:r>
            <a:r>
              <a:rPr lang="zh-CN" altLang="en-US" dirty="0" smtClean="0"/>
              <a:t>位</a:t>
            </a:r>
            <a:endParaRPr lang="en-US" altLang="zh-CN" dirty="0" smtClean="0"/>
          </a:p>
          <a:p>
            <a:pPr lvl="1"/>
            <a:r>
              <a:rPr lang="zh-CN" altLang="en-US" dirty="0" smtClean="0"/>
              <a:t>郑州商品交易所，第</a:t>
            </a:r>
            <a:r>
              <a:rPr lang="en-US" altLang="zh-CN" dirty="0" smtClean="0"/>
              <a:t>12</a:t>
            </a:r>
            <a:r>
              <a:rPr lang="zh-CN" altLang="en-US" dirty="0" smtClean="0"/>
              <a:t>位</a:t>
            </a:r>
            <a:endParaRPr lang="en-US" altLang="zh-CN" dirty="0" smtClean="0"/>
          </a:p>
          <a:p>
            <a:pPr lvl="1"/>
            <a:r>
              <a:rPr lang="zh-CN" altLang="en-US" dirty="0"/>
              <a:t>香</a:t>
            </a:r>
            <a:r>
              <a:rPr lang="zh-CN" altLang="en-US" dirty="0" smtClean="0"/>
              <a:t>港交易及结算所，第</a:t>
            </a:r>
            <a:r>
              <a:rPr lang="en-US" altLang="zh-CN" dirty="0" smtClean="0"/>
              <a:t>15</a:t>
            </a:r>
            <a:r>
              <a:rPr lang="zh-CN" altLang="en-US" dirty="0" smtClean="0"/>
              <a:t>位</a:t>
            </a:r>
            <a:endParaRPr lang="en-US" altLang="zh-CN" dirty="0" smtClean="0"/>
          </a:p>
          <a:p>
            <a:pPr lvl="1"/>
            <a:r>
              <a:rPr lang="zh-CN" altLang="en-US" dirty="0"/>
              <a:t>台</a:t>
            </a:r>
            <a:r>
              <a:rPr lang="zh-CN" altLang="en-US" dirty="0" smtClean="0"/>
              <a:t>湾期货交易所，第</a:t>
            </a:r>
            <a:r>
              <a:rPr lang="en-US" altLang="zh-CN" dirty="0" smtClean="0"/>
              <a:t>19</a:t>
            </a:r>
            <a:r>
              <a:rPr lang="zh-CN" altLang="en-US" dirty="0" smtClean="0"/>
              <a:t>位</a:t>
            </a:r>
            <a:endParaRPr lang="en-US" altLang="zh-CN" dirty="0" smtClean="0"/>
          </a:p>
          <a:p>
            <a:pPr lvl="1"/>
            <a:r>
              <a:rPr lang="zh-CN" altLang="en-US" dirty="0"/>
              <a:t>中</a:t>
            </a:r>
            <a:r>
              <a:rPr lang="zh-CN" altLang="en-US" dirty="0" smtClean="0"/>
              <a:t>国金融期货交易所，第</a:t>
            </a:r>
            <a:r>
              <a:rPr lang="en-US" altLang="zh-CN" dirty="0" smtClean="0"/>
              <a:t>28</a:t>
            </a:r>
            <a:r>
              <a:rPr lang="zh-CN" altLang="en-US" dirty="0" smtClean="0"/>
              <a:t>位</a:t>
            </a:r>
            <a:endParaRPr lang="en-US" altLang="zh-CN" dirty="0" smtClean="0"/>
          </a:p>
          <a:p>
            <a:r>
              <a:rPr lang="zh-CN" altLang="en-US" dirty="0" smtClean="0"/>
              <a:t>从</a:t>
            </a:r>
            <a:r>
              <a:rPr lang="en-US" altLang="zh-CN" dirty="0" smtClean="0"/>
              <a:t>1990</a:t>
            </a:r>
            <a:r>
              <a:rPr lang="zh-CN" altLang="en-US" dirty="0" smtClean="0"/>
              <a:t>年郑州粮食批发市场成立开始，中国期货市场已走过了</a:t>
            </a:r>
            <a:r>
              <a:rPr lang="en-US" altLang="zh-CN" dirty="0" smtClean="0"/>
              <a:t>30</a:t>
            </a:r>
            <a:r>
              <a:rPr lang="zh-CN" altLang="en-US" dirty="0" smtClean="0"/>
              <a:t>多个年头。</a:t>
            </a:r>
            <a:endParaRPr lang="en-US" altLang="zh-CN" dirty="0" smtClean="0"/>
          </a:p>
          <a:p>
            <a:r>
              <a:rPr lang="zh-CN" altLang="en-US" dirty="0" smtClean="0"/>
              <a:t>从</a:t>
            </a:r>
            <a:r>
              <a:rPr lang="en-US" altLang="zh-CN" dirty="0" smtClean="0"/>
              <a:t>2018</a:t>
            </a:r>
            <a:r>
              <a:rPr lang="zh-CN" altLang="en-US" dirty="0" smtClean="0"/>
              <a:t>年开始，中国期货市场发现明显提速</a:t>
            </a:r>
            <a:endParaRPr lang="en-US" altLang="zh-CN" dirty="0" smtClean="0"/>
          </a:p>
          <a:p>
            <a:pPr lvl="1"/>
            <a:r>
              <a:rPr lang="zh-CN" altLang="en-US" dirty="0"/>
              <a:t>期货</a:t>
            </a:r>
            <a:r>
              <a:rPr lang="zh-CN" altLang="en-US" dirty="0" smtClean="0"/>
              <a:t>品种增多，市场规模扩大，运行质量提升，对外开放深入</a:t>
            </a:r>
            <a:endParaRPr lang="en-US" altLang="zh-CN" dirty="0"/>
          </a:p>
          <a:p>
            <a:pPr lvl="1"/>
            <a:endParaRPr lang="zh-CN" altLang="en-US" dirty="0"/>
          </a:p>
        </p:txBody>
      </p:sp>
      <p:sp>
        <p:nvSpPr>
          <p:cNvPr id="3" name="标题 2"/>
          <p:cNvSpPr>
            <a:spLocks noGrp="1"/>
          </p:cNvSpPr>
          <p:nvPr>
            <p:ph type="title"/>
          </p:nvPr>
        </p:nvSpPr>
        <p:spPr/>
        <p:txBody>
          <a:bodyPr/>
          <a:lstStyle/>
          <a:p>
            <a:r>
              <a:rPr lang="zh-CN" altLang="en-US" dirty="0"/>
              <a:t>三、金融期货的产生和发展</a:t>
            </a:r>
          </a:p>
        </p:txBody>
      </p:sp>
    </p:spTree>
    <p:extLst>
      <p:ext uri="{BB962C8B-B14F-4D97-AF65-F5344CB8AC3E}">
        <p14:creationId xmlns:p14="http://schemas.microsoft.com/office/powerpoint/2010/main" val="388662812"/>
      </p:ext>
    </p:extLst>
  </p:cSld>
  <p:clrMapOvr>
    <a:masterClrMapping/>
  </p:clrMapOvr>
  <p:transition>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期货交易的基本特征为在交易所集中交易和标准化，这两个特征及其衍生出来的一些交易机制，成为期货有别于远期的关键。具体有：</a:t>
            </a:r>
          </a:p>
          <a:p>
            <a:pPr lvl="1"/>
            <a:r>
              <a:rPr lang="zh-CN" altLang="en-US" dirty="0" smtClean="0"/>
              <a:t>（一）集</a:t>
            </a:r>
            <a:r>
              <a:rPr lang="zh-CN" altLang="en-US" dirty="0"/>
              <a:t>中交易与统一清</a:t>
            </a:r>
            <a:r>
              <a:rPr lang="zh-CN" altLang="en-US" dirty="0" smtClean="0"/>
              <a:t>算</a:t>
            </a:r>
            <a:endParaRPr lang="en-US" altLang="zh-CN" dirty="0" smtClean="0"/>
          </a:p>
          <a:p>
            <a:pPr lvl="1"/>
            <a:r>
              <a:rPr lang="zh-CN" altLang="en-US" dirty="0"/>
              <a:t>（二）标准化的期货合约条</a:t>
            </a:r>
            <a:r>
              <a:rPr lang="zh-CN" altLang="en-US" dirty="0" smtClean="0"/>
              <a:t>款</a:t>
            </a:r>
            <a:endParaRPr lang="en-US" altLang="zh-CN" dirty="0" smtClean="0"/>
          </a:p>
          <a:p>
            <a:pPr lvl="1"/>
            <a:endParaRPr lang="en-US" altLang="zh-CN" dirty="0"/>
          </a:p>
          <a:p>
            <a:pPr marL="0" indent="0">
              <a:spcBef>
                <a:spcPct val="0"/>
              </a:spcBef>
              <a:buNone/>
            </a:pPr>
            <a:r>
              <a:rPr lang="zh-CN" altLang="en-US" sz="3200" dirty="0">
                <a:solidFill>
                  <a:schemeClr val="tx2"/>
                </a:solidFill>
                <a:cs typeface="+mj-cs"/>
              </a:rPr>
              <a:t>（一）集中交易与统一清算</a:t>
            </a:r>
            <a:endParaRPr lang="en-US" altLang="zh-CN" sz="3200" dirty="0">
              <a:solidFill>
                <a:schemeClr val="tx2"/>
              </a:solidFill>
              <a:cs typeface="+mj-cs"/>
            </a:endParaRPr>
          </a:p>
          <a:p>
            <a:r>
              <a:rPr lang="zh-CN" altLang="en-US" dirty="0" smtClean="0"/>
              <a:t>在</a:t>
            </a:r>
            <a:r>
              <a:rPr lang="zh-CN" altLang="en-US" dirty="0"/>
              <a:t>交易所内集中进行，交易双方并不直接接</a:t>
            </a:r>
            <a:r>
              <a:rPr lang="zh-CN" altLang="en-US" dirty="0" smtClean="0"/>
              <a:t>触</a:t>
            </a:r>
            <a:r>
              <a:rPr lang="zh-CN" altLang="en-US" dirty="0"/>
              <a:t>，</a:t>
            </a:r>
            <a:r>
              <a:rPr lang="zh-CN" altLang="en-US" dirty="0" smtClean="0"/>
              <a:t>交</a:t>
            </a:r>
            <a:r>
              <a:rPr lang="zh-CN" altLang="en-US" dirty="0"/>
              <a:t>易所和清算机构充当所有期货买方的卖者和所有期货卖方的买者，集中清算。</a:t>
            </a:r>
          </a:p>
          <a:p>
            <a:pPr lvl="1"/>
            <a:r>
              <a:rPr lang="zh-CN" altLang="en-US" dirty="0"/>
              <a:t>优势：克服了远期交易信息不充分和违约风险较大的缺陷，在很大程度上提高了市场流动性和交易效率，降低了违约风险</a:t>
            </a:r>
            <a:r>
              <a:rPr lang="zh-CN" altLang="en-US" dirty="0" smtClean="0"/>
              <a:t>。</a:t>
            </a:r>
            <a:endParaRPr lang="zh-CN" altLang="en-US" dirty="0"/>
          </a:p>
        </p:txBody>
      </p:sp>
      <p:sp>
        <p:nvSpPr>
          <p:cNvPr id="3" name="标题 2"/>
          <p:cNvSpPr>
            <a:spLocks noGrp="1"/>
          </p:cNvSpPr>
          <p:nvPr>
            <p:ph type="title"/>
          </p:nvPr>
        </p:nvSpPr>
        <p:spPr/>
        <p:txBody>
          <a:bodyPr/>
          <a:lstStyle/>
          <a:p>
            <a:r>
              <a:rPr lang="zh-CN" altLang="en-US" dirty="0"/>
              <a:t>四、期货市场的交易机制</a:t>
            </a:r>
          </a:p>
        </p:txBody>
      </p:sp>
    </p:spTree>
    <p:extLst>
      <p:ext uri="{BB962C8B-B14F-4D97-AF65-F5344CB8AC3E}">
        <p14:creationId xmlns:p14="http://schemas.microsoft.com/office/powerpoint/2010/main" val="531675676"/>
      </p:ext>
    </p:extLst>
  </p:cSld>
  <p:clrMapOvr>
    <a:masterClrMapping/>
  </p:clrMapOvr>
  <p:transition>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1. </a:t>
            </a:r>
            <a:r>
              <a:rPr lang="zh-CN" altLang="en-US" dirty="0" smtClean="0"/>
              <a:t>交易所</a:t>
            </a:r>
            <a:endParaRPr lang="en-US" altLang="zh-CN" dirty="0" smtClean="0"/>
          </a:p>
          <a:p>
            <a:pPr lvl="1"/>
            <a:r>
              <a:rPr lang="zh-CN" altLang="en-US" dirty="0"/>
              <a:t>交易所是投资者根据交易制度进行集中交易的场所，其主要职能是：</a:t>
            </a:r>
          </a:p>
          <a:p>
            <a:pPr lvl="2"/>
            <a:r>
              <a:rPr lang="zh-CN" altLang="en-US" dirty="0"/>
              <a:t>提供交易场地或交易平台；</a:t>
            </a:r>
          </a:p>
          <a:p>
            <a:pPr lvl="2"/>
            <a:r>
              <a:rPr lang="zh-CN" altLang="en-US" dirty="0"/>
              <a:t>制订标准交易规则；</a:t>
            </a:r>
          </a:p>
          <a:p>
            <a:pPr lvl="2"/>
            <a:r>
              <a:rPr lang="zh-CN" altLang="en-US" dirty="0"/>
              <a:t>负责监督和执行交易规则；</a:t>
            </a:r>
          </a:p>
          <a:p>
            <a:pPr lvl="2"/>
            <a:r>
              <a:rPr lang="zh-CN" altLang="en-US" dirty="0"/>
              <a:t>制定标准的期货合同；</a:t>
            </a:r>
          </a:p>
          <a:p>
            <a:pPr lvl="2"/>
            <a:r>
              <a:rPr lang="zh-CN" altLang="en-US" dirty="0"/>
              <a:t>解决交易纠纷。</a:t>
            </a:r>
          </a:p>
          <a:p>
            <a:pPr lvl="1"/>
            <a:r>
              <a:rPr lang="zh-CN" altLang="en-US" dirty="0" smtClean="0"/>
              <a:t>随着电子信息技术的发展，电子交易在期货交易中所占的币种逐年递增，交易地点的虚拟化成为了一种趋势。</a:t>
            </a:r>
            <a:endParaRPr lang="en-US" altLang="zh-CN" dirty="0" smtClean="0"/>
          </a:p>
          <a:p>
            <a:pPr lvl="2"/>
            <a:r>
              <a:rPr lang="zh-CN" altLang="en-US" dirty="0"/>
              <a:t>仍</a:t>
            </a:r>
            <a:r>
              <a:rPr lang="zh-CN" altLang="en-US" dirty="0" smtClean="0"/>
              <a:t>然体现出集中交易和统一清算。</a:t>
            </a:r>
            <a:endParaRPr lang="zh-CN" altLang="en-US" dirty="0"/>
          </a:p>
        </p:txBody>
      </p:sp>
      <p:sp>
        <p:nvSpPr>
          <p:cNvPr id="3" name="标题 2"/>
          <p:cNvSpPr>
            <a:spLocks noGrp="1"/>
          </p:cNvSpPr>
          <p:nvPr>
            <p:ph type="title"/>
          </p:nvPr>
        </p:nvSpPr>
        <p:spPr/>
        <p:txBody>
          <a:bodyPr/>
          <a:lstStyle/>
          <a:p>
            <a:r>
              <a:rPr lang="zh-CN" altLang="en-US" dirty="0" smtClean="0"/>
              <a:t>（一）集中交易与统一清算</a:t>
            </a:r>
            <a:endParaRPr lang="zh-CN" altLang="en-US" dirty="0"/>
          </a:p>
        </p:txBody>
      </p:sp>
    </p:spTree>
    <p:extLst>
      <p:ext uri="{BB962C8B-B14F-4D97-AF65-F5344CB8AC3E}">
        <p14:creationId xmlns:p14="http://schemas.microsoft.com/office/powerpoint/2010/main" val="863861472"/>
      </p:ext>
    </p:extLst>
  </p:cSld>
  <p:clrMapOvr>
    <a:masterClrMapping/>
  </p:clrMapOvr>
  <p:transition>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2. </a:t>
            </a:r>
            <a:r>
              <a:rPr lang="zh-CN" altLang="en-US" dirty="0" smtClean="0"/>
              <a:t>清算机构</a:t>
            </a:r>
            <a:endParaRPr lang="en-US" altLang="zh-CN" dirty="0" smtClean="0"/>
          </a:p>
          <a:p>
            <a:pPr lvl="1"/>
            <a:r>
              <a:rPr lang="zh-CN" altLang="en-US" dirty="0"/>
              <a:t>清算机构是负责期货合约进行交割、对冲和结算操作的独立机构，是期货市场运行机制的核心。</a:t>
            </a:r>
          </a:p>
          <a:p>
            <a:pPr lvl="1"/>
            <a:r>
              <a:rPr lang="zh-CN" altLang="en-US" dirty="0"/>
              <a:t>清算机构充当每笔交易的媒介，使得期货合约的买卖只要价</a:t>
            </a:r>
            <a:r>
              <a:rPr lang="zh-CN" altLang="en-US" dirty="0" smtClean="0"/>
              <a:t>格、数</a:t>
            </a:r>
            <a:r>
              <a:rPr lang="zh-CN" altLang="en-US" dirty="0"/>
              <a:t>量匹配就可以随时进行。</a:t>
            </a:r>
          </a:p>
          <a:p>
            <a:pPr lvl="1"/>
            <a:r>
              <a:rPr lang="zh-CN" altLang="en-US" dirty="0"/>
              <a:t>清算机构充当所有买方的卖者和所有卖方的买者，极大地降低了期货交易的违约风险，原因在于：</a:t>
            </a:r>
          </a:p>
          <a:p>
            <a:pPr lvl="2"/>
            <a:r>
              <a:rPr lang="zh-CN" altLang="en-US" dirty="0"/>
              <a:t>保证</a:t>
            </a:r>
            <a:r>
              <a:rPr lang="zh-CN" altLang="en-US" dirty="0" smtClean="0"/>
              <a:t>金制度和</a:t>
            </a:r>
            <a:r>
              <a:rPr lang="zh-CN" altLang="en-US" dirty="0"/>
              <a:t>每日盯市结算制度；</a:t>
            </a:r>
          </a:p>
          <a:p>
            <a:pPr lvl="2"/>
            <a:r>
              <a:rPr lang="zh-CN" altLang="en-US" dirty="0" smtClean="0"/>
              <a:t>所有会员必须对其他会员负有无</a:t>
            </a:r>
            <a:r>
              <a:rPr lang="zh-CN" altLang="en-US" dirty="0"/>
              <a:t>限连带清偿责任；</a:t>
            </a:r>
          </a:p>
          <a:p>
            <a:pPr lvl="2"/>
            <a:r>
              <a:rPr lang="zh-CN" altLang="en-US" dirty="0"/>
              <a:t>清算机构自身雄厚的资本作为最后的保障。</a:t>
            </a:r>
          </a:p>
          <a:p>
            <a:pPr lvl="1"/>
            <a:endParaRPr lang="zh-CN" altLang="en-US" dirty="0"/>
          </a:p>
        </p:txBody>
      </p:sp>
      <p:sp>
        <p:nvSpPr>
          <p:cNvPr id="3" name="标题 2"/>
          <p:cNvSpPr>
            <a:spLocks noGrp="1"/>
          </p:cNvSpPr>
          <p:nvPr>
            <p:ph type="title"/>
          </p:nvPr>
        </p:nvSpPr>
        <p:spPr/>
        <p:txBody>
          <a:bodyPr/>
          <a:lstStyle/>
          <a:p>
            <a:r>
              <a:rPr lang="zh-CN" altLang="en-US" dirty="0"/>
              <a:t>（一）集中交易与统一清算</a:t>
            </a:r>
          </a:p>
        </p:txBody>
      </p:sp>
    </p:spTree>
    <p:extLst>
      <p:ext uri="{BB962C8B-B14F-4D97-AF65-F5344CB8AC3E}">
        <p14:creationId xmlns:p14="http://schemas.microsoft.com/office/powerpoint/2010/main" val="3779511587"/>
      </p:ext>
    </p:extLst>
  </p:cSld>
  <p:clrMapOvr>
    <a:masterClrMapping/>
  </p:clrMapOvr>
  <p:transition>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期货合约的合约规模、交割日期和交割地点等都是标准化的，无须双方再商定，价格是期货合约的唯一变量。一般来说，常见的标准期货合约条款包括：</a:t>
            </a:r>
          </a:p>
          <a:p>
            <a:r>
              <a:rPr lang="zh-CN" altLang="en-US" dirty="0"/>
              <a:t>交易单位 </a:t>
            </a:r>
          </a:p>
          <a:p>
            <a:r>
              <a:rPr lang="zh-CN" altLang="en-US" dirty="0"/>
              <a:t>到期时间 </a:t>
            </a:r>
          </a:p>
          <a:p>
            <a:r>
              <a:rPr lang="zh-CN" altLang="en-US" dirty="0"/>
              <a:t>最小价格波动值 </a:t>
            </a:r>
          </a:p>
          <a:p>
            <a:r>
              <a:rPr lang="zh-CN" altLang="en-US" dirty="0"/>
              <a:t>每日价格波动限制与交易中止规则</a:t>
            </a:r>
          </a:p>
          <a:p>
            <a:r>
              <a:rPr lang="zh-CN" altLang="en-US" dirty="0"/>
              <a:t>交割条款</a:t>
            </a:r>
          </a:p>
          <a:p>
            <a:endParaRPr lang="zh-CN" altLang="en-US" dirty="0"/>
          </a:p>
        </p:txBody>
      </p:sp>
      <p:sp>
        <p:nvSpPr>
          <p:cNvPr id="3" name="标题 2"/>
          <p:cNvSpPr>
            <a:spLocks noGrp="1"/>
          </p:cNvSpPr>
          <p:nvPr>
            <p:ph type="title"/>
          </p:nvPr>
        </p:nvSpPr>
        <p:spPr/>
        <p:txBody>
          <a:bodyPr/>
          <a:lstStyle/>
          <a:p>
            <a:r>
              <a:rPr lang="zh-CN" altLang="en-US" dirty="0"/>
              <a:t>（二）标准化的期货合约条</a:t>
            </a:r>
            <a:r>
              <a:rPr lang="zh-CN" altLang="en-US" dirty="0" smtClean="0"/>
              <a:t>款</a:t>
            </a:r>
            <a:endParaRPr lang="zh-CN" altLang="en-US" dirty="0"/>
          </a:p>
        </p:txBody>
      </p:sp>
    </p:spTree>
    <p:extLst>
      <p:ext uri="{BB962C8B-B14F-4D97-AF65-F5344CB8AC3E}">
        <p14:creationId xmlns:p14="http://schemas.microsoft.com/office/powerpoint/2010/main" val="2904792499"/>
      </p:ext>
    </p:extLst>
  </p:cSld>
  <p:clrMapOvr>
    <a:masterClrMapping/>
  </p:clrMapOvr>
  <p:transition>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交</a:t>
            </a:r>
            <a:r>
              <a:rPr lang="zh-CN" altLang="en-US" dirty="0"/>
              <a:t>易所对每个期货产品都规定统一的数量和数量单位，统</a:t>
            </a:r>
            <a:r>
              <a:rPr lang="zh-CN" altLang="en-US" dirty="0" smtClean="0"/>
              <a:t>称为“</a:t>
            </a:r>
            <a:r>
              <a:rPr lang="zh-CN" altLang="en-US" dirty="0"/>
              <a:t>交易单位</a:t>
            </a:r>
            <a:r>
              <a:rPr lang="zh-CN" altLang="en-US" dirty="0" smtClean="0"/>
              <a:t>”（</a:t>
            </a:r>
            <a:r>
              <a:rPr lang="en-US" altLang="zh-CN" dirty="0" smtClean="0"/>
              <a:t>trade unit</a:t>
            </a:r>
            <a:r>
              <a:rPr lang="zh-CN" altLang="en-US" dirty="0" smtClean="0"/>
              <a:t>） </a:t>
            </a:r>
            <a:r>
              <a:rPr lang="zh-CN" altLang="en-US" dirty="0"/>
              <a:t>或“合约规模</a:t>
            </a:r>
            <a:r>
              <a:rPr lang="zh-CN" altLang="en-US" dirty="0" smtClean="0"/>
              <a:t>”（</a:t>
            </a:r>
            <a:r>
              <a:rPr lang="en-US" altLang="zh-CN" dirty="0" smtClean="0"/>
              <a:t>contract size</a:t>
            </a:r>
            <a:r>
              <a:rPr lang="zh-CN" altLang="en-US" dirty="0" smtClean="0"/>
              <a:t>）。</a:t>
            </a:r>
            <a:endParaRPr lang="zh-CN" altLang="en-US" dirty="0"/>
          </a:p>
          <a:p>
            <a:r>
              <a:rPr lang="zh-CN" altLang="en-US" dirty="0" smtClean="0"/>
              <a:t>中国金融期货交易所（中</a:t>
            </a:r>
            <a:r>
              <a:rPr lang="zh-CN" altLang="en-US" dirty="0"/>
              <a:t>金</a:t>
            </a:r>
            <a:r>
              <a:rPr lang="zh-CN" altLang="en-US" dirty="0" smtClean="0"/>
              <a:t>所）规定</a:t>
            </a:r>
            <a:r>
              <a:rPr lang="en-US" altLang="zh-CN" dirty="0" smtClean="0"/>
              <a:t>5</a:t>
            </a:r>
            <a:r>
              <a:rPr lang="zh-CN" altLang="en-US" dirty="0" smtClean="0"/>
              <a:t>年期和</a:t>
            </a:r>
            <a:r>
              <a:rPr lang="en-US" altLang="zh-CN" dirty="0" smtClean="0"/>
              <a:t>10</a:t>
            </a:r>
            <a:r>
              <a:rPr lang="zh-CN" altLang="en-US" dirty="0" smtClean="0"/>
              <a:t>年期</a:t>
            </a:r>
            <a:r>
              <a:rPr lang="zh-CN" altLang="en-US" dirty="0"/>
              <a:t>国债期货合约的交易单位均为面值</a:t>
            </a:r>
            <a:r>
              <a:rPr lang="en-US" altLang="zh-CN" dirty="0"/>
              <a:t>100</a:t>
            </a:r>
            <a:r>
              <a:rPr lang="zh-CN" altLang="en-US" dirty="0"/>
              <a:t>万元</a:t>
            </a:r>
            <a:r>
              <a:rPr lang="zh-CN" altLang="en-US" dirty="0" smtClean="0"/>
              <a:t>的国债，</a:t>
            </a:r>
            <a:r>
              <a:rPr lang="en-US" altLang="zh-CN" dirty="0" smtClean="0"/>
              <a:t>2</a:t>
            </a:r>
            <a:r>
              <a:rPr lang="zh-CN" altLang="en-US" dirty="0" smtClean="0"/>
              <a:t>年期国债期货合约为</a:t>
            </a:r>
            <a:r>
              <a:rPr lang="en-US" altLang="zh-CN" dirty="0" smtClean="0"/>
              <a:t>200</a:t>
            </a:r>
            <a:r>
              <a:rPr lang="zh-CN" altLang="en-US" dirty="0" smtClean="0"/>
              <a:t>万元的国债。</a:t>
            </a:r>
            <a:endParaRPr lang="zh-CN" altLang="en-US" dirty="0"/>
          </a:p>
          <a:p>
            <a:r>
              <a:rPr lang="zh-CN" altLang="en-US" dirty="0"/>
              <a:t>股指期货合约其交易单位不是固定的金额，而是</a:t>
            </a:r>
            <a:r>
              <a:rPr lang="zh-CN" altLang="en-US" dirty="0" smtClean="0"/>
              <a:t>由股指期货价格和</a:t>
            </a:r>
            <a:r>
              <a:rPr lang="zh-CN" altLang="en-US" dirty="0"/>
              <a:t>每个指数点所代表的价</a:t>
            </a:r>
            <a:r>
              <a:rPr lang="zh-CN" altLang="en-US" dirty="0" smtClean="0"/>
              <a:t>值（合约乘数）的</a:t>
            </a:r>
            <a:r>
              <a:rPr lang="zh-CN" altLang="en-US" dirty="0"/>
              <a:t>乘积决定。</a:t>
            </a:r>
          </a:p>
          <a:p>
            <a:pPr lvl="1"/>
            <a:r>
              <a:rPr lang="en-US" altLang="zh-CN" dirty="0"/>
              <a:t>CME</a:t>
            </a:r>
            <a:r>
              <a:rPr lang="zh-CN" altLang="en-US" dirty="0"/>
              <a:t>交易的</a:t>
            </a:r>
            <a:r>
              <a:rPr lang="en-US" altLang="zh-CN" dirty="0"/>
              <a:t>S&amp;P500</a:t>
            </a:r>
            <a:r>
              <a:rPr lang="zh-CN" altLang="en-US" dirty="0"/>
              <a:t>指数期货合约，每点指数代表的价格为</a:t>
            </a:r>
            <a:r>
              <a:rPr lang="en-US" altLang="zh-CN" dirty="0"/>
              <a:t>250</a:t>
            </a:r>
            <a:r>
              <a:rPr lang="zh-CN" altLang="en-US" dirty="0"/>
              <a:t>美元。</a:t>
            </a:r>
          </a:p>
          <a:p>
            <a:pPr lvl="1"/>
            <a:r>
              <a:rPr lang="zh-CN" altLang="en-US" dirty="0"/>
              <a:t>中金所交易的沪深</a:t>
            </a:r>
            <a:r>
              <a:rPr lang="en-US" altLang="zh-CN" dirty="0"/>
              <a:t>300</a:t>
            </a:r>
            <a:r>
              <a:rPr lang="zh-CN" altLang="en-US" dirty="0"/>
              <a:t>指</a:t>
            </a:r>
            <a:r>
              <a:rPr lang="zh-CN" altLang="en-US" dirty="0" smtClean="0"/>
              <a:t>数（</a:t>
            </a:r>
            <a:r>
              <a:rPr lang="en-US" altLang="zh-CN" dirty="0" smtClean="0"/>
              <a:t>IF</a:t>
            </a:r>
            <a:r>
              <a:rPr lang="zh-CN" altLang="en-US" dirty="0" smtClean="0"/>
              <a:t>）和上证</a:t>
            </a:r>
            <a:r>
              <a:rPr lang="en-US" altLang="zh-CN" dirty="0" smtClean="0"/>
              <a:t>50</a:t>
            </a:r>
            <a:r>
              <a:rPr lang="zh-CN" altLang="en-US" dirty="0" smtClean="0"/>
              <a:t>指数（</a:t>
            </a:r>
            <a:r>
              <a:rPr lang="en-US" altLang="zh-CN" dirty="0" smtClean="0"/>
              <a:t>IH</a:t>
            </a:r>
            <a:r>
              <a:rPr lang="zh-CN" altLang="en-US" dirty="0" smtClean="0"/>
              <a:t>）期</a:t>
            </a:r>
            <a:r>
              <a:rPr lang="zh-CN" altLang="en-US" dirty="0"/>
              <a:t>货合</a:t>
            </a:r>
            <a:r>
              <a:rPr lang="zh-CN" altLang="en-US" dirty="0" smtClean="0"/>
              <a:t>约每</a:t>
            </a:r>
            <a:r>
              <a:rPr lang="zh-CN" altLang="en-US" dirty="0"/>
              <a:t>点指数代表的价格为</a:t>
            </a:r>
            <a:r>
              <a:rPr lang="en-US" altLang="zh-CN" dirty="0"/>
              <a:t>300</a:t>
            </a:r>
            <a:r>
              <a:rPr lang="zh-CN" altLang="en-US" dirty="0" smtClean="0"/>
              <a:t>元。</a:t>
            </a:r>
            <a:endParaRPr lang="en-US" altLang="zh-CN" dirty="0" smtClean="0"/>
          </a:p>
          <a:p>
            <a:pPr lvl="1"/>
            <a:r>
              <a:rPr lang="zh-CN" altLang="en-US" dirty="0"/>
              <a:t>中金</a:t>
            </a:r>
            <a:r>
              <a:rPr lang="zh-CN" altLang="en-US" dirty="0" smtClean="0"/>
              <a:t>所交易的中证</a:t>
            </a:r>
            <a:r>
              <a:rPr lang="en-US" altLang="zh-CN" dirty="0" smtClean="0"/>
              <a:t>500</a:t>
            </a:r>
            <a:r>
              <a:rPr lang="zh-CN" altLang="en-US" dirty="0" smtClean="0"/>
              <a:t>指数（</a:t>
            </a:r>
            <a:r>
              <a:rPr lang="en-US" altLang="zh-CN" dirty="0" smtClean="0"/>
              <a:t>IC</a:t>
            </a:r>
            <a:r>
              <a:rPr lang="zh-CN" altLang="en-US" dirty="0" smtClean="0"/>
              <a:t>）期货合约</a:t>
            </a:r>
            <a:r>
              <a:rPr lang="zh-CN" altLang="en-US" dirty="0"/>
              <a:t>每点指数代表的价格</a:t>
            </a:r>
            <a:r>
              <a:rPr lang="zh-CN" altLang="en-US" dirty="0" smtClean="0"/>
              <a:t>为</a:t>
            </a:r>
            <a:r>
              <a:rPr lang="en-US" altLang="zh-CN" dirty="0" smtClean="0"/>
              <a:t>200</a:t>
            </a:r>
            <a:r>
              <a:rPr lang="zh-CN" altLang="en-US" dirty="0" smtClean="0"/>
              <a:t>元。</a:t>
            </a:r>
            <a:endParaRPr lang="zh-CN" altLang="en-US" dirty="0"/>
          </a:p>
        </p:txBody>
      </p:sp>
      <p:sp>
        <p:nvSpPr>
          <p:cNvPr id="3" name="标题 2"/>
          <p:cNvSpPr>
            <a:spLocks noGrp="1"/>
          </p:cNvSpPr>
          <p:nvPr>
            <p:ph type="title"/>
          </p:nvPr>
        </p:nvSpPr>
        <p:spPr/>
        <p:txBody>
          <a:bodyPr/>
          <a:lstStyle/>
          <a:p>
            <a:r>
              <a:rPr lang="en-US" altLang="zh-CN" dirty="0" smtClean="0"/>
              <a:t>1</a:t>
            </a:r>
            <a:r>
              <a:rPr lang="en-US" altLang="zh-CN" dirty="0"/>
              <a:t>. </a:t>
            </a:r>
            <a:r>
              <a:rPr lang="zh-CN" altLang="en-US" dirty="0"/>
              <a:t>交易单位</a:t>
            </a:r>
          </a:p>
        </p:txBody>
      </p:sp>
    </p:spTree>
    <p:extLst>
      <p:ext uri="{BB962C8B-B14F-4D97-AF65-F5344CB8AC3E}">
        <p14:creationId xmlns:p14="http://schemas.microsoft.com/office/powerpoint/2010/main" val="167471850"/>
      </p:ext>
    </p:extLst>
  </p:cSld>
  <p:clrMapOvr>
    <a:masterClrMapping/>
  </p:clrMapOvr>
  <p:transition>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中金所交易的三大股指（沪深</a:t>
            </a:r>
            <a:r>
              <a:rPr lang="en-US" altLang="zh-CN" dirty="0" smtClean="0"/>
              <a:t>300</a:t>
            </a:r>
            <a:r>
              <a:rPr lang="zh-CN" altLang="en-US" dirty="0" smtClean="0"/>
              <a:t>、中证</a:t>
            </a:r>
            <a:r>
              <a:rPr lang="en-US" altLang="zh-CN" dirty="0" smtClean="0"/>
              <a:t>500</a:t>
            </a:r>
            <a:r>
              <a:rPr lang="zh-CN" altLang="en-US" dirty="0" smtClean="0"/>
              <a:t>和上证</a:t>
            </a:r>
            <a:r>
              <a:rPr lang="en-US" altLang="zh-CN" dirty="0" smtClean="0"/>
              <a:t>50</a:t>
            </a:r>
            <a:r>
              <a:rPr lang="zh-CN" altLang="en-US" dirty="0" smtClean="0"/>
              <a:t>）期货合约均有</a:t>
            </a:r>
            <a:r>
              <a:rPr lang="en-US" altLang="zh-CN" dirty="0" smtClean="0"/>
              <a:t>4</a:t>
            </a:r>
            <a:r>
              <a:rPr lang="zh-CN" altLang="en-US" dirty="0" smtClean="0"/>
              <a:t>个不同的到期时间，分别为当月、下月和随后的</a:t>
            </a:r>
            <a:r>
              <a:rPr lang="en-US" altLang="zh-CN" dirty="0" smtClean="0"/>
              <a:t>2</a:t>
            </a:r>
            <a:r>
              <a:rPr lang="zh-CN" altLang="en-US" dirty="0" smtClean="0"/>
              <a:t>个季月。</a:t>
            </a:r>
            <a:endParaRPr lang="en-US" altLang="zh-CN" dirty="0" smtClean="0"/>
          </a:p>
          <a:p>
            <a:pPr lvl="1"/>
            <a:endParaRPr lang="en-US" altLang="zh-CN" dirty="0"/>
          </a:p>
          <a:p>
            <a:pPr marL="0" indent="0">
              <a:buNone/>
            </a:pPr>
            <a:r>
              <a:rPr lang="zh-CN" altLang="en-US" sz="3200" dirty="0">
                <a:solidFill>
                  <a:schemeClr val="tx2"/>
                </a:solidFill>
                <a:cs typeface="+mj-cs"/>
              </a:rPr>
              <a:t>（</a:t>
            </a:r>
            <a:r>
              <a:rPr lang="en-US" altLang="zh-CN" sz="3200" dirty="0">
                <a:solidFill>
                  <a:schemeClr val="tx2"/>
                </a:solidFill>
                <a:cs typeface="+mj-cs"/>
              </a:rPr>
              <a:t>1</a:t>
            </a:r>
            <a:r>
              <a:rPr lang="zh-CN" altLang="en-US" sz="3200" dirty="0">
                <a:solidFill>
                  <a:schemeClr val="tx2"/>
                </a:solidFill>
                <a:cs typeface="+mj-cs"/>
              </a:rPr>
              <a:t>）到期循环与到期月</a:t>
            </a:r>
            <a:endParaRPr lang="en-US" altLang="zh-CN" sz="3200" dirty="0">
              <a:solidFill>
                <a:schemeClr val="tx2"/>
              </a:solidFill>
              <a:cs typeface="+mj-cs"/>
            </a:endParaRPr>
          </a:p>
          <a:p>
            <a:r>
              <a:rPr lang="zh-CN" altLang="en-US" dirty="0" smtClean="0"/>
              <a:t>期</a:t>
            </a:r>
            <a:r>
              <a:rPr lang="zh-CN" altLang="en-US" dirty="0"/>
              <a:t>货交易实行一定的到期循环，且大多是</a:t>
            </a:r>
            <a:r>
              <a:rPr lang="en-US" altLang="zh-CN" dirty="0"/>
              <a:t>3</a:t>
            </a:r>
            <a:r>
              <a:rPr lang="zh-CN" altLang="en-US" dirty="0"/>
              <a:t>月循环，即每年的</a:t>
            </a:r>
            <a:r>
              <a:rPr lang="en-US" altLang="zh-CN" dirty="0"/>
              <a:t>3</a:t>
            </a:r>
            <a:r>
              <a:rPr lang="zh-CN" altLang="en-US" dirty="0"/>
              <a:t>、</a:t>
            </a:r>
            <a:r>
              <a:rPr lang="en-US" altLang="zh-CN" dirty="0"/>
              <a:t>6</a:t>
            </a:r>
            <a:r>
              <a:rPr lang="zh-CN" altLang="en-US" dirty="0"/>
              <a:t>、</a:t>
            </a:r>
            <a:r>
              <a:rPr lang="en-US" altLang="zh-CN" dirty="0"/>
              <a:t>9</a:t>
            </a:r>
            <a:r>
              <a:rPr lang="zh-CN" altLang="en-US" dirty="0"/>
              <a:t>、</a:t>
            </a:r>
            <a:r>
              <a:rPr lang="en-US" altLang="zh-CN" dirty="0"/>
              <a:t>12</a:t>
            </a:r>
            <a:r>
              <a:rPr lang="zh-CN" altLang="en-US" dirty="0"/>
              <a:t>月为到期月。</a:t>
            </a:r>
          </a:p>
          <a:p>
            <a:pPr lvl="1"/>
            <a:r>
              <a:rPr lang="zh-CN" altLang="en-US" dirty="0"/>
              <a:t>在</a:t>
            </a:r>
            <a:r>
              <a:rPr lang="en-US" altLang="zh-CN" dirty="0"/>
              <a:t>CME</a:t>
            </a:r>
            <a:r>
              <a:rPr lang="zh-CN" altLang="en-US" dirty="0"/>
              <a:t>交易的</a:t>
            </a:r>
            <a:r>
              <a:rPr lang="en-US" altLang="zh-CN" dirty="0"/>
              <a:t>S&amp;P500</a:t>
            </a:r>
            <a:r>
              <a:rPr lang="zh-CN" altLang="en-US" dirty="0"/>
              <a:t>指数期货、欧洲美元期货</a:t>
            </a:r>
            <a:r>
              <a:rPr lang="zh-CN" altLang="en-US" dirty="0" smtClean="0"/>
              <a:t>、</a:t>
            </a:r>
            <a:r>
              <a:rPr lang="zh-CN" altLang="en-US" dirty="0"/>
              <a:t>美国</a:t>
            </a:r>
            <a:r>
              <a:rPr lang="zh-CN" altLang="en-US" dirty="0" smtClean="0"/>
              <a:t>长期国</a:t>
            </a:r>
            <a:r>
              <a:rPr lang="zh-CN" altLang="en-US" dirty="0"/>
              <a:t>债期货等均实行</a:t>
            </a:r>
            <a:r>
              <a:rPr lang="en-US" altLang="zh-CN" dirty="0"/>
              <a:t>3</a:t>
            </a:r>
            <a:r>
              <a:rPr lang="zh-CN" altLang="en-US" dirty="0"/>
              <a:t>月循环。</a:t>
            </a:r>
          </a:p>
          <a:p>
            <a:pPr lvl="1"/>
            <a:r>
              <a:rPr lang="zh-CN" altLang="en-US" dirty="0"/>
              <a:t>中金所交易</a:t>
            </a:r>
            <a:r>
              <a:rPr lang="zh-CN" altLang="en-US" dirty="0" smtClean="0"/>
              <a:t>的国</a:t>
            </a:r>
            <a:r>
              <a:rPr lang="zh-CN" altLang="en-US" dirty="0"/>
              <a:t>债期货也都实行</a:t>
            </a:r>
            <a:r>
              <a:rPr lang="en-US" altLang="zh-CN" dirty="0"/>
              <a:t>3</a:t>
            </a:r>
            <a:r>
              <a:rPr lang="zh-CN" altLang="en-US" dirty="0"/>
              <a:t>月循环，即最近的</a:t>
            </a:r>
            <a:r>
              <a:rPr lang="en-US" altLang="zh-CN" dirty="0"/>
              <a:t>3</a:t>
            </a:r>
            <a:r>
              <a:rPr lang="zh-CN" altLang="en-US" dirty="0"/>
              <a:t>个季月</a:t>
            </a:r>
            <a:r>
              <a:rPr lang="zh-CN" altLang="en-US" dirty="0" smtClean="0"/>
              <a:t>。</a:t>
            </a:r>
            <a:endParaRPr lang="zh-CN" altLang="en-US" dirty="0"/>
          </a:p>
          <a:p>
            <a:pPr lvl="1"/>
            <a:endParaRPr lang="zh-CN" altLang="en-US" dirty="0"/>
          </a:p>
        </p:txBody>
      </p:sp>
      <p:sp>
        <p:nvSpPr>
          <p:cNvPr id="3" name="标题 2"/>
          <p:cNvSpPr>
            <a:spLocks noGrp="1"/>
          </p:cNvSpPr>
          <p:nvPr>
            <p:ph type="title"/>
          </p:nvPr>
        </p:nvSpPr>
        <p:spPr/>
        <p:txBody>
          <a:bodyPr/>
          <a:lstStyle/>
          <a:p>
            <a:r>
              <a:rPr lang="en-US" altLang="zh-CN" dirty="0"/>
              <a:t>2. </a:t>
            </a:r>
            <a:r>
              <a:rPr lang="zh-CN" altLang="en-US" dirty="0"/>
              <a:t>到期时间</a:t>
            </a:r>
          </a:p>
        </p:txBody>
      </p:sp>
    </p:spTree>
    <p:extLst>
      <p:ext uri="{BB962C8B-B14F-4D97-AF65-F5344CB8AC3E}">
        <p14:creationId xmlns:p14="http://schemas.microsoft.com/office/powerpoint/2010/main" val="3247601444"/>
      </p:ext>
    </p:extLst>
  </p:cSld>
  <p:clrMapOvr>
    <a:masterClrMapping/>
  </p:clrMapOvr>
  <p:transition>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期货的到期交割主要有两种方式：</a:t>
            </a:r>
            <a:r>
              <a:rPr lang="zh-CN" altLang="en-US" dirty="0"/>
              <a:t>实物交</a:t>
            </a:r>
            <a:r>
              <a:rPr lang="zh-CN" altLang="en-US" dirty="0" smtClean="0"/>
              <a:t>割和现金交割。</a:t>
            </a:r>
            <a:endParaRPr lang="en-US" altLang="zh-CN" dirty="0" smtClean="0"/>
          </a:p>
          <a:p>
            <a:pPr lvl="1"/>
            <a:r>
              <a:rPr lang="zh-CN" altLang="en-US" dirty="0" smtClean="0"/>
              <a:t>若</a:t>
            </a:r>
            <a:r>
              <a:rPr lang="zh-CN" altLang="en-US" dirty="0"/>
              <a:t>期货实行实物交割，期货合</a:t>
            </a:r>
            <a:r>
              <a:rPr lang="zh-CN" altLang="en-US" dirty="0" smtClean="0"/>
              <a:t>约就</a:t>
            </a:r>
            <a:r>
              <a:rPr lang="zh-CN" altLang="en-US" dirty="0"/>
              <a:t>会规定具体的交割月与交割日</a:t>
            </a:r>
            <a:r>
              <a:rPr lang="zh-CN" altLang="en-US" dirty="0" smtClean="0"/>
              <a:t>；</a:t>
            </a:r>
            <a:endParaRPr lang="en-US" altLang="zh-CN" dirty="0" smtClean="0"/>
          </a:p>
          <a:p>
            <a:pPr lvl="1"/>
            <a:r>
              <a:rPr lang="zh-CN" altLang="en-US" dirty="0" smtClean="0"/>
              <a:t>如</a:t>
            </a:r>
            <a:r>
              <a:rPr lang="zh-CN" altLang="en-US" dirty="0"/>
              <a:t>果期货合约采用现金交割或现金结算</a:t>
            </a:r>
            <a:r>
              <a:rPr lang="zh-CN" altLang="en-US" dirty="0" smtClean="0"/>
              <a:t>，期</a:t>
            </a:r>
            <a:r>
              <a:rPr lang="zh-CN" altLang="en-US" dirty="0"/>
              <a:t>货合</a:t>
            </a:r>
            <a:r>
              <a:rPr lang="zh-CN" altLang="en-US" dirty="0" smtClean="0"/>
              <a:t>约就</a:t>
            </a:r>
            <a:r>
              <a:rPr lang="zh-CN" altLang="en-US" dirty="0"/>
              <a:t>会规定现金结算日。</a:t>
            </a:r>
          </a:p>
          <a:p>
            <a:r>
              <a:rPr lang="zh-CN" altLang="en-US" dirty="0"/>
              <a:t>一般来说，交割月就是到期月</a:t>
            </a:r>
            <a:r>
              <a:rPr lang="zh-CN" altLang="en-US" dirty="0" smtClean="0"/>
              <a:t>。具</a:t>
            </a:r>
            <a:r>
              <a:rPr lang="zh-CN" altLang="en-US" dirty="0"/>
              <a:t>体的交割日与现金结算</a:t>
            </a:r>
            <a:r>
              <a:rPr lang="zh-CN" altLang="en-US" dirty="0" smtClean="0"/>
              <a:t>日依据期</a:t>
            </a:r>
            <a:r>
              <a:rPr lang="zh-CN" altLang="en-US" dirty="0"/>
              <a:t>货合约不同而不同。</a:t>
            </a:r>
          </a:p>
          <a:p>
            <a:pPr lvl="1"/>
            <a:r>
              <a:rPr lang="zh-CN" altLang="en-US" dirty="0" smtClean="0"/>
              <a:t>中</a:t>
            </a:r>
            <a:r>
              <a:rPr lang="zh-CN" altLang="en-US" dirty="0"/>
              <a:t>金所的三大股指期</a:t>
            </a:r>
            <a:r>
              <a:rPr lang="zh-CN" altLang="en-US" dirty="0" smtClean="0"/>
              <a:t>货（</a:t>
            </a:r>
            <a:r>
              <a:rPr lang="en-US" altLang="zh-CN" dirty="0" smtClean="0"/>
              <a:t>IF</a:t>
            </a:r>
            <a:r>
              <a:rPr lang="zh-CN" altLang="en-US" dirty="0"/>
              <a:t>，</a:t>
            </a:r>
            <a:r>
              <a:rPr lang="en-US" altLang="zh-CN" dirty="0"/>
              <a:t>IC</a:t>
            </a:r>
            <a:r>
              <a:rPr lang="zh-CN" altLang="en-US" dirty="0"/>
              <a:t>，</a:t>
            </a:r>
            <a:r>
              <a:rPr lang="en-US" altLang="zh-CN" dirty="0" smtClean="0"/>
              <a:t>IH</a:t>
            </a:r>
            <a:r>
              <a:rPr lang="zh-CN" altLang="en-US" dirty="0" smtClean="0"/>
              <a:t>）</a:t>
            </a:r>
            <a:r>
              <a:rPr lang="en-US" altLang="zh-CN" dirty="0" smtClean="0"/>
              <a:t> </a:t>
            </a:r>
            <a:r>
              <a:rPr lang="zh-CN" altLang="en-US" dirty="0" smtClean="0"/>
              <a:t>在</a:t>
            </a:r>
            <a:r>
              <a:rPr lang="zh-CN" altLang="en-US" dirty="0"/>
              <a:t>到期月的第三个星期</a:t>
            </a:r>
            <a:r>
              <a:rPr lang="zh-CN" altLang="en-US" dirty="0" smtClean="0"/>
              <a:t>五结</a:t>
            </a:r>
            <a:r>
              <a:rPr lang="zh-CN" altLang="en-US" dirty="0"/>
              <a:t>算</a:t>
            </a:r>
            <a:r>
              <a:rPr lang="zh-CN" altLang="en-US" dirty="0" smtClean="0"/>
              <a:t>。</a:t>
            </a:r>
            <a:endParaRPr lang="en-US" altLang="zh-CN" dirty="0" smtClean="0"/>
          </a:p>
          <a:p>
            <a:pPr lvl="1"/>
            <a:r>
              <a:rPr lang="en-US" altLang="zh-CN" dirty="0"/>
              <a:t>S&amp;P500</a:t>
            </a:r>
            <a:r>
              <a:rPr lang="zh-CN" altLang="en-US" dirty="0"/>
              <a:t>指数期</a:t>
            </a:r>
            <a:r>
              <a:rPr lang="zh-CN" altLang="en-US" dirty="0" smtClean="0"/>
              <a:t>货</a:t>
            </a:r>
            <a:r>
              <a:rPr lang="zh-CN" altLang="en-US" dirty="0"/>
              <a:t>在到期月的第三个星期五结算</a:t>
            </a:r>
            <a:r>
              <a:rPr lang="zh-CN" altLang="en-US" dirty="0" smtClean="0"/>
              <a:t>。</a:t>
            </a:r>
            <a:endParaRPr lang="zh-CN" altLang="en-US" dirty="0"/>
          </a:p>
          <a:p>
            <a:pPr lvl="1"/>
            <a:r>
              <a:rPr lang="en-US" altLang="zh-CN" dirty="0" smtClean="0"/>
              <a:t>CME</a:t>
            </a:r>
            <a:r>
              <a:rPr lang="zh-CN" altLang="en-US" dirty="0" smtClean="0"/>
              <a:t>交易的长</a:t>
            </a:r>
            <a:r>
              <a:rPr lang="zh-CN" altLang="en-US" dirty="0"/>
              <a:t>期美国国债期货的交割期是整个交割月，即首个交割日和最后交割日分别为交割月的第一个和最后一个工作</a:t>
            </a:r>
            <a:r>
              <a:rPr lang="zh-CN" altLang="en-US" dirty="0" smtClean="0"/>
              <a:t>日，具体哪一天由空方指定。</a:t>
            </a:r>
            <a:endParaRPr lang="zh-CN" altLang="en-US" dirty="0"/>
          </a:p>
          <a:p>
            <a:endParaRPr lang="zh-CN" altLang="en-US" dirty="0"/>
          </a:p>
        </p:txBody>
      </p:sp>
      <p:sp>
        <p:nvSpPr>
          <p:cNvPr id="3" name="标题 2"/>
          <p:cNvSpPr>
            <a:spLocks noGrp="1"/>
          </p:cNvSpPr>
          <p:nvPr>
            <p:ph type="title"/>
          </p:nvPr>
        </p:nvSpPr>
        <p:spPr/>
        <p:txBody>
          <a:bodyPr/>
          <a:lstStyle/>
          <a:p>
            <a:r>
              <a:rPr lang="zh-CN" altLang="en-US" dirty="0" smtClean="0"/>
              <a:t>（</a:t>
            </a:r>
            <a:r>
              <a:rPr lang="en-US" altLang="zh-CN" dirty="0" smtClean="0"/>
              <a:t>2</a:t>
            </a:r>
            <a:r>
              <a:rPr lang="zh-CN" altLang="en-US" dirty="0"/>
              <a:t>）交割月、交割日与现金结算</a:t>
            </a:r>
            <a:r>
              <a:rPr lang="zh-CN" altLang="en-US" dirty="0" smtClean="0"/>
              <a:t>日</a:t>
            </a:r>
            <a:endParaRPr lang="zh-CN" altLang="en-US" dirty="0"/>
          </a:p>
        </p:txBody>
      </p:sp>
    </p:spTree>
    <p:extLst>
      <p:ext uri="{BB962C8B-B14F-4D97-AF65-F5344CB8AC3E}">
        <p14:creationId xmlns:p14="http://schemas.microsoft.com/office/powerpoint/2010/main" val="2123938451"/>
      </p:ext>
    </p:extLst>
  </p:cSld>
  <p:clrMapOvr>
    <a:masterClrMapping/>
  </p:clrMapOvr>
  <p:transition>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最后交易</a:t>
            </a:r>
            <a:r>
              <a:rPr lang="zh-CN" altLang="en-US" dirty="0" smtClean="0"/>
              <a:t>日：期</a:t>
            </a:r>
            <a:r>
              <a:rPr lang="zh-CN" altLang="en-US" dirty="0"/>
              <a:t>货合约可进行交易的最后日期，一般与现金结算日或最后交割日相联系。</a:t>
            </a:r>
          </a:p>
          <a:p>
            <a:pPr lvl="1"/>
            <a:r>
              <a:rPr lang="zh-CN" altLang="en-US" dirty="0"/>
              <a:t>中金</a:t>
            </a:r>
            <a:r>
              <a:rPr lang="zh-CN" altLang="en-US" dirty="0" smtClean="0"/>
              <a:t>所国</a:t>
            </a:r>
            <a:r>
              <a:rPr lang="zh-CN" altLang="en-US" dirty="0"/>
              <a:t>债期货的最后交易日为到期月份的第二个星期五，最后交割日为最后交易日后的第三个交易日</a:t>
            </a:r>
            <a:r>
              <a:rPr lang="zh-CN" altLang="en-US" dirty="0" smtClean="0"/>
              <a:t>。</a:t>
            </a:r>
            <a:endParaRPr lang="en-US" altLang="zh-CN" dirty="0" smtClean="0"/>
          </a:p>
          <a:p>
            <a:pPr lvl="1"/>
            <a:r>
              <a:rPr lang="zh-CN" altLang="en-US" dirty="0" smtClean="0"/>
              <a:t>在最后交易日没有平仓的期货头寸将进入现金结算或实物交割程序。</a:t>
            </a:r>
            <a:endParaRPr lang="zh-CN" altLang="en-US" dirty="0"/>
          </a:p>
        </p:txBody>
      </p:sp>
      <p:sp>
        <p:nvSpPr>
          <p:cNvPr id="3" name="标题 2"/>
          <p:cNvSpPr>
            <a:spLocks noGrp="1"/>
          </p:cNvSpPr>
          <p:nvPr>
            <p:ph type="title"/>
          </p:nvPr>
        </p:nvSpPr>
        <p:spPr/>
        <p:txBody>
          <a:bodyPr/>
          <a:lstStyle/>
          <a:p>
            <a:r>
              <a:rPr lang="zh-CN" altLang="en-US" dirty="0" smtClean="0"/>
              <a:t>（</a:t>
            </a:r>
            <a:r>
              <a:rPr lang="en-US" altLang="zh-CN" dirty="0" smtClean="0"/>
              <a:t>3</a:t>
            </a:r>
            <a:r>
              <a:rPr lang="zh-CN" altLang="en-US" dirty="0"/>
              <a:t>）最后交易日</a:t>
            </a:r>
          </a:p>
        </p:txBody>
      </p:sp>
    </p:spTree>
    <p:extLst>
      <p:ext uri="{BB962C8B-B14F-4D97-AF65-F5344CB8AC3E}">
        <p14:creationId xmlns:p14="http://schemas.microsoft.com/office/powerpoint/2010/main" val="3753377349"/>
      </p:ext>
    </p:extLst>
  </p:cSld>
  <p:clrMapOvr>
    <a:masterClrMapping/>
  </p:clrMapOvr>
  <p:transition>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dirty="0"/>
                  <a:t>金融远期合约（</a:t>
                </a:r>
                <a:r>
                  <a:rPr lang="en-US" altLang="zh-CN" dirty="0"/>
                  <a:t>Financial forward contracts</a:t>
                </a:r>
                <a:r>
                  <a:rPr lang="zh-CN" altLang="en-US" dirty="0"/>
                  <a:t>）是指双方约定在未来的某一确定时间，按确定的价格买卖一定数量的某种金融资产的合约。</a:t>
                </a:r>
              </a:p>
              <a:p>
                <a:pPr lvl="1"/>
                <a:r>
                  <a:rPr lang="zh-CN" altLang="en-US" dirty="0"/>
                  <a:t>多</a:t>
                </a:r>
                <a:r>
                  <a:rPr lang="zh-CN" altLang="en-US" dirty="0" smtClean="0"/>
                  <a:t>方（</a:t>
                </a:r>
                <a:r>
                  <a:rPr lang="en-US" altLang="zh-CN" dirty="0" smtClean="0"/>
                  <a:t>long position</a:t>
                </a:r>
                <a:r>
                  <a:rPr lang="zh-CN" altLang="en-US" dirty="0" smtClean="0"/>
                  <a:t>）： 在合约中，未</a:t>
                </a:r>
                <a:r>
                  <a:rPr lang="zh-CN" altLang="en-US" dirty="0"/>
                  <a:t>来将买入标的物的一</a:t>
                </a:r>
                <a:r>
                  <a:rPr lang="zh-CN" altLang="en-US" dirty="0" smtClean="0"/>
                  <a:t>方；</a:t>
                </a:r>
                <a:endParaRPr lang="zh-CN" altLang="en-US" dirty="0"/>
              </a:p>
              <a:p>
                <a:pPr lvl="1"/>
                <a:r>
                  <a:rPr lang="zh-CN" altLang="en-US" dirty="0"/>
                  <a:t>空</a:t>
                </a:r>
                <a:r>
                  <a:rPr lang="zh-CN" altLang="en-US" dirty="0" smtClean="0"/>
                  <a:t>方（</a:t>
                </a:r>
                <a:r>
                  <a:rPr lang="en-US" altLang="zh-CN" dirty="0" smtClean="0"/>
                  <a:t>short position</a:t>
                </a:r>
                <a:r>
                  <a:rPr lang="zh-CN" altLang="en-US" dirty="0" smtClean="0"/>
                  <a:t>）：</a:t>
                </a:r>
                <a:r>
                  <a:rPr lang="zh-CN" altLang="en-US" dirty="0"/>
                  <a:t>在</a:t>
                </a:r>
                <a:r>
                  <a:rPr lang="zh-CN" altLang="en-US" dirty="0" smtClean="0"/>
                  <a:t>合约中，未</a:t>
                </a:r>
                <a:r>
                  <a:rPr lang="zh-CN" altLang="en-US" dirty="0"/>
                  <a:t>来将卖出标的物的一</a:t>
                </a:r>
                <a:r>
                  <a:rPr lang="zh-CN" altLang="en-US" dirty="0" smtClean="0"/>
                  <a:t>方。</a:t>
                </a:r>
                <a:endParaRPr lang="zh-CN" altLang="en-US" dirty="0"/>
              </a:p>
              <a:p>
                <a:pPr lvl="1"/>
                <a:r>
                  <a:rPr lang="zh-CN" altLang="en-US" dirty="0" smtClean="0"/>
                  <a:t>交割价格（</a:t>
                </a:r>
                <a:r>
                  <a:rPr lang="en-US" altLang="zh-CN" dirty="0" smtClean="0"/>
                  <a:t>delivery price</a:t>
                </a:r>
                <a:r>
                  <a:rPr lang="zh-CN" altLang="en-US" dirty="0" smtClean="0"/>
                  <a:t>）：在合</a:t>
                </a:r>
                <a:r>
                  <a:rPr lang="zh-CN" altLang="en-US" dirty="0"/>
                  <a:t>约</a:t>
                </a:r>
                <a:r>
                  <a:rPr lang="zh-CN" altLang="en-US" dirty="0" smtClean="0"/>
                  <a:t>中，未</a:t>
                </a:r>
                <a:r>
                  <a:rPr lang="zh-CN" altLang="en-US" dirty="0"/>
                  <a:t>来买卖标的物的价</a:t>
                </a:r>
                <a:r>
                  <a:rPr lang="zh-CN" altLang="en-US" dirty="0" smtClean="0"/>
                  <a:t>格，</a:t>
                </a:r>
                <a:r>
                  <a:rPr lang="zh-CN" altLang="en-US" dirty="0"/>
                  <a:t>用字</a:t>
                </a:r>
                <a:r>
                  <a:rPr lang="zh-CN" altLang="en-US" dirty="0" smtClean="0"/>
                  <a:t>母</a:t>
                </a:r>
                <a14:m>
                  <m:oMath xmlns:m="http://schemas.openxmlformats.org/officeDocument/2006/math">
                    <m:r>
                      <a:rPr lang="en-US" altLang="zh-CN" b="1" i="1" dirty="0" smtClean="0">
                        <a:latin typeface="Cambria Math" panose="02040503050406030204" pitchFamily="18" charset="0"/>
                      </a:rPr>
                      <m:t>𝑲</m:t>
                    </m:r>
                  </m:oMath>
                </a14:m>
                <a:r>
                  <a:rPr lang="zh-CN" altLang="en-US" dirty="0" smtClean="0"/>
                  <a:t>表</a:t>
                </a:r>
                <a:r>
                  <a:rPr lang="zh-CN" altLang="en-US" dirty="0"/>
                  <a:t>示</a:t>
                </a:r>
                <a:r>
                  <a:rPr lang="zh-CN" altLang="en-US" dirty="0" smtClean="0"/>
                  <a:t>。</a:t>
                </a:r>
                <a:endParaRPr lang="en-US" altLang="zh-CN" dirty="0" smtClean="0"/>
              </a:p>
              <a:p>
                <a:r>
                  <a:rPr lang="zh-CN" altLang="en-US" dirty="0"/>
                  <a:t>远</a:t>
                </a:r>
                <a:r>
                  <a:rPr lang="zh-CN" altLang="en-US" dirty="0" smtClean="0"/>
                  <a:t>期合约并不能保证其投资者未来一定盈利，但投资者可以通过远期合约获得确定的未来买卖价格。</a:t>
                </a:r>
                <a:endParaRPr lang="en-US" altLang="zh-CN" dirty="0" smtClean="0"/>
              </a:p>
              <a:p>
                <a:pPr lvl="1"/>
                <a:r>
                  <a:rPr lang="zh-CN" altLang="en-US" dirty="0" smtClean="0"/>
                  <a:t>多方：锁定未来资产的买入价格</a:t>
                </a:r>
                <a:endParaRPr lang="en-US" altLang="zh-CN" dirty="0" smtClean="0"/>
              </a:p>
              <a:p>
                <a:pPr lvl="1"/>
                <a:r>
                  <a:rPr lang="zh-CN" altLang="en-US" dirty="0" smtClean="0"/>
                  <a:t>空方：锁定未来资产的卖出价格</a:t>
                </a:r>
                <a:endParaRPr lang="zh-CN" altLang="en-US" dirty="0"/>
              </a:p>
              <a:p>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l="-54" t="-1193"/>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一、金融远期合约的定义</a:t>
            </a:r>
          </a:p>
        </p:txBody>
      </p:sp>
    </p:spTree>
    <p:extLst>
      <p:ext uri="{BB962C8B-B14F-4D97-AF65-F5344CB8AC3E}">
        <p14:creationId xmlns:p14="http://schemas.microsoft.com/office/powerpoint/2010/main" val="1827804654"/>
      </p:ext>
    </p:extLst>
  </p:cSld>
  <p:clrMapOvr>
    <a:masterClrMapping/>
  </p:clrMapOvr>
  <p:transition>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最小价格波动</a:t>
            </a:r>
            <a:r>
              <a:rPr lang="zh-CN" altLang="en-US" dirty="0" smtClean="0"/>
              <a:t>值：期</a:t>
            </a:r>
            <a:r>
              <a:rPr lang="zh-CN" altLang="en-US" dirty="0"/>
              <a:t>货合约中规定的最小价格波动</a:t>
            </a:r>
            <a:r>
              <a:rPr lang="zh-CN" altLang="en-US" dirty="0" smtClean="0"/>
              <a:t>值，也</a:t>
            </a:r>
            <a:r>
              <a:rPr lang="zh-CN" altLang="en-US" dirty="0"/>
              <a:t>被称为“刻度值”（</a:t>
            </a:r>
            <a:r>
              <a:rPr lang="en-US" altLang="zh-CN" dirty="0"/>
              <a:t>tick size</a:t>
            </a:r>
            <a:r>
              <a:rPr lang="zh-CN" altLang="en-US" dirty="0"/>
              <a:t>）。</a:t>
            </a:r>
          </a:p>
          <a:p>
            <a:pPr lvl="1"/>
            <a:r>
              <a:rPr lang="zh-CN" altLang="en-US" dirty="0"/>
              <a:t>期货交易中买卖双方每次报价时价格的变动必须是这个最小变动价位的整数倍。</a:t>
            </a:r>
          </a:p>
          <a:p>
            <a:pPr lvl="1"/>
            <a:r>
              <a:rPr lang="zh-CN" altLang="en-US" dirty="0"/>
              <a:t>中证</a:t>
            </a:r>
            <a:r>
              <a:rPr lang="en-US" altLang="zh-CN" dirty="0"/>
              <a:t>500</a:t>
            </a:r>
            <a:r>
              <a:rPr lang="zh-CN" altLang="en-US" dirty="0"/>
              <a:t>期货合约的最小变动价位是</a:t>
            </a:r>
            <a:r>
              <a:rPr lang="en-US" altLang="zh-CN" dirty="0"/>
              <a:t>0.2</a:t>
            </a:r>
            <a:r>
              <a:rPr lang="zh-CN" altLang="en-US" dirty="0"/>
              <a:t>个指数点，每个指数点的价格是</a:t>
            </a:r>
            <a:r>
              <a:rPr lang="en-US" altLang="zh-CN" dirty="0"/>
              <a:t>200</a:t>
            </a:r>
            <a:r>
              <a:rPr lang="zh-CN" altLang="en-US" dirty="0"/>
              <a:t>元，故每份合约的最小变动值为</a:t>
            </a:r>
            <a:r>
              <a:rPr lang="en-US" altLang="zh-CN" dirty="0"/>
              <a:t>40</a:t>
            </a:r>
            <a:r>
              <a:rPr lang="zh-CN" altLang="en-US" dirty="0"/>
              <a:t>元。</a:t>
            </a:r>
          </a:p>
          <a:p>
            <a:pPr lvl="1"/>
            <a:r>
              <a:rPr lang="zh-CN" altLang="en-US" dirty="0"/>
              <a:t>沪深</a:t>
            </a:r>
            <a:r>
              <a:rPr lang="en-US" altLang="zh-CN" dirty="0"/>
              <a:t>300</a:t>
            </a:r>
            <a:r>
              <a:rPr lang="zh-CN" altLang="en-US" dirty="0"/>
              <a:t>指数期</a:t>
            </a:r>
            <a:r>
              <a:rPr lang="zh-CN" altLang="en-US" dirty="0" smtClean="0"/>
              <a:t>货和上证</a:t>
            </a:r>
            <a:r>
              <a:rPr lang="en-US" altLang="zh-CN" dirty="0" smtClean="0"/>
              <a:t>50</a:t>
            </a:r>
            <a:r>
              <a:rPr lang="zh-CN" altLang="en-US" dirty="0" smtClean="0"/>
              <a:t>股指期货的最</a:t>
            </a:r>
            <a:r>
              <a:rPr lang="zh-CN" altLang="en-US" dirty="0"/>
              <a:t>小变动价位是</a:t>
            </a:r>
            <a:r>
              <a:rPr lang="en-US" altLang="zh-CN" dirty="0"/>
              <a:t>0.2</a:t>
            </a:r>
            <a:r>
              <a:rPr lang="zh-CN" altLang="en-US" dirty="0"/>
              <a:t>个指数点，每个指数点的价格是</a:t>
            </a:r>
            <a:r>
              <a:rPr lang="en-US" altLang="zh-CN" dirty="0"/>
              <a:t>300</a:t>
            </a:r>
            <a:r>
              <a:rPr lang="zh-CN" altLang="en-US" dirty="0"/>
              <a:t>元，故每份合约的最小变动值为</a:t>
            </a:r>
            <a:r>
              <a:rPr lang="en-US" altLang="zh-CN" dirty="0"/>
              <a:t>60</a:t>
            </a:r>
            <a:r>
              <a:rPr lang="zh-CN" altLang="en-US" dirty="0"/>
              <a:t>元</a:t>
            </a:r>
            <a:r>
              <a:rPr lang="zh-CN" altLang="en-US" dirty="0" smtClean="0"/>
              <a:t>。</a:t>
            </a:r>
            <a:endParaRPr lang="zh-CN" altLang="en-US" dirty="0"/>
          </a:p>
        </p:txBody>
      </p:sp>
      <p:sp>
        <p:nvSpPr>
          <p:cNvPr id="3" name="标题 2"/>
          <p:cNvSpPr>
            <a:spLocks noGrp="1"/>
          </p:cNvSpPr>
          <p:nvPr>
            <p:ph type="title"/>
          </p:nvPr>
        </p:nvSpPr>
        <p:spPr/>
        <p:txBody>
          <a:bodyPr/>
          <a:lstStyle/>
          <a:p>
            <a:r>
              <a:rPr lang="en-US" altLang="zh-CN" dirty="0" smtClean="0"/>
              <a:t>3. </a:t>
            </a:r>
            <a:r>
              <a:rPr lang="zh-CN" altLang="en-US" dirty="0" smtClean="0"/>
              <a:t>最</a:t>
            </a:r>
            <a:r>
              <a:rPr lang="zh-CN" altLang="en-US" dirty="0"/>
              <a:t>小价格波动值</a:t>
            </a:r>
          </a:p>
        </p:txBody>
      </p:sp>
    </p:spTree>
    <p:extLst>
      <p:ext uri="{BB962C8B-B14F-4D97-AF65-F5344CB8AC3E}">
        <p14:creationId xmlns:p14="http://schemas.microsoft.com/office/powerpoint/2010/main" val="585202920"/>
      </p:ext>
    </p:extLst>
  </p:cSld>
  <p:clrMapOvr>
    <a:masterClrMapping/>
  </p:clrMapOvr>
  <p:transition>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dirty="0"/>
                  <a:t>每日价格波动限</a:t>
                </a:r>
                <a:r>
                  <a:rPr lang="zh-CN" altLang="en-US" dirty="0" smtClean="0"/>
                  <a:t>制：期货合约的成交价格不能高于或者低于该合约上一交易日结算价的一定辐度。</a:t>
                </a:r>
                <a:endParaRPr lang="en-US" altLang="zh-CN" dirty="0" smtClean="0"/>
              </a:p>
              <a:p>
                <a:pPr lvl="1"/>
                <a:r>
                  <a:rPr lang="zh-CN" altLang="en-US" dirty="0"/>
                  <a:t>价</a:t>
                </a:r>
                <a:r>
                  <a:rPr lang="zh-CN" altLang="en-US" dirty="0" smtClean="0"/>
                  <a:t>格上限称为涨停板（</a:t>
                </a:r>
                <a:r>
                  <a:rPr lang="en-US" altLang="zh-CN" dirty="0" smtClean="0"/>
                  <a:t>limit up</a:t>
                </a:r>
                <a:r>
                  <a:rPr lang="zh-CN" altLang="en-US" dirty="0" smtClean="0"/>
                  <a:t>）</a:t>
                </a:r>
                <a:endParaRPr lang="en-US" altLang="zh-CN" dirty="0" smtClean="0"/>
              </a:p>
              <a:p>
                <a:pPr lvl="1"/>
                <a:r>
                  <a:rPr lang="zh-CN" altLang="en-US" dirty="0"/>
                  <a:t>价</a:t>
                </a:r>
                <a:r>
                  <a:rPr lang="zh-CN" altLang="en-US" dirty="0" smtClean="0"/>
                  <a:t>格下限</a:t>
                </a:r>
                <a:r>
                  <a:rPr lang="zh-CN" altLang="en-US" dirty="0"/>
                  <a:t>称</a:t>
                </a:r>
                <a:r>
                  <a:rPr lang="zh-CN" altLang="en-US" dirty="0" smtClean="0"/>
                  <a:t>为跌停</a:t>
                </a:r>
                <a:r>
                  <a:rPr lang="zh-CN" altLang="en-US" dirty="0"/>
                  <a:t>板（</a:t>
                </a:r>
                <a:r>
                  <a:rPr lang="en-US" altLang="zh-CN" dirty="0"/>
                  <a:t>limit down</a:t>
                </a:r>
                <a:r>
                  <a:rPr lang="zh-CN" altLang="en-US" dirty="0" smtClean="0"/>
                  <a:t>）</a:t>
                </a:r>
                <a:endParaRPr lang="en-US" altLang="zh-CN" dirty="0" smtClean="0"/>
              </a:p>
              <a:p>
                <a:pPr lvl="2"/>
                <a:r>
                  <a:rPr lang="zh-CN" altLang="en-US" dirty="0"/>
                  <a:t>中金所的股指期货都设置</a:t>
                </a:r>
                <a:r>
                  <a:rPr lang="zh-CN" altLang="en-US" dirty="0" smtClean="0"/>
                  <a:t>了</a:t>
                </a:r>
                <a14:m>
                  <m:oMath xmlns:m="http://schemas.openxmlformats.org/officeDocument/2006/math">
                    <m:r>
                      <a:rPr lang="en-US" altLang="zh-CN" b="1" i="1" smtClean="0">
                        <a:latin typeface="Cambria Math" panose="02040503050406030204" pitchFamily="18" charset="0"/>
                        <a:ea typeface="Cambria Math" panose="02040503050406030204" pitchFamily="18" charset="0"/>
                      </a:rPr>
                      <m:t>±</m:t>
                    </m:r>
                  </m:oMath>
                </a14:m>
                <a:r>
                  <a:rPr lang="en-US" altLang="zh-CN" dirty="0" smtClean="0"/>
                  <a:t>10</a:t>
                </a:r>
                <a:r>
                  <a:rPr lang="en-US" altLang="zh-CN" dirty="0"/>
                  <a:t>%</a:t>
                </a:r>
                <a:r>
                  <a:rPr lang="zh-CN" altLang="en-US" dirty="0"/>
                  <a:t>的涨跌停板制度。</a:t>
                </a:r>
              </a:p>
              <a:p>
                <a:r>
                  <a:rPr lang="zh-CN" altLang="en-US" dirty="0"/>
                  <a:t>熔断机</a:t>
                </a:r>
                <a:r>
                  <a:rPr lang="zh-CN" altLang="en-US" dirty="0" smtClean="0"/>
                  <a:t>制：预</a:t>
                </a:r>
                <a:r>
                  <a:rPr lang="zh-CN" altLang="en-US" dirty="0"/>
                  <a:t>先设定一个熔断价格，当价格波动过于剧烈达到熔断价格时，市场必须在预定的一段时间内停止交易或只能在某一价格范围内进行交易，预定时间段过后市场才恢复正常交易。</a:t>
                </a:r>
              </a:p>
              <a:p>
                <a:pPr lvl="1"/>
                <a:r>
                  <a:rPr lang="en-US" altLang="zh-CN" dirty="0"/>
                  <a:t>CME</a:t>
                </a:r>
                <a:r>
                  <a:rPr lang="zh-CN" altLang="en-US" dirty="0"/>
                  <a:t>就规定，当</a:t>
                </a:r>
                <a:r>
                  <a:rPr lang="en-US" altLang="zh-CN" dirty="0"/>
                  <a:t>S&amp;P500</a:t>
                </a:r>
                <a:r>
                  <a:rPr lang="zh-CN" altLang="en-US" dirty="0"/>
                  <a:t>股指期货价格的波动超过前一个交易日结算价的</a:t>
                </a:r>
                <a:r>
                  <a:rPr lang="en-US" altLang="zh-CN" dirty="0"/>
                  <a:t>2.5%</a:t>
                </a:r>
                <a:r>
                  <a:rPr lang="zh-CN" altLang="en-US" dirty="0"/>
                  <a:t>、</a:t>
                </a:r>
                <a:r>
                  <a:rPr lang="en-US" altLang="zh-CN" dirty="0"/>
                  <a:t>5%</a:t>
                </a:r>
                <a:r>
                  <a:rPr lang="zh-CN" altLang="en-US" dirty="0"/>
                  <a:t>、</a:t>
                </a:r>
                <a:r>
                  <a:rPr lang="en-US" altLang="zh-CN" dirty="0"/>
                  <a:t>10%</a:t>
                </a:r>
                <a:r>
                  <a:rPr lang="zh-CN" altLang="en-US" dirty="0"/>
                  <a:t>、</a:t>
                </a:r>
                <a:r>
                  <a:rPr lang="en-US" altLang="zh-CN" dirty="0"/>
                  <a:t>15%</a:t>
                </a:r>
                <a:r>
                  <a:rPr lang="zh-CN" altLang="en-US" dirty="0"/>
                  <a:t>或</a:t>
                </a:r>
                <a:r>
                  <a:rPr lang="en-US" altLang="zh-CN" dirty="0"/>
                  <a:t>20%</a:t>
                </a:r>
                <a:r>
                  <a:rPr lang="zh-CN" altLang="en-US" dirty="0"/>
                  <a:t>时，该期货交易就暂停几分钟。</a:t>
                </a:r>
              </a:p>
              <a:p>
                <a:endParaRPr lang="en-US" altLang="zh-CN" dirty="0"/>
              </a:p>
              <a:p>
                <a:pPr lvl="1"/>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l="-54" t="-1193" r="-2260"/>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en-US" altLang="zh-CN" dirty="0"/>
              <a:t>4. </a:t>
            </a:r>
            <a:r>
              <a:rPr lang="zh-CN" altLang="en-US" dirty="0"/>
              <a:t>每日价格波动限制与交易中止规则</a:t>
            </a:r>
          </a:p>
        </p:txBody>
      </p:sp>
    </p:spTree>
    <p:extLst>
      <p:ext uri="{BB962C8B-B14F-4D97-AF65-F5344CB8AC3E}">
        <p14:creationId xmlns:p14="http://schemas.microsoft.com/office/powerpoint/2010/main" val="561316383"/>
      </p:ext>
    </p:extLst>
  </p:cSld>
  <p:clrMapOvr>
    <a:masterClrMapping/>
  </p:clrMapOvr>
  <p:transition>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期</a:t>
            </a:r>
            <a:r>
              <a:rPr lang="zh-CN" altLang="en-US" dirty="0"/>
              <a:t>货合约的到期交割可能有两种方式：现金交割与实物交割。</a:t>
            </a:r>
          </a:p>
          <a:p>
            <a:pPr lvl="1"/>
            <a:r>
              <a:rPr lang="zh-CN" altLang="en-US" dirty="0"/>
              <a:t>现金交割：在现金结算日，买卖双方根据结算价格计算出盈亏，并相应划转资金即可实现交割。</a:t>
            </a:r>
          </a:p>
          <a:p>
            <a:pPr lvl="1"/>
            <a:r>
              <a:rPr lang="zh-CN" altLang="en-US" dirty="0"/>
              <a:t>实物交割：期货合约规定具体的交割条款，包括交割标的物的质量和等级、交割地点条款等。</a:t>
            </a:r>
            <a:r>
              <a:rPr lang="zh-CN" altLang="en-US" dirty="0">
                <a:solidFill>
                  <a:srgbClr val="0000CC"/>
                </a:solidFill>
              </a:rPr>
              <a:t>（习题</a:t>
            </a:r>
            <a:r>
              <a:rPr lang="en-US" altLang="zh-CN" dirty="0">
                <a:solidFill>
                  <a:srgbClr val="0000CC"/>
                </a:solidFill>
              </a:rPr>
              <a:t>3</a:t>
            </a:r>
            <a:r>
              <a:rPr lang="zh-CN" altLang="en-US" dirty="0">
                <a:solidFill>
                  <a:srgbClr val="0000CC"/>
                </a:solidFill>
              </a:rPr>
              <a:t>， </a:t>
            </a:r>
            <a:r>
              <a:rPr lang="en-US" altLang="zh-CN" dirty="0" smtClean="0">
                <a:solidFill>
                  <a:srgbClr val="0000CC"/>
                </a:solidFill>
              </a:rPr>
              <a:t>P46</a:t>
            </a:r>
            <a:r>
              <a:rPr lang="zh-CN" altLang="en-US" dirty="0" smtClean="0">
                <a:solidFill>
                  <a:srgbClr val="0000CC"/>
                </a:solidFill>
              </a:rPr>
              <a:t>）</a:t>
            </a:r>
            <a:endParaRPr lang="zh-CN" altLang="en-US" dirty="0">
              <a:solidFill>
                <a:srgbClr val="0000CC"/>
              </a:solidFill>
            </a:endParaRPr>
          </a:p>
          <a:p>
            <a:r>
              <a:rPr lang="zh-CN" altLang="en-US" dirty="0" smtClean="0"/>
              <a:t>在交割标的条款上，许多金融期货合约允许使用超过一种的可交割证券。</a:t>
            </a:r>
            <a:endParaRPr lang="en-US" altLang="zh-CN" dirty="0" smtClean="0"/>
          </a:p>
          <a:p>
            <a:pPr lvl="1"/>
            <a:r>
              <a:rPr lang="zh-CN" altLang="en-US" dirty="0"/>
              <a:t>中金所规定</a:t>
            </a:r>
            <a:r>
              <a:rPr lang="zh-CN" altLang="en-US" dirty="0" smtClean="0"/>
              <a:t>，</a:t>
            </a:r>
            <a:r>
              <a:rPr lang="en-US" altLang="zh-CN" dirty="0" smtClean="0"/>
              <a:t>2</a:t>
            </a:r>
            <a:r>
              <a:rPr lang="zh-CN" altLang="en-US" dirty="0" smtClean="0"/>
              <a:t>年</a:t>
            </a:r>
            <a:r>
              <a:rPr lang="en-US" altLang="zh-CN" dirty="0" smtClean="0"/>
              <a:t>/5</a:t>
            </a:r>
            <a:r>
              <a:rPr lang="zh-CN" altLang="en-US" dirty="0" smtClean="0"/>
              <a:t>年期</a:t>
            </a:r>
            <a:r>
              <a:rPr lang="zh-CN" altLang="en-US" dirty="0"/>
              <a:t>国债期</a:t>
            </a:r>
            <a:r>
              <a:rPr lang="zh-CN" altLang="en-US" dirty="0" smtClean="0"/>
              <a:t>货</a:t>
            </a:r>
            <a:r>
              <a:rPr lang="zh-CN" altLang="en-US" dirty="0"/>
              <a:t>可用于交割</a:t>
            </a:r>
            <a:r>
              <a:rPr lang="zh-CN" altLang="en-US" dirty="0" smtClean="0"/>
              <a:t>的国债为发行期限不高于</a:t>
            </a:r>
            <a:r>
              <a:rPr lang="en-US" altLang="zh-CN" dirty="0" smtClean="0"/>
              <a:t>5</a:t>
            </a:r>
            <a:r>
              <a:rPr lang="zh-CN" altLang="en-US" dirty="0" smtClean="0"/>
              <a:t>年</a:t>
            </a:r>
            <a:r>
              <a:rPr lang="en-US" altLang="zh-CN" dirty="0" smtClean="0"/>
              <a:t>/7</a:t>
            </a:r>
            <a:r>
              <a:rPr lang="zh-CN" altLang="en-US" dirty="0" smtClean="0"/>
              <a:t>年，距</a:t>
            </a:r>
            <a:r>
              <a:rPr lang="zh-CN" altLang="en-US" dirty="0"/>
              <a:t>离合约到期月份首日剩余期限</a:t>
            </a:r>
            <a:r>
              <a:rPr lang="zh-CN" altLang="en-US" dirty="0" smtClean="0"/>
              <a:t>为</a:t>
            </a:r>
            <a:r>
              <a:rPr lang="en-US" altLang="zh-CN" dirty="0" smtClean="0"/>
              <a:t>1.5-2.25</a:t>
            </a:r>
            <a:r>
              <a:rPr lang="zh-CN" altLang="en-US" dirty="0" smtClean="0"/>
              <a:t>年</a:t>
            </a:r>
            <a:r>
              <a:rPr lang="en-US" altLang="zh-CN" dirty="0" smtClean="0"/>
              <a:t>/4-5.25</a:t>
            </a:r>
            <a:r>
              <a:rPr lang="zh-CN" altLang="en-US" dirty="0" smtClean="0"/>
              <a:t>年的</a:t>
            </a:r>
            <a:r>
              <a:rPr lang="zh-CN" altLang="en-US" dirty="0"/>
              <a:t>记账式附息国</a:t>
            </a:r>
            <a:r>
              <a:rPr lang="zh-CN" altLang="en-US" dirty="0" smtClean="0"/>
              <a:t>债。</a:t>
            </a:r>
            <a:endParaRPr lang="en-US" altLang="zh-CN" dirty="0" smtClean="0"/>
          </a:p>
          <a:p>
            <a:pPr lvl="1"/>
            <a:r>
              <a:rPr lang="en-US" altLang="zh-CN" dirty="0" smtClean="0"/>
              <a:t>10</a:t>
            </a:r>
            <a:r>
              <a:rPr lang="zh-CN" altLang="en-US" dirty="0"/>
              <a:t>年期国债期货可用于交割的国债为发行期限不高</a:t>
            </a:r>
            <a:r>
              <a:rPr lang="zh-CN" altLang="en-US" dirty="0" smtClean="0"/>
              <a:t>于</a:t>
            </a:r>
            <a:r>
              <a:rPr lang="en-US" altLang="zh-CN" dirty="0" smtClean="0"/>
              <a:t>10</a:t>
            </a:r>
            <a:r>
              <a:rPr lang="zh-CN" altLang="en-US" dirty="0"/>
              <a:t>年，距离合约到期月份首日剩余期</a:t>
            </a:r>
            <a:r>
              <a:rPr lang="zh-CN" altLang="en-US" dirty="0" smtClean="0"/>
              <a:t>限不低于</a:t>
            </a:r>
            <a:r>
              <a:rPr lang="en-US" altLang="zh-CN" dirty="0" smtClean="0"/>
              <a:t>6.5</a:t>
            </a:r>
            <a:r>
              <a:rPr lang="zh-CN" altLang="en-US" dirty="0" smtClean="0"/>
              <a:t>年</a:t>
            </a:r>
            <a:r>
              <a:rPr lang="zh-CN" altLang="en-US" dirty="0"/>
              <a:t>的记账式附息国债。</a:t>
            </a:r>
          </a:p>
        </p:txBody>
      </p:sp>
      <p:sp>
        <p:nvSpPr>
          <p:cNvPr id="3" name="标题 2"/>
          <p:cNvSpPr>
            <a:spLocks noGrp="1"/>
          </p:cNvSpPr>
          <p:nvPr>
            <p:ph type="title"/>
          </p:nvPr>
        </p:nvSpPr>
        <p:spPr/>
        <p:txBody>
          <a:bodyPr/>
          <a:lstStyle/>
          <a:p>
            <a:r>
              <a:rPr lang="en-US" altLang="zh-CN" dirty="0"/>
              <a:t>5. </a:t>
            </a:r>
            <a:r>
              <a:rPr lang="zh-CN" altLang="en-US" dirty="0"/>
              <a:t>交割条款</a:t>
            </a:r>
          </a:p>
        </p:txBody>
      </p:sp>
    </p:spTree>
    <p:extLst>
      <p:ext uri="{BB962C8B-B14F-4D97-AF65-F5344CB8AC3E}">
        <p14:creationId xmlns:p14="http://schemas.microsoft.com/office/powerpoint/2010/main" val="1519603002"/>
      </p:ext>
    </p:extLst>
  </p:cSld>
  <p:clrMapOvr>
    <a:masterClrMapping/>
  </p:clrMapOvr>
  <p:transition>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表</a:t>
            </a:r>
            <a:r>
              <a:rPr lang="en-US" altLang="zh-CN" dirty="0" smtClean="0"/>
              <a:t>2.7 </a:t>
            </a:r>
            <a:r>
              <a:rPr lang="zh-CN" altLang="en-US" dirty="0" smtClean="0"/>
              <a:t>沪深</a:t>
            </a:r>
            <a:r>
              <a:rPr lang="en-US" altLang="zh-CN" dirty="0" smtClean="0"/>
              <a:t>300</a:t>
            </a:r>
            <a:r>
              <a:rPr lang="zh-CN" altLang="en-US" dirty="0" smtClean="0"/>
              <a:t>股指期货合约表，</a:t>
            </a:r>
            <a:r>
              <a:rPr lang="en-US" altLang="zh-CN" dirty="0" smtClean="0"/>
              <a:t>P39</a:t>
            </a: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pPr lvl="1"/>
            <a:r>
              <a:rPr lang="zh-CN" altLang="en-US" dirty="0" smtClean="0"/>
              <a:t>中金所自</a:t>
            </a:r>
            <a:r>
              <a:rPr lang="en-US" altLang="zh-CN" dirty="0" smtClean="0"/>
              <a:t>2015</a:t>
            </a:r>
            <a:r>
              <a:rPr lang="zh-CN" altLang="en-US" dirty="0" smtClean="0"/>
              <a:t>年</a:t>
            </a:r>
            <a:r>
              <a:rPr lang="en-US" altLang="zh-CN" dirty="0" smtClean="0"/>
              <a:t>9</a:t>
            </a:r>
            <a:r>
              <a:rPr lang="zh-CN" altLang="en-US" dirty="0" smtClean="0"/>
              <a:t>月</a:t>
            </a:r>
            <a:r>
              <a:rPr lang="en-US" altLang="zh-CN" dirty="0" smtClean="0"/>
              <a:t>7</a:t>
            </a:r>
            <a:r>
              <a:rPr lang="zh-CN" altLang="en-US" dirty="0" smtClean="0"/>
              <a:t>日起，将三大股指期货合约的非套期保值持仓交易保证金提高至</a:t>
            </a:r>
            <a:r>
              <a:rPr lang="en-US" altLang="zh-CN" dirty="0" smtClean="0"/>
              <a:t>40%</a:t>
            </a:r>
            <a:r>
              <a:rPr lang="zh-CN" altLang="en-US" dirty="0"/>
              <a:t>（</a:t>
            </a:r>
            <a:r>
              <a:rPr lang="zh-CN" altLang="en-US" dirty="0" smtClean="0"/>
              <a:t>套期保值为</a:t>
            </a:r>
            <a:r>
              <a:rPr lang="en-US" altLang="zh-CN" dirty="0" smtClean="0"/>
              <a:t>20%</a:t>
            </a:r>
            <a:r>
              <a:rPr lang="zh-CN" altLang="en-US" dirty="0" smtClean="0"/>
              <a:t>），后来随着市场企稳，逐步降低保证金。</a:t>
            </a:r>
            <a:endParaRPr lang="zh-CN" altLang="en-US" dirty="0"/>
          </a:p>
        </p:txBody>
      </p:sp>
      <p:sp>
        <p:nvSpPr>
          <p:cNvPr id="3" name="标题 2"/>
          <p:cNvSpPr>
            <a:spLocks noGrp="1"/>
          </p:cNvSpPr>
          <p:nvPr>
            <p:ph type="title"/>
          </p:nvPr>
        </p:nvSpPr>
        <p:spPr/>
        <p:txBody>
          <a:bodyPr/>
          <a:lstStyle/>
          <a:p>
            <a:r>
              <a:rPr lang="zh-CN" altLang="en-US" dirty="0"/>
              <a:t>（二）标准化的期货合约条款</a:t>
            </a:r>
          </a:p>
        </p:txBody>
      </p:sp>
      <p:pic>
        <p:nvPicPr>
          <p:cNvPr id="5" name="图片 4"/>
          <p:cNvPicPr>
            <a:picLocks noChangeAspect="1"/>
          </p:cNvPicPr>
          <p:nvPr/>
        </p:nvPicPr>
        <p:blipFill>
          <a:blip r:embed="rId2"/>
          <a:stretch>
            <a:fillRect/>
          </a:stretch>
        </p:blipFill>
        <p:spPr>
          <a:xfrm>
            <a:off x="132360" y="2060848"/>
            <a:ext cx="11927281" cy="3240360"/>
          </a:xfrm>
          <a:prstGeom prst="rect">
            <a:avLst/>
          </a:prstGeom>
        </p:spPr>
      </p:pic>
    </p:spTree>
    <p:extLst>
      <p:ext uri="{BB962C8B-B14F-4D97-AF65-F5344CB8AC3E}">
        <p14:creationId xmlns:p14="http://schemas.microsoft.com/office/powerpoint/2010/main" val="2113465916"/>
      </p:ext>
    </p:extLst>
  </p:cSld>
  <p:clrMapOvr>
    <a:masterClrMapping/>
  </p:clrMapOvr>
  <p:transition>
    <p:randomBa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保证金制</a:t>
            </a:r>
            <a:r>
              <a:rPr lang="zh-CN" altLang="en-US" dirty="0" smtClean="0"/>
              <a:t>度（</a:t>
            </a:r>
            <a:r>
              <a:rPr lang="en-US" altLang="zh-CN" dirty="0" smtClean="0"/>
              <a:t>margin</a:t>
            </a:r>
            <a:r>
              <a:rPr lang="zh-CN" altLang="en-US" dirty="0" smtClean="0"/>
              <a:t>）：要参与期</a:t>
            </a:r>
            <a:r>
              <a:rPr lang="zh-CN" altLang="en-US" dirty="0"/>
              <a:t>货交</a:t>
            </a:r>
            <a:r>
              <a:rPr lang="zh-CN" altLang="en-US" dirty="0" smtClean="0"/>
              <a:t>易，买</a:t>
            </a:r>
            <a:r>
              <a:rPr lang="zh-CN" altLang="en-US" dirty="0"/>
              <a:t>卖双方都必须</a:t>
            </a:r>
            <a:r>
              <a:rPr lang="zh-CN" altLang="en-US" dirty="0" smtClean="0"/>
              <a:t>在</a:t>
            </a:r>
            <a:r>
              <a:rPr lang="zh-CN" altLang="en-US" dirty="0"/>
              <a:t>期货</a:t>
            </a:r>
            <a:r>
              <a:rPr lang="zh-CN" altLang="en-US" dirty="0" smtClean="0"/>
              <a:t>公</a:t>
            </a:r>
            <a:r>
              <a:rPr lang="zh-CN" altLang="en-US" dirty="0"/>
              <a:t>司开立专门的保证金账户，并存入一定数量的保证金，这个保证金也称为初始保证金（</a:t>
            </a:r>
            <a:r>
              <a:rPr lang="en-US" altLang="zh-CN" dirty="0"/>
              <a:t>initial margin</a:t>
            </a:r>
            <a:r>
              <a:rPr lang="zh-CN" altLang="en-US" dirty="0"/>
              <a:t>）。</a:t>
            </a:r>
          </a:p>
          <a:p>
            <a:endParaRPr lang="en-US" altLang="zh-CN" dirty="0"/>
          </a:p>
          <a:p>
            <a:r>
              <a:rPr lang="zh-CN" altLang="en-US" dirty="0" smtClean="0"/>
              <a:t>每</a:t>
            </a:r>
            <a:r>
              <a:rPr lang="zh-CN" altLang="en-US" dirty="0"/>
              <a:t>日盯市结</a:t>
            </a:r>
            <a:r>
              <a:rPr lang="zh-CN" altLang="en-US" dirty="0" smtClean="0"/>
              <a:t>算（</a:t>
            </a:r>
            <a:r>
              <a:rPr lang="en-US" altLang="zh-CN" dirty="0" smtClean="0"/>
              <a:t>marking to market</a:t>
            </a:r>
            <a:r>
              <a:rPr lang="zh-CN" altLang="en-US" dirty="0" smtClean="0"/>
              <a:t>）：</a:t>
            </a:r>
            <a:r>
              <a:rPr lang="zh-CN" altLang="en-US" dirty="0"/>
              <a:t>每天期货交易结束后，交易所与清算机构都要进行结算和清算</a:t>
            </a:r>
            <a:r>
              <a:rPr lang="zh-CN" altLang="en-US" dirty="0" smtClean="0"/>
              <a:t>，按照每日确定的结算价格计算每</a:t>
            </a:r>
            <a:r>
              <a:rPr lang="zh-CN" altLang="en-US" dirty="0"/>
              <a:t>个交易者的浮动盈亏，并相应调整交易者的保证金账户头寸。</a:t>
            </a:r>
          </a:p>
          <a:p>
            <a:endParaRPr lang="zh-CN" altLang="en-US" dirty="0"/>
          </a:p>
        </p:txBody>
      </p:sp>
      <p:sp>
        <p:nvSpPr>
          <p:cNvPr id="3" name="标题 2"/>
          <p:cNvSpPr>
            <a:spLocks noGrp="1"/>
          </p:cNvSpPr>
          <p:nvPr>
            <p:ph type="title"/>
          </p:nvPr>
        </p:nvSpPr>
        <p:spPr/>
        <p:txBody>
          <a:bodyPr/>
          <a:lstStyle/>
          <a:p>
            <a:r>
              <a:rPr lang="zh-CN" altLang="en-US" dirty="0"/>
              <a:t>（三）保证金制度和每日盯市制度</a:t>
            </a:r>
          </a:p>
        </p:txBody>
      </p:sp>
    </p:spTree>
    <p:extLst>
      <p:ext uri="{BB962C8B-B14F-4D97-AF65-F5344CB8AC3E}">
        <p14:creationId xmlns:p14="http://schemas.microsoft.com/office/powerpoint/2010/main" val="1079658868"/>
      </p:ext>
    </p:extLst>
  </p:cSld>
  <p:clrMapOvr>
    <a:masterClrMapping/>
  </p:clrMapOvr>
  <p:transition>
    <p:randomBa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盯</a:t>
            </a:r>
            <a:r>
              <a:rPr lang="zh-CN" altLang="en-US" dirty="0" smtClean="0"/>
              <a:t>市结算完成后，如</a:t>
            </a:r>
            <a:r>
              <a:rPr lang="zh-CN" altLang="en-US" dirty="0"/>
              <a:t>果交易者保证金账户的余额超</a:t>
            </a:r>
            <a:r>
              <a:rPr lang="zh-CN" altLang="en-US" dirty="0" smtClean="0"/>
              <a:t>过交易所规定的某一水平（初</a:t>
            </a:r>
            <a:r>
              <a:rPr lang="zh-CN" altLang="en-US" dirty="0"/>
              <a:t>始保证</a:t>
            </a:r>
            <a:r>
              <a:rPr lang="zh-CN" altLang="en-US" dirty="0" smtClean="0"/>
              <a:t>金），</a:t>
            </a:r>
            <a:r>
              <a:rPr lang="zh-CN" altLang="en-US" dirty="0"/>
              <a:t>交易者可随时提取现金或用于开新</a:t>
            </a:r>
            <a:r>
              <a:rPr lang="zh-CN" altLang="en-US" dirty="0" smtClean="0"/>
              <a:t>仓。</a:t>
            </a:r>
            <a:endParaRPr lang="en-US" altLang="zh-CN" dirty="0" smtClean="0"/>
          </a:p>
          <a:p>
            <a:pPr lvl="1"/>
            <a:r>
              <a:rPr lang="zh-CN" altLang="en-US" dirty="0"/>
              <a:t>取</a:t>
            </a:r>
            <a:r>
              <a:rPr lang="zh-CN" altLang="en-US" dirty="0" smtClean="0"/>
              <a:t>出的资金额不得使保</a:t>
            </a:r>
            <a:r>
              <a:rPr lang="zh-CN" altLang="en-US" dirty="0"/>
              <a:t>证金账户中的余</a:t>
            </a:r>
            <a:r>
              <a:rPr lang="zh-CN" altLang="en-US" dirty="0" smtClean="0"/>
              <a:t>额低于这一水平。</a:t>
            </a:r>
            <a:endParaRPr lang="zh-CN" altLang="en-US" dirty="0"/>
          </a:p>
          <a:p>
            <a:r>
              <a:rPr lang="zh-CN" altLang="en-US" dirty="0"/>
              <a:t>保证金追加通知（</a:t>
            </a:r>
            <a:r>
              <a:rPr lang="en-US" altLang="zh-CN" dirty="0"/>
              <a:t>margin call</a:t>
            </a:r>
            <a:r>
              <a:rPr lang="zh-CN" altLang="en-US" dirty="0" smtClean="0"/>
              <a:t>）：当</a:t>
            </a:r>
            <a:r>
              <a:rPr lang="zh-CN" altLang="en-US" dirty="0"/>
              <a:t>保证金账</a:t>
            </a:r>
            <a:r>
              <a:rPr lang="zh-CN" altLang="en-US" dirty="0" smtClean="0"/>
              <a:t>户余</a:t>
            </a:r>
            <a:r>
              <a:rPr lang="zh-CN" altLang="en-US" dirty="0"/>
              <a:t>额低于交易所规定的维持保证</a:t>
            </a:r>
            <a:r>
              <a:rPr lang="zh-CN" altLang="en-US" dirty="0" smtClean="0"/>
              <a:t>金（</a:t>
            </a:r>
            <a:r>
              <a:rPr lang="en-US" altLang="zh-CN" dirty="0" smtClean="0"/>
              <a:t>maintenance margin</a:t>
            </a:r>
            <a:r>
              <a:rPr lang="zh-CN" altLang="en-US" dirty="0" smtClean="0"/>
              <a:t>）水</a:t>
            </a:r>
            <a:r>
              <a:rPr lang="zh-CN" altLang="en-US" dirty="0"/>
              <a:t>平时</a:t>
            </a:r>
            <a:r>
              <a:rPr lang="zh-CN" altLang="en-US" dirty="0" smtClean="0"/>
              <a:t>，期货公</a:t>
            </a:r>
            <a:r>
              <a:rPr lang="zh-CN" altLang="en-US" dirty="0"/>
              <a:t>司就会通知交易者在规定的限期内把保证金水平补足</a:t>
            </a:r>
            <a:r>
              <a:rPr lang="zh-CN" altLang="en-US" dirty="0" smtClean="0"/>
              <a:t>到一定的标准，否则就会被强制平仓。</a:t>
            </a:r>
            <a:endParaRPr lang="en-US" altLang="zh-CN" dirty="0" smtClean="0"/>
          </a:p>
          <a:p>
            <a:pPr lvl="1"/>
            <a:r>
              <a:rPr lang="zh-CN" altLang="en-US" dirty="0" smtClean="0"/>
              <a:t>交</a:t>
            </a:r>
            <a:r>
              <a:rPr lang="zh-CN" altLang="en-US" dirty="0"/>
              <a:t>易者必须存入的额外金额被称为变动保证</a:t>
            </a:r>
            <a:r>
              <a:rPr lang="zh-CN" altLang="en-US" dirty="0" smtClean="0"/>
              <a:t>金（</a:t>
            </a:r>
            <a:r>
              <a:rPr lang="en-US" altLang="zh-CN" dirty="0" smtClean="0"/>
              <a:t>variation margin</a:t>
            </a:r>
            <a:r>
              <a:rPr lang="zh-CN" altLang="en-US" dirty="0" smtClean="0"/>
              <a:t>）。</a:t>
            </a:r>
            <a:endParaRPr lang="zh-CN" altLang="en-US" dirty="0"/>
          </a:p>
          <a:p>
            <a:pPr lvl="1"/>
            <a:r>
              <a:rPr lang="zh-CN" altLang="en-US" dirty="0"/>
              <a:t>我国期货市场未设置维持保证金，只</a:t>
            </a:r>
            <a:r>
              <a:rPr lang="zh-CN" altLang="en-US" dirty="0" smtClean="0"/>
              <a:t>要投资者 的保</a:t>
            </a:r>
            <a:r>
              <a:rPr lang="zh-CN" altLang="en-US" dirty="0"/>
              <a:t>证金水平低于要求的水平，就会接到保证金追加通</a:t>
            </a:r>
            <a:r>
              <a:rPr lang="zh-CN" altLang="en-US" dirty="0" smtClean="0"/>
              <a:t>知。</a:t>
            </a:r>
            <a:endParaRPr lang="zh-CN" altLang="en-US" dirty="0"/>
          </a:p>
          <a:p>
            <a:r>
              <a:rPr lang="zh-CN" altLang="en-US" dirty="0">
                <a:solidFill>
                  <a:srgbClr val="0000CC"/>
                </a:solidFill>
              </a:rPr>
              <a:t>案例</a:t>
            </a:r>
            <a:r>
              <a:rPr lang="en-US" altLang="zh-CN" dirty="0" smtClean="0">
                <a:solidFill>
                  <a:srgbClr val="0000CC"/>
                </a:solidFill>
              </a:rPr>
              <a:t>2.2  </a:t>
            </a:r>
            <a:r>
              <a:rPr lang="zh-CN" altLang="en-US" dirty="0">
                <a:solidFill>
                  <a:srgbClr val="0000CC"/>
                </a:solidFill>
              </a:rPr>
              <a:t>沪深</a:t>
            </a:r>
            <a:r>
              <a:rPr lang="en-US" altLang="zh-CN" dirty="0">
                <a:solidFill>
                  <a:srgbClr val="0000CC"/>
                </a:solidFill>
              </a:rPr>
              <a:t>300</a:t>
            </a:r>
            <a:r>
              <a:rPr lang="zh-CN" altLang="en-US" dirty="0">
                <a:solidFill>
                  <a:srgbClr val="0000CC"/>
                </a:solidFill>
              </a:rPr>
              <a:t>股指期货交易的保证金计</a:t>
            </a:r>
            <a:r>
              <a:rPr lang="zh-CN" altLang="en-US" dirty="0" smtClean="0">
                <a:solidFill>
                  <a:srgbClr val="0000CC"/>
                </a:solidFill>
              </a:rPr>
              <a:t>算与每日盯市结算，</a:t>
            </a:r>
            <a:r>
              <a:rPr lang="en-US" altLang="zh-CN" dirty="0" smtClean="0">
                <a:solidFill>
                  <a:srgbClr val="0000CC"/>
                </a:solidFill>
              </a:rPr>
              <a:t>P40</a:t>
            </a:r>
            <a:endParaRPr lang="en-US" altLang="zh-CN" dirty="0">
              <a:solidFill>
                <a:srgbClr val="0000CC"/>
              </a:solidFill>
            </a:endParaRPr>
          </a:p>
          <a:p>
            <a:endParaRPr lang="zh-CN" altLang="en-US" dirty="0"/>
          </a:p>
        </p:txBody>
      </p:sp>
      <p:sp>
        <p:nvSpPr>
          <p:cNvPr id="3" name="标题 2"/>
          <p:cNvSpPr>
            <a:spLocks noGrp="1"/>
          </p:cNvSpPr>
          <p:nvPr>
            <p:ph type="title"/>
          </p:nvPr>
        </p:nvSpPr>
        <p:spPr/>
        <p:txBody>
          <a:bodyPr/>
          <a:lstStyle/>
          <a:p>
            <a:r>
              <a:rPr lang="zh-CN" altLang="en-US" dirty="0"/>
              <a:t>（三）保证金制度和每日盯市制度</a:t>
            </a:r>
          </a:p>
        </p:txBody>
      </p:sp>
    </p:spTree>
    <p:extLst>
      <p:ext uri="{BB962C8B-B14F-4D97-AF65-F5344CB8AC3E}">
        <p14:creationId xmlns:p14="http://schemas.microsoft.com/office/powerpoint/2010/main" val="2908254695"/>
      </p:ext>
    </p:extLst>
  </p:cSld>
  <p:clrMapOvr>
    <a:masterClrMapping/>
  </p:clrMapOvr>
  <p:transition>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保证金制度和每日盯市制度的缺点</a:t>
            </a:r>
          </a:p>
          <a:p>
            <a:endParaRPr lang="zh-CN" altLang="en-US" dirty="0"/>
          </a:p>
        </p:txBody>
      </p:sp>
      <p:sp>
        <p:nvSpPr>
          <p:cNvPr id="3" name="标题 2"/>
          <p:cNvSpPr>
            <a:spLocks noGrp="1"/>
          </p:cNvSpPr>
          <p:nvPr>
            <p:ph type="title"/>
          </p:nvPr>
        </p:nvSpPr>
        <p:spPr/>
        <p:txBody>
          <a:bodyPr/>
          <a:lstStyle/>
          <a:p>
            <a:r>
              <a:rPr lang="zh-CN" altLang="en-US" dirty="0"/>
              <a:t>（三）保证金制度和每日盯市制度</a:t>
            </a:r>
          </a:p>
        </p:txBody>
      </p:sp>
      <p:pic>
        <p:nvPicPr>
          <p:cNvPr id="4" name="图片 3"/>
          <p:cNvPicPr>
            <a:picLocks noChangeAspect="1"/>
          </p:cNvPicPr>
          <p:nvPr/>
        </p:nvPicPr>
        <p:blipFill rotWithShape="1">
          <a:blip r:embed="rId2"/>
          <a:srcRect l="2702" r="1334"/>
          <a:stretch/>
        </p:blipFill>
        <p:spPr>
          <a:xfrm>
            <a:off x="767408" y="2132856"/>
            <a:ext cx="10657184" cy="2905497"/>
          </a:xfrm>
          <a:prstGeom prst="rect">
            <a:avLst/>
          </a:prstGeom>
        </p:spPr>
      </p:pic>
    </p:spTree>
    <p:extLst>
      <p:ext uri="{BB962C8B-B14F-4D97-AF65-F5344CB8AC3E}">
        <p14:creationId xmlns:p14="http://schemas.microsoft.com/office/powerpoint/2010/main" val="2081772016"/>
      </p:ext>
    </p:extLst>
  </p:cSld>
  <p:clrMapOvr>
    <a:masterClrMapping/>
  </p:clrMapOvr>
  <p:transition>
    <p:randomBa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清算保证</a:t>
            </a:r>
            <a:r>
              <a:rPr lang="zh-CN" altLang="en-US" dirty="0" smtClean="0"/>
              <a:t>金（</a:t>
            </a:r>
            <a:r>
              <a:rPr lang="en-US" altLang="zh-CN" dirty="0" smtClean="0"/>
              <a:t>clearing margin</a:t>
            </a:r>
            <a:r>
              <a:rPr lang="zh-CN" altLang="en-US" dirty="0" smtClean="0"/>
              <a:t>）</a:t>
            </a:r>
            <a:endParaRPr lang="en-US" altLang="zh-CN" dirty="0" smtClean="0"/>
          </a:p>
          <a:p>
            <a:pPr lvl="1"/>
            <a:r>
              <a:rPr lang="zh-CN" altLang="en-US" dirty="0" smtClean="0"/>
              <a:t>与</a:t>
            </a:r>
            <a:r>
              <a:rPr lang="zh-CN" altLang="en-US" dirty="0"/>
              <a:t>经纪人要求投资者开设保证金账户一样，清算机构也要求会员在清算机构开</a:t>
            </a:r>
            <a:r>
              <a:rPr lang="zh-CN" altLang="en-US" dirty="0" smtClean="0"/>
              <a:t>设保</a:t>
            </a:r>
            <a:r>
              <a:rPr lang="zh-CN" altLang="en-US" dirty="0"/>
              <a:t>证金账户</a:t>
            </a:r>
            <a:r>
              <a:rPr lang="zh-CN" altLang="en-US" dirty="0" smtClean="0"/>
              <a:t>，存入一定的保证金，一</a:t>
            </a:r>
            <a:r>
              <a:rPr lang="zh-CN" altLang="en-US" dirty="0"/>
              <a:t>般称为清算保证</a:t>
            </a:r>
            <a:r>
              <a:rPr lang="zh-CN" altLang="en-US" dirty="0" smtClean="0"/>
              <a:t>金。</a:t>
            </a:r>
            <a:endParaRPr lang="zh-CN" altLang="en-US" dirty="0"/>
          </a:p>
          <a:p>
            <a:pPr lvl="1"/>
            <a:r>
              <a:rPr lang="zh-CN" altLang="en-US" dirty="0"/>
              <a:t>与投资者保证金账户的操作方式类似，清算会员的保证金账户也实行每日盯市结算。 </a:t>
            </a:r>
            <a:r>
              <a:rPr lang="zh-CN" altLang="en-US" dirty="0" smtClean="0"/>
              <a:t>但清</a:t>
            </a:r>
            <a:r>
              <a:rPr lang="zh-CN" altLang="en-US" dirty="0"/>
              <a:t>算保证金只有初始保证金，没有维持保证金</a:t>
            </a:r>
            <a:r>
              <a:rPr lang="zh-CN" altLang="en-US" dirty="0" smtClean="0"/>
              <a:t>。</a:t>
            </a:r>
            <a:endParaRPr lang="en-US" altLang="zh-CN" dirty="0" smtClean="0"/>
          </a:p>
          <a:p>
            <a:pPr lvl="1"/>
            <a:r>
              <a:rPr lang="zh-CN" altLang="en-US" dirty="0" smtClean="0"/>
              <a:t>清算机构流通在外的合约数计算：</a:t>
            </a:r>
            <a:endParaRPr lang="en-US" altLang="zh-CN" dirty="0" smtClean="0"/>
          </a:p>
          <a:p>
            <a:pPr lvl="2"/>
            <a:r>
              <a:rPr lang="zh-CN" altLang="en-US" dirty="0"/>
              <a:t>基</a:t>
            </a:r>
            <a:r>
              <a:rPr lang="zh-CN" altLang="en-US" dirty="0" smtClean="0"/>
              <a:t>于总值（</a:t>
            </a:r>
            <a:r>
              <a:rPr lang="en-US" altLang="zh-CN" dirty="0" smtClean="0"/>
              <a:t>gross basis</a:t>
            </a:r>
            <a:r>
              <a:rPr lang="zh-CN" altLang="en-US" dirty="0" smtClean="0"/>
              <a:t>）：将客户开立的多头期货总数和空头期货总数相加；</a:t>
            </a:r>
            <a:endParaRPr lang="en-US" altLang="zh-CN" dirty="0" smtClean="0"/>
          </a:p>
          <a:p>
            <a:pPr lvl="2"/>
            <a:r>
              <a:rPr lang="zh-CN" altLang="en-US" dirty="0"/>
              <a:t>基</a:t>
            </a:r>
            <a:r>
              <a:rPr lang="zh-CN" altLang="en-US" dirty="0" smtClean="0"/>
              <a:t>于净值（</a:t>
            </a:r>
            <a:r>
              <a:rPr lang="en-US" altLang="zh-CN" dirty="0" smtClean="0"/>
              <a:t>net basis</a:t>
            </a:r>
            <a:r>
              <a:rPr lang="zh-CN" altLang="en-US" dirty="0" smtClean="0"/>
              <a:t>）：允许由同一个清算会员经纪的同种期货合约的多头和空头相互抵消。</a:t>
            </a:r>
            <a:endParaRPr lang="en-US" altLang="zh-CN" dirty="0" smtClean="0"/>
          </a:p>
          <a:p>
            <a:pPr lvl="1"/>
            <a:r>
              <a:rPr lang="zh-CN" altLang="en-US" dirty="0" smtClean="0"/>
              <a:t>绝大多数清算机构基于净值来计算清算保证金。</a:t>
            </a:r>
            <a:endParaRPr lang="zh-CN" altLang="en-US" dirty="0"/>
          </a:p>
          <a:p>
            <a:pPr lvl="1"/>
            <a:endParaRPr lang="zh-CN" altLang="en-US" dirty="0"/>
          </a:p>
        </p:txBody>
      </p:sp>
      <p:sp>
        <p:nvSpPr>
          <p:cNvPr id="3" name="标题 2"/>
          <p:cNvSpPr>
            <a:spLocks noGrp="1"/>
          </p:cNvSpPr>
          <p:nvPr>
            <p:ph type="title"/>
          </p:nvPr>
        </p:nvSpPr>
        <p:spPr/>
        <p:txBody>
          <a:bodyPr/>
          <a:lstStyle/>
          <a:p>
            <a:r>
              <a:rPr lang="zh-CN" altLang="en-US" dirty="0"/>
              <a:t>（三）保证金制度和每日盯市制度</a:t>
            </a:r>
          </a:p>
        </p:txBody>
      </p:sp>
    </p:spTree>
    <p:extLst>
      <p:ext uri="{BB962C8B-B14F-4D97-AF65-F5344CB8AC3E}">
        <p14:creationId xmlns:p14="http://schemas.microsoft.com/office/powerpoint/2010/main" val="3940141918"/>
      </p:ext>
    </p:extLst>
  </p:cSld>
  <p:clrMapOvr>
    <a:masterClrMapping/>
  </p:clrMapOvr>
  <p:transition>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期货保证</a:t>
            </a:r>
            <a:r>
              <a:rPr lang="zh-CN" altLang="en-US" dirty="0" smtClean="0"/>
              <a:t>金的流</a:t>
            </a:r>
            <a:r>
              <a:rPr lang="zh-CN" altLang="en-US" dirty="0"/>
              <a:t>程</a:t>
            </a:r>
            <a:r>
              <a:rPr lang="zh-CN" altLang="en-US" dirty="0" smtClean="0"/>
              <a:t>图</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a:t>通过贯穿“交易者－经纪公司－非清算会员－清算会员－清算机构”整个链条的保证金制度与每日盯市结算制度</a:t>
            </a:r>
            <a:r>
              <a:rPr lang="zh-CN" altLang="en-US" dirty="0" smtClean="0"/>
              <a:t>，从</a:t>
            </a:r>
            <a:r>
              <a:rPr lang="zh-CN" altLang="en-US" dirty="0"/>
              <a:t>根本上保证了期货</a:t>
            </a:r>
            <a:r>
              <a:rPr lang="zh-CN" altLang="en-US" dirty="0" smtClean="0"/>
              <a:t>不大可能出</a:t>
            </a:r>
            <a:r>
              <a:rPr lang="zh-CN" altLang="en-US" dirty="0"/>
              <a:t>现违约现象。</a:t>
            </a:r>
          </a:p>
          <a:p>
            <a:endParaRPr lang="zh-CN" altLang="en-US" dirty="0"/>
          </a:p>
          <a:p>
            <a:endParaRPr lang="zh-CN" altLang="en-US" dirty="0"/>
          </a:p>
        </p:txBody>
      </p:sp>
      <p:sp>
        <p:nvSpPr>
          <p:cNvPr id="3" name="标题 2"/>
          <p:cNvSpPr>
            <a:spLocks noGrp="1"/>
          </p:cNvSpPr>
          <p:nvPr>
            <p:ph type="title"/>
          </p:nvPr>
        </p:nvSpPr>
        <p:spPr/>
        <p:txBody>
          <a:bodyPr/>
          <a:lstStyle/>
          <a:p>
            <a:r>
              <a:rPr lang="zh-CN" altLang="en-US" dirty="0"/>
              <a:t>（三）保证金制度和每日盯市制度</a:t>
            </a:r>
          </a:p>
        </p:txBody>
      </p:sp>
      <p:grpSp>
        <p:nvGrpSpPr>
          <p:cNvPr id="4" name="组合 3"/>
          <p:cNvGrpSpPr/>
          <p:nvPr/>
        </p:nvGrpSpPr>
        <p:grpSpPr>
          <a:xfrm>
            <a:off x="2274068" y="2276872"/>
            <a:ext cx="7710364" cy="1595939"/>
            <a:chOff x="785534" y="1618747"/>
            <a:chExt cx="7710364" cy="1595939"/>
          </a:xfrm>
        </p:grpSpPr>
        <p:sp>
          <p:nvSpPr>
            <p:cNvPr id="5" name="Text Box 10"/>
            <p:cNvSpPr txBox="1">
              <a:spLocks noChangeArrowheads="1"/>
            </p:cNvSpPr>
            <p:nvPr/>
          </p:nvSpPr>
          <p:spPr bwMode="auto">
            <a:xfrm>
              <a:off x="785534" y="1618747"/>
              <a:ext cx="1374714" cy="485582"/>
            </a:xfrm>
            <a:prstGeom prst="rect">
              <a:avLst/>
            </a:prstGeom>
            <a:solidFill>
              <a:srgbClr val="FFFFFF"/>
            </a:solidFill>
            <a:ln w="28575">
              <a:solidFill>
                <a:srgbClr val="000000"/>
              </a:solidFill>
              <a:miter lim="800000"/>
              <a:headEnd/>
              <a:tailEnd/>
            </a:ln>
          </p:spPr>
          <p:txBody>
            <a:bodyPr/>
            <a:lstStyle/>
            <a:p>
              <a:pPr algn="ctr"/>
              <a:r>
                <a:rPr lang="zh-CN" altLang="en-US" sz="2400" b="1" dirty="0">
                  <a:latin typeface="Gadugi" panose="020B0502040204020203" pitchFamily="34" charset="0"/>
                  <a:ea typeface="黑体" panose="02010609060101010101" pitchFamily="49" charset="-122"/>
                  <a:cs typeface="Times New Roman" pitchFamily="18" charset="0"/>
                </a:rPr>
                <a:t>交易者</a:t>
              </a:r>
              <a:r>
                <a:rPr lang="en-US" altLang="zh-CN" sz="2400" b="1" dirty="0">
                  <a:latin typeface="Gadugi" panose="020B0502040204020203" pitchFamily="34" charset="0"/>
                  <a:ea typeface="Gadugi" panose="020B0502040204020203" pitchFamily="34" charset="0"/>
                  <a:cs typeface="Times New Roman" pitchFamily="18" charset="0"/>
                </a:rPr>
                <a:t>A</a:t>
              </a:r>
            </a:p>
          </p:txBody>
        </p:sp>
        <p:sp>
          <p:nvSpPr>
            <p:cNvPr id="6" name="Text Box 11"/>
            <p:cNvSpPr txBox="1">
              <a:spLocks noChangeArrowheads="1"/>
            </p:cNvSpPr>
            <p:nvPr/>
          </p:nvSpPr>
          <p:spPr bwMode="auto">
            <a:xfrm>
              <a:off x="4786884" y="1642205"/>
              <a:ext cx="1523816" cy="513732"/>
            </a:xfrm>
            <a:prstGeom prst="rect">
              <a:avLst/>
            </a:prstGeom>
            <a:solidFill>
              <a:srgbClr val="FFFFFF"/>
            </a:solidFill>
            <a:ln w="28575">
              <a:solidFill>
                <a:srgbClr val="000000"/>
              </a:solidFill>
              <a:miter lim="800000"/>
              <a:headEnd/>
              <a:tailEnd/>
            </a:ln>
          </p:spPr>
          <p:txBody>
            <a:bodyPr/>
            <a:lstStyle/>
            <a:p>
              <a:pPr algn="ctr"/>
              <a:r>
                <a:rPr lang="zh-CN" altLang="en-US" sz="2400" b="1" dirty="0">
                  <a:latin typeface="Gadugi" panose="020B0502040204020203" pitchFamily="34" charset="0"/>
                  <a:ea typeface="黑体" panose="02010609060101010101" pitchFamily="49" charset="-122"/>
                  <a:cs typeface="Times New Roman" pitchFamily="18" charset="0"/>
                </a:rPr>
                <a:t>清算会员</a:t>
              </a:r>
            </a:p>
          </p:txBody>
        </p:sp>
        <p:sp>
          <p:nvSpPr>
            <p:cNvPr id="7" name="Text Box 12"/>
            <p:cNvSpPr txBox="1">
              <a:spLocks noChangeArrowheads="1"/>
            </p:cNvSpPr>
            <p:nvPr/>
          </p:nvSpPr>
          <p:spPr bwMode="auto">
            <a:xfrm>
              <a:off x="7012122" y="1642205"/>
              <a:ext cx="1483776" cy="499657"/>
            </a:xfrm>
            <a:prstGeom prst="rect">
              <a:avLst/>
            </a:prstGeom>
            <a:solidFill>
              <a:srgbClr val="FFFFFF"/>
            </a:solidFill>
            <a:ln w="28575">
              <a:solidFill>
                <a:srgbClr val="000000"/>
              </a:solidFill>
              <a:miter lim="800000"/>
              <a:headEnd/>
              <a:tailEnd/>
            </a:ln>
          </p:spPr>
          <p:txBody>
            <a:bodyPr/>
            <a:lstStyle/>
            <a:p>
              <a:pPr algn="ctr"/>
              <a:r>
                <a:rPr lang="zh-CN" altLang="en-US" sz="2400" b="1" dirty="0">
                  <a:latin typeface="Gadugi" panose="020B0502040204020203" pitchFamily="34" charset="0"/>
                  <a:ea typeface="黑体" panose="02010609060101010101" pitchFamily="49" charset="-122"/>
                  <a:cs typeface="Times New Roman" pitchFamily="18" charset="0"/>
                </a:rPr>
                <a:t>清算机构</a:t>
              </a:r>
            </a:p>
          </p:txBody>
        </p:sp>
        <p:sp>
          <p:nvSpPr>
            <p:cNvPr id="8" name="Text Box 13"/>
            <p:cNvSpPr txBox="1">
              <a:spLocks noChangeArrowheads="1"/>
            </p:cNvSpPr>
            <p:nvPr/>
          </p:nvSpPr>
          <p:spPr bwMode="auto">
            <a:xfrm>
              <a:off x="2786018" y="2714239"/>
              <a:ext cx="1785793" cy="499657"/>
            </a:xfrm>
            <a:prstGeom prst="rect">
              <a:avLst/>
            </a:prstGeom>
            <a:solidFill>
              <a:srgbClr val="FFFFFF"/>
            </a:solidFill>
            <a:ln w="28575">
              <a:solidFill>
                <a:srgbClr val="000000"/>
              </a:solidFill>
              <a:miter lim="800000"/>
              <a:headEnd/>
              <a:tailEnd/>
            </a:ln>
          </p:spPr>
          <p:txBody>
            <a:bodyPr/>
            <a:lstStyle/>
            <a:p>
              <a:pPr algn="ctr"/>
              <a:r>
                <a:rPr lang="zh-CN" altLang="en-US" sz="2400" b="1" dirty="0">
                  <a:latin typeface="Gadugi" panose="020B0502040204020203" pitchFamily="34" charset="0"/>
                  <a:ea typeface="黑体" panose="02010609060101010101" pitchFamily="49" charset="-122"/>
                  <a:cs typeface="Times New Roman" pitchFamily="18" charset="0"/>
                </a:rPr>
                <a:t>非清算会员</a:t>
              </a:r>
            </a:p>
          </p:txBody>
        </p:sp>
        <p:cxnSp>
          <p:nvCxnSpPr>
            <p:cNvPr id="9" name="直接箭头连接符 8"/>
            <p:cNvCxnSpPr/>
            <p:nvPr/>
          </p:nvCxnSpPr>
          <p:spPr>
            <a:xfrm>
              <a:off x="2143108" y="1905191"/>
              <a:ext cx="2643206"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 Box 10"/>
            <p:cNvSpPr txBox="1">
              <a:spLocks noChangeArrowheads="1"/>
            </p:cNvSpPr>
            <p:nvPr/>
          </p:nvSpPr>
          <p:spPr bwMode="auto">
            <a:xfrm>
              <a:off x="785534" y="2729104"/>
              <a:ext cx="1374714" cy="485582"/>
            </a:xfrm>
            <a:prstGeom prst="rect">
              <a:avLst/>
            </a:prstGeom>
            <a:solidFill>
              <a:srgbClr val="FFFFFF"/>
            </a:solidFill>
            <a:ln w="28575">
              <a:solidFill>
                <a:srgbClr val="000000"/>
              </a:solidFill>
              <a:miter lim="800000"/>
              <a:headEnd/>
              <a:tailEnd/>
            </a:ln>
          </p:spPr>
          <p:txBody>
            <a:bodyPr/>
            <a:lstStyle/>
            <a:p>
              <a:pPr algn="ctr"/>
              <a:r>
                <a:rPr lang="zh-CN" altLang="en-US" sz="2400" b="1" dirty="0">
                  <a:latin typeface="Gadugi" panose="020B0502040204020203" pitchFamily="34" charset="0"/>
                  <a:ea typeface="黑体" panose="02010609060101010101" pitchFamily="49" charset="-122"/>
                  <a:cs typeface="Times New Roman" pitchFamily="18" charset="0"/>
                </a:rPr>
                <a:t>交易</a:t>
              </a:r>
              <a:r>
                <a:rPr lang="zh-CN" altLang="en-US" sz="2400" b="1" dirty="0" smtClean="0">
                  <a:latin typeface="Gadugi" panose="020B0502040204020203" pitchFamily="34" charset="0"/>
                  <a:ea typeface="黑体" panose="02010609060101010101" pitchFamily="49" charset="-122"/>
                  <a:cs typeface="Times New Roman" pitchFamily="18" charset="0"/>
                </a:rPr>
                <a:t>者</a:t>
              </a:r>
              <a:r>
                <a:rPr lang="en-US" altLang="zh-CN" sz="2400" b="1" dirty="0" smtClean="0">
                  <a:latin typeface="Gadugi" panose="020B0502040204020203" pitchFamily="34" charset="0"/>
                  <a:ea typeface="Gadugi" panose="020B0502040204020203" pitchFamily="34" charset="0"/>
                  <a:cs typeface="Times New Roman" pitchFamily="18" charset="0"/>
                </a:rPr>
                <a:t>B</a:t>
              </a:r>
              <a:endParaRPr lang="en-US" altLang="zh-CN" sz="2400" b="1" dirty="0">
                <a:latin typeface="Gadugi" panose="020B0502040204020203" pitchFamily="34" charset="0"/>
                <a:ea typeface="Gadugi" panose="020B0502040204020203" pitchFamily="34" charset="0"/>
                <a:cs typeface="Times New Roman" pitchFamily="18" charset="0"/>
              </a:endParaRPr>
            </a:p>
          </p:txBody>
        </p:sp>
        <p:cxnSp>
          <p:nvCxnSpPr>
            <p:cNvPr id="11" name="直接箭头连接符 10"/>
            <p:cNvCxnSpPr/>
            <p:nvPr/>
          </p:nvCxnSpPr>
          <p:spPr>
            <a:xfrm>
              <a:off x="2143108" y="3000372"/>
              <a:ext cx="642942"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4069403" y="2000241"/>
              <a:ext cx="716914" cy="7086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6310700" y="1908367"/>
              <a:ext cx="685253"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07356239"/>
      </p:ext>
    </p:extLst>
  </p:cSld>
  <p:clrMapOvr>
    <a:masterClrMapping/>
  </p:clrMapOvr>
  <p:transition>
    <p:randomBar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注意事项</a:t>
            </a:r>
          </a:p>
          <a:p>
            <a:pPr lvl="1"/>
            <a:r>
              <a:rPr lang="zh-CN" altLang="en-US" dirty="0"/>
              <a:t>远</a:t>
            </a:r>
            <a:r>
              <a:rPr lang="zh-CN" altLang="en-US" dirty="0" smtClean="0"/>
              <a:t>期</a:t>
            </a:r>
            <a:endParaRPr lang="en-US" altLang="zh-CN" dirty="0" smtClean="0"/>
          </a:p>
          <a:p>
            <a:pPr lvl="2"/>
            <a:r>
              <a:rPr lang="zh-CN" altLang="en-US" dirty="0" smtClean="0"/>
              <a:t>到</a:t>
            </a:r>
            <a:r>
              <a:rPr lang="zh-CN" altLang="en-US" dirty="0"/>
              <a:t>期一次性结算，交割价格始终不变，标的资产市场价格的变化给投资者带来的是账面浮动盈</a:t>
            </a:r>
            <a:r>
              <a:rPr lang="zh-CN" altLang="en-US" dirty="0" smtClean="0"/>
              <a:t>亏。</a:t>
            </a:r>
            <a:endParaRPr lang="en-US" altLang="zh-CN" dirty="0" smtClean="0"/>
          </a:p>
          <a:p>
            <a:pPr lvl="2"/>
            <a:r>
              <a:rPr lang="zh-CN" altLang="en-US" dirty="0" smtClean="0"/>
              <a:t>到</a:t>
            </a:r>
            <a:r>
              <a:rPr lang="zh-CN" altLang="en-US" dirty="0"/>
              <a:t>期结算时标的资产的市场价格与交割价格的差异才是投资者的真实盈亏。</a:t>
            </a:r>
          </a:p>
          <a:p>
            <a:pPr lvl="1"/>
            <a:r>
              <a:rPr lang="zh-CN" altLang="en-US" dirty="0"/>
              <a:t>期</a:t>
            </a:r>
            <a:r>
              <a:rPr lang="zh-CN" altLang="en-US" dirty="0" smtClean="0"/>
              <a:t>货</a:t>
            </a:r>
            <a:endParaRPr lang="en-US" altLang="zh-CN" dirty="0" smtClean="0"/>
          </a:p>
          <a:p>
            <a:pPr lvl="2"/>
            <a:r>
              <a:rPr lang="zh-CN" altLang="en-US" dirty="0" smtClean="0"/>
              <a:t>每</a:t>
            </a:r>
            <a:r>
              <a:rPr lang="zh-CN" altLang="en-US" dirty="0"/>
              <a:t>日盯市结算实现真实盈</a:t>
            </a:r>
            <a:r>
              <a:rPr lang="zh-CN" altLang="en-US" dirty="0" smtClean="0"/>
              <a:t>亏。因</a:t>
            </a:r>
            <a:r>
              <a:rPr lang="zh-CN" altLang="en-US" dirty="0"/>
              <a:t>此</a:t>
            </a:r>
            <a:r>
              <a:rPr lang="zh-CN" altLang="en-US" dirty="0" smtClean="0"/>
              <a:t>，期货可以看作是一</a:t>
            </a:r>
            <a:r>
              <a:rPr lang="zh-CN" altLang="en-US" dirty="0"/>
              <a:t>个每日以结算价平仓，并以该结算价重新开立的合约，每日结算价格就是不断变动的期货交割价格。</a:t>
            </a:r>
          </a:p>
          <a:p>
            <a:endParaRPr lang="zh-CN" altLang="en-US" dirty="0"/>
          </a:p>
        </p:txBody>
      </p:sp>
      <p:sp>
        <p:nvSpPr>
          <p:cNvPr id="3" name="标题 2"/>
          <p:cNvSpPr>
            <a:spLocks noGrp="1"/>
          </p:cNvSpPr>
          <p:nvPr>
            <p:ph type="title"/>
          </p:nvPr>
        </p:nvSpPr>
        <p:spPr/>
        <p:txBody>
          <a:bodyPr/>
          <a:lstStyle/>
          <a:p>
            <a:r>
              <a:rPr lang="zh-CN" altLang="en-US" dirty="0"/>
              <a:t>（三）保证金制度和每日盯市制度</a:t>
            </a:r>
          </a:p>
        </p:txBody>
      </p:sp>
    </p:spTree>
    <p:extLst>
      <p:ext uri="{BB962C8B-B14F-4D97-AF65-F5344CB8AC3E}">
        <p14:creationId xmlns:p14="http://schemas.microsoft.com/office/powerpoint/2010/main" val="1526204029"/>
      </p:ext>
    </p:extLst>
  </p:cSld>
  <p:clrMapOvr>
    <a:masterClrMapping/>
  </p:clrMapOvr>
  <p:transition>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dirty="0" smtClean="0"/>
                  <a:t>远期合约的损益图</a:t>
                </a:r>
              </a:p>
              <a:p>
                <a:endParaRPr lang="en-US" altLang="zh-CN" dirty="0" smtClean="0"/>
              </a:p>
              <a:p>
                <a:endParaRPr lang="en-US" altLang="zh-CN" dirty="0"/>
              </a:p>
              <a:p>
                <a:endParaRPr lang="en-US" altLang="zh-CN" dirty="0" smtClean="0"/>
              </a:p>
              <a:p>
                <a:pPr>
                  <a:spcBef>
                    <a:spcPts val="300"/>
                  </a:spcBef>
                </a:pPr>
                <a:endParaRPr lang="en-US" altLang="zh-CN" dirty="0"/>
              </a:p>
              <a:p>
                <a:pPr>
                  <a:spcBef>
                    <a:spcPts val="300"/>
                  </a:spcBef>
                </a:pPr>
                <a:endParaRPr lang="en-US" altLang="zh-CN" dirty="0" smtClean="0"/>
              </a:p>
              <a:p>
                <a:pPr>
                  <a:spcBef>
                    <a:spcPts val="300"/>
                  </a:spcBef>
                </a:pPr>
                <a:endParaRPr lang="en-US" altLang="zh-CN" dirty="0" smtClean="0"/>
              </a:p>
              <a:p>
                <a:pPr>
                  <a:spcBef>
                    <a:spcPts val="300"/>
                  </a:spcBef>
                </a:pPr>
                <a:endParaRPr lang="en-US" altLang="zh-CN" dirty="0"/>
              </a:p>
              <a:p>
                <a:pPr>
                  <a:spcBef>
                    <a:spcPts val="300"/>
                  </a:spcBef>
                </a:pPr>
                <a:r>
                  <a:rPr lang="zh-CN" altLang="en-US" dirty="0"/>
                  <a:t>如果到期标的资产的市场价</a:t>
                </a:r>
                <a:r>
                  <a:rPr lang="zh-CN" altLang="en-US" dirty="0" smtClean="0"/>
                  <a:t>格</a:t>
                </a:r>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𝑺</m:t>
                        </m:r>
                      </m:e>
                      <m:sub>
                        <m:r>
                          <a:rPr lang="en-US" altLang="zh-CN" b="1" i="1" smtClean="0">
                            <a:latin typeface="Cambria Math" panose="02040503050406030204" pitchFamily="18" charset="0"/>
                          </a:rPr>
                          <m:t>𝑻</m:t>
                        </m:r>
                      </m:sub>
                    </m:sSub>
                  </m:oMath>
                </a14:m>
                <a:r>
                  <a:rPr lang="zh-CN" altLang="en-US" dirty="0" smtClean="0"/>
                  <a:t>高</a:t>
                </a:r>
                <a:r>
                  <a:rPr lang="zh-CN" altLang="en-US" dirty="0"/>
                  <a:t>于交割价格</a:t>
                </a:r>
                <a14:m>
                  <m:oMath xmlns:m="http://schemas.openxmlformats.org/officeDocument/2006/math">
                    <m:r>
                      <a:rPr lang="en-US" altLang="zh-CN" b="1" i="1" dirty="0" smtClean="0">
                        <a:latin typeface="Cambria Math" panose="02040503050406030204" pitchFamily="18" charset="0"/>
                      </a:rPr>
                      <m:t>𝑲</m:t>
                    </m:r>
                  </m:oMath>
                </a14:m>
                <a:r>
                  <a:rPr lang="zh-CN" altLang="en-US" dirty="0"/>
                  <a:t>，远期多头就会盈利而空头则会亏损；反之，远期多头就会亏损而空头则会盈利。</a:t>
                </a:r>
              </a:p>
              <a:p>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l="-54" t="-1193"/>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一、金融远期合约的定义</a:t>
            </a:r>
          </a:p>
        </p:txBody>
      </p:sp>
      <p:grpSp>
        <p:nvGrpSpPr>
          <p:cNvPr id="4" name="组合 3"/>
          <p:cNvGrpSpPr/>
          <p:nvPr/>
        </p:nvGrpSpPr>
        <p:grpSpPr>
          <a:xfrm>
            <a:off x="2351584" y="2153417"/>
            <a:ext cx="7715304" cy="2524614"/>
            <a:chOff x="1071538" y="1630908"/>
            <a:chExt cx="7715304" cy="2524614"/>
          </a:xfrm>
        </p:grpSpPr>
        <p:sp>
          <p:nvSpPr>
            <p:cNvPr id="5" name="TextBox 19"/>
            <p:cNvSpPr txBox="1"/>
            <p:nvPr/>
          </p:nvSpPr>
          <p:spPr>
            <a:xfrm>
              <a:off x="7715272" y="2869638"/>
              <a:ext cx="1071570" cy="461665"/>
            </a:xfrm>
            <a:prstGeom prst="rect">
              <a:avLst/>
            </a:prstGeom>
            <a:noFill/>
          </p:spPr>
          <p:txBody>
            <a:bodyPr wrap="square" rtlCol="0">
              <a:spAutoFit/>
            </a:bodyPr>
            <a:lstStyle/>
            <a:p>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S</a:t>
              </a:r>
              <a:r>
                <a:rPr lang="en-US" altLang="zh-CN" sz="2400" b="1" i="1" baseline="-25000" dirty="0" smtClean="0">
                  <a:latin typeface="Times New Roman" panose="02020603050405020304" pitchFamily="18" charset="0"/>
                  <a:ea typeface="黑体" panose="02010609060101010101" pitchFamily="49" charset="-122"/>
                  <a:cs typeface="Times New Roman" panose="02020603050405020304" pitchFamily="18" charset="0"/>
                </a:rPr>
                <a:t>T</a:t>
              </a:r>
              <a:endParaRPr lang="zh-CN" altLang="en-US" sz="2400" b="1" i="1" baseline="-25000" dirty="0">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6" name="直接箭头连接符 5"/>
            <p:cNvCxnSpPr/>
            <p:nvPr/>
          </p:nvCxnSpPr>
          <p:spPr>
            <a:xfrm>
              <a:off x="1071538" y="2857496"/>
              <a:ext cx="292895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rot="5400000" flipH="1" flipV="1">
              <a:off x="572266" y="2928934"/>
              <a:ext cx="2428098" cy="7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rot="5400000" flipH="1" flipV="1">
              <a:off x="1857356" y="2143116"/>
              <a:ext cx="1785950" cy="13573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12"/>
            <p:cNvSpPr txBox="1"/>
            <p:nvPr/>
          </p:nvSpPr>
          <p:spPr>
            <a:xfrm>
              <a:off x="1071538" y="1630908"/>
              <a:ext cx="857256" cy="400110"/>
            </a:xfrm>
            <a:prstGeom prst="rect">
              <a:avLst/>
            </a:prstGeom>
            <a:noFill/>
          </p:spPr>
          <p:txBody>
            <a:bodyPr wrap="square" rtlCol="0">
              <a:spAutoFit/>
            </a:bodyPr>
            <a:lstStyle/>
            <a:p>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盈亏</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TextBox 13"/>
            <p:cNvSpPr txBox="1"/>
            <p:nvPr/>
          </p:nvSpPr>
          <p:spPr>
            <a:xfrm>
              <a:off x="3643306" y="2857496"/>
              <a:ext cx="1071570" cy="461665"/>
            </a:xfrm>
            <a:prstGeom prst="rect">
              <a:avLst/>
            </a:prstGeom>
            <a:noFill/>
          </p:spPr>
          <p:txBody>
            <a:bodyPr wrap="square" rtlCol="0">
              <a:spAutoFit/>
            </a:bodyPr>
            <a:lstStyle/>
            <a:p>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S</a:t>
              </a:r>
              <a:r>
                <a:rPr lang="en-US" altLang="zh-CN" sz="2400" b="1" i="1" baseline="-25000" dirty="0" smtClean="0">
                  <a:latin typeface="Times New Roman" panose="02020603050405020304" pitchFamily="18" charset="0"/>
                  <a:ea typeface="黑体" panose="02010609060101010101" pitchFamily="49" charset="-122"/>
                  <a:cs typeface="Times New Roman" panose="02020603050405020304" pitchFamily="18" charset="0"/>
                </a:rPr>
                <a:t>T</a:t>
              </a:r>
              <a:endParaRPr lang="zh-CN" altLang="en-US" sz="2400" b="1" i="1" baseline="-25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TextBox 14"/>
            <p:cNvSpPr txBox="1"/>
            <p:nvPr/>
          </p:nvSpPr>
          <p:spPr>
            <a:xfrm>
              <a:off x="2643174" y="2857496"/>
              <a:ext cx="428628" cy="461665"/>
            </a:xfrm>
            <a:prstGeom prst="rect">
              <a:avLst/>
            </a:prstGeom>
            <a:noFill/>
          </p:spPr>
          <p:txBody>
            <a:bodyPr wrap="square" rtlCol="0">
              <a:spAutoFit/>
            </a:bodyPr>
            <a:lstStyle/>
            <a:p>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K</a:t>
              </a:r>
              <a:endParaRPr lang="zh-CN" altLang="en-US" sz="2400" b="1" i="1" dirty="0">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12" name="直接箭头连接符 11"/>
            <p:cNvCxnSpPr/>
            <p:nvPr/>
          </p:nvCxnSpPr>
          <p:spPr>
            <a:xfrm>
              <a:off x="5143504" y="2869638"/>
              <a:ext cx="292895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rot="5400000" flipH="1" flipV="1">
              <a:off x="4644232" y="2941076"/>
              <a:ext cx="2428098" cy="7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6200000" flipV="1">
              <a:off x="5893603" y="2107397"/>
              <a:ext cx="1857388" cy="16430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8"/>
            <p:cNvSpPr txBox="1"/>
            <p:nvPr/>
          </p:nvSpPr>
          <p:spPr>
            <a:xfrm>
              <a:off x="5143504" y="1643050"/>
              <a:ext cx="857256" cy="400110"/>
            </a:xfrm>
            <a:prstGeom prst="rect">
              <a:avLst/>
            </a:prstGeom>
            <a:noFill/>
          </p:spPr>
          <p:txBody>
            <a:bodyPr wrap="square" rtlCol="0">
              <a:spAutoFit/>
            </a:bodyPr>
            <a:lstStyle/>
            <a:p>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盈亏</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 name="TextBox 20"/>
            <p:cNvSpPr txBox="1"/>
            <p:nvPr/>
          </p:nvSpPr>
          <p:spPr>
            <a:xfrm>
              <a:off x="6429388" y="2857496"/>
              <a:ext cx="428628" cy="461665"/>
            </a:xfrm>
            <a:prstGeom prst="rect">
              <a:avLst/>
            </a:prstGeom>
            <a:noFill/>
          </p:spPr>
          <p:txBody>
            <a:bodyPr wrap="square" rtlCol="0">
              <a:spAutoFit/>
            </a:bodyPr>
            <a:lstStyle/>
            <a:p>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K</a:t>
              </a:r>
              <a:endParaRPr lang="zh-CN" altLang="en-US" sz="2400" b="1" i="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7" name="组合 16"/>
          <p:cNvGrpSpPr/>
          <p:nvPr/>
        </p:nvGrpSpPr>
        <p:grpSpPr>
          <a:xfrm>
            <a:off x="2494460" y="4736757"/>
            <a:ext cx="7429552" cy="492443"/>
            <a:chOff x="1000100" y="4286256"/>
            <a:chExt cx="7429552" cy="492443"/>
          </a:xfrm>
        </p:grpSpPr>
        <p:sp>
          <p:nvSpPr>
            <p:cNvPr id="18" name="TextBox 24"/>
            <p:cNvSpPr txBox="1"/>
            <p:nvPr/>
          </p:nvSpPr>
          <p:spPr>
            <a:xfrm>
              <a:off x="1000100" y="4286256"/>
              <a:ext cx="3286148" cy="492443"/>
            </a:xfrm>
            <a:prstGeom prst="rect">
              <a:avLst/>
            </a:prstGeom>
            <a:noFill/>
          </p:spPr>
          <p:txBody>
            <a:bodyPr wrap="square" rtlCol="0">
              <a:spAutoFit/>
            </a:bodyPr>
            <a:lstStyle/>
            <a:p>
              <a:pPr algn="ctr"/>
              <a:r>
                <a:rPr lang="zh-CN" altLang="en-US" sz="26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远期多头</a:t>
              </a:r>
              <a:endParaRPr lang="zh-CN" altLang="en-US" sz="2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 name="TextBox 25"/>
            <p:cNvSpPr txBox="1"/>
            <p:nvPr/>
          </p:nvSpPr>
          <p:spPr>
            <a:xfrm>
              <a:off x="5143504" y="4286256"/>
              <a:ext cx="3286148" cy="492443"/>
            </a:xfrm>
            <a:prstGeom prst="rect">
              <a:avLst/>
            </a:prstGeom>
            <a:noFill/>
          </p:spPr>
          <p:txBody>
            <a:bodyPr wrap="square" rtlCol="0">
              <a:spAutoFit/>
            </a:bodyPr>
            <a:lstStyle/>
            <a:p>
              <a:pPr algn="ctr"/>
              <a:r>
                <a:rPr lang="zh-CN" altLang="en-US" sz="26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远期空头</a:t>
              </a:r>
              <a:endParaRPr lang="zh-CN" altLang="en-US" sz="2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grpSp>
    </p:spTree>
    <p:extLst>
      <p:ext uri="{BB962C8B-B14F-4D97-AF65-F5344CB8AC3E}">
        <p14:creationId xmlns:p14="http://schemas.microsoft.com/office/powerpoint/2010/main" val="931114809"/>
      </p:ext>
    </p:extLst>
  </p:cSld>
  <p:clrMapOvr>
    <a:masterClrMapping/>
  </p:clrMapOvr>
  <p:transition>
    <p:randomBa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开立期货头寸的方</a:t>
            </a:r>
            <a:r>
              <a:rPr lang="zh-CN" altLang="en-US" dirty="0" smtClean="0"/>
              <a:t>式：</a:t>
            </a:r>
            <a:endParaRPr lang="en-US" altLang="zh-CN" dirty="0" smtClean="0"/>
          </a:p>
          <a:p>
            <a:pPr lvl="1"/>
            <a:r>
              <a:rPr lang="zh-CN" altLang="en-US" dirty="0" smtClean="0"/>
              <a:t>买</a:t>
            </a:r>
            <a:r>
              <a:rPr lang="zh-CN" altLang="en-US" dirty="0"/>
              <a:t>入建仓：进入期货的多</a:t>
            </a:r>
            <a:r>
              <a:rPr lang="zh-CN" altLang="en-US" dirty="0" smtClean="0"/>
              <a:t>头</a:t>
            </a:r>
            <a:r>
              <a:rPr lang="zh-CN" altLang="en-US" dirty="0"/>
              <a:t>建仓</a:t>
            </a:r>
            <a:endParaRPr lang="en-US" altLang="zh-CN" dirty="0" smtClean="0"/>
          </a:p>
          <a:p>
            <a:pPr lvl="1"/>
            <a:r>
              <a:rPr lang="zh-CN" altLang="en-US" dirty="0" smtClean="0"/>
              <a:t>卖</a:t>
            </a:r>
            <a:r>
              <a:rPr lang="zh-CN" altLang="en-US" dirty="0"/>
              <a:t>出建</a:t>
            </a:r>
            <a:r>
              <a:rPr lang="zh-CN" altLang="en-US" dirty="0" smtClean="0"/>
              <a:t>仓：进</a:t>
            </a:r>
            <a:r>
              <a:rPr lang="zh-CN" altLang="en-US" dirty="0"/>
              <a:t>入期货</a:t>
            </a:r>
            <a:r>
              <a:rPr lang="zh-CN" altLang="en-US" dirty="0" smtClean="0"/>
              <a:t>的空</a:t>
            </a:r>
            <a:r>
              <a:rPr lang="zh-CN" altLang="en-US" dirty="0"/>
              <a:t>头建</a:t>
            </a:r>
            <a:r>
              <a:rPr lang="zh-CN" altLang="en-US" dirty="0" smtClean="0"/>
              <a:t>仓</a:t>
            </a:r>
            <a:endParaRPr lang="zh-CN" altLang="en-US" dirty="0"/>
          </a:p>
          <a:p>
            <a:r>
              <a:rPr lang="zh-CN" altLang="en-US" dirty="0"/>
              <a:t>结清期货头寸的方</a:t>
            </a:r>
            <a:r>
              <a:rPr lang="zh-CN" altLang="en-US" dirty="0" smtClean="0"/>
              <a:t>式：</a:t>
            </a:r>
            <a:endParaRPr lang="zh-CN" altLang="en-US" dirty="0"/>
          </a:p>
          <a:p>
            <a:pPr lvl="1"/>
            <a:r>
              <a:rPr lang="en-US" altLang="zh-CN" dirty="0" smtClean="0"/>
              <a:t>1. </a:t>
            </a:r>
            <a:r>
              <a:rPr lang="zh-CN" altLang="en-US" dirty="0" smtClean="0"/>
              <a:t>到</a:t>
            </a:r>
            <a:r>
              <a:rPr lang="zh-CN" altLang="en-US" dirty="0"/>
              <a:t>期交割或现金结算</a:t>
            </a:r>
          </a:p>
          <a:p>
            <a:pPr lvl="1"/>
            <a:r>
              <a:rPr lang="en-US" altLang="zh-CN" dirty="0" smtClean="0"/>
              <a:t>2. </a:t>
            </a:r>
            <a:r>
              <a:rPr lang="zh-CN" altLang="en-US" dirty="0" smtClean="0"/>
              <a:t>平</a:t>
            </a:r>
            <a:r>
              <a:rPr lang="zh-CN" altLang="en-US" dirty="0"/>
              <a:t>仓</a:t>
            </a:r>
          </a:p>
          <a:p>
            <a:endParaRPr lang="zh-CN" altLang="en-US" dirty="0"/>
          </a:p>
        </p:txBody>
      </p:sp>
      <p:sp>
        <p:nvSpPr>
          <p:cNvPr id="3" name="标题 2"/>
          <p:cNvSpPr>
            <a:spLocks noGrp="1"/>
          </p:cNvSpPr>
          <p:nvPr>
            <p:ph type="title"/>
          </p:nvPr>
        </p:nvSpPr>
        <p:spPr/>
        <p:txBody>
          <a:bodyPr/>
          <a:lstStyle/>
          <a:p>
            <a:r>
              <a:rPr lang="zh-CN" altLang="en-US" dirty="0"/>
              <a:t>（四）开立期货头寸与结清期货头寸</a:t>
            </a:r>
          </a:p>
        </p:txBody>
      </p:sp>
    </p:spTree>
    <p:extLst>
      <p:ext uri="{BB962C8B-B14F-4D97-AF65-F5344CB8AC3E}">
        <p14:creationId xmlns:p14="http://schemas.microsoft.com/office/powerpoint/2010/main" val="3845026190"/>
      </p:ext>
    </p:extLst>
  </p:cSld>
  <p:clrMapOvr>
    <a:masterClrMapping/>
  </p:clrMapOvr>
  <p:transition>
    <p:randomBa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期货履约方式：实物交割和现</a:t>
            </a:r>
            <a:r>
              <a:rPr lang="zh-CN" altLang="en-US" dirty="0"/>
              <a:t>金结</a:t>
            </a:r>
            <a:r>
              <a:rPr lang="zh-CN" altLang="en-US" dirty="0" smtClean="0"/>
              <a:t>算。</a:t>
            </a:r>
            <a:endParaRPr lang="en-US" altLang="zh-CN" dirty="0" smtClean="0"/>
          </a:p>
          <a:p>
            <a:pPr lvl="1"/>
            <a:r>
              <a:rPr lang="zh-CN" altLang="en-US" dirty="0"/>
              <a:t>实物交</a:t>
            </a:r>
            <a:r>
              <a:rPr lang="zh-CN" altLang="en-US" dirty="0" smtClean="0"/>
              <a:t>割：在合约到期日，卖方将标的物按质按量交入交易所指定交割仓库，买方按最终结算价向交易所交付相应的现金，履行期货合约。</a:t>
            </a:r>
            <a:endParaRPr lang="en-US" altLang="zh-CN" dirty="0" smtClean="0"/>
          </a:p>
          <a:p>
            <a:pPr lvl="1"/>
            <a:r>
              <a:rPr lang="zh-CN" altLang="en-US" dirty="0" smtClean="0"/>
              <a:t>现金交割：在合约到期日，按前一日结算价格与到期日结算价格的价差结算盈亏，交易所向亏损一方收取现金并支付给盈利方，履行期货合约。</a:t>
            </a:r>
            <a:endParaRPr lang="en-US" altLang="zh-CN" dirty="0" smtClean="0"/>
          </a:p>
          <a:p>
            <a:r>
              <a:rPr lang="zh-CN" altLang="en-US" dirty="0"/>
              <a:t>我</a:t>
            </a:r>
            <a:r>
              <a:rPr lang="zh-CN" altLang="en-US" dirty="0" smtClean="0"/>
              <a:t>国商品交易所目前还不允许进行现金结算。</a:t>
            </a:r>
            <a:endParaRPr lang="zh-CN" altLang="en-US" dirty="0"/>
          </a:p>
          <a:p>
            <a:r>
              <a:rPr lang="zh-CN" altLang="en-US" dirty="0"/>
              <a:t>到期交</a:t>
            </a:r>
            <a:r>
              <a:rPr lang="zh-CN" altLang="en-US" dirty="0" smtClean="0"/>
              <a:t>割或现金结算的制度保证了</a:t>
            </a:r>
            <a:r>
              <a:rPr lang="zh-CN" altLang="en-US" dirty="0"/>
              <a:t>期货价</a:t>
            </a:r>
            <a:r>
              <a:rPr lang="zh-CN" altLang="en-US" dirty="0" smtClean="0"/>
              <a:t>格</a:t>
            </a:r>
            <a:r>
              <a:rPr lang="zh-CN" altLang="en-US" dirty="0"/>
              <a:t>最</a:t>
            </a:r>
            <a:r>
              <a:rPr lang="zh-CN" altLang="en-US" dirty="0" smtClean="0"/>
              <a:t>终收敛于标的资产的价格。</a:t>
            </a:r>
            <a:endParaRPr lang="zh-CN" altLang="en-US" dirty="0"/>
          </a:p>
          <a:p>
            <a:pPr lvl="1"/>
            <a:r>
              <a:rPr lang="zh-CN" altLang="en-US" dirty="0" smtClean="0"/>
              <a:t>临近交割时刻，</a:t>
            </a:r>
            <a:r>
              <a:rPr lang="zh-CN" altLang="en-US" dirty="0"/>
              <a:t>期货价</a:t>
            </a:r>
            <a:r>
              <a:rPr lang="zh-CN" altLang="en-US" dirty="0" smtClean="0"/>
              <a:t>格应等于或接近于标的价</a:t>
            </a:r>
            <a:r>
              <a:rPr lang="zh-CN" altLang="en-US" dirty="0"/>
              <a:t>格，否则将存在无风险套利机会。</a:t>
            </a:r>
          </a:p>
          <a:p>
            <a:pPr lvl="1"/>
            <a:r>
              <a:rPr lang="zh-CN" altLang="en-US" dirty="0">
                <a:solidFill>
                  <a:srgbClr val="0000CC"/>
                </a:solidFill>
              </a:rPr>
              <a:t>案</a:t>
            </a:r>
            <a:r>
              <a:rPr lang="zh-CN" altLang="en-US" dirty="0" smtClean="0">
                <a:solidFill>
                  <a:srgbClr val="0000CC"/>
                </a:solidFill>
              </a:rPr>
              <a:t>例</a:t>
            </a:r>
            <a:r>
              <a:rPr lang="en-US" altLang="zh-CN" dirty="0" smtClean="0">
                <a:solidFill>
                  <a:srgbClr val="0000CC"/>
                </a:solidFill>
              </a:rPr>
              <a:t>2.3 </a:t>
            </a:r>
            <a:r>
              <a:rPr lang="zh-CN" altLang="en-US" dirty="0" smtClean="0">
                <a:solidFill>
                  <a:srgbClr val="0000CC"/>
                </a:solidFill>
              </a:rPr>
              <a:t>期</a:t>
            </a:r>
            <a:r>
              <a:rPr lang="zh-CN" altLang="en-US" dirty="0">
                <a:solidFill>
                  <a:srgbClr val="0000CC"/>
                </a:solidFill>
              </a:rPr>
              <a:t>货价</a:t>
            </a:r>
            <a:r>
              <a:rPr lang="zh-CN" altLang="en-US" dirty="0" smtClean="0">
                <a:solidFill>
                  <a:srgbClr val="0000CC"/>
                </a:solidFill>
              </a:rPr>
              <a:t>格</a:t>
            </a:r>
            <a:r>
              <a:rPr lang="zh-CN" altLang="en-US" dirty="0">
                <a:solidFill>
                  <a:srgbClr val="0000CC"/>
                </a:solidFill>
              </a:rPr>
              <a:t>收敛</a:t>
            </a:r>
            <a:r>
              <a:rPr lang="zh-CN" altLang="en-US" dirty="0" smtClean="0">
                <a:solidFill>
                  <a:srgbClr val="0000CC"/>
                </a:solidFill>
              </a:rPr>
              <a:t>于</a:t>
            </a:r>
            <a:r>
              <a:rPr lang="zh-CN" altLang="en-US" dirty="0">
                <a:solidFill>
                  <a:srgbClr val="0000CC"/>
                </a:solidFill>
              </a:rPr>
              <a:t>现货</a:t>
            </a:r>
            <a:r>
              <a:rPr lang="zh-CN" altLang="en-US" dirty="0" smtClean="0">
                <a:solidFill>
                  <a:srgbClr val="0000CC"/>
                </a:solidFill>
              </a:rPr>
              <a:t>价</a:t>
            </a:r>
            <a:r>
              <a:rPr lang="zh-CN" altLang="en-US" dirty="0">
                <a:solidFill>
                  <a:srgbClr val="0000CC"/>
                </a:solidFill>
              </a:rPr>
              <a:t>格</a:t>
            </a:r>
            <a:r>
              <a:rPr lang="zh-CN" altLang="en-US" dirty="0" smtClean="0">
                <a:solidFill>
                  <a:srgbClr val="0000CC"/>
                </a:solidFill>
              </a:rPr>
              <a:t>，</a:t>
            </a:r>
            <a:r>
              <a:rPr lang="en-US" altLang="zh-CN" dirty="0" smtClean="0">
                <a:solidFill>
                  <a:srgbClr val="0000CC"/>
                </a:solidFill>
              </a:rPr>
              <a:t>P42</a:t>
            </a:r>
            <a:endParaRPr lang="en-US" altLang="zh-CN" dirty="0">
              <a:solidFill>
                <a:srgbClr val="0000CC"/>
              </a:solidFill>
            </a:endParaRPr>
          </a:p>
          <a:p>
            <a:endParaRPr lang="zh-CN" altLang="en-US" dirty="0"/>
          </a:p>
        </p:txBody>
      </p:sp>
      <p:sp>
        <p:nvSpPr>
          <p:cNvPr id="3" name="标题 2"/>
          <p:cNvSpPr>
            <a:spLocks noGrp="1"/>
          </p:cNvSpPr>
          <p:nvPr>
            <p:ph type="title"/>
          </p:nvPr>
        </p:nvSpPr>
        <p:spPr/>
        <p:txBody>
          <a:bodyPr/>
          <a:lstStyle/>
          <a:p>
            <a:r>
              <a:rPr lang="en-US" altLang="zh-CN" dirty="0"/>
              <a:t>1. </a:t>
            </a:r>
            <a:r>
              <a:rPr lang="zh-CN" altLang="en-US" dirty="0"/>
              <a:t>到期交割或现金结算</a:t>
            </a:r>
          </a:p>
        </p:txBody>
      </p:sp>
    </p:spTree>
    <p:extLst>
      <p:ext uri="{BB962C8B-B14F-4D97-AF65-F5344CB8AC3E}">
        <p14:creationId xmlns:p14="http://schemas.microsoft.com/office/powerpoint/2010/main" val="2839517223"/>
      </p:ext>
    </p:extLst>
  </p:cSld>
  <p:clrMapOvr>
    <a:masterClrMapping/>
  </p:clrMapOvr>
  <p:transition>
    <p:randomBar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平仓：</a:t>
            </a:r>
            <a:r>
              <a:rPr lang="zh-CN" altLang="en-US" dirty="0"/>
              <a:t>期货交易者在最后交易日结束之前，通过反向对冲交易来结清自身的期货头寸，从而无需进入最后的交割环节。</a:t>
            </a:r>
          </a:p>
          <a:p>
            <a:pPr lvl="1"/>
            <a:r>
              <a:rPr lang="zh-CN" altLang="en-US" dirty="0"/>
              <a:t>平仓是目前期货市场上最主要的一种结清头寸的方式。</a:t>
            </a:r>
          </a:p>
          <a:p>
            <a:r>
              <a:rPr lang="zh-CN" altLang="en-US" dirty="0"/>
              <a:t>平仓方</a:t>
            </a:r>
            <a:r>
              <a:rPr lang="zh-CN" altLang="en-US" dirty="0" smtClean="0"/>
              <a:t>式</a:t>
            </a:r>
            <a:endParaRPr lang="en-US" altLang="zh-CN" dirty="0" smtClean="0"/>
          </a:p>
          <a:p>
            <a:pPr lvl="1"/>
            <a:r>
              <a:rPr lang="zh-CN" altLang="en-US" dirty="0" smtClean="0"/>
              <a:t>卖</a:t>
            </a:r>
            <a:r>
              <a:rPr lang="zh-CN" altLang="en-US" dirty="0"/>
              <a:t>出平</a:t>
            </a:r>
            <a:r>
              <a:rPr lang="zh-CN" altLang="en-US" dirty="0" smtClean="0"/>
              <a:t>仓：期货合约的多头将原来买进的期货合约卖出，与买入建仓对应。</a:t>
            </a:r>
            <a:endParaRPr lang="en-US" altLang="zh-CN" dirty="0" smtClean="0"/>
          </a:p>
          <a:p>
            <a:pPr lvl="1"/>
            <a:r>
              <a:rPr lang="zh-CN" altLang="en-US" dirty="0" smtClean="0"/>
              <a:t>买</a:t>
            </a:r>
            <a:r>
              <a:rPr lang="zh-CN" altLang="en-US" dirty="0"/>
              <a:t>入平</a:t>
            </a:r>
            <a:r>
              <a:rPr lang="zh-CN" altLang="en-US" dirty="0" smtClean="0"/>
              <a:t>仓：</a:t>
            </a:r>
            <a:r>
              <a:rPr lang="zh-CN" altLang="en-US" dirty="0"/>
              <a:t>期货合约</a:t>
            </a:r>
            <a:r>
              <a:rPr lang="zh-CN" altLang="en-US" dirty="0" smtClean="0"/>
              <a:t>的空头</a:t>
            </a:r>
            <a:r>
              <a:rPr lang="zh-CN" altLang="en-US" dirty="0"/>
              <a:t>将原</a:t>
            </a:r>
            <a:r>
              <a:rPr lang="zh-CN" altLang="en-US" dirty="0" smtClean="0"/>
              <a:t>来</a:t>
            </a:r>
            <a:r>
              <a:rPr lang="zh-CN" altLang="en-US" dirty="0"/>
              <a:t>卖出</a:t>
            </a:r>
            <a:r>
              <a:rPr lang="zh-CN" altLang="en-US" dirty="0" smtClean="0"/>
              <a:t>的</a:t>
            </a:r>
            <a:r>
              <a:rPr lang="zh-CN" altLang="en-US" dirty="0"/>
              <a:t>期货合</a:t>
            </a:r>
            <a:r>
              <a:rPr lang="zh-CN" altLang="en-US" dirty="0" smtClean="0"/>
              <a:t>约买回，与卖出建</a:t>
            </a:r>
            <a:r>
              <a:rPr lang="zh-CN" altLang="en-US" dirty="0"/>
              <a:t>仓对应。</a:t>
            </a:r>
          </a:p>
          <a:p>
            <a:r>
              <a:rPr lang="zh-CN" altLang="en-US" dirty="0" smtClean="0"/>
              <a:t>平仓的优势</a:t>
            </a:r>
            <a:endParaRPr lang="en-US" altLang="zh-CN" dirty="0" smtClean="0"/>
          </a:p>
          <a:p>
            <a:pPr lvl="1"/>
            <a:r>
              <a:rPr lang="zh-CN" altLang="en-US" dirty="0" smtClean="0"/>
              <a:t>克</a:t>
            </a:r>
            <a:r>
              <a:rPr lang="zh-CN" altLang="en-US" dirty="0"/>
              <a:t>服</a:t>
            </a:r>
            <a:r>
              <a:rPr lang="zh-CN" altLang="en-US" dirty="0" smtClean="0"/>
              <a:t>了邻近到期的期货交</a:t>
            </a:r>
            <a:r>
              <a:rPr lang="zh-CN" altLang="en-US" dirty="0"/>
              <a:t>易流动性差的问</a:t>
            </a:r>
            <a:r>
              <a:rPr lang="zh-CN" altLang="en-US" dirty="0" smtClean="0"/>
              <a:t>题</a:t>
            </a:r>
            <a:endParaRPr lang="en-US" altLang="zh-CN" dirty="0" smtClean="0"/>
          </a:p>
          <a:p>
            <a:pPr lvl="1"/>
            <a:r>
              <a:rPr lang="zh-CN" altLang="en-US" dirty="0" smtClean="0"/>
              <a:t>比</a:t>
            </a:r>
            <a:r>
              <a:rPr lang="zh-CN" altLang="en-US" dirty="0"/>
              <a:t>实物交割方式</a:t>
            </a:r>
            <a:r>
              <a:rPr lang="zh-CN" altLang="en-US" dirty="0" smtClean="0"/>
              <a:t>来</a:t>
            </a:r>
            <a:r>
              <a:rPr lang="zh-CN" altLang="en-US" dirty="0"/>
              <a:t>更加</a:t>
            </a:r>
            <a:r>
              <a:rPr lang="zh-CN" altLang="en-US" dirty="0" smtClean="0"/>
              <a:t>灵活省事。</a:t>
            </a:r>
            <a:endParaRPr lang="zh-CN" altLang="en-US" dirty="0"/>
          </a:p>
        </p:txBody>
      </p:sp>
      <p:sp>
        <p:nvSpPr>
          <p:cNvPr id="3" name="标题 2"/>
          <p:cNvSpPr>
            <a:spLocks noGrp="1"/>
          </p:cNvSpPr>
          <p:nvPr>
            <p:ph type="title"/>
          </p:nvPr>
        </p:nvSpPr>
        <p:spPr/>
        <p:txBody>
          <a:bodyPr/>
          <a:lstStyle/>
          <a:p>
            <a:r>
              <a:rPr lang="en-US" altLang="zh-CN" dirty="0" smtClean="0"/>
              <a:t>2. </a:t>
            </a:r>
            <a:r>
              <a:rPr lang="zh-CN" altLang="en-US" dirty="0" smtClean="0"/>
              <a:t>平仓</a:t>
            </a:r>
            <a:endParaRPr lang="zh-CN" altLang="en-US" dirty="0"/>
          </a:p>
        </p:txBody>
      </p:sp>
    </p:spTree>
    <p:extLst>
      <p:ext uri="{BB962C8B-B14F-4D97-AF65-F5344CB8AC3E}">
        <p14:creationId xmlns:p14="http://schemas.microsoft.com/office/powerpoint/2010/main" val="2441854008"/>
      </p:ext>
    </p:extLst>
  </p:cSld>
  <p:clrMapOvr>
    <a:masterClrMapping/>
  </p:clrMapOvr>
  <p:transition>
    <p:randomBar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未平仓合约</a:t>
            </a:r>
            <a:r>
              <a:rPr lang="zh-CN" altLang="en-US" dirty="0" smtClean="0"/>
              <a:t>数（</a:t>
            </a:r>
            <a:r>
              <a:rPr lang="en-US" altLang="zh-CN" dirty="0" smtClean="0"/>
              <a:t>open interest</a:t>
            </a:r>
            <a:r>
              <a:rPr lang="zh-CN" altLang="en-US" dirty="0" smtClean="0"/>
              <a:t>）：</a:t>
            </a:r>
            <a:r>
              <a:rPr lang="zh-CN" altLang="en-US" dirty="0"/>
              <a:t>某种期货合约流通在外的合约总数，它是所有多头数量之和，也是所有空头数量之</a:t>
            </a:r>
            <a:r>
              <a:rPr lang="zh-CN" altLang="en-US" dirty="0" smtClean="0"/>
              <a:t>和。</a:t>
            </a:r>
            <a:r>
              <a:rPr lang="zh-CN" altLang="en-US" dirty="0">
                <a:solidFill>
                  <a:srgbClr val="0000CC"/>
                </a:solidFill>
              </a:rPr>
              <a:t>（注</a:t>
            </a:r>
            <a:r>
              <a:rPr lang="en-US" altLang="zh-CN" dirty="0">
                <a:solidFill>
                  <a:srgbClr val="0000CC"/>
                </a:solidFill>
              </a:rPr>
              <a:t>1</a:t>
            </a:r>
            <a:r>
              <a:rPr lang="zh-CN" altLang="en-US" dirty="0">
                <a:solidFill>
                  <a:srgbClr val="0000CC"/>
                </a:solidFill>
              </a:rPr>
              <a:t>，</a:t>
            </a:r>
            <a:r>
              <a:rPr lang="en-US" altLang="zh-CN" dirty="0">
                <a:solidFill>
                  <a:srgbClr val="0000CC"/>
                </a:solidFill>
              </a:rPr>
              <a:t>P43</a:t>
            </a:r>
            <a:r>
              <a:rPr lang="zh-CN" altLang="en-US" dirty="0">
                <a:solidFill>
                  <a:srgbClr val="0000CC"/>
                </a:solidFill>
              </a:rPr>
              <a:t>）</a:t>
            </a:r>
            <a:endParaRPr lang="zh-CN" altLang="en-US" dirty="0"/>
          </a:p>
          <a:p>
            <a:r>
              <a:rPr lang="zh-CN" altLang="en-US" dirty="0"/>
              <a:t>未平仓合约</a:t>
            </a:r>
            <a:r>
              <a:rPr lang="zh-CN" altLang="en-US" dirty="0" smtClean="0"/>
              <a:t>数的计算</a:t>
            </a:r>
            <a:endParaRPr lang="en-US" altLang="zh-CN" dirty="0" smtClean="0"/>
          </a:p>
          <a:p>
            <a:pPr lvl="1"/>
            <a:r>
              <a:rPr lang="zh-CN" altLang="en-US" dirty="0" smtClean="0"/>
              <a:t>如</a:t>
            </a:r>
            <a:r>
              <a:rPr lang="zh-CN" altLang="en-US" dirty="0"/>
              <a:t>果交易双方都是建仓，则市场中该期货的合约数将增加一个；</a:t>
            </a:r>
          </a:p>
          <a:p>
            <a:pPr lvl="1"/>
            <a:r>
              <a:rPr lang="zh-CN" altLang="en-US" dirty="0"/>
              <a:t>如果其中一方建仓而另一方平仓，则市场中该期货的合约数不变；</a:t>
            </a:r>
          </a:p>
          <a:p>
            <a:pPr lvl="1"/>
            <a:r>
              <a:rPr lang="zh-CN" altLang="en-US" dirty="0"/>
              <a:t>如果交易双方都是平仓，则市场中该期货的合约数将减少一个。</a:t>
            </a:r>
          </a:p>
          <a:p>
            <a:r>
              <a:rPr lang="zh-CN" altLang="en-US" dirty="0">
                <a:solidFill>
                  <a:srgbClr val="0000CC"/>
                </a:solidFill>
              </a:rPr>
              <a:t>案例</a:t>
            </a:r>
            <a:r>
              <a:rPr lang="en-US" altLang="zh-CN" dirty="0" smtClean="0">
                <a:solidFill>
                  <a:srgbClr val="0000CC"/>
                </a:solidFill>
              </a:rPr>
              <a:t>2.4 </a:t>
            </a:r>
            <a:r>
              <a:rPr lang="zh-CN" altLang="en-US" dirty="0">
                <a:solidFill>
                  <a:srgbClr val="0000CC"/>
                </a:solidFill>
              </a:rPr>
              <a:t>未平仓合约数（持仓量）的变化，</a:t>
            </a:r>
            <a:r>
              <a:rPr lang="en-US" altLang="zh-CN" dirty="0" smtClean="0">
                <a:solidFill>
                  <a:srgbClr val="0000CC"/>
                </a:solidFill>
              </a:rPr>
              <a:t>P43</a:t>
            </a:r>
            <a:endParaRPr lang="en-US" altLang="zh-CN" dirty="0">
              <a:solidFill>
                <a:srgbClr val="0000CC"/>
              </a:solidFill>
            </a:endParaRPr>
          </a:p>
          <a:p>
            <a:r>
              <a:rPr lang="zh-CN" altLang="en-US" dirty="0">
                <a:solidFill>
                  <a:srgbClr val="0000CC"/>
                </a:solidFill>
              </a:rPr>
              <a:t>习题</a:t>
            </a:r>
            <a:r>
              <a:rPr lang="en-US" altLang="zh-CN" dirty="0">
                <a:solidFill>
                  <a:srgbClr val="0000CC"/>
                </a:solidFill>
              </a:rPr>
              <a:t>4</a:t>
            </a:r>
            <a:r>
              <a:rPr lang="zh-CN" altLang="en-US" dirty="0">
                <a:solidFill>
                  <a:srgbClr val="0000CC"/>
                </a:solidFill>
              </a:rPr>
              <a:t>，</a:t>
            </a:r>
            <a:r>
              <a:rPr lang="en-US" altLang="zh-CN" dirty="0" smtClean="0">
                <a:solidFill>
                  <a:srgbClr val="0000CC"/>
                </a:solidFill>
              </a:rPr>
              <a:t>P46</a:t>
            </a:r>
            <a:endParaRPr lang="en-US" altLang="zh-CN" dirty="0">
              <a:solidFill>
                <a:srgbClr val="0000CC"/>
              </a:solidFill>
            </a:endParaRPr>
          </a:p>
          <a:p>
            <a:endParaRPr lang="zh-CN" altLang="en-US" dirty="0"/>
          </a:p>
        </p:txBody>
      </p:sp>
      <p:sp>
        <p:nvSpPr>
          <p:cNvPr id="3" name="标题 2"/>
          <p:cNvSpPr>
            <a:spLocks noGrp="1"/>
          </p:cNvSpPr>
          <p:nvPr>
            <p:ph type="title"/>
          </p:nvPr>
        </p:nvSpPr>
        <p:spPr/>
        <p:txBody>
          <a:bodyPr/>
          <a:lstStyle/>
          <a:p>
            <a:r>
              <a:rPr lang="en-US" altLang="zh-CN" dirty="0"/>
              <a:t>2. </a:t>
            </a:r>
            <a:r>
              <a:rPr lang="zh-CN" altLang="en-US" dirty="0"/>
              <a:t>平仓</a:t>
            </a:r>
          </a:p>
        </p:txBody>
      </p:sp>
    </p:spTree>
    <p:extLst>
      <p:ext uri="{BB962C8B-B14F-4D97-AF65-F5344CB8AC3E}">
        <p14:creationId xmlns:p14="http://schemas.microsoft.com/office/powerpoint/2010/main" val="2636561358"/>
      </p:ext>
    </p:extLst>
  </p:cSld>
  <p:clrMapOvr>
    <a:masterClrMapping/>
  </p:clrMapOvr>
  <p:transition>
    <p:randomBar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2020</a:t>
            </a:r>
            <a:r>
              <a:rPr lang="zh-CN" altLang="en-US" dirty="0" smtClean="0"/>
              <a:t>年</a:t>
            </a:r>
            <a:r>
              <a:rPr lang="en-US" altLang="zh-CN" dirty="0" smtClean="0"/>
              <a:t>5</a:t>
            </a:r>
            <a:r>
              <a:rPr lang="zh-CN" altLang="en-US" dirty="0" smtClean="0"/>
              <a:t>月</a:t>
            </a:r>
            <a:r>
              <a:rPr lang="en-US" altLang="zh-CN" dirty="0" smtClean="0"/>
              <a:t>28</a:t>
            </a:r>
            <a:r>
              <a:rPr lang="zh-CN" altLang="en-US" dirty="0" smtClean="0"/>
              <a:t>日，</a:t>
            </a:r>
            <a:r>
              <a:rPr lang="en-US" altLang="zh-CN" dirty="0" smtClean="0"/>
              <a:t>2020</a:t>
            </a:r>
            <a:r>
              <a:rPr lang="zh-CN" altLang="en-US" dirty="0" smtClean="0"/>
              <a:t>年</a:t>
            </a:r>
            <a:r>
              <a:rPr lang="en-US" altLang="zh-CN" dirty="0" smtClean="0"/>
              <a:t>7</a:t>
            </a:r>
            <a:r>
              <a:rPr lang="zh-CN" altLang="en-US" dirty="0" smtClean="0"/>
              <a:t>月到期的</a:t>
            </a:r>
            <a:r>
              <a:rPr lang="en-US" altLang="zh-CN" dirty="0" smtClean="0"/>
              <a:t>IF2007</a:t>
            </a:r>
            <a:r>
              <a:rPr lang="zh-CN" altLang="en-US" dirty="0" smtClean="0"/>
              <a:t>在中国金融期货交易所上市</a:t>
            </a:r>
            <a:r>
              <a:rPr lang="zh-CN" altLang="en-US" dirty="0"/>
              <a:t>。</a:t>
            </a:r>
            <a:endParaRPr lang="zh-CN" altLang="en-US" dirty="0" smtClean="0"/>
          </a:p>
          <a:p>
            <a:endParaRPr lang="zh-CN" altLang="en-US" dirty="0"/>
          </a:p>
        </p:txBody>
      </p:sp>
      <p:sp>
        <p:nvSpPr>
          <p:cNvPr id="3" name="标题 2"/>
          <p:cNvSpPr>
            <a:spLocks noGrp="1"/>
          </p:cNvSpPr>
          <p:nvPr>
            <p:ph type="title"/>
          </p:nvPr>
        </p:nvSpPr>
        <p:spPr/>
        <p:txBody>
          <a:bodyPr/>
          <a:lstStyle/>
          <a:p>
            <a:r>
              <a:rPr lang="en-US" altLang="zh-CN" dirty="0"/>
              <a:t>2. </a:t>
            </a:r>
            <a:r>
              <a:rPr lang="zh-CN" altLang="en-US" dirty="0"/>
              <a:t>平仓</a:t>
            </a:r>
          </a:p>
        </p:txBody>
      </p:sp>
      <mc:AlternateContent xmlns:mc="http://schemas.openxmlformats.org/markup-compatibility/2006">
        <mc:Choice xmlns:a14="http://schemas.microsoft.com/office/drawing/2010/main" Requires="a14">
          <p:graphicFrame>
            <p:nvGraphicFramePr>
              <p:cNvPr id="4" name="表格 3"/>
              <p:cNvGraphicFramePr>
                <a:graphicFrameLocks noGrp="1"/>
              </p:cNvGraphicFramePr>
              <p:nvPr>
                <p:extLst>
                  <p:ext uri="{D42A27DB-BD31-4B8C-83A1-F6EECF244321}">
                    <p14:modId xmlns:p14="http://schemas.microsoft.com/office/powerpoint/2010/main" val="3374917721"/>
                  </p:ext>
                </p:extLst>
              </p:nvPr>
            </p:nvGraphicFramePr>
            <p:xfrm>
              <a:off x="485461" y="1988840"/>
              <a:ext cx="11221079" cy="46634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3936257">
                      <a:extLst>
                        <a:ext uri="{9D8B030D-6E8A-4147-A177-3AD203B41FA5}">
                          <a16:colId xmlns:a16="http://schemas.microsoft.com/office/drawing/2014/main" val="20001"/>
                        </a:ext>
                      </a:extLst>
                    </a:gridCol>
                    <a:gridCol w="4128639">
                      <a:extLst>
                        <a:ext uri="{9D8B030D-6E8A-4147-A177-3AD203B41FA5}">
                          <a16:colId xmlns:a16="http://schemas.microsoft.com/office/drawing/2014/main" val="20002"/>
                        </a:ext>
                      </a:extLst>
                    </a:gridCol>
                    <a:gridCol w="1632183">
                      <a:extLst>
                        <a:ext uri="{9D8B030D-6E8A-4147-A177-3AD203B41FA5}">
                          <a16:colId xmlns:a16="http://schemas.microsoft.com/office/drawing/2014/main" val="20003"/>
                        </a:ext>
                      </a:extLst>
                    </a:gridCol>
                  </a:tblGrid>
                  <a:tr h="360040">
                    <a:tc>
                      <a:txBody>
                        <a:bodyPr/>
                        <a:lstStyle/>
                        <a:p>
                          <a:pPr algn="ctr">
                            <a:lnSpc>
                              <a:spcPct val="100000"/>
                            </a:lnSpc>
                          </a:pPr>
                          <a:r>
                            <a:rPr lang="zh-CN" altLang="en-US" b="1" dirty="0" smtClean="0">
                              <a:latin typeface="Gadugi" panose="020B0502040204020203" pitchFamily="34" charset="0"/>
                              <a:ea typeface="黑体" panose="02010609060101010101" pitchFamily="49" charset="-122"/>
                              <a:cs typeface="Times New Roman" panose="02020603050405020304" pitchFamily="18" charset="0"/>
                            </a:rPr>
                            <a:t>时刻</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lnSpc>
                              <a:spcPct val="100000"/>
                            </a:lnSpc>
                          </a:pPr>
                          <a:r>
                            <a:rPr lang="zh-CN" altLang="en-US" b="1" dirty="0" smtClean="0">
                              <a:latin typeface="Gadugi" panose="020B0502040204020203" pitchFamily="34" charset="0"/>
                              <a:ea typeface="黑体" panose="02010609060101010101" pitchFamily="49" charset="-122"/>
                              <a:cs typeface="Times New Roman" panose="02020603050405020304" pitchFamily="18" charset="0"/>
                            </a:rPr>
                            <a:t>交易情况</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tc>
                      <a:txBody>
                        <a:bodyPr/>
                        <a:lstStyle/>
                        <a:p>
                          <a:pPr algn="ctr">
                            <a:lnSpc>
                              <a:spcPct val="100000"/>
                            </a:lnSpc>
                          </a:pPr>
                          <a:r>
                            <a:rPr lang="zh-CN" altLang="en-US" b="1" dirty="0" smtClean="0">
                              <a:latin typeface="Gadugi" panose="020B0502040204020203" pitchFamily="34" charset="0"/>
                              <a:ea typeface="黑体" panose="02010609060101010101" pitchFamily="49" charset="-122"/>
                              <a:cs typeface="Times New Roman" panose="02020603050405020304" pitchFamily="18" charset="0"/>
                            </a:rPr>
                            <a:t>未平仓合约数</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38118">
                    <a:tc>
                      <a:txBody>
                        <a:bodyPr/>
                        <a:lstStyle/>
                        <a:p>
                          <a:pPr algn="ctr">
                            <a:lnSpc>
                              <a:spcPct val="100000"/>
                            </a:lnSpc>
                          </a:pPr>
                          <a14:m>
                            <m:oMath xmlns:m="http://schemas.openxmlformats.org/officeDocument/2006/math">
                              <m:r>
                                <a:rPr lang="en-US" altLang="zh-CN" b="1" i="1" dirty="0" smtClean="0">
                                  <a:latin typeface="Cambria Math" panose="02040503050406030204" pitchFamily="18" charset="0"/>
                                  <a:ea typeface="Gadugi" panose="020B0502040204020203" pitchFamily="34" charset="0"/>
                                  <a:cs typeface="Times New Roman" panose="02020603050405020304" pitchFamily="18" charset="0"/>
                                </a:rPr>
                                <m:t>𝒕</m:t>
                              </m:r>
                              <m:r>
                                <a:rPr lang="en-US" altLang="zh-CN" b="1" i="1" dirty="0" smtClean="0">
                                  <a:latin typeface="Cambria Math" panose="02040503050406030204" pitchFamily="18" charset="0"/>
                                  <a:ea typeface="Gadugi" panose="020B0502040204020203" pitchFamily="34" charset="0"/>
                                  <a:cs typeface="Times New Roman" panose="02020603050405020304" pitchFamily="18" charset="0"/>
                                </a:rPr>
                                <m:t> </m:t>
                              </m:r>
                            </m:oMath>
                          </a14:m>
                          <a:r>
                            <a:rPr lang="en-US" altLang="zh-CN" b="1" dirty="0" smtClean="0">
                              <a:latin typeface="Gadugi" panose="020B0502040204020203" pitchFamily="34" charset="0"/>
                              <a:ea typeface="Gadugi" panose="020B0502040204020203" pitchFamily="34" charset="0"/>
                              <a:cs typeface="Times New Roman" panose="02020603050405020304" pitchFamily="18" charset="0"/>
                            </a:rPr>
                            <a:t>= 0</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lnT w="12700" cap="flat" cmpd="sng" algn="ctr">
                          <a:noFill/>
                          <a:prstDash val="solid"/>
                          <a:round/>
                          <a:headEnd type="none" w="med" len="med"/>
                          <a:tailEnd type="none" w="med" len="med"/>
                        </a:lnT>
                      </a:tcPr>
                    </a:tc>
                    <a:tc gridSpan="2">
                      <a:txBody>
                        <a:bodyPr/>
                        <a:lstStyle/>
                        <a:p>
                          <a:pPr algn="l">
                            <a:lnSpc>
                              <a:spcPct val="100000"/>
                            </a:lnSpc>
                          </a:pPr>
                          <a:r>
                            <a:rPr lang="en-US" altLang="zh-CN" b="1" dirty="0" smtClean="0">
                              <a:latin typeface="Gadugi" panose="020B0502040204020203" pitchFamily="34" charset="0"/>
                              <a:ea typeface="Gadugi" panose="020B0502040204020203" pitchFamily="34" charset="0"/>
                              <a:cs typeface="Times New Roman" panose="02020603050405020304" pitchFamily="18" charset="0"/>
                            </a:rPr>
                            <a:t>2016</a:t>
                          </a:r>
                          <a:r>
                            <a:rPr lang="zh-CN" altLang="en-US" b="1" dirty="0" smtClean="0">
                              <a:latin typeface="Gadugi" panose="020B0502040204020203" pitchFamily="34" charset="0"/>
                              <a:ea typeface="黑体" panose="02010609060101010101" pitchFamily="49" charset="-122"/>
                              <a:cs typeface="Times New Roman" panose="02020603050405020304" pitchFamily="18" charset="0"/>
                            </a:rPr>
                            <a:t>年</a:t>
                          </a:r>
                          <a:r>
                            <a:rPr lang="en-US" altLang="zh-CN" b="1" dirty="0" smtClean="0">
                              <a:latin typeface="Gadugi" panose="020B0502040204020203" pitchFamily="34" charset="0"/>
                              <a:ea typeface="Gadugi" panose="020B0502040204020203" pitchFamily="34" charset="0"/>
                              <a:cs typeface="Times New Roman" panose="02020603050405020304" pitchFamily="18" charset="0"/>
                            </a:rPr>
                            <a:t>9</a:t>
                          </a:r>
                          <a:r>
                            <a:rPr lang="zh-CN" altLang="en-US" b="1" dirty="0" smtClean="0">
                              <a:latin typeface="Gadugi" panose="020B0502040204020203" pitchFamily="34" charset="0"/>
                              <a:ea typeface="黑体" panose="02010609060101010101" pitchFamily="49" charset="-122"/>
                              <a:cs typeface="Times New Roman" panose="02020603050405020304" pitchFamily="18" charset="0"/>
                            </a:rPr>
                            <a:t>月</a:t>
                          </a:r>
                          <a:r>
                            <a:rPr lang="en-US" altLang="zh-CN" b="1" dirty="0" smtClean="0">
                              <a:latin typeface="Gadugi" panose="020B0502040204020203" pitchFamily="34" charset="0"/>
                              <a:ea typeface="Gadugi" panose="020B0502040204020203" pitchFamily="34" charset="0"/>
                              <a:cs typeface="Times New Roman" panose="02020603050405020304" pitchFamily="18" charset="0"/>
                            </a:rPr>
                            <a:t>19</a:t>
                          </a:r>
                          <a:r>
                            <a:rPr lang="zh-CN" altLang="en-US" b="1" dirty="0" smtClean="0">
                              <a:latin typeface="Gadugi" panose="020B0502040204020203" pitchFamily="34" charset="0"/>
                              <a:ea typeface="黑体" panose="02010609060101010101" pitchFamily="49" charset="-122"/>
                              <a:cs typeface="Times New Roman" panose="02020603050405020304" pitchFamily="18" charset="0"/>
                            </a:rPr>
                            <a:t>日北京时间</a:t>
                          </a:r>
                          <a:r>
                            <a:rPr lang="en-US" altLang="zh-CN" b="1" dirty="0" smtClean="0">
                              <a:latin typeface="Gadugi" panose="020B0502040204020203" pitchFamily="34" charset="0"/>
                              <a:ea typeface="Gadugi" panose="020B0502040204020203" pitchFamily="34" charset="0"/>
                              <a:cs typeface="Times New Roman" panose="02020603050405020304" pitchFamily="18" charset="0"/>
                            </a:rPr>
                            <a:t>9:30</a:t>
                          </a:r>
                          <a:r>
                            <a:rPr lang="zh-CN" altLang="en-US" b="1" dirty="0" smtClean="0">
                              <a:latin typeface="Gadugi" panose="020B0502040204020203" pitchFamily="34" charset="0"/>
                              <a:ea typeface="黑体" panose="02010609060101010101" pitchFamily="49" charset="-122"/>
                              <a:cs typeface="Times New Roman" panose="02020603050405020304" pitchFamily="18" charset="0"/>
                            </a:rPr>
                            <a:t>上市</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lnT w="12700" cap="flat" cmpd="sng" algn="ctr">
                          <a:noFill/>
                          <a:prstDash val="solid"/>
                          <a:round/>
                          <a:headEnd type="none" w="med" len="med"/>
                          <a:tailEnd type="none" w="med" len="med"/>
                        </a:lnT>
                      </a:tcPr>
                    </a:tc>
                    <a:tc hMerge="1">
                      <a:txBody>
                        <a:bodyPr/>
                        <a:lstStyle/>
                        <a:p>
                          <a:endParaRPr lang="zh-CN" altLang="en-US"/>
                        </a:p>
                      </a:txBody>
                      <a:tcPr/>
                    </a:tc>
                    <a:tc>
                      <a:txBody>
                        <a:bodyPr/>
                        <a:lstStyle/>
                        <a:p>
                          <a:pPr algn="ctr">
                            <a:lnSpc>
                              <a:spcPct val="100000"/>
                            </a:lnSpc>
                          </a:pPr>
                          <a:r>
                            <a:rPr lang="en-US" altLang="zh-CN" b="1" dirty="0" smtClean="0">
                              <a:latin typeface="Gadugi" panose="020B0502040204020203" pitchFamily="34" charset="0"/>
                              <a:ea typeface="Gadugi" panose="020B0502040204020203" pitchFamily="34" charset="0"/>
                              <a:cs typeface="Times New Roman" panose="02020603050405020304" pitchFamily="18" charset="0"/>
                            </a:rPr>
                            <a:t>0</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lnT w="12700" cap="flat" cmpd="sng" algn="ctr">
                          <a:noFill/>
                          <a:prstDash val="solid"/>
                          <a:round/>
                          <a:headEnd type="none" w="med" len="med"/>
                          <a:tailEnd type="none" w="med" len="med"/>
                        </a:lnT>
                      </a:tcPr>
                    </a:tc>
                    <a:extLst>
                      <a:ext uri="{0D108BD9-81ED-4DB2-BD59-A6C34878D82A}">
                        <a16:rowId xmlns:a16="http://schemas.microsoft.com/office/drawing/2014/main" val="10001"/>
                      </a:ext>
                    </a:extLst>
                  </a:tr>
                  <a:tr h="3381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b="1" i="1" dirty="0" smtClean="0">
                                  <a:latin typeface="Cambria Math" panose="02040503050406030204" pitchFamily="18" charset="0"/>
                                  <a:ea typeface="Gadugi" panose="020B0502040204020203" pitchFamily="34" charset="0"/>
                                  <a:cs typeface="Times New Roman" panose="02020603050405020304" pitchFamily="18" charset="0"/>
                                </a:rPr>
                                <m:t>𝒕</m:t>
                              </m:r>
                              <m:r>
                                <a:rPr lang="en-US" altLang="zh-CN" b="1" i="1" dirty="0" smtClean="0">
                                  <a:latin typeface="Cambria Math" panose="02040503050406030204" pitchFamily="18" charset="0"/>
                                  <a:ea typeface="Gadugi" panose="020B0502040204020203" pitchFamily="34" charset="0"/>
                                  <a:cs typeface="Times New Roman" panose="02020603050405020304" pitchFamily="18" charset="0"/>
                                </a:rPr>
                                <m:t> </m:t>
                              </m:r>
                            </m:oMath>
                          </a14:m>
                          <a:r>
                            <a:rPr lang="en-US" altLang="zh-CN" b="1" dirty="0" smtClean="0">
                              <a:latin typeface="Gadugi" panose="020B0502040204020203" pitchFamily="34" charset="0"/>
                              <a:ea typeface="Gadugi" panose="020B0502040204020203" pitchFamily="34" charset="0"/>
                              <a:cs typeface="Times New Roman" panose="02020603050405020304" pitchFamily="18" charset="0"/>
                            </a:rPr>
                            <a:t>= </a:t>
                          </a:r>
                          <a:r>
                            <a:rPr lang="en-US" altLang="zh-CN" b="1" dirty="0" smtClean="0">
                              <a:latin typeface="Gadugi" panose="020B0502040204020203" pitchFamily="34" charset="0"/>
                              <a:ea typeface="Gadugi" panose="020B0502040204020203" pitchFamily="34" charset="0"/>
                              <a:cs typeface="Times New Roman" panose="02020603050405020304" pitchFamily="18" charset="0"/>
                            </a:rPr>
                            <a:t>1</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tc gridSpan="2">
                      <a:txBody>
                        <a:bodyPr/>
                        <a:lstStyle/>
                        <a:p>
                          <a:pPr algn="l">
                            <a:lnSpc>
                              <a:spcPct val="100000"/>
                            </a:lnSpc>
                          </a:pPr>
                          <a:r>
                            <a:rPr lang="zh-CN" altLang="en-US" b="1" dirty="0" smtClean="0">
                              <a:latin typeface="Gadugi" panose="020B0502040204020203" pitchFamily="34" charset="0"/>
                              <a:ea typeface="黑体" panose="02010609060101010101" pitchFamily="49" charset="-122"/>
                              <a:cs typeface="Times New Roman" panose="02020603050405020304" pitchFamily="18" charset="0"/>
                            </a:rPr>
                            <a:t>投资者</a:t>
                          </a:r>
                          <a:r>
                            <a:rPr lang="en-US" altLang="zh-CN" b="1" dirty="0" smtClean="0">
                              <a:latin typeface="Gadugi" panose="020B0502040204020203" pitchFamily="34" charset="0"/>
                              <a:ea typeface="Gadugi" panose="020B0502040204020203" pitchFamily="34" charset="0"/>
                              <a:cs typeface="Times New Roman" panose="02020603050405020304" pitchFamily="18" charset="0"/>
                            </a:rPr>
                            <a:t>A</a:t>
                          </a:r>
                          <a:r>
                            <a:rPr lang="zh-CN" altLang="en-US" b="1" dirty="0" smtClean="0">
                              <a:latin typeface="Gadugi" panose="020B0502040204020203" pitchFamily="34" charset="0"/>
                              <a:ea typeface="黑体" panose="02010609060101010101" pitchFamily="49" charset="-122"/>
                              <a:cs typeface="Times New Roman" panose="02020603050405020304" pitchFamily="18" charset="0"/>
                            </a:rPr>
                            <a:t>买入</a:t>
                          </a:r>
                          <a:r>
                            <a:rPr lang="en-US" altLang="zh-CN" b="1" dirty="0" smtClean="0">
                              <a:latin typeface="Gadugi" panose="020B0502040204020203" pitchFamily="34" charset="0"/>
                              <a:ea typeface="Gadugi" panose="020B0502040204020203" pitchFamily="34" charset="0"/>
                              <a:cs typeface="Times New Roman" panose="02020603050405020304" pitchFamily="18" charset="0"/>
                            </a:rPr>
                            <a:t>1</a:t>
                          </a:r>
                          <a:r>
                            <a:rPr lang="zh-CN" altLang="en-US" b="1" dirty="0" smtClean="0">
                              <a:latin typeface="Gadugi" panose="020B0502040204020203" pitchFamily="34" charset="0"/>
                              <a:ea typeface="黑体" panose="02010609060101010101" pitchFamily="49" charset="-122"/>
                              <a:cs typeface="Times New Roman" panose="02020603050405020304" pitchFamily="18" charset="0"/>
                            </a:rPr>
                            <a:t>份该合约，投资者</a:t>
                          </a:r>
                          <a:r>
                            <a:rPr lang="en-US" altLang="zh-CN" b="1" dirty="0" smtClean="0">
                              <a:latin typeface="Gadugi" panose="020B0502040204020203" pitchFamily="34" charset="0"/>
                              <a:ea typeface="Gadugi" panose="020B0502040204020203" pitchFamily="34" charset="0"/>
                              <a:cs typeface="Times New Roman" panose="02020603050405020304" pitchFamily="18" charset="0"/>
                            </a:rPr>
                            <a:t>B</a:t>
                          </a:r>
                          <a:r>
                            <a:rPr lang="zh-CN" altLang="en-US" b="1" dirty="0" smtClean="0">
                              <a:latin typeface="Gadugi" panose="020B0502040204020203" pitchFamily="34" charset="0"/>
                              <a:ea typeface="黑体" panose="02010609060101010101" pitchFamily="49" charset="-122"/>
                              <a:cs typeface="Times New Roman" panose="02020603050405020304" pitchFamily="18" charset="0"/>
                            </a:rPr>
                            <a:t>卖出</a:t>
                          </a:r>
                          <a:r>
                            <a:rPr lang="en-US" altLang="zh-CN" b="1" dirty="0" smtClean="0">
                              <a:latin typeface="Gadugi" panose="020B0502040204020203" pitchFamily="34" charset="0"/>
                              <a:ea typeface="Gadugi" panose="020B0502040204020203" pitchFamily="34" charset="0"/>
                              <a:cs typeface="Times New Roman" panose="02020603050405020304" pitchFamily="18" charset="0"/>
                            </a:rPr>
                            <a:t>1</a:t>
                          </a:r>
                          <a:r>
                            <a:rPr lang="zh-CN" altLang="en-US" b="1" dirty="0" smtClean="0">
                              <a:latin typeface="Gadugi" panose="020B0502040204020203" pitchFamily="34" charset="0"/>
                              <a:ea typeface="黑体" panose="02010609060101010101" pitchFamily="49" charset="-122"/>
                              <a:cs typeface="Times New Roman" panose="02020603050405020304" pitchFamily="18" charset="0"/>
                            </a:rPr>
                            <a:t>份该合约</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tc hMerge="1">
                      <a:txBody>
                        <a:bodyPr/>
                        <a:lstStyle/>
                        <a:p>
                          <a:endParaRPr lang="zh-CN" altLang="en-US"/>
                        </a:p>
                      </a:txBody>
                      <a:tcPr/>
                    </a:tc>
                    <a:tc>
                      <a:txBody>
                        <a:bodyPr/>
                        <a:lstStyle/>
                        <a:p>
                          <a:pPr algn="ctr">
                            <a:lnSpc>
                              <a:spcPct val="100000"/>
                            </a:lnSpc>
                          </a:pPr>
                          <a:r>
                            <a:rPr lang="en-US" altLang="zh-CN" b="1" dirty="0" smtClean="0">
                              <a:latin typeface="Gadugi" panose="020B0502040204020203" pitchFamily="34" charset="0"/>
                              <a:ea typeface="Gadugi" panose="020B0502040204020203" pitchFamily="34" charset="0"/>
                              <a:cs typeface="Times New Roman" panose="02020603050405020304" pitchFamily="18" charset="0"/>
                            </a:rPr>
                            <a:t>1</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2"/>
                      </a:ext>
                    </a:extLst>
                  </a:tr>
                  <a:tr h="3381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b="1" i="1" dirty="0" smtClean="0">
                                  <a:latin typeface="Cambria Math" panose="02040503050406030204" pitchFamily="18" charset="0"/>
                                  <a:ea typeface="Gadugi" panose="020B0502040204020203" pitchFamily="34" charset="0"/>
                                  <a:cs typeface="Times New Roman" panose="02020603050405020304" pitchFamily="18" charset="0"/>
                                </a:rPr>
                                <m:t>𝒕</m:t>
                              </m:r>
                              <m:r>
                                <a:rPr lang="en-US" altLang="zh-CN" b="1" i="1" dirty="0" smtClean="0">
                                  <a:latin typeface="Cambria Math" panose="02040503050406030204" pitchFamily="18" charset="0"/>
                                  <a:ea typeface="Gadugi" panose="020B0502040204020203" pitchFamily="34" charset="0"/>
                                  <a:cs typeface="Times New Roman" panose="02020603050405020304" pitchFamily="18" charset="0"/>
                                </a:rPr>
                                <m:t> </m:t>
                              </m:r>
                            </m:oMath>
                          </a14:m>
                          <a:r>
                            <a:rPr lang="en-US" altLang="zh-CN" b="1" dirty="0" smtClean="0">
                              <a:latin typeface="Gadugi" panose="020B0502040204020203" pitchFamily="34" charset="0"/>
                              <a:ea typeface="Gadugi" panose="020B0502040204020203" pitchFamily="34" charset="0"/>
                              <a:cs typeface="Times New Roman" panose="02020603050405020304" pitchFamily="18" charset="0"/>
                            </a:rPr>
                            <a:t>= </a:t>
                          </a:r>
                          <a:r>
                            <a:rPr lang="en-US" altLang="zh-CN" b="1" dirty="0" smtClean="0">
                              <a:latin typeface="Gadugi" panose="020B0502040204020203" pitchFamily="34" charset="0"/>
                              <a:ea typeface="Gadugi" panose="020B0502040204020203" pitchFamily="34" charset="0"/>
                              <a:cs typeface="Times New Roman" panose="02020603050405020304" pitchFamily="18" charset="0"/>
                            </a:rPr>
                            <a:t>2</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Gadugi" panose="020B0502040204020203" pitchFamily="34" charset="0"/>
                              <a:ea typeface="黑体" panose="02010609060101010101" pitchFamily="49" charset="-122"/>
                              <a:cs typeface="Times New Roman" panose="02020603050405020304" pitchFamily="18" charset="0"/>
                            </a:rPr>
                            <a:t>投资者</a:t>
                          </a:r>
                          <a:r>
                            <a:rPr lang="en-US" altLang="zh-CN" b="1" dirty="0" smtClean="0">
                              <a:latin typeface="Gadugi" panose="020B0502040204020203" pitchFamily="34" charset="0"/>
                              <a:ea typeface="Gadugi" panose="020B0502040204020203" pitchFamily="34" charset="0"/>
                              <a:cs typeface="Times New Roman" panose="02020603050405020304" pitchFamily="18" charset="0"/>
                            </a:rPr>
                            <a:t>C</a:t>
                          </a:r>
                          <a:r>
                            <a:rPr lang="zh-CN" altLang="en-US" b="1" dirty="0" smtClean="0">
                              <a:latin typeface="Gadugi" panose="020B0502040204020203" pitchFamily="34" charset="0"/>
                              <a:ea typeface="黑体" panose="02010609060101010101" pitchFamily="49" charset="-122"/>
                              <a:cs typeface="Times New Roman" panose="02020603050405020304" pitchFamily="18" charset="0"/>
                            </a:rPr>
                            <a:t>买入</a:t>
                          </a:r>
                          <a:r>
                            <a:rPr lang="en-US" altLang="zh-CN" b="1" dirty="0" smtClean="0">
                              <a:latin typeface="Gadugi" panose="020B0502040204020203" pitchFamily="34" charset="0"/>
                              <a:ea typeface="Gadugi" panose="020B0502040204020203" pitchFamily="34" charset="0"/>
                              <a:cs typeface="Times New Roman" panose="02020603050405020304" pitchFamily="18" charset="0"/>
                            </a:rPr>
                            <a:t>4</a:t>
                          </a:r>
                          <a:r>
                            <a:rPr lang="zh-CN" altLang="en-US" b="1" dirty="0" smtClean="0">
                              <a:latin typeface="Gadugi" panose="020B0502040204020203" pitchFamily="34" charset="0"/>
                              <a:ea typeface="黑体" panose="02010609060101010101" pitchFamily="49" charset="-122"/>
                              <a:cs typeface="Times New Roman" panose="02020603050405020304" pitchFamily="18" charset="0"/>
                            </a:rPr>
                            <a:t>份该合约，投资者</a:t>
                          </a:r>
                          <a:r>
                            <a:rPr lang="en-US" altLang="zh-CN" b="1" dirty="0" smtClean="0">
                              <a:latin typeface="Gadugi" panose="020B0502040204020203" pitchFamily="34" charset="0"/>
                              <a:ea typeface="Gadugi" panose="020B0502040204020203" pitchFamily="34" charset="0"/>
                              <a:cs typeface="Times New Roman" panose="02020603050405020304" pitchFamily="18" charset="0"/>
                            </a:rPr>
                            <a:t>D</a:t>
                          </a:r>
                          <a:r>
                            <a:rPr lang="zh-CN" altLang="en-US" b="1" dirty="0" smtClean="0">
                              <a:latin typeface="Gadugi" panose="020B0502040204020203" pitchFamily="34" charset="0"/>
                              <a:ea typeface="黑体" panose="02010609060101010101" pitchFamily="49" charset="-122"/>
                              <a:cs typeface="Times New Roman" panose="02020603050405020304" pitchFamily="18" charset="0"/>
                            </a:rPr>
                            <a:t>卖出</a:t>
                          </a:r>
                          <a:r>
                            <a:rPr lang="en-US" altLang="zh-CN" b="1" dirty="0" smtClean="0">
                              <a:latin typeface="Gadugi" panose="020B0502040204020203" pitchFamily="34" charset="0"/>
                              <a:ea typeface="Gadugi" panose="020B0502040204020203" pitchFamily="34" charset="0"/>
                              <a:cs typeface="Times New Roman" panose="02020603050405020304" pitchFamily="18" charset="0"/>
                            </a:rPr>
                            <a:t>4</a:t>
                          </a:r>
                          <a:r>
                            <a:rPr lang="zh-CN" altLang="en-US" b="1" dirty="0" smtClean="0">
                              <a:latin typeface="Gadugi" panose="020B0502040204020203" pitchFamily="34" charset="0"/>
                              <a:ea typeface="黑体" panose="02010609060101010101" pitchFamily="49" charset="-122"/>
                              <a:cs typeface="Times New Roman" panose="02020603050405020304" pitchFamily="18" charset="0"/>
                            </a:rPr>
                            <a:t>份该合约</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tc hMerge="1">
                      <a:txBody>
                        <a:bodyPr/>
                        <a:lstStyle/>
                        <a:p>
                          <a:endParaRPr lang="zh-CN" altLang="en-US"/>
                        </a:p>
                      </a:txBody>
                      <a:tcPr/>
                    </a:tc>
                    <a:tc>
                      <a:txBody>
                        <a:bodyPr/>
                        <a:lstStyle/>
                        <a:p>
                          <a:pPr algn="ctr">
                            <a:lnSpc>
                              <a:spcPct val="100000"/>
                            </a:lnSpc>
                          </a:pPr>
                          <a:r>
                            <a:rPr lang="en-US" altLang="zh-CN" b="1" dirty="0" smtClean="0">
                              <a:latin typeface="Gadugi" panose="020B0502040204020203" pitchFamily="34" charset="0"/>
                              <a:ea typeface="Gadugi" panose="020B0502040204020203" pitchFamily="34" charset="0"/>
                              <a:cs typeface="Times New Roman" panose="02020603050405020304" pitchFamily="18" charset="0"/>
                            </a:rPr>
                            <a:t>5</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3"/>
                      </a:ext>
                    </a:extLst>
                  </a:tr>
                  <a:tr h="6251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b="1" i="1" dirty="0" smtClean="0">
                                  <a:latin typeface="Cambria Math" panose="02040503050406030204" pitchFamily="18" charset="0"/>
                                  <a:ea typeface="Gadugi" panose="020B0502040204020203" pitchFamily="34" charset="0"/>
                                  <a:cs typeface="Times New Roman" panose="02020603050405020304" pitchFamily="18" charset="0"/>
                                </a:rPr>
                                <m:t>𝒕</m:t>
                              </m:r>
                              <m:r>
                                <a:rPr lang="en-US" altLang="zh-CN" b="1" i="1" dirty="0" smtClean="0">
                                  <a:latin typeface="Cambria Math" panose="02040503050406030204" pitchFamily="18" charset="0"/>
                                  <a:ea typeface="Gadugi" panose="020B0502040204020203" pitchFamily="34" charset="0"/>
                                  <a:cs typeface="Times New Roman" panose="02020603050405020304" pitchFamily="18" charset="0"/>
                                </a:rPr>
                                <m:t> </m:t>
                              </m:r>
                            </m:oMath>
                          </a14:m>
                          <a:r>
                            <a:rPr lang="en-US" altLang="zh-CN" b="1" dirty="0" smtClean="0">
                              <a:latin typeface="Gadugi" panose="020B0502040204020203" pitchFamily="34" charset="0"/>
                              <a:ea typeface="Gadugi" panose="020B0502040204020203" pitchFamily="34" charset="0"/>
                              <a:cs typeface="Times New Roman" panose="02020603050405020304" pitchFamily="18" charset="0"/>
                            </a:rPr>
                            <a:t>= 3</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Gadugi" panose="020B0502040204020203" pitchFamily="34" charset="0"/>
                              <a:ea typeface="黑体" panose="02010609060101010101" pitchFamily="49" charset="-122"/>
                              <a:cs typeface="Times New Roman" panose="02020603050405020304" pitchFamily="18" charset="0"/>
                            </a:rPr>
                            <a:t>投资者</a:t>
                          </a:r>
                          <a:r>
                            <a:rPr lang="en-US" altLang="zh-CN" b="1" dirty="0" smtClean="0">
                              <a:latin typeface="Gadugi" panose="020B0502040204020203" pitchFamily="34" charset="0"/>
                              <a:ea typeface="Gadugi" panose="020B0502040204020203" pitchFamily="34" charset="0"/>
                              <a:cs typeface="Times New Roman" panose="02020603050405020304" pitchFamily="18" charset="0"/>
                            </a:rPr>
                            <a:t>A</a:t>
                          </a:r>
                          <a:r>
                            <a:rPr lang="zh-CN" altLang="en-US" b="1" dirty="0" smtClean="0">
                              <a:latin typeface="Gadugi" panose="020B0502040204020203" pitchFamily="34" charset="0"/>
                              <a:ea typeface="黑体" panose="02010609060101010101" pitchFamily="49" charset="-122"/>
                              <a:cs typeface="Times New Roman" panose="02020603050405020304" pitchFamily="18" charset="0"/>
                            </a:rPr>
                            <a:t>卖出</a:t>
                          </a:r>
                          <a:r>
                            <a:rPr lang="en-US" altLang="zh-CN" b="1" dirty="0" smtClean="0">
                              <a:latin typeface="Gadugi" panose="020B0502040204020203" pitchFamily="34" charset="0"/>
                              <a:ea typeface="Gadugi" panose="020B0502040204020203" pitchFamily="34" charset="0"/>
                              <a:cs typeface="Times New Roman" panose="02020603050405020304" pitchFamily="18" charset="0"/>
                            </a:rPr>
                            <a:t>1</a:t>
                          </a:r>
                          <a:r>
                            <a:rPr lang="zh-CN" altLang="en-US" b="1" dirty="0" smtClean="0">
                              <a:latin typeface="Gadugi" panose="020B0502040204020203" pitchFamily="34" charset="0"/>
                              <a:ea typeface="黑体" panose="02010609060101010101" pitchFamily="49" charset="-122"/>
                              <a:cs typeface="Times New Roman" panose="02020603050405020304" pitchFamily="18" charset="0"/>
                            </a:rPr>
                            <a:t>份该合约，投资者</a:t>
                          </a:r>
                          <a:r>
                            <a:rPr lang="en-US" altLang="zh-CN" b="1" dirty="0" smtClean="0">
                              <a:latin typeface="Gadugi" panose="020B0502040204020203" pitchFamily="34" charset="0"/>
                              <a:ea typeface="Gadugi" panose="020B0502040204020203" pitchFamily="34" charset="0"/>
                              <a:cs typeface="Times New Roman" panose="02020603050405020304" pitchFamily="18" charset="0"/>
                            </a:rPr>
                            <a:t>D</a:t>
                          </a:r>
                          <a:r>
                            <a:rPr lang="zh-CN" altLang="en-US" b="1" dirty="0" smtClean="0">
                              <a:latin typeface="Gadugi" panose="020B0502040204020203" pitchFamily="34" charset="0"/>
                              <a:ea typeface="黑体" panose="02010609060101010101" pitchFamily="49" charset="-122"/>
                              <a:cs typeface="Times New Roman" panose="02020603050405020304" pitchFamily="18" charset="0"/>
                            </a:rPr>
                            <a:t>买入</a:t>
                          </a:r>
                          <a:r>
                            <a:rPr lang="en-US" altLang="zh-CN" b="1" dirty="0" smtClean="0">
                              <a:latin typeface="Gadugi" panose="020B0502040204020203" pitchFamily="34" charset="0"/>
                              <a:ea typeface="Gadugi" panose="020B0502040204020203" pitchFamily="34" charset="0"/>
                              <a:cs typeface="Times New Roman" panose="02020603050405020304" pitchFamily="18" charset="0"/>
                            </a:rPr>
                            <a:t>1</a:t>
                          </a:r>
                          <a:r>
                            <a:rPr lang="zh-CN" altLang="en-US" b="1" dirty="0" smtClean="0">
                              <a:latin typeface="Gadugi" panose="020B0502040204020203" pitchFamily="34" charset="0"/>
                              <a:ea typeface="黑体" panose="02010609060101010101" pitchFamily="49" charset="-122"/>
                              <a:cs typeface="Times New Roman" panose="02020603050405020304" pitchFamily="18" charset="0"/>
                            </a:rPr>
                            <a:t>份该合约（投资者</a:t>
                          </a:r>
                          <a:r>
                            <a:rPr lang="en-US" altLang="zh-CN" b="1" dirty="0" smtClean="0">
                              <a:latin typeface="Gadugi" panose="020B0502040204020203" pitchFamily="34" charset="0"/>
                              <a:ea typeface="Gadugi" panose="020B0502040204020203" pitchFamily="34" charset="0"/>
                              <a:cs typeface="Times New Roman" panose="02020603050405020304" pitchFamily="18" charset="0"/>
                            </a:rPr>
                            <a:t>A</a:t>
                          </a:r>
                          <a:r>
                            <a:rPr lang="zh-CN" altLang="en-US" b="1" dirty="0" smtClean="0">
                              <a:latin typeface="Gadugi" panose="020B0502040204020203" pitchFamily="34" charset="0"/>
                              <a:ea typeface="黑体" panose="02010609060101010101" pitchFamily="49" charset="-122"/>
                              <a:cs typeface="Times New Roman" panose="02020603050405020304" pitchFamily="18" charset="0"/>
                            </a:rPr>
                            <a:t>对冲平仓退出市场，投资者</a:t>
                          </a:r>
                          <a:r>
                            <a:rPr lang="en-US" altLang="zh-CN" b="1" dirty="0" smtClean="0">
                              <a:latin typeface="Gadugi" panose="020B0502040204020203" pitchFamily="34" charset="0"/>
                              <a:ea typeface="Gadugi" panose="020B0502040204020203" pitchFamily="34" charset="0"/>
                              <a:cs typeface="Times New Roman" panose="02020603050405020304" pitchFamily="18" charset="0"/>
                            </a:rPr>
                            <a:t>D</a:t>
                          </a:r>
                          <a:r>
                            <a:rPr lang="zh-CN" altLang="en-US" b="1" dirty="0" smtClean="0">
                              <a:latin typeface="Gadugi" panose="020B0502040204020203" pitchFamily="34" charset="0"/>
                              <a:ea typeface="黑体" panose="02010609060101010101" pitchFamily="49" charset="-122"/>
                              <a:cs typeface="Times New Roman" panose="02020603050405020304" pitchFamily="18" charset="0"/>
                            </a:rPr>
                            <a:t>对冲了</a:t>
                          </a:r>
                          <a:r>
                            <a:rPr lang="en-US" altLang="zh-CN" b="1" dirty="0" smtClean="0">
                              <a:latin typeface="Gadugi" panose="020B0502040204020203" pitchFamily="34" charset="0"/>
                              <a:ea typeface="Gadugi" panose="020B0502040204020203" pitchFamily="34" charset="0"/>
                              <a:cs typeface="Times New Roman" panose="02020603050405020304" pitchFamily="18" charset="0"/>
                            </a:rPr>
                            <a:t>1</a:t>
                          </a:r>
                          <a:r>
                            <a:rPr lang="zh-CN" altLang="en-US" b="1" dirty="0" smtClean="0">
                              <a:latin typeface="Gadugi" panose="020B0502040204020203" pitchFamily="34" charset="0"/>
                              <a:ea typeface="黑体" panose="02010609060101010101" pitchFamily="49" charset="-122"/>
                              <a:cs typeface="Times New Roman" panose="02020603050405020304" pitchFamily="18" charset="0"/>
                            </a:rPr>
                            <a:t>份该合约，从而投资者</a:t>
                          </a:r>
                          <a:r>
                            <a:rPr lang="en-US" altLang="zh-CN" b="1" dirty="0" smtClean="0">
                              <a:latin typeface="Gadugi" panose="020B0502040204020203" pitchFamily="34" charset="0"/>
                              <a:ea typeface="Gadugi" panose="020B0502040204020203" pitchFamily="34" charset="0"/>
                              <a:cs typeface="Times New Roman" panose="02020603050405020304" pitchFamily="18" charset="0"/>
                            </a:rPr>
                            <a:t>D</a:t>
                          </a:r>
                          <a:r>
                            <a:rPr lang="zh-CN" altLang="en-US" b="1" dirty="0" smtClean="0">
                              <a:latin typeface="Gadugi" panose="020B0502040204020203" pitchFamily="34" charset="0"/>
                              <a:ea typeface="黑体" panose="02010609060101010101" pitchFamily="49" charset="-122"/>
                              <a:cs typeface="Times New Roman" panose="02020603050405020304" pitchFamily="18" charset="0"/>
                            </a:rPr>
                            <a:t>现在只持有</a:t>
                          </a:r>
                          <a:r>
                            <a:rPr lang="en-US" altLang="zh-CN" b="1" dirty="0" smtClean="0">
                              <a:latin typeface="Gadugi" panose="020B0502040204020203" pitchFamily="34" charset="0"/>
                              <a:ea typeface="Gadugi" panose="020B0502040204020203" pitchFamily="34" charset="0"/>
                              <a:cs typeface="Times New Roman" panose="02020603050405020304" pitchFamily="18" charset="0"/>
                            </a:rPr>
                            <a:t>3</a:t>
                          </a:r>
                          <a:r>
                            <a:rPr lang="zh-CN" altLang="en-US" b="1" dirty="0" smtClean="0">
                              <a:latin typeface="Gadugi" panose="020B0502040204020203" pitchFamily="34" charset="0"/>
                              <a:ea typeface="黑体" panose="02010609060101010101" pitchFamily="49" charset="-122"/>
                              <a:cs typeface="Times New Roman" panose="02020603050405020304" pitchFamily="18" charset="0"/>
                            </a:rPr>
                            <a:t>份该合约的空头）</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tc hMerge="1">
                      <a:txBody>
                        <a:bodyPr/>
                        <a:lstStyle/>
                        <a:p>
                          <a:endParaRPr lang="zh-CN" altLang="en-US"/>
                        </a:p>
                      </a:txBody>
                      <a:tcPr/>
                    </a:tc>
                    <a:tc>
                      <a:txBody>
                        <a:bodyPr/>
                        <a:lstStyle/>
                        <a:p>
                          <a:pPr algn="ctr">
                            <a:lnSpc>
                              <a:spcPct val="100000"/>
                            </a:lnSpc>
                          </a:pPr>
                          <a:r>
                            <a:rPr lang="en-US" altLang="zh-CN" b="1" dirty="0" smtClean="0">
                              <a:latin typeface="Gadugi" panose="020B0502040204020203" pitchFamily="34" charset="0"/>
                              <a:ea typeface="Gadugi" panose="020B0502040204020203" pitchFamily="34" charset="0"/>
                              <a:cs typeface="Times New Roman" panose="02020603050405020304" pitchFamily="18" charset="0"/>
                            </a:rPr>
                            <a:t>4</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4"/>
                      </a:ext>
                    </a:extLst>
                  </a:tr>
                  <a:tr h="3138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b="1" i="1" dirty="0" smtClean="0">
                                  <a:latin typeface="Cambria Math" panose="02040503050406030204" pitchFamily="18" charset="0"/>
                                  <a:ea typeface="Gadugi" panose="020B0502040204020203" pitchFamily="34" charset="0"/>
                                  <a:cs typeface="Times New Roman" panose="02020603050405020304" pitchFamily="18" charset="0"/>
                                </a:rPr>
                                <m:t>𝒕</m:t>
                              </m:r>
                              <m:r>
                                <a:rPr lang="en-US" altLang="zh-CN" b="1" i="1" dirty="0" smtClean="0">
                                  <a:latin typeface="Cambria Math" panose="02040503050406030204" pitchFamily="18" charset="0"/>
                                  <a:ea typeface="Gadugi" panose="020B0502040204020203" pitchFamily="34" charset="0"/>
                                  <a:cs typeface="Times New Roman" panose="02020603050405020304" pitchFamily="18" charset="0"/>
                                </a:rPr>
                                <m:t> </m:t>
                              </m:r>
                            </m:oMath>
                          </a14:m>
                          <a:r>
                            <a:rPr lang="en-US" altLang="zh-CN" b="1" dirty="0" smtClean="0">
                              <a:latin typeface="Gadugi" panose="020B0502040204020203" pitchFamily="34" charset="0"/>
                              <a:ea typeface="Gadugi" panose="020B0502040204020203" pitchFamily="34" charset="0"/>
                              <a:cs typeface="Times New Roman" panose="02020603050405020304" pitchFamily="18" charset="0"/>
                            </a:rPr>
                            <a:t>= 4</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Gadugi" panose="020B0502040204020203" pitchFamily="34" charset="0"/>
                              <a:ea typeface="黑体" panose="02010609060101010101" pitchFamily="49" charset="-122"/>
                              <a:cs typeface="Times New Roman" panose="02020603050405020304" pitchFamily="18" charset="0"/>
                            </a:rPr>
                            <a:t>投资者</a:t>
                          </a:r>
                          <a:r>
                            <a:rPr lang="en-US" altLang="zh-CN" b="1" dirty="0" smtClean="0">
                              <a:latin typeface="Gadugi" panose="020B0502040204020203" pitchFamily="34" charset="0"/>
                              <a:ea typeface="Gadugi" panose="020B0502040204020203" pitchFamily="34" charset="0"/>
                              <a:cs typeface="Times New Roman" panose="02020603050405020304" pitchFamily="18" charset="0"/>
                            </a:rPr>
                            <a:t>C</a:t>
                          </a:r>
                          <a:r>
                            <a:rPr lang="zh-CN" altLang="en-US" b="1" dirty="0" smtClean="0">
                              <a:latin typeface="Gadugi" panose="020B0502040204020203" pitchFamily="34" charset="0"/>
                              <a:ea typeface="黑体" panose="02010609060101010101" pitchFamily="49" charset="-122"/>
                              <a:cs typeface="Times New Roman" panose="02020603050405020304" pitchFamily="18" charset="0"/>
                            </a:rPr>
                            <a:t>卖出</a:t>
                          </a:r>
                          <a:r>
                            <a:rPr lang="en-US" altLang="zh-CN" b="1" dirty="0" smtClean="0">
                              <a:latin typeface="Gadugi" panose="020B0502040204020203" pitchFamily="34" charset="0"/>
                              <a:ea typeface="Gadugi" panose="020B0502040204020203" pitchFamily="34" charset="0"/>
                              <a:cs typeface="Times New Roman" panose="02020603050405020304" pitchFamily="18" charset="0"/>
                            </a:rPr>
                            <a:t>2</a:t>
                          </a:r>
                          <a:r>
                            <a:rPr lang="zh-CN" altLang="en-US" b="1" dirty="0" smtClean="0">
                              <a:latin typeface="Gadugi" panose="020B0502040204020203" pitchFamily="34" charset="0"/>
                              <a:ea typeface="黑体" panose="02010609060101010101" pitchFamily="49" charset="-122"/>
                              <a:cs typeface="Times New Roman" panose="02020603050405020304" pitchFamily="18" charset="0"/>
                            </a:rPr>
                            <a:t>份该合约，投资者</a:t>
                          </a:r>
                          <a:r>
                            <a:rPr lang="en-US" altLang="zh-CN" b="1" dirty="0" smtClean="0">
                              <a:latin typeface="Gadugi" panose="020B0502040204020203" pitchFamily="34" charset="0"/>
                              <a:ea typeface="Gadugi" panose="020B0502040204020203" pitchFamily="34" charset="0"/>
                              <a:cs typeface="Times New Roman" panose="02020603050405020304" pitchFamily="18" charset="0"/>
                            </a:rPr>
                            <a:t>E</a:t>
                          </a:r>
                          <a:r>
                            <a:rPr lang="zh-CN" altLang="en-US" b="1" dirty="0" smtClean="0">
                              <a:latin typeface="Gadugi" panose="020B0502040204020203" pitchFamily="34" charset="0"/>
                              <a:ea typeface="黑体" panose="02010609060101010101" pitchFamily="49" charset="-122"/>
                              <a:cs typeface="Times New Roman" panose="02020603050405020304" pitchFamily="18" charset="0"/>
                            </a:rPr>
                            <a:t>买入</a:t>
                          </a:r>
                          <a:r>
                            <a:rPr lang="en-US" altLang="zh-CN" b="1" dirty="0" smtClean="0">
                              <a:latin typeface="Gadugi" panose="020B0502040204020203" pitchFamily="34" charset="0"/>
                              <a:ea typeface="Gadugi" panose="020B0502040204020203" pitchFamily="34" charset="0"/>
                              <a:cs typeface="Times New Roman" panose="02020603050405020304" pitchFamily="18" charset="0"/>
                            </a:rPr>
                            <a:t>2</a:t>
                          </a:r>
                          <a:r>
                            <a:rPr lang="zh-CN" altLang="en-US" b="1" dirty="0" smtClean="0">
                              <a:latin typeface="Gadugi" panose="020B0502040204020203" pitchFamily="34" charset="0"/>
                              <a:ea typeface="黑体" panose="02010609060101010101" pitchFamily="49" charset="-122"/>
                              <a:cs typeface="Times New Roman" panose="02020603050405020304" pitchFamily="18" charset="0"/>
                            </a:rPr>
                            <a:t>份该合约</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tc hMerge="1">
                      <a:txBody>
                        <a:bodyPr/>
                        <a:lstStyle/>
                        <a:p>
                          <a:endParaRPr lang="zh-CN" altLang="en-US"/>
                        </a:p>
                      </a:txBody>
                      <a:tcPr/>
                    </a:tc>
                    <a:tc>
                      <a:txBody>
                        <a:bodyPr/>
                        <a:lstStyle/>
                        <a:p>
                          <a:pPr algn="ctr">
                            <a:lnSpc>
                              <a:spcPct val="100000"/>
                            </a:lnSpc>
                          </a:pPr>
                          <a:r>
                            <a:rPr lang="en-US" altLang="zh-CN" b="1" dirty="0" smtClean="0">
                              <a:latin typeface="Gadugi" panose="020B0502040204020203" pitchFamily="34" charset="0"/>
                              <a:ea typeface="Gadugi" panose="020B0502040204020203" pitchFamily="34" charset="0"/>
                              <a:cs typeface="Times New Roman" panose="02020603050405020304" pitchFamily="18" charset="0"/>
                            </a:rPr>
                            <a:t>4</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5"/>
                      </a:ext>
                    </a:extLst>
                  </a:tr>
                  <a:tr h="313818">
                    <a:tc rowSpan="6">
                      <a:txBody>
                        <a:bodyPr/>
                        <a:lstStyle/>
                        <a:p>
                          <a:pPr algn="ctr">
                            <a:lnSpc>
                              <a:spcPct val="100000"/>
                            </a:lnSpc>
                          </a:pPr>
                          <a:r>
                            <a:rPr lang="zh-CN" altLang="en-US" b="1" dirty="0" smtClean="0">
                              <a:latin typeface="Gadugi" panose="020B0502040204020203" pitchFamily="34" charset="0"/>
                              <a:ea typeface="黑体" panose="02010609060101010101" pitchFamily="49" charset="-122"/>
                              <a:cs typeface="Times New Roman" panose="02020603050405020304" pitchFamily="18" charset="0"/>
                            </a:rPr>
                            <a:t>最后头寸</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tc>
                      <a:txBody>
                        <a:bodyPr/>
                        <a:lstStyle/>
                        <a:p>
                          <a:pPr algn="ctr">
                            <a:lnSpc>
                              <a:spcPct val="100000"/>
                            </a:lnSpc>
                          </a:pPr>
                          <a:r>
                            <a:rPr lang="zh-CN" altLang="en-US" b="1" dirty="0" smtClean="0">
                              <a:solidFill>
                                <a:schemeClr val="bg1"/>
                              </a:solidFill>
                              <a:latin typeface="Gadugi" panose="020B0502040204020203" pitchFamily="34" charset="0"/>
                              <a:ea typeface="黑体" panose="02010609060101010101" pitchFamily="49" charset="-122"/>
                              <a:cs typeface="Times New Roman" panose="02020603050405020304" pitchFamily="18" charset="0"/>
                            </a:rPr>
                            <a:t>投资者</a:t>
                          </a:r>
                          <a:endParaRPr lang="zh-CN" altLang="en-US" b="1" dirty="0">
                            <a:solidFill>
                              <a:schemeClr val="bg1"/>
                            </a:solidFill>
                            <a:latin typeface="Gadugi" panose="020B0502040204020203" pitchFamily="34" charset="0"/>
                            <a:ea typeface="黑体" panose="02010609060101010101" pitchFamily="49" charset="-122"/>
                            <a:cs typeface="Times New Roman" panose="02020603050405020304" pitchFamily="18" charset="0"/>
                          </a:endParaRPr>
                        </a:p>
                      </a:txBody>
                      <a:tcPr anchor="ctr">
                        <a:solidFill>
                          <a:srgbClr val="4F81BD"/>
                        </a:solidFill>
                      </a:tcPr>
                    </a:tc>
                    <a:tc>
                      <a:txBody>
                        <a:bodyPr/>
                        <a:lstStyle/>
                        <a:p>
                          <a:pPr algn="ctr">
                            <a:lnSpc>
                              <a:spcPct val="100000"/>
                            </a:lnSpc>
                          </a:pPr>
                          <a:r>
                            <a:rPr lang="zh-CN" altLang="en-US" b="1" dirty="0" smtClean="0">
                              <a:solidFill>
                                <a:schemeClr val="bg1"/>
                              </a:solidFill>
                              <a:latin typeface="Gadugi" panose="020B0502040204020203" pitchFamily="34" charset="0"/>
                              <a:ea typeface="黑体" panose="02010609060101010101" pitchFamily="49" charset="-122"/>
                              <a:cs typeface="Times New Roman" panose="02020603050405020304" pitchFamily="18" charset="0"/>
                            </a:rPr>
                            <a:t>多头数</a:t>
                          </a:r>
                          <a:endParaRPr lang="zh-CN" altLang="en-US" b="1" dirty="0">
                            <a:solidFill>
                              <a:schemeClr val="bg1"/>
                            </a:solidFill>
                            <a:latin typeface="Gadugi" panose="020B0502040204020203" pitchFamily="34" charset="0"/>
                            <a:ea typeface="黑体" panose="02010609060101010101" pitchFamily="49" charset="-122"/>
                            <a:cs typeface="Times New Roman" panose="02020603050405020304" pitchFamily="18" charset="0"/>
                          </a:endParaRPr>
                        </a:p>
                      </a:txBody>
                      <a:tcPr anchor="ctr">
                        <a:solidFill>
                          <a:srgbClr val="4F81BD"/>
                        </a:solidFill>
                      </a:tcPr>
                    </a:tc>
                    <a:tc>
                      <a:txBody>
                        <a:bodyPr/>
                        <a:lstStyle/>
                        <a:p>
                          <a:pPr algn="ctr">
                            <a:lnSpc>
                              <a:spcPct val="100000"/>
                            </a:lnSpc>
                          </a:pPr>
                          <a:r>
                            <a:rPr lang="zh-CN" altLang="en-US" b="1" dirty="0" smtClean="0">
                              <a:solidFill>
                                <a:schemeClr val="bg1"/>
                              </a:solidFill>
                              <a:latin typeface="Gadugi" panose="020B0502040204020203" pitchFamily="34" charset="0"/>
                              <a:ea typeface="黑体" panose="02010609060101010101" pitchFamily="49" charset="-122"/>
                              <a:cs typeface="Times New Roman" panose="02020603050405020304" pitchFamily="18" charset="0"/>
                            </a:rPr>
                            <a:t>空头数</a:t>
                          </a:r>
                          <a:endParaRPr lang="zh-CN" altLang="en-US" b="1" dirty="0">
                            <a:solidFill>
                              <a:schemeClr val="bg1"/>
                            </a:solidFill>
                            <a:latin typeface="Gadugi" panose="020B0502040204020203" pitchFamily="34" charset="0"/>
                            <a:ea typeface="黑体" panose="02010609060101010101" pitchFamily="49" charset="-122"/>
                            <a:cs typeface="Times New Roman" panose="02020603050405020304" pitchFamily="18" charset="0"/>
                          </a:endParaRPr>
                        </a:p>
                      </a:txBody>
                      <a:tcPr anchor="ctr">
                        <a:solidFill>
                          <a:srgbClr val="4F81BD"/>
                        </a:solidFill>
                      </a:tcPr>
                    </a:tc>
                    <a:extLst>
                      <a:ext uri="{0D108BD9-81ED-4DB2-BD59-A6C34878D82A}">
                        <a16:rowId xmlns:a16="http://schemas.microsoft.com/office/drawing/2014/main" val="10006"/>
                      </a:ext>
                    </a:extLst>
                  </a:tr>
                  <a:tr h="313818">
                    <a:tc vMerge="1">
                      <a:txBody>
                        <a:bodyPr/>
                        <a:lstStyle/>
                        <a:p>
                          <a:pPr algn="ctr">
                            <a:lnSpc>
                              <a:spcPct val="100000"/>
                            </a:lnSpc>
                          </a:pP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tc>
                      <a:txBody>
                        <a:bodyPr/>
                        <a:lstStyle/>
                        <a:p>
                          <a:pPr algn="ctr">
                            <a:lnSpc>
                              <a:spcPct val="100000"/>
                            </a:lnSpc>
                          </a:pPr>
                          <a:r>
                            <a:rPr lang="en-US" altLang="zh-CN" b="1" dirty="0" smtClean="0">
                              <a:latin typeface="Gadugi" panose="020B0502040204020203" pitchFamily="34" charset="0"/>
                              <a:ea typeface="Gadugi" panose="020B0502040204020203" pitchFamily="34" charset="0"/>
                              <a:cs typeface="Times New Roman" panose="02020603050405020304" pitchFamily="18" charset="0"/>
                            </a:rPr>
                            <a:t>B</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tc>
                      <a:txBody>
                        <a:bodyPr/>
                        <a:lstStyle/>
                        <a:p>
                          <a:pPr algn="ctr">
                            <a:lnSpc>
                              <a:spcPct val="100000"/>
                            </a:lnSpc>
                          </a:pPr>
                          <a:r>
                            <a:rPr lang="en-US" altLang="zh-CN" b="1" dirty="0" smtClean="0">
                              <a:latin typeface="Gadugi" panose="020B0502040204020203" pitchFamily="34" charset="0"/>
                              <a:ea typeface="Gadugi" panose="020B0502040204020203" pitchFamily="34" charset="0"/>
                              <a:cs typeface="Times New Roman" panose="02020603050405020304" pitchFamily="18" charset="0"/>
                            </a:rPr>
                            <a:t>—</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tc>
                      <a:txBody>
                        <a:bodyPr/>
                        <a:lstStyle/>
                        <a:p>
                          <a:pPr algn="ctr">
                            <a:lnSpc>
                              <a:spcPct val="100000"/>
                            </a:lnSpc>
                          </a:pPr>
                          <a:r>
                            <a:rPr lang="en-US" altLang="zh-CN" b="1" dirty="0" smtClean="0">
                              <a:latin typeface="Gadugi" panose="020B0502040204020203" pitchFamily="34" charset="0"/>
                              <a:ea typeface="Gadugi" panose="020B0502040204020203" pitchFamily="34" charset="0"/>
                              <a:cs typeface="Times New Roman" panose="02020603050405020304" pitchFamily="18" charset="0"/>
                            </a:rPr>
                            <a:t>1</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7"/>
                      </a:ext>
                    </a:extLst>
                  </a:tr>
                  <a:tr h="313818">
                    <a:tc vMerge="1">
                      <a:txBody>
                        <a:bodyPr/>
                        <a:lstStyle/>
                        <a:p>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US" altLang="zh-CN" b="1" dirty="0" smtClean="0">
                              <a:latin typeface="Gadugi" panose="020B0502040204020203" pitchFamily="34" charset="0"/>
                              <a:ea typeface="Gadugi" panose="020B0502040204020203" pitchFamily="34" charset="0"/>
                              <a:cs typeface="Times New Roman" panose="02020603050405020304" pitchFamily="18" charset="0"/>
                            </a:rPr>
                            <a:t>C</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tc>
                      <a:txBody>
                        <a:bodyPr/>
                        <a:lstStyle/>
                        <a:p>
                          <a:pPr algn="ctr">
                            <a:lnSpc>
                              <a:spcPct val="100000"/>
                            </a:lnSpc>
                          </a:pPr>
                          <a:r>
                            <a:rPr lang="en-US" altLang="zh-CN" b="1" dirty="0" smtClean="0">
                              <a:latin typeface="Gadugi" panose="020B0502040204020203" pitchFamily="34" charset="0"/>
                              <a:ea typeface="Gadugi" panose="020B0502040204020203" pitchFamily="34" charset="0"/>
                              <a:cs typeface="Times New Roman" panose="02020603050405020304" pitchFamily="18" charset="0"/>
                            </a:rPr>
                            <a:t>2</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tc>
                      <a:txBody>
                        <a:bodyPr/>
                        <a:lstStyle/>
                        <a:p>
                          <a:pPr algn="ctr">
                            <a:lnSpc>
                              <a:spcPct val="100000"/>
                            </a:lnSpc>
                          </a:pPr>
                          <a:r>
                            <a:rPr lang="en-US" altLang="zh-CN" b="1" dirty="0" smtClean="0">
                              <a:latin typeface="Gadugi" panose="020B0502040204020203" pitchFamily="34" charset="0"/>
                              <a:ea typeface="Gadugi" panose="020B0502040204020203" pitchFamily="34" charset="0"/>
                              <a:cs typeface="Times New Roman" panose="02020603050405020304" pitchFamily="18" charset="0"/>
                            </a:rPr>
                            <a:t>—</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8"/>
                      </a:ext>
                    </a:extLst>
                  </a:tr>
                  <a:tr h="313818">
                    <a:tc vMerge="1">
                      <a:txBody>
                        <a:bodyPr/>
                        <a:lstStyle/>
                        <a:p>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US" altLang="zh-CN" b="1" dirty="0" smtClean="0">
                              <a:latin typeface="Gadugi" panose="020B0502040204020203" pitchFamily="34" charset="0"/>
                              <a:ea typeface="Gadugi" panose="020B0502040204020203" pitchFamily="34" charset="0"/>
                              <a:cs typeface="Times New Roman" panose="02020603050405020304" pitchFamily="18" charset="0"/>
                            </a:rPr>
                            <a:t>D</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tc>
                      <a:txBody>
                        <a:bodyPr/>
                        <a:lstStyle/>
                        <a:p>
                          <a:pPr algn="ctr">
                            <a:lnSpc>
                              <a:spcPct val="100000"/>
                            </a:lnSpc>
                          </a:pPr>
                          <a:r>
                            <a:rPr lang="en-US" altLang="zh-CN" b="1" dirty="0" smtClean="0">
                              <a:latin typeface="Gadugi" panose="020B0502040204020203" pitchFamily="34" charset="0"/>
                              <a:ea typeface="Gadugi" panose="020B0502040204020203" pitchFamily="34" charset="0"/>
                              <a:cs typeface="Times New Roman" panose="02020603050405020304" pitchFamily="18" charset="0"/>
                            </a:rPr>
                            <a:t>—</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tc>
                      <a:txBody>
                        <a:bodyPr/>
                        <a:lstStyle/>
                        <a:p>
                          <a:pPr algn="ctr">
                            <a:lnSpc>
                              <a:spcPct val="100000"/>
                            </a:lnSpc>
                          </a:pPr>
                          <a:r>
                            <a:rPr lang="en-US" altLang="zh-CN" b="1" dirty="0" smtClean="0">
                              <a:latin typeface="Gadugi" panose="020B0502040204020203" pitchFamily="34" charset="0"/>
                              <a:ea typeface="Gadugi" panose="020B0502040204020203" pitchFamily="34" charset="0"/>
                              <a:cs typeface="Times New Roman" panose="02020603050405020304" pitchFamily="18" charset="0"/>
                            </a:rPr>
                            <a:t>3</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9"/>
                      </a:ext>
                    </a:extLst>
                  </a:tr>
                  <a:tr h="313818">
                    <a:tc vMerge="1">
                      <a:txBody>
                        <a:bodyPr/>
                        <a:lstStyle/>
                        <a:p>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US" altLang="zh-CN" b="1" dirty="0" smtClean="0">
                              <a:latin typeface="Gadugi" panose="020B0502040204020203" pitchFamily="34" charset="0"/>
                              <a:ea typeface="Gadugi" panose="020B0502040204020203" pitchFamily="34" charset="0"/>
                              <a:cs typeface="Times New Roman" panose="02020603050405020304" pitchFamily="18" charset="0"/>
                            </a:rPr>
                            <a:t>E</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tc>
                      <a:txBody>
                        <a:bodyPr/>
                        <a:lstStyle/>
                        <a:p>
                          <a:pPr algn="ctr">
                            <a:lnSpc>
                              <a:spcPct val="100000"/>
                            </a:lnSpc>
                          </a:pPr>
                          <a:r>
                            <a:rPr lang="en-US" altLang="zh-CN" b="1" dirty="0" smtClean="0">
                              <a:latin typeface="Gadugi" panose="020B0502040204020203" pitchFamily="34" charset="0"/>
                              <a:ea typeface="Gadugi" panose="020B0502040204020203" pitchFamily="34" charset="0"/>
                              <a:cs typeface="Times New Roman" panose="02020603050405020304" pitchFamily="18" charset="0"/>
                            </a:rPr>
                            <a:t>2</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tc>
                      <a:txBody>
                        <a:bodyPr/>
                        <a:lstStyle/>
                        <a:p>
                          <a:pPr algn="ctr">
                            <a:lnSpc>
                              <a:spcPct val="100000"/>
                            </a:lnSpc>
                          </a:pPr>
                          <a:r>
                            <a:rPr lang="en-US" altLang="zh-CN" b="1" dirty="0" smtClean="0">
                              <a:latin typeface="Gadugi" panose="020B0502040204020203" pitchFamily="34" charset="0"/>
                              <a:ea typeface="Gadugi" panose="020B0502040204020203" pitchFamily="34" charset="0"/>
                              <a:cs typeface="Times New Roman" panose="02020603050405020304" pitchFamily="18" charset="0"/>
                            </a:rPr>
                            <a:t>—</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10"/>
                      </a:ext>
                    </a:extLst>
                  </a:tr>
                  <a:tr h="313818">
                    <a:tc vMerge="1">
                      <a:txBody>
                        <a:bodyPr/>
                        <a:lstStyle/>
                        <a:p>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zh-CN" altLang="en-US" b="1" dirty="0" smtClean="0">
                              <a:latin typeface="Gadugi" panose="020B0502040204020203" pitchFamily="34" charset="0"/>
                              <a:ea typeface="黑体" panose="02010609060101010101" pitchFamily="49" charset="-122"/>
                              <a:cs typeface="Times New Roman" panose="02020603050405020304" pitchFamily="18" charset="0"/>
                            </a:rPr>
                            <a:t>所有投资者</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tc>
                      <a:txBody>
                        <a:bodyPr/>
                        <a:lstStyle/>
                        <a:p>
                          <a:pPr algn="ctr">
                            <a:lnSpc>
                              <a:spcPct val="100000"/>
                            </a:lnSpc>
                          </a:pPr>
                          <a:r>
                            <a:rPr lang="en-US" altLang="zh-CN" b="1" dirty="0" smtClean="0">
                              <a:latin typeface="Gadugi" panose="020B0502040204020203" pitchFamily="34" charset="0"/>
                              <a:ea typeface="Gadugi" panose="020B0502040204020203" pitchFamily="34" charset="0"/>
                              <a:cs typeface="Times New Roman" panose="02020603050405020304" pitchFamily="18" charset="0"/>
                            </a:rPr>
                            <a:t>4</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tc>
                      <a:txBody>
                        <a:bodyPr/>
                        <a:lstStyle/>
                        <a:p>
                          <a:pPr algn="ctr">
                            <a:lnSpc>
                              <a:spcPct val="100000"/>
                            </a:lnSpc>
                          </a:pPr>
                          <a:r>
                            <a:rPr lang="en-US" altLang="zh-CN" b="1" dirty="0" smtClean="0">
                              <a:latin typeface="Gadugi" panose="020B0502040204020203" pitchFamily="34" charset="0"/>
                              <a:ea typeface="Gadugi" panose="020B0502040204020203" pitchFamily="34" charset="0"/>
                              <a:cs typeface="Times New Roman" panose="02020603050405020304" pitchFamily="18" charset="0"/>
                            </a:rPr>
                            <a:t>4</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11"/>
                      </a:ext>
                    </a:extLst>
                  </a:tr>
                </a:tbl>
              </a:graphicData>
            </a:graphic>
          </p:graphicFrame>
        </mc:Choice>
        <mc:Fallback>
          <p:graphicFrame>
            <p:nvGraphicFramePr>
              <p:cNvPr id="4" name="表格 3"/>
              <p:cNvGraphicFramePr>
                <a:graphicFrameLocks noGrp="1"/>
              </p:cNvGraphicFramePr>
              <p:nvPr>
                <p:extLst>
                  <p:ext uri="{D42A27DB-BD31-4B8C-83A1-F6EECF244321}">
                    <p14:modId xmlns:p14="http://schemas.microsoft.com/office/powerpoint/2010/main" val="3374917721"/>
                  </p:ext>
                </p:extLst>
              </p:nvPr>
            </p:nvGraphicFramePr>
            <p:xfrm>
              <a:off x="485461" y="1988840"/>
              <a:ext cx="11221079" cy="46634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3936257">
                      <a:extLst>
                        <a:ext uri="{9D8B030D-6E8A-4147-A177-3AD203B41FA5}">
                          <a16:colId xmlns:a16="http://schemas.microsoft.com/office/drawing/2014/main" val="20001"/>
                        </a:ext>
                      </a:extLst>
                    </a:gridCol>
                    <a:gridCol w="4128639">
                      <a:extLst>
                        <a:ext uri="{9D8B030D-6E8A-4147-A177-3AD203B41FA5}">
                          <a16:colId xmlns:a16="http://schemas.microsoft.com/office/drawing/2014/main" val="20002"/>
                        </a:ext>
                      </a:extLst>
                    </a:gridCol>
                    <a:gridCol w="1632183">
                      <a:extLst>
                        <a:ext uri="{9D8B030D-6E8A-4147-A177-3AD203B41FA5}">
                          <a16:colId xmlns:a16="http://schemas.microsoft.com/office/drawing/2014/main" val="20003"/>
                        </a:ext>
                      </a:extLst>
                    </a:gridCol>
                  </a:tblGrid>
                  <a:tr h="365760">
                    <a:tc>
                      <a:txBody>
                        <a:bodyPr/>
                        <a:lstStyle/>
                        <a:p>
                          <a:pPr algn="ctr">
                            <a:lnSpc>
                              <a:spcPct val="100000"/>
                            </a:lnSpc>
                          </a:pPr>
                          <a:r>
                            <a:rPr lang="zh-CN" altLang="en-US" b="1" dirty="0" smtClean="0">
                              <a:latin typeface="Gadugi" panose="020B0502040204020203" pitchFamily="34" charset="0"/>
                              <a:ea typeface="黑体" panose="02010609060101010101" pitchFamily="49" charset="-122"/>
                              <a:cs typeface="Times New Roman" panose="02020603050405020304" pitchFamily="18" charset="0"/>
                            </a:rPr>
                            <a:t>时刻</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lnSpc>
                              <a:spcPct val="100000"/>
                            </a:lnSpc>
                          </a:pPr>
                          <a:r>
                            <a:rPr lang="zh-CN" altLang="en-US" b="1" dirty="0" smtClean="0">
                              <a:latin typeface="Gadugi" panose="020B0502040204020203" pitchFamily="34" charset="0"/>
                              <a:ea typeface="黑体" panose="02010609060101010101" pitchFamily="49" charset="-122"/>
                              <a:cs typeface="Times New Roman" panose="02020603050405020304" pitchFamily="18" charset="0"/>
                            </a:rPr>
                            <a:t>交易情况</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tc>
                      <a:txBody>
                        <a:bodyPr/>
                        <a:lstStyle/>
                        <a:p>
                          <a:pPr algn="ctr">
                            <a:lnSpc>
                              <a:spcPct val="100000"/>
                            </a:lnSpc>
                          </a:pPr>
                          <a:r>
                            <a:rPr lang="zh-CN" altLang="en-US" b="1" dirty="0" smtClean="0">
                              <a:latin typeface="Gadugi" panose="020B0502040204020203" pitchFamily="34" charset="0"/>
                              <a:ea typeface="黑体" panose="02010609060101010101" pitchFamily="49" charset="-122"/>
                              <a:cs typeface="Times New Roman" panose="02020603050405020304" pitchFamily="18" charset="0"/>
                            </a:rPr>
                            <a:t>未平仓合约数</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65760">
                    <a:tc>
                      <a:txBody>
                        <a:bodyPr/>
                        <a:lstStyle/>
                        <a:p>
                          <a:endParaRPr lang="zh-CN"/>
                        </a:p>
                      </a:txBody>
                      <a:tcPr anchor="ctr">
                        <a:lnT w="12700" cap="flat" cmpd="sng" algn="ctr">
                          <a:noFill/>
                          <a:prstDash val="solid"/>
                          <a:round/>
                          <a:headEnd type="none" w="med" len="med"/>
                          <a:tailEnd type="none" w="med" len="med"/>
                        </a:lnT>
                        <a:blipFill>
                          <a:blip r:embed="rId2"/>
                          <a:stretch>
                            <a:fillRect l="-400" t="-111667" r="-637600" b="-1103333"/>
                          </a:stretch>
                        </a:blipFill>
                      </a:tcPr>
                    </a:tc>
                    <a:tc gridSpan="2">
                      <a:txBody>
                        <a:bodyPr/>
                        <a:lstStyle/>
                        <a:p>
                          <a:pPr algn="l">
                            <a:lnSpc>
                              <a:spcPct val="100000"/>
                            </a:lnSpc>
                          </a:pPr>
                          <a:r>
                            <a:rPr lang="en-US" altLang="zh-CN" b="1" dirty="0" smtClean="0">
                              <a:latin typeface="Gadugi" panose="020B0502040204020203" pitchFamily="34" charset="0"/>
                              <a:ea typeface="Gadugi" panose="020B0502040204020203" pitchFamily="34" charset="0"/>
                              <a:cs typeface="Times New Roman" panose="02020603050405020304" pitchFamily="18" charset="0"/>
                            </a:rPr>
                            <a:t>2016</a:t>
                          </a:r>
                          <a:r>
                            <a:rPr lang="zh-CN" altLang="en-US" b="1" dirty="0" smtClean="0">
                              <a:latin typeface="Gadugi" panose="020B0502040204020203" pitchFamily="34" charset="0"/>
                              <a:ea typeface="黑体" panose="02010609060101010101" pitchFamily="49" charset="-122"/>
                              <a:cs typeface="Times New Roman" panose="02020603050405020304" pitchFamily="18" charset="0"/>
                            </a:rPr>
                            <a:t>年</a:t>
                          </a:r>
                          <a:r>
                            <a:rPr lang="en-US" altLang="zh-CN" b="1" dirty="0" smtClean="0">
                              <a:latin typeface="Gadugi" panose="020B0502040204020203" pitchFamily="34" charset="0"/>
                              <a:ea typeface="Gadugi" panose="020B0502040204020203" pitchFamily="34" charset="0"/>
                              <a:cs typeface="Times New Roman" panose="02020603050405020304" pitchFamily="18" charset="0"/>
                            </a:rPr>
                            <a:t>9</a:t>
                          </a:r>
                          <a:r>
                            <a:rPr lang="zh-CN" altLang="en-US" b="1" dirty="0" smtClean="0">
                              <a:latin typeface="Gadugi" panose="020B0502040204020203" pitchFamily="34" charset="0"/>
                              <a:ea typeface="黑体" panose="02010609060101010101" pitchFamily="49" charset="-122"/>
                              <a:cs typeface="Times New Roman" panose="02020603050405020304" pitchFamily="18" charset="0"/>
                            </a:rPr>
                            <a:t>月</a:t>
                          </a:r>
                          <a:r>
                            <a:rPr lang="en-US" altLang="zh-CN" b="1" dirty="0" smtClean="0">
                              <a:latin typeface="Gadugi" panose="020B0502040204020203" pitchFamily="34" charset="0"/>
                              <a:ea typeface="Gadugi" panose="020B0502040204020203" pitchFamily="34" charset="0"/>
                              <a:cs typeface="Times New Roman" panose="02020603050405020304" pitchFamily="18" charset="0"/>
                            </a:rPr>
                            <a:t>19</a:t>
                          </a:r>
                          <a:r>
                            <a:rPr lang="zh-CN" altLang="en-US" b="1" dirty="0" smtClean="0">
                              <a:latin typeface="Gadugi" panose="020B0502040204020203" pitchFamily="34" charset="0"/>
                              <a:ea typeface="黑体" panose="02010609060101010101" pitchFamily="49" charset="-122"/>
                              <a:cs typeface="Times New Roman" panose="02020603050405020304" pitchFamily="18" charset="0"/>
                            </a:rPr>
                            <a:t>日北京时间</a:t>
                          </a:r>
                          <a:r>
                            <a:rPr lang="en-US" altLang="zh-CN" b="1" dirty="0" smtClean="0">
                              <a:latin typeface="Gadugi" panose="020B0502040204020203" pitchFamily="34" charset="0"/>
                              <a:ea typeface="Gadugi" panose="020B0502040204020203" pitchFamily="34" charset="0"/>
                              <a:cs typeface="Times New Roman" panose="02020603050405020304" pitchFamily="18" charset="0"/>
                            </a:rPr>
                            <a:t>9:30</a:t>
                          </a:r>
                          <a:r>
                            <a:rPr lang="zh-CN" altLang="en-US" b="1" dirty="0" smtClean="0">
                              <a:latin typeface="Gadugi" panose="020B0502040204020203" pitchFamily="34" charset="0"/>
                              <a:ea typeface="黑体" panose="02010609060101010101" pitchFamily="49" charset="-122"/>
                              <a:cs typeface="Times New Roman" panose="02020603050405020304" pitchFamily="18" charset="0"/>
                            </a:rPr>
                            <a:t>上市</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lnT w="12700" cap="flat" cmpd="sng" algn="ctr">
                          <a:noFill/>
                          <a:prstDash val="solid"/>
                          <a:round/>
                          <a:headEnd type="none" w="med" len="med"/>
                          <a:tailEnd type="none" w="med" len="med"/>
                        </a:lnT>
                      </a:tcPr>
                    </a:tc>
                    <a:tc hMerge="1">
                      <a:txBody>
                        <a:bodyPr/>
                        <a:lstStyle/>
                        <a:p>
                          <a:endParaRPr lang="zh-CN" altLang="en-US"/>
                        </a:p>
                      </a:txBody>
                      <a:tcPr/>
                    </a:tc>
                    <a:tc>
                      <a:txBody>
                        <a:bodyPr/>
                        <a:lstStyle/>
                        <a:p>
                          <a:pPr algn="ctr">
                            <a:lnSpc>
                              <a:spcPct val="100000"/>
                            </a:lnSpc>
                          </a:pPr>
                          <a:r>
                            <a:rPr lang="en-US" altLang="zh-CN" b="1" dirty="0" smtClean="0">
                              <a:latin typeface="Gadugi" panose="020B0502040204020203" pitchFamily="34" charset="0"/>
                              <a:ea typeface="Gadugi" panose="020B0502040204020203" pitchFamily="34" charset="0"/>
                              <a:cs typeface="Times New Roman" panose="02020603050405020304" pitchFamily="18" charset="0"/>
                            </a:rPr>
                            <a:t>0</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lnT w="12700" cap="flat" cmpd="sng" algn="ctr">
                          <a:noFill/>
                          <a:prstDash val="solid"/>
                          <a:round/>
                          <a:headEnd type="none" w="med" len="med"/>
                          <a:tailEnd type="none" w="med" len="med"/>
                        </a:lnT>
                      </a:tcPr>
                    </a:tc>
                    <a:extLst>
                      <a:ext uri="{0D108BD9-81ED-4DB2-BD59-A6C34878D82A}">
                        <a16:rowId xmlns:a16="http://schemas.microsoft.com/office/drawing/2014/main" val="10001"/>
                      </a:ext>
                    </a:extLst>
                  </a:tr>
                  <a:tr h="365760">
                    <a:tc>
                      <a:txBody>
                        <a:bodyPr/>
                        <a:lstStyle/>
                        <a:p>
                          <a:endParaRPr lang="zh-CN"/>
                        </a:p>
                      </a:txBody>
                      <a:tcPr anchor="ctr">
                        <a:blipFill>
                          <a:blip r:embed="rId2"/>
                          <a:stretch>
                            <a:fillRect l="-400" t="-211667" r="-637600" b="-1003333"/>
                          </a:stretch>
                        </a:blipFill>
                      </a:tcPr>
                    </a:tc>
                    <a:tc gridSpan="2">
                      <a:txBody>
                        <a:bodyPr/>
                        <a:lstStyle/>
                        <a:p>
                          <a:pPr algn="l">
                            <a:lnSpc>
                              <a:spcPct val="100000"/>
                            </a:lnSpc>
                          </a:pPr>
                          <a:r>
                            <a:rPr lang="zh-CN" altLang="en-US" b="1" dirty="0" smtClean="0">
                              <a:latin typeface="Gadugi" panose="020B0502040204020203" pitchFamily="34" charset="0"/>
                              <a:ea typeface="黑体" panose="02010609060101010101" pitchFamily="49" charset="-122"/>
                              <a:cs typeface="Times New Roman" panose="02020603050405020304" pitchFamily="18" charset="0"/>
                            </a:rPr>
                            <a:t>投资者</a:t>
                          </a:r>
                          <a:r>
                            <a:rPr lang="en-US" altLang="zh-CN" b="1" dirty="0" smtClean="0">
                              <a:latin typeface="Gadugi" panose="020B0502040204020203" pitchFamily="34" charset="0"/>
                              <a:ea typeface="Gadugi" panose="020B0502040204020203" pitchFamily="34" charset="0"/>
                              <a:cs typeface="Times New Roman" panose="02020603050405020304" pitchFamily="18" charset="0"/>
                            </a:rPr>
                            <a:t>A</a:t>
                          </a:r>
                          <a:r>
                            <a:rPr lang="zh-CN" altLang="en-US" b="1" dirty="0" smtClean="0">
                              <a:latin typeface="Gadugi" panose="020B0502040204020203" pitchFamily="34" charset="0"/>
                              <a:ea typeface="黑体" panose="02010609060101010101" pitchFamily="49" charset="-122"/>
                              <a:cs typeface="Times New Roman" panose="02020603050405020304" pitchFamily="18" charset="0"/>
                            </a:rPr>
                            <a:t>买入</a:t>
                          </a:r>
                          <a:r>
                            <a:rPr lang="en-US" altLang="zh-CN" b="1" dirty="0" smtClean="0">
                              <a:latin typeface="Gadugi" panose="020B0502040204020203" pitchFamily="34" charset="0"/>
                              <a:ea typeface="Gadugi" panose="020B0502040204020203" pitchFamily="34" charset="0"/>
                              <a:cs typeface="Times New Roman" panose="02020603050405020304" pitchFamily="18" charset="0"/>
                            </a:rPr>
                            <a:t>1</a:t>
                          </a:r>
                          <a:r>
                            <a:rPr lang="zh-CN" altLang="en-US" b="1" dirty="0" smtClean="0">
                              <a:latin typeface="Gadugi" panose="020B0502040204020203" pitchFamily="34" charset="0"/>
                              <a:ea typeface="黑体" panose="02010609060101010101" pitchFamily="49" charset="-122"/>
                              <a:cs typeface="Times New Roman" panose="02020603050405020304" pitchFamily="18" charset="0"/>
                            </a:rPr>
                            <a:t>份该合约，投资者</a:t>
                          </a:r>
                          <a:r>
                            <a:rPr lang="en-US" altLang="zh-CN" b="1" dirty="0" smtClean="0">
                              <a:latin typeface="Gadugi" panose="020B0502040204020203" pitchFamily="34" charset="0"/>
                              <a:ea typeface="Gadugi" panose="020B0502040204020203" pitchFamily="34" charset="0"/>
                              <a:cs typeface="Times New Roman" panose="02020603050405020304" pitchFamily="18" charset="0"/>
                            </a:rPr>
                            <a:t>B</a:t>
                          </a:r>
                          <a:r>
                            <a:rPr lang="zh-CN" altLang="en-US" b="1" dirty="0" smtClean="0">
                              <a:latin typeface="Gadugi" panose="020B0502040204020203" pitchFamily="34" charset="0"/>
                              <a:ea typeface="黑体" panose="02010609060101010101" pitchFamily="49" charset="-122"/>
                              <a:cs typeface="Times New Roman" panose="02020603050405020304" pitchFamily="18" charset="0"/>
                            </a:rPr>
                            <a:t>卖出</a:t>
                          </a:r>
                          <a:r>
                            <a:rPr lang="en-US" altLang="zh-CN" b="1" dirty="0" smtClean="0">
                              <a:latin typeface="Gadugi" panose="020B0502040204020203" pitchFamily="34" charset="0"/>
                              <a:ea typeface="Gadugi" panose="020B0502040204020203" pitchFamily="34" charset="0"/>
                              <a:cs typeface="Times New Roman" panose="02020603050405020304" pitchFamily="18" charset="0"/>
                            </a:rPr>
                            <a:t>1</a:t>
                          </a:r>
                          <a:r>
                            <a:rPr lang="zh-CN" altLang="en-US" b="1" dirty="0" smtClean="0">
                              <a:latin typeface="Gadugi" panose="020B0502040204020203" pitchFamily="34" charset="0"/>
                              <a:ea typeface="黑体" panose="02010609060101010101" pitchFamily="49" charset="-122"/>
                              <a:cs typeface="Times New Roman" panose="02020603050405020304" pitchFamily="18" charset="0"/>
                            </a:rPr>
                            <a:t>份该合约</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tc hMerge="1">
                      <a:txBody>
                        <a:bodyPr/>
                        <a:lstStyle/>
                        <a:p>
                          <a:endParaRPr lang="zh-CN" altLang="en-US"/>
                        </a:p>
                      </a:txBody>
                      <a:tcPr/>
                    </a:tc>
                    <a:tc>
                      <a:txBody>
                        <a:bodyPr/>
                        <a:lstStyle/>
                        <a:p>
                          <a:pPr algn="ctr">
                            <a:lnSpc>
                              <a:spcPct val="100000"/>
                            </a:lnSpc>
                          </a:pPr>
                          <a:r>
                            <a:rPr lang="en-US" altLang="zh-CN" b="1" dirty="0" smtClean="0">
                              <a:latin typeface="Gadugi" panose="020B0502040204020203" pitchFamily="34" charset="0"/>
                              <a:ea typeface="Gadugi" panose="020B0502040204020203" pitchFamily="34" charset="0"/>
                              <a:cs typeface="Times New Roman" panose="02020603050405020304" pitchFamily="18" charset="0"/>
                            </a:rPr>
                            <a:t>1</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2"/>
                      </a:ext>
                    </a:extLst>
                  </a:tr>
                  <a:tr h="365760">
                    <a:tc>
                      <a:txBody>
                        <a:bodyPr/>
                        <a:lstStyle/>
                        <a:p>
                          <a:endParaRPr lang="zh-CN"/>
                        </a:p>
                      </a:txBody>
                      <a:tcPr anchor="ctr">
                        <a:blipFill>
                          <a:blip r:embed="rId2"/>
                          <a:stretch>
                            <a:fillRect l="-400" t="-311667" r="-637600" b="-903333"/>
                          </a:stretch>
                        </a:blip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Gadugi" panose="020B0502040204020203" pitchFamily="34" charset="0"/>
                              <a:ea typeface="黑体" panose="02010609060101010101" pitchFamily="49" charset="-122"/>
                              <a:cs typeface="Times New Roman" panose="02020603050405020304" pitchFamily="18" charset="0"/>
                            </a:rPr>
                            <a:t>投资者</a:t>
                          </a:r>
                          <a:r>
                            <a:rPr lang="en-US" altLang="zh-CN" b="1" dirty="0" smtClean="0">
                              <a:latin typeface="Gadugi" panose="020B0502040204020203" pitchFamily="34" charset="0"/>
                              <a:ea typeface="Gadugi" panose="020B0502040204020203" pitchFamily="34" charset="0"/>
                              <a:cs typeface="Times New Roman" panose="02020603050405020304" pitchFamily="18" charset="0"/>
                            </a:rPr>
                            <a:t>C</a:t>
                          </a:r>
                          <a:r>
                            <a:rPr lang="zh-CN" altLang="en-US" b="1" dirty="0" smtClean="0">
                              <a:latin typeface="Gadugi" panose="020B0502040204020203" pitchFamily="34" charset="0"/>
                              <a:ea typeface="黑体" panose="02010609060101010101" pitchFamily="49" charset="-122"/>
                              <a:cs typeface="Times New Roman" panose="02020603050405020304" pitchFamily="18" charset="0"/>
                            </a:rPr>
                            <a:t>买入</a:t>
                          </a:r>
                          <a:r>
                            <a:rPr lang="en-US" altLang="zh-CN" b="1" dirty="0" smtClean="0">
                              <a:latin typeface="Gadugi" panose="020B0502040204020203" pitchFamily="34" charset="0"/>
                              <a:ea typeface="Gadugi" panose="020B0502040204020203" pitchFamily="34" charset="0"/>
                              <a:cs typeface="Times New Roman" panose="02020603050405020304" pitchFamily="18" charset="0"/>
                            </a:rPr>
                            <a:t>4</a:t>
                          </a:r>
                          <a:r>
                            <a:rPr lang="zh-CN" altLang="en-US" b="1" dirty="0" smtClean="0">
                              <a:latin typeface="Gadugi" panose="020B0502040204020203" pitchFamily="34" charset="0"/>
                              <a:ea typeface="黑体" panose="02010609060101010101" pitchFamily="49" charset="-122"/>
                              <a:cs typeface="Times New Roman" panose="02020603050405020304" pitchFamily="18" charset="0"/>
                            </a:rPr>
                            <a:t>份该合约，投资者</a:t>
                          </a:r>
                          <a:r>
                            <a:rPr lang="en-US" altLang="zh-CN" b="1" dirty="0" smtClean="0">
                              <a:latin typeface="Gadugi" panose="020B0502040204020203" pitchFamily="34" charset="0"/>
                              <a:ea typeface="Gadugi" panose="020B0502040204020203" pitchFamily="34" charset="0"/>
                              <a:cs typeface="Times New Roman" panose="02020603050405020304" pitchFamily="18" charset="0"/>
                            </a:rPr>
                            <a:t>D</a:t>
                          </a:r>
                          <a:r>
                            <a:rPr lang="zh-CN" altLang="en-US" b="1" dirty="0" smtClean="0">
                              <a:latin typeface="Gadugi" panose="020B0502040204020203" pitchFamily="34" charset="0"/>
                              <a:ea typeface="黑体" panose="02010609060101010101" pitchFamily="49" charset="-122"/>
                              <a:cs typeface="Times New Roman" panose="02020603050405020304" pitchFamily="18" charset="0"/>
                            </a:rPr>
                            <a:t>卖出</a:t>
                          </a:r>
                          <a:r>
                            <a:rPr lang="en-US" altLang="zh-CN" b="1" dirty="0" smtClean="0">
                              <a:latin typeface="Gadugi" panose="020B0502040204020203" pitchFamily="34" charset="0"/>
                              <a:ea typeface="Gadugi" panose="020B0502040204020203" pitchFamily="34" charset="0"/>
                              <a:cs typeface="Times New Roman" panose="02020603050405020304" pitchFamily="18" charset="0"/>
                            </a:rPr>
                            <a:t>4</a:t>
                          </a:r>
                          <a:r>
                            <a:rPr lang="zh-CN" altLang="en-US" b="1" dirty="0" smtClean="0">
                              <a:latin typeface="Gadugi" panose="020B0502040204020203" pitchFamily="34" charset="0"/>
                              <a:ea typeface="黑体" panose="02010609060101010101" pitchFamily="49" charset="-122"/>
                              <a:cs typeface="Times New Roman" panose="02020603050405020304" pitchFamily="18" charset="0"/>
                            </a:rPr>
                            <a:t>份该合约</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tc hMerge="1">
                      <a:txBody>
                        <a:bodyPr/>
                        <a:lstStyle/>
                        <a:p>
                          <a:endParaRPr lang="zh-CN" altLang="en-US"/>
                        </a:p>
                      </a:txBody>
                      <a:tcPr/>
                    </a:tc>
                    <a:tc>
                      <a:txBody>
                        <a:bodyPr/>
                        <a:lstStyle/>
                        <a:p>
                          <a:pPr algn="ctr">
                            <a:lnSpc>
                              <a:spcPct val="100000"/>
                            </a:lnSpc>
                          </a:pPr>
                          <a:r>
                            <a:rPr lang="en-US" altLang="zh-CN" b="1" dirty="0" smtClean="0">
                              <a:latin typeface="Gadugi" panose="020B0502040204020203" pitchFamily="34" charset="0"/>
                              <a:ea typeface="Gadugi" panose="020B0502040204020203" pitchFamily="34" charset="0"/>
                              <a:cs typeface="Times New Roman" panose="02020603050405020304" pitchFamily="18" charset="0"/>
                            </a:rPr>
                            <a:t>5</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3"/>
                      </a:ext>
                    </a:extLst>
                  </a:tr>
                  <a:tr h="640080">
                    <a:tc>
                      <a:txBody>
                        <a:bodyPr/>
                        <a:lstStyle/>
                        <a:p>
                          <a:endParaRPr lang="zh-CN"/>
                        </a:p>
                      </a:txBody>
                      <a:tcPr anchor="ctr">
                        <a:blipFill>
                          <a:blip r:embed="rId2"/>
                          <a:stretch>
                            <a:fillRect l="-400" t="-235238" r="-637600" b="-416190"/>
                          </a:stretch>
                        </a:blip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Gadugi" panose="020B0502040204020203" pitchFamily="34" charset="0"/>
                              <a:ea typeface="黑体" panose="02010609060101010101" pitchFamily="49" charset="-122"/>
                              <a:cs typeface="Times New Roman" panose="02020603050405020304" pitchFamily="18" charset="0"/>
                            </a:rPr>
                            <a:t>投资者</a:t>
                          </a:r>
                          <a:r>
                            <a:rPr lang="en-US" altLang="zh-CN" b="1" dirty="0" smtClean="0">
                              <a:latin typeface="Gadugi" panose="020B0502040204020203" pitchFamily="34" charset="0"/>
                              <a:ea typeface="Gadugi" panose="020B0502040204020203" pitchFamily="34" charset="0"/>
                              <a:cs typeface="Times New Roman" panose="02020603050405020304" pitchFamily="18" charset="0"/>
                            </a:rPr>
                            <a:t>A</a:t>
                          </a:r>
                          <a:r>
                            <a:rPr lang="zh-CN" altLang="en-US" b="1" dirty="0" smtClean="0">
                              <a:latin typeface="Gadugi" panose="020B0502040204020203" pitchFamily="34" charset="0"/>
                              <a:ea typeface="黑体" panose="02010609060101010101" pitchFamily="49" charset="-122"/>
                              <a:cs typeface="Times New Roman" panose="02020603050405020304" pitchFamily="18" charset="0"/>
                            </a:rPr>
                            <a:t>卖出</a:t>
                          </a:r>
                          <a:r>
                            <a:rPr lang="en-US" altLang="zh-CN" b="1" dirty="0" smtClean="0">
                              <a:latin typeface="Gadugi" panose="020B0502040204020203" pitchFamily="34" charset="0"/>
                              <a:ea typeface="Gadugi" panose="020B0502040204020203" pitchFamily="34" charset="0"/>
                              <a:cs typeface="Times New Roman" panose="02020603050405020304" pitchFamily="18" charset="0"/>
                            </a:rPr>
                            <a:t>1</a:t>
                          </a:r>
                          <a:r>
                            <a:rPr lang="zh-CN" altLang="en-US" b="1" dirty="0" smtClean="0">
                              <a:latin typeface="Gadugi" panose="020B0502040204020203" pitchFamily="34" charset="0"/>
                              <a:ea typeface="黑体" panose="02010609060101010101" pitchFamily="49" charset="-122"/>
                              <a:cs typeface="Times New Roman" panose="02020603050405020304" pitchFamily="18" charset="0"/>
                            </a:rPr>
                            <a:t>份该合约，投资者</a:t>
                          </a:r>
                          <a:r>
                            <a:rPr lang="en-US" altLang="zh-CN" b="1" dirty="0" smtClean="0">
                              <a:latin typeface="Gadugi" panose="020B0502040204020203" pitchFamily="34" charset="0"/>
                              <a:ea typeface="Gadugi" panose="020B0502040204020203" pitchFamily="34" charset="0"/>
                              <a:cs typeface="Times New Roman" panose="02020603050405020304" pitchFamily="18" charset="0"/>
                            </a:rPr>
                            <a:t>D</a:t>
                          </a:r>
                          <a:r>
                            <a:rPr lang="zh-CN" altLang="en-US" b="1" dirty="0" smtClean="0">
                              <a:latin typeface="Gadugi" panose="020B0502040204020203" pitchFamily="34" charset="0"/>
                              <a:ea typeface="黑体" panose="02010609060101010101" pitchFamily="49" charset="-122"/>
                              <a:cs typeface="Times New Roman" panose="02020603050405020304" pitchFamily="18" charset="0"/>
                            </a:rPr>
                            <a:t>买入</a:t>
                          </a:r>
                          <a:r>
                            <a:rPr lang="en-US" altLang="zh-CN" b="1" dirty="0" smtClean="0">
                              <a:latin typeface="Gadugi" panose="020B0502040204020203" pitchFamily="34" charset="0"/>
                              <a:ea typeface="Gadugi" panose="020B0502040204020203" pitchFamily="34" charset="0"/>
                              <a:cs typeface="Times New Roman" panose="02020603050405020304" pitchFamily="18" charset="0"/>
                            </a:rPr>
                            <a:t>1</a:t>
                          </a:r>
                          <a:r>
                            <a:rPr lang="zh-CN" altLang="en-US" b="1" dirty="0" smtClean="0">
                              <a:latin typeface="Gadugi" panose="020B0502040204020203" pitchFamily="34" charset="0"/>
                              <a:ea typeface="黑体" panose="02010609060101010101" pitchFamily="49" charset="-122"/>
                              <a:cs typeface="Times New Roman" panose="02020603050405020304" pitchFamily="18" charset="0"/>
                            </a:rPr>
                            <a:t>份该合约（投资者</a:t>
                          </a:r>
                          <a:r>
                            <a:rPr lang="en-US" altLang="zh-CN" b="1" dirty="0" smtClean="0">
                              <a:latin typeface="Gadugi" panose="020B0502040204020203" pitchFamily="34" charset="0"/>
                              <a:ea typeface="Gadugi" panose="020B0502040204020203" pitchFamily="34" charset="0"/>
                              <a:cs typeface="Times New Roman" panose="02020603050405020304" pitchFamily="18" charset="0"/>
                            </a:rPr>
                            <a:t>A</a:t>
                          </a:r>
                          <a:r>
                            <a:rPr lang="zh-CN" altLang="en-US" b="1" dirty="0" smtClean="0">
                              <a:latin typeface="Gadugi" panose="020B0502040204020203" pitchFamily="34" charset="0"/>
                              <a:ea typeface="黑体" panose="02010609060101010101" pitchFamily="49" charset="-122"/>
                              <a:cs typeface="Times New Roman" panose="02020603050405020304" pitchFamily="18" charset="0"/>
                            </a:rPr>
                            <a:t>对冲平仓退出市场，投资者</a:t>
                          </a:r>
                          <a:r>
                            <a:rPr lang="en-US" altLang="zh-CN" b="1" dirty="0" smtClean="0">
                              <a:latin typeface="Gadugi" panose="020B0502040204020203" pitchFamily="34" charset="0"/>
                              <a:ea typeface="Gadugi" panose="020B0502040204020203" pitchFamily="34" charset="0"/>
                              <a:cs typeface="Times New Roman" panose="02020603050405020304" pitchFamily="18" charset="0"/>
                            </a:rPr>
                            <a:t>D</a:t>
                          </a:r>
                          <a:r>
                            <a:rPr lang="zh-CN" altLang="en-US" b="1" dirty="0" smtClean="0">
                              <a:latin typeface="Gadugi" panose="020B0502040204020203" pitchFamily="34" charset="0"/>
                              <a:ea typeface="黑体" panose="02010609060101010101" pitchFamily="49" charset="-122"/>
                              <a:cs typeface="Times New Roman" panose="02020603050405020304" pitchFamily="18" charset="0"/>
                            </a:rPr>
                            <a:t>对冲了</a:t>
                          </a:r>
                          <a:r>
                            <a:rPr lang="en-US" altLang="zh-CN" b="1" dirty="0" smtClean="0">
                              <a:latin typeface="Gadugi" panose="020B0502040204020203" pitchFamily="34" charset="0"/>
                              <a:ea typeface="Gadugi" panose="020B0502040204020203" pitchFamily="34" charset="0"/>
                              <a:cs typeface="Times New Roman" panose="02020603050405020304" pitchFamily="18" charset="0"/>
                            </a:rPr>
                            <a:t>1</a:t>
                          </a:r>
                          <a:r>
                            <a:rPr lang="zh-CN" altLang="en-US" b="1" dirty="0" smtClean="0">
                              <a:latin typeface="Gadugi" panose="020B0502040204020203" pitchFamily="34" charset="0"/>
                              <a:ea typeface="黑体" panose="02010609060101010101" pitchFamily="49" charset="-122"/>
                              <a:cs typeface="Times New Roman" panose="02020603050405020304" pitchFamily="18" charset="0"/>
                            </a:rPr>
                            <a:t>份该合约，从而投资者</a:t>
                          </a:r>
                          <a:r>
                            <a:rPr lang="en-US" altLang="zh-CN" b="1" dirty="0" smtClean="0">
                              <a:latin typeface="Gadugi" panose="020B0502040204020203" pitchFamily="34" charset="0"/>
                              <a:ea typeface="Gadugi" panose="020B0502040204020203" pitchFamily="34" charset="0"/>
                              <a:cs typeface="Times New Roman" panose="02020603050405020304" pitchFamily="18" charset="0"/>
                            </a:rPr>
                            <a:t>D</a:t>
                          </a:r>
                          <a:r>
                            <a:rPr lang="zh-CN" altLang="en-US" b="1" dirty="0" smtClean="0">
                              <a:latin typeface="Gadugi" panose="020B0502040204020203" pitchFamily="34" charset="0"/>
                              <a:ea typeface="黑体" panose="02010609060101010101" pitchFamily="49" charset="-122"/>
                              <a:cs typeface="Times New Roman" panose="02020603050405020304" pitchFamily="18" charset="0"/>
                            </a:rPr>
                            <a:t>现在只持有</a:t>
                          </a:r>
                          <a:r>
                            <a:rPr lang="en-US" altLang="zh-CN" b="1" dirty="0" smtClean="0">
                              <a:latin typeface="Gadugi" panose="020B0502040204020203" pitchFamily="34" charset="0"/>
                              <a:ea typeface="Gadugi" panose="020B0502040204020203" pitchFamily="34" charset="0"/>
                              <a:cs typeface="Times New Roman" panose="02020603050405020304" pitchFamily="18" charset="0"/>
                            </a:rPr>
                            <a:t>3</a:t>
                          </a:r>
                          <a:r>
                            <a:rPr lang="zh-CN" altLang="en-US" b="1" dirty="0" smtClean="0">
                              <a:latin typeface="Gadugi" panose="020B0502040204020203" pitchFamily="34" charset="0"/>
                              <a:ea typeface="黑体" panose="02010609060101010101" pitchFamily="49" charset="-122"/>
                              <a:cs typeface="Times New Roman" panose="02020603050405020304" pitchFamily="18" charset="0"/>
                            </a:rPr>
                            <a:t>份该合约的空头）</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tc hMerge="1">
                      <a:txBody>
                        <a:bodyPr/>
                        <a:lstStyle/>
                        <a:p>
                          <a:endParaRPr lang="zh-CN" altLang="en-US"/>
                        </a:p>
                      </a:txBody>
                      <a:tcPr/>
                    </a:tc>
                    <a:tc>
                      <a:txBody>
                        <a:bodyPr/>
                        <a:lstStyle/>
                        <a:p>
                          <a:pPr algn="ctr">
                            <a:lnSpc>
                              <a:spcPct val="100000"/>
                            </a:lnSpc>
                          </a:pPr>
                          <a:r>
                            <a:rPr lang="en-US" altLang="zh-CN" b="1" dirty="0" smtClean="0">
                              <a:latin typeface="Gadugi" panose="020B0502040204020203" pitchFamily="34" charset="0"/>
                              <a:ea typeface="Gadugi" panose="020B0502040204020203" pitchFamily="34" charset="0"/>
                              <a:cs typeface="Times New Roman" panose="02020603050405020304" pitchFamily="18" charset="0"/>
                            </a:rPr>
                            <a:t>4</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4"/>
                      </a:ext>
                    </a:extLst>
                  </a:tr>
                  <a:tr h="365760">
                    <a:tc>
                      <a:txBody>
                        <a:bodyPr/>
                        <a:lstStyle/>
                        <a:p>
                          <a:endParaRPr lang="zh-CN"/>
                        </a:p>
                      </a:txBody>
                      <a:tcPr anchor="ctr">
                        <a:blipFill>
                          <a:blip r:embed="rId2"/>
                          <a:stretch>
                            <a:fillRect l="-400" t="-577049" r="-637600" b="-616393"/>
                          </a:stretch>
                        </a:blip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Gadugi" panose="020B0502040204020203" pitchFamily="34" charset="0"/>
                              <a:ea typeface="黑体" panose="02010609060101010101" pitchFamily="49" charset="-122"/>
                              <a:cs typeface="Times New Roman" panose="02020603050405020304" pitchFamily="18" charset="0"/>
                            </a:rPr>
                            <a:t>投资者</a:t>
                          </a:r>
                          <a:r>
                            <a:rPr lang="en-US" altLang="zh-CN" b="1" dirty="0" smtClean="0">
                              <a:latin typeface="Gadugi" panose="020B0502040204020203" pitchFamily="34" charset="0"/>
                              <a:ea typeface="Gadugi" panose="020B0502040204020203" pitchFamily="34" charset="0"/>
                              <a:cs typeface="Times New Roman" panose="02020603050405020304" pitchFamily="18" charset="0"/>
                            </a:rPr>
                            <a:t>C</a:t>
                          </a:r>
                          <a:r>
                            <a:rPr lang="zh-CN" altLang="en-US" b="1" dirty="0" smtClean="0">
                              <a:latin typeface="Gadugi" panose="020B0502040204020203" pitchFamily="34" charset="0"/>
                              <a:ea typeface="黑体" panose="02010609060101010101" pitchFamily="49" charset="-122"/>
                              <a:cs typeface="Times New Roman" panose="02020603050405020304" pitchFamily="18" charset="0"/>
                            </a:rPr>
                            <a:t>卖出</a:t>
                          </a:r>
                          <a:r>
                            <a:rPr lang="en-US" altLang="zh-CN" b="1" dirty="0" smtClean="0">
                              <a:latin typeface="Gadugi" panose="020B0502040204020203" pitchFamily="34" charset="0"/>
                              <a:ea typeface="Gadugi" panose="020B0502040204020203" pitchFamily="34" charset="0"/>
                              <a:cs typeface="Times New Roman" panose="02020603050405020304" pitchFamily="18" charset="0"/>
                            </a:rPr>
                            <a:t>2</a:t>
                          </a:r>
                          <a:r>
                            <a:rPr lang="zh-CN" altLang="en-US" b="1" dirty="0" smtClean="0">
                              <a:latin typeface="Gadugi" panose="020B0502040204020203" pitchFamily="34" charset="0"/>
                              <a:ea typeface="黑体" panose="02010609060101010101" pitchFamily="49" charset="-122"/>
                              <a:cs typeface="Times New Roman" panose="02020603050405020304" pitchFamily="18" charset="0"/>
                            </a:rPr>
                            <a:t>份该合约，投资者</a:t>
                          </a:r>
                          <a:r>
                            <a:rPr lang="en-US" altLang="zh-CN" b="1" dirty="0" smtClean="0">
                              <a:latin typeface="Gadugi" panose="020B0502040204020203" pitchFamily="34" charset="0"/>
                              <a:ea typeface="Gadugi" panose="020B0502040204020203" pitchFamily="34" charset="0"/>
                              <a:cs typeface="Times New Roman" panose="02020603050405020304" pitchFamily="18" charset="0"/>
                            </a:rPr>
                            <a:t>E</a:t>
                          </a:r>
                          <a:r>
                            <a:rPr lang="zh-CN" altLang="en-US" b="1" dirty="0" smtClean="0">
                              <a:latin typeface="Gadugi" panose="020B0502040204020203" pitchFamily="34" charset="0"/>
                              <a:ea typeface="黑体" panose="02010609060101010101" pitchFamily="49" charset="-122"/>
                              <a:cs typeface="Times New Roman" panose="02020603050405020304" pitchFamily="18" charset="0"/>
                            </a:rPr>
                            <a:t>买入</a:t>
                          </a:r>
                          <a:r>
                            <a:rPr lang="en-US" altLang="zh-CN" b="1" dirty="0" smtClean="0">
                              <a:latin typeface="Gadugi" panose="020B0502040204020203" pitchFamily="34" charset="0"/>
                              <a:ea typeface="Gadugi" panose="020B0502040204020203" pitchFamily="34" charset="0"/>
                              <a:cs typeface="Times New Roman" panose="02020603050405020304" pitchFamily="18" charset="0"/>
                            </a:rPr>
                            <a:t>2</a:t>
                          </a:r>
                          <a:r>
                            <a:rPr lang="zh-CN" altLang="en-US" b="1" dirty="0" smtClean="0">
                              <a:latin typeface="Gadugi" panose="020B0502040204020203" pitchFamily="34" charset="0"/>
                              <a:ea typeface="黑体" panose="02010609060101010101" pitchFamily="49" charset="-122"/>
                              <a:cs typeface="Times New Roman" panose="02020603050405020304" pitchFamily="18" charset="0"/>
                            </a:rPr>
                            <a:t>份该合约</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tc hMerge="1">
                      <a:txBody>
                        <a:bodyPr/>
                        <a:lstStyle/>
                        <a:p>
                          <a:endParaRPr lang="zh-CN" altLang="en-US"/>
                        </a:p>
                      </a:txBody>
                      <a:tcPr/>
                    </a:tc>
                    <a:tc>
                      <a:txBody>
                        <a:bodyPr/>
                        <a:lstStyle/>
                        <a:p>
                          <a:pPr algn="ctr">
                            <a:lnSpc>
                              <a:spcPct val="100000"/>
                            </a:lnSpc>
                          </a:pPr>
                          <a:r>
                            <a:rPr lang="en-US" altLang="zh-CN" b="1" dirty="0" smtClean="0">
                              <a:latin typeface="Gadugi" panose="020B0502040204020203" pitchFamily="34" charset="0"/>
                              <a:ea typeface="Gadugi" panose="020B0502040204020203" pitchFamily="34" charset="0"/>
                              <a:cs typeface="Times New Roman" panose="02020603050405020304" pitchFamily="18" charset="0"/>
                            </a:rPr>
                            <a:t>4</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5"/>
                      </a:ext>
                    </a:extLst>
                  </a:tr>
                  <a:tr h="365760">
                    <a:tc rowSpan="6">
                      <a:txBody>
                        <a:bodyPr/>
                        <a:lstStyle/>
                        <a:p>
                          <a:pPr algn="ctr">
                            <a:lnSpc>
                              <a:spcPct val="100000"/>
                            </a:lnSpc>
                          </a:pPr>
                          <a:r>
                            <a:rPr lang="zh-CN" altLang="en-US" b="1" dirty="0" smtClean="0">
                              <a:latin typeface="Gadugi" panose="020B0502040204020203" pitchFamily="34" charset="0"/>
                              <a:ea typeface="黑体" panose="02010609060101010101" pitchFamily="49" charset="-122"/>
                              <a:cs typeface="Times New Roman" panose="02020603050405020304" pitchFamily="18" charset="0"/>
                            </a:rPr>
                            <a:t>最后头寸</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tc>
                      <a:txBody>
                        <a:bodyPr/>
                        <a:lstStyle/>
                        <a:p>
                          <a:pPr algn="ctr">
                            <a:lnSpc>
                              <a:spcPct val="100000"/>
                            </a:lnSpc>
                          </a:pPr>
                          <a:r>
                            <a:rPr lang="zh-CN" altLang="en-US" b="1" dirty="0" smtClean="0">
                              <a:solidFill>
                                <a:schemeClr val="bg1"/>
                              </a:solidFill>
                              <a:latin typeface="Gadugi" panose="020B0502040204020203" pitchFamily="34" charset="0"/>
                              <a:ea typeface="黑体" panose="02010609060101010101" pitchFamily="49" charset="-122"/>
                              <a:cs typeface="Times New Roman" panose="02020603050405020304" pitchFamily="18" charset="0"/>
                            </a:rPr>
                            <a:t>投资者</a:t>
                          </a:r>
                          <a:endParaRPr lang="zh-CN" altLang="en-US" b="1" dirty="0">
                            <a:solidFill>
                              <a:schemeClr val="bg1"/>
                            </a:solidFill>
                            <a:latin typeface="Gadugi" panose="020B0502040204020203" pitchFamily="34" charset="0"/>
                            <a:ea typeface="黑体" panose="02010609060101010101" pitchFamily="49" charset="-122"/>
                            <a:cs typeface="Times New Roman" panose="02020603050405020304" pitchFamily="18" charset="0"/>
                          </a:endParaRPr>
                        </a:p>
                      </a:txBody>
                      <a:tcPr anchor="ctr">
                        <a:solidFill>
                          <a:srgbClr val="4F81BD"/>
                        </a:solidFill>
                      </a:tcPr>
                    </a:tc>
                    <a:tc>
                      <a:txBody>
                        <a:bodyPr/>
                        <a:lstStyle/>
                        <a:p>
                          <a:pPr algn="ctr">
                            <a:lnSpc>
                              <a:spcPct val="100000"/>
                            </a:lnSpc>
                          </a:pPr>
                          <a:r>
                            <a:rPr lang="zh-CN" altLang="en-US" b="1" dirty="0" smtClean="0">
                              <a:solidFill>
                                <a:schemeClr val="bg1"/>
                              </a:solidFill>
                              <a:latin typeface="Gadugi" panose="020B0502040204020203" pitchFamily="34" charset="0"/>
                              <a:ea typeface="黑体" panose="02010609060101010101" pitchFamily="49" charset="-122"/>
                              <a:cs typeface="Times New Roman" panose="02020603050405020304" pitchFamily="18" charset="0"/>
                            </a:rPr>
                            <a:t>多头数</a:t>
                          </a:r>
                          <a:endParaRPr lang="zh-CN" altLang="en-US" b="1" dirty="0">
                            <a:solidFill>
                              <a:schemeClr val="bg1"/>
                            </a:solidFill>
                            <a:latin typeface="Gadugi" panose="020B0502040204020203" pitchFamily="34" charset="0"/>
                            <a:ea typeface="黑体" panose="02010609060101010101" pitchFamily="49" charset="-122"/>
                            <a:cs typeface="Times New Roman" panose="02020603050405020304" pitchFamily="18" charset="0"/>
                          </a:endParaRPr>
                        </a:p>
                      </a:txBody>
                      <a:tcPr anchor="ctr">
                        <a:solidFill>
                          <a:srgbClr val="4F81BD"/>
                        </a:solidFill>
                      </a:tcPr>
                    </a:tc>
                    <a:tc>
                      <a:txBody>
                        <a:bodyPr/>
                        <a:lstStyle/>
                        <a:p>
                          <a:pPr algn="ctr">
                            <a:lnSpc>
                              <a:spcPct val="100000"/>
                            </a:lnSpc>
                          </a:pPr>
                          <a:r>
                            <a:rPr lang="zh-CN" altLang="en-US" b="1" dirty="0" smtClean="0">
                              <a:solidFill>
                                <a:schemeClr val="bg1"/>
                              </a:solidFill>
                              <a:latin typeface="Gadugi" panose="020B0502040204020203" pitchFamily="34" charset="0"/>
                              <a:ea typeface="黑体" panose="02010609060101010101" pitchFamily="49" charset="-122"/>
                              <a:cs typeface="Times New Roman" panose="02020603050405020304" pitchFamily="18" charset="0"/>
                            </a:rPr>
                            <a:t>空头数</a:t>
                          </a:r>
                          <a:endParaRPr lang="zh-CN" altLang="en-US" b="1" dirty="0">
                            <a:solidFill>
                              <a:schemeClr val="bg1"/>
                            </a:solidFill>
                            <a:latin typeface="Gadugi" panose="020B0502040204020203" pitchFamily="34" charset="0"/>
                            <a:ea typeface="黑体" panose="02010609060101010101" pitchFamily="49" charset="-122"/>
                            <a:cs typeface="Times New Roman" panose="02020603050405020304" pitchFamily="18" charset="0"/>
                          </a:endParaRPr>
                        </a:p>
                      </a:txBody>
                      <a:tcPr anchor="ctr">
                        <a:solidFill>
                          <a:srgbClr val="4F81BD"/>
                        </a:solidFill>
                      </a:tcPr>
                    </a:tc>
                    <a:extLst>
                      <a:ext uri="{0D108BD9-81ED-4DB2-BD59-A6C34878D82A}">
                        <a16:rowId xmlns:a16="http://schemas.microsoft.com/office/drawing/2014/main" val="10006"/>
                      </a:ext>
                    </a:extLst>
                  </a:tr>
                  <a:tr h="365760">
                    <a:tc vMerge="1">
                      <a:txBody>
                        <a:bodyPr/>
                        <a:lstStyle/>
                        <a:p>
                          <a:pPr algn="ctr">
                            <a:lnSpc>
                              <a:spcPct val="100000"/>
                            </a:lnSpc>
                          </a:pP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tc>
                      <a:txBody>
                        <a:bodyPr/>
                        <a:lstStyle/>
                        <a:p>
                          <a:pPr algn="ctr">
                            <a:lnSpc>
                              <a:spcPct val="100000"/>
                            </a:lnSpc>
                          </a:pPr>
                          <a:r>
                            <a:rPr lang="en-US" altLang="zh-CN" b="1" dirty="0" smtClean="0">
                              <a:latin typeface="Gadugi" panose="020B0502040204020203" pitchFamily="34" charset="0"/>
                              <a:ea typeface="Gadugi" panose="020B0502040204020203" pitchFamily="34" charset="0"/>
                              <a:cs typeface="Times New Roman" panose="02020603050405020304" pitchFamily="18" charset="0"/>
                            </a:rPr>
                            <a:t>B</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tc>
                      <a:txBody>
                        <a:bodyPr/>
                        <a:lstStyle/>
                        <a:p>
                          <a:pPr algn="ctr">
                            <a:lnSpc>
                              <a:spcPct val="100000"/>
                            </a:lnSpc>
                          </a:pPr>
                          <a:r>
                            <a:rPr lang="en-US" altLang="zh-CN" b="1" dirty="0" smtClean="0">
                              <a:latin typeface="Gadugi" panose="020B0502040204020203" pitchFamily="34" charset="0"/>
                              <a:ea typeface="Gadugi" panose="020B0502040204020203" pitchFamily="34" charset="0"/>
                              <a:cs typeface="Times New Roman" panose="02020603050405020304" pitchFamily="18" charset="0"/>
                            </a:rPr>
                            <a:t>—</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tc>
                      <a:txBody>
                        <a:bodyPr/>
                        <a:lstStyle/>
                        <a:p>
                          <a:pPr algn="ctr">
                            <a:lnSpc>
                              <a:spcPct val="100000"/>
                            </a:lnSpc>
                          </a:pPr>
                          <a:r>
                            <a:rPr lang="en-US" altLang="zh-CN" b="1" dirty="0" smtClean="0">
                              <a:latin typeface="Gadugi" panose="020B0502040204020203" pitchFamily="34" charset="0"/>
                              <a:ea typeface="Gadugi" panose="020B0502040204020203" pitchFamily="34" charset="0"/>
                              <a:cs typeface="Times New Roman" panose="02020603050405020304" pitchFamily="18" charset="0"/>
                            </a:rPr>
                            <a:t>1</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7"/>
                      </a:ext>
                    </a:extLst>
                  </a:tr>
                  <a:tr h="365760">
                    <a:tc vMerge="1">
                      <a:txBody>
                        <a:bodyPr/>
                        <a:lstStyle/>
                        <a:p>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US" altLang="zh-CN" b="1" dirty="0" smtClean="0">
                              <a:latin typeface="Gadugi" panose="020B0502040204020203" pitchFamily="34" charset="0"/>
                              <a:ea typeface="Gadugi" panose="020B0502040204020203" pitchFamily="34" charset="0"/>
                              <a:cs typeface="Times New Roman" panose="02020603050405020304" pitchFamily="18" charset="0"/>
                            </a:rPr>
                            <a:t>C</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tc>
                      <a:txBody>
                        <a:bodyPr/>
                        <a:lstStyle/>
                        <a:p>
                          <a:pPr algn="ctr">
                            <a:lnSpc>
                              <a:spcPct val="100000"/>
                            </a:lnSpc>
                          </a:pPr>
                          <a:r>
                            <a:rPr lang="en-US" altLang="zh-CN" b="1" dirty="0" smtClean="0">
                              <a:latin typeface="Gadugi" panose="020B0502040204020203" pitchFamily="34" charset="0"/>
                              <a:ea typeface="Gadugi" panose="020B0502040204020203" pitchFamily="34" charset="0"/>
                              <a:cs typeface="Times New Roman" panose="02020603050405020304" pitchFamily="18" charset="0"/>
                            </a:rPr>
                            <a:t>2</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tc>
                      <a:txBody>
                        <a:bodyPr/>
                        <a:lstStyle/>
                        <a:p>
                          <a:pPr algn="ctr">
                            <a:lnSpc>
                              <a:spcPct val="100000"/>
                            </a:lnSpc>
                          </a:pPr>
                          <a:r>
                            <a:rPr lang="en-US" altLang="zh-CN" b="1" dirty="0" smtClean="0">
                              <a:latin typeface="Gadugi" panose="020B0502040204020203" pitchFamily="34" charset="0"/>
                              <a:ea typeface="Gadugi" panose="020B0502040204020203" pitchFamily="34" charset="0"/>
                              <a:cs typeface="Times New Roman" panose="02020603050405020304" pitchFamily="18" charset="0"/>
                            </a:rPr>
                            <a:t>—</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8"/>
                      </a:ext>
                    </a:extLst>
                  </a:tr>
                  <a:tr h="365760">
                    <a:tc vMerge="1">
                      <a:txBody>
                        <a:bodyPr/>
                        <a:lstStyle/>
                        <a:p>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US" altLang="zh-CN" b="1" dirty="0" smtClean="0">
                              <a:latin typeface="Gadugi" panose="020B0502040204020203" pitchFamily="34" charset="0"/>
                              <a:ea typeface="Gadugi" panose="020B0502040204020203" pitchFamily="34" charset="0"/>
                              <a:cs typeface="Times New Roman" panose="02020603050405020304" pitchFamily="18" charset="0"/>
                            </a:rPr>
                            <a:t>D</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tc>
                      <a:txBody>
                        <a:bodyPr/>
                        <a:lstStyle/>
                        <a:p>
                          <a:pPr algn="ctr">
                            <a:lnSpc>
                              <a:spcPct val="100000"/>
                            </a:lnSpc>
                          </a:pPr>
                          <a:r>
                            <a:rPr lang="en-US" altLang="zh-CN" b="1" dirty="0" smtClean="0">
                              <a:latin typeface="Gadugi" panose="020B0502040204020203" pitchFamily="34" charset="0"/>
                              <a:ea typeface="Gadugi" panose="020B0502040204020203" pitchFamily="34" charset="0"/>
                              <a:cs typeface="Times New Roman" panose="02020603050405020304" pitchFamily="18" charset="0"/>
                            </a:rPr>
                            <a:t>—</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tc>
                      <a:txBody>
                        <a:bodyPr/>
                        <a:lstStyle/>
                        <a:p>
                          <a:pPr algn="ctr">
                            <a:lnSpc>
                              <a:spcPct val="100000"/>
                            </a:lnSpc>
                          </a:pPr>
                          <a:r>
                            <a:rPr lang="en-US" altLang="zh-CN" b="1" dirty="0" smtClean="0">
                              <a:latin typeface="Gadugi" panose="020B0502040204020203" pitchFamily="34" charset="0"/>
                              <a:ea typeface="Gadugi" panose="020B0502040204020203" pitchFamily="34" charset="0"/>
                              <a:cs typeface="Times New Roman" panose="02020603050405020304" pitchFamily="18" charset="0"/>
                            </a:rPr>
                            <a:t>3</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9"/>
                      </a:ext>
                    </a:extLst>
                  </a:tr>
                  <a:tr h="365760">
                    <a:tc vMerge="1">
                      <a:txBody>
                        <a:bodyPr/>
                        <a:lstStyle/>
                        <a:p>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US" altLang="zh-CN" b="1" dirty="0" smtClean="0">
                              <a:latin typeface="Gadugi" panose="020B0502040204020203" pitchFamily="34" charset="0"/>
                              <a:ea typeface="Gadugi" panose="020B0502040204020203" pitchFamily="34" charset="0"/>
                              <a:cs typeface="Times New Roman" panose="02020603050405020304" pitchFamily="18" charset="0"/>
                            </a:rPr>
                            <a:t>E</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tc>
                      <a:txBody>
                        <a:bodyPr/>
                        <a:lstStyle/>
                        <a:p>
                          <a:pPr algn="ctr">
                            <a:lnSpc>
                              <a:spcPct val="100000"/>
                            </a:lnSpc>
                          </a:pPr>
                          <a:r>
                            <a:rPr lang="en-US" altLang="zh-CN" b="1" dirty="0" smtClean="0">
                              <a:latin typeface="Gadugi" panose="020B0502040204020203" pitchFamily="34" charset="0"/>
                              <a:ea typeface="Gadugi" panose="020B0502040204020203" pitchFamily="34" charset="0"/>
                              <a:cs typeface="Times New Roman" panose="02020603050405020304" pitchFamily="18" charset="0"/>
                            </a:rPr>
                            <a:t>2</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tc>
                      <a:txBody>
                        <a:bodyPr/>
                        <a:lstStyle/>
                        <a:p>
                          <a:pPr algn="ctr">
                            <a:lnSpc>
                              <a:spcPct val="100000"/>
                            </a:lnSpc>
                          </a:pPr>
                          <a:r>
                            <a:rPr lang="en-US" altLang="zh-CN" b="1" dirty="0" smtClean="0">
                              <a:latin typeface="Gadugi" panose="020B0502040204020203" pitchFamily="34" charset="0"/>
                              <a:ea typeface="Gadugi" panose="020B0502040204020203" pitchFamily="34" charset="0"/>
                              <a:cs typeface="Times New Roman" panose="02020603050405020304" pitchFamily="18" charset="0"/>
                            </a:rPr>
                            <a:t>—</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10"/>
                      </a:ext>
                    </a:extLst>
                  </a:tr>
                  <a:tr h="365760">
                    <a:tc vMerge="1">
                      <a:txBody>
                        <a:bodyPr/>
                        <a:lstStyle/>
                        <a:p>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zh-CN" altLang="en-US" b="1" dirty="0" smtClean="0">
                              <a:latin typeface="Gadugi" panose="020B0502040204020203" pitchFamily="34" charset="0"/>
                              <a:ea typeface="黑体" panose="02010609060101010101" pitchFamily="49" charset="-122"/>
                              <a:cs typeface="Times New Roman" panose="02020603050405020304" pitchFamily="18" charset="0"/>
                            </a:rPr>
                            <a:t>所有投资者</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tc>
                      <a:txBody>
                        <a:bodyPr/>
                        <a:lstStyle/>
                        <a:p>
                          <a:pPr algn="ctr">
                            <a:lnSpc>
                              <a:spcPct val="100000"/>
                            </a:lnSpc>
                          </a:pPr>
                          <a:r>
                            <a:rPr lang="en-US" altLang="zh-CN" b="1" dirty="0" smtClean="0">
                              <a:latin typeface="Gadugi" panose="020B0502040204020203" pitchFamily="34" charset="0"/>
                              <a:ea typeface="Gadugi" panose="020B0502040204020203" pitchFamily="34" charset="0"/>
                              <a:cs typeface="Times New Roman" panose="02020603050405020304" pitchFamily="18" charset="0"/>
                            </a:rPr>
                            <a:t>4</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tc>
                      <a:txBody>
                        <a:bodyPr/>
                        <a:lstStyle/>
                        <a:p>
                          <a:pPr algn="ctr">
                            <a:lnSpc>
                              <a:spcPct val="100000"/>
                            </a:lnSpc>
                          </a:pPr>
                          <a:r>
                            <a:rPr lang="en-US" altLang="zh-CN" b="1" dirty="0" smtClean="0">
                              <a:latin typeface="Gadugi" panose="020B0502040204020203" pitchFamily="34" charset="0"/>
                              <a:ea typeface="Gadugi" panose="020B0502040204020203" pitchFamily="34" charset="0"/>
                              <a:cs typeface="Times New Roman" panose="02020603050405020304" pitchFamily="18" charset="0"/>
                            </a:rPr>
                            <a:t>4</a:t>
                          </a:r>
                          <a:endParaRPr lang="zh-CN" altLang="en-US" b="1" dirty="0">
                            <a:latin typeface="Gadugi" panose="020B0502040204020203" pitchFamily="34"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11"/>
                      </a:ext>
                    </a:extLst>
                  </a:tr>
                </a:tbl>
              </a:graphicData>
            </a:graphic>
          </p:graphicFrame>
        </mc:Fallback>
      </mc:AlternateContent>
    </p:spTree>
    <p:extLst>
      <p:ext uri="{BB962C8B-B14F-4D97-AF65-F5344CB8AC3E}">
        <p14:creationId xmlns:p14="http://schemas.microsoft.com/office/powerpoint/2010/main" val="290204803"/>
      </p:ext>
    </p:extLst>
  </p:cSld>
  <p:clrMapOvr>
    <a:masterClrMapping/>
  </p:clrMapOvr>
  <p:transition>
    <p:randomBar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第三节 远期与期货的比较</a:t>
            </a:r>
          </a:p>
        </p:txBody>
      </p:sp>
    </p:spTree>
    <p:extLst>
      <p:ext uri="{BB962C8B-B14F-4D97-AF65-F5344CB8AC3E}">
        <p14:creationId xmlns:p14="http://schemas.microsoft.com/office/powerpoint/2010/main" val="709153384"/>
      </p:ext>
    </p:extLst>
  </p:cSld>
  <p:clrMapOvr>
    <a:masterClrMapping/>
  </p:clrMapOvr>
  <p:transition>
    <p:randomBar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远期和期货在本质上是</a:t>
            </a:r>
            <a:r>
              <a:rPr lang="zh-CN" altLang="en-US" dirty="0" smtClean="0"/>
              <a:t>一样的</a:t>
            </a:r>
            <a:r>
              <a:rPr lang="zh-CN" altLang="en-US" dirty="0"/>
              <a:t>，但两者仍存在很多差异，主要体现为：</a:t>
            </a:r>
          </a:p>
          <a:p>
            <a:pPr lvl="1"/>
            <a:r>
              <a:rPr lang="zh-CN" altLang="en-US" dirty="0"/>
              <a:t>交易场所不同 </a:t>
            </a:r>
          </a:p>
          <a:p>
            <a:pPr lvl="1"/>
            <a:r>
              <a:rPr lang="zh-CN" altLang="en-US" dirty="0"/>
              <a:t>标准化程度不同</a:t>
            </a:r>
          </a:p>
          <a:p>
            <a:pPr lvl="1"/>
            <a:r>
              <a:rPr lang="zh-CN" altLang="en-US" dirty="0"/>
              <a:t>违约风险不同</a:t>
            </a:r>
          </a:p>
          <a:p>
            <a:pPr lvl="1"/>
            <a:r>
              <a:rPr lang="zh-CN" altLang="en-US" dirty="0"/>
              <a:t>合约双方关系不同</a:t>
            </a:r>
          </a:p>
          <a:p>
            <a:pPr lvl="1"/>
            <a:r>
              <a:rPr lang="zh-CN" altLang="en-US" dirty="0"/>
              <a:t>价格确定方式不同</a:t>
            </a:r>
          </a:p>
          <a:p>
            <a:pPr lvl="1"/>
            <a:r>
              <a:rPr lang="zh-CN" altLang="en-US" dirty="0"/>
              <a:t>结算方式不同 </a:t>
            </a:r>
          </a:p>
          <a:p>
            <a:pPr lvl="1"/>
            <a:r>
              <a:rPr lang="zh-CN" altLang="en-US" dirty="0"/>
              <a:t>结清方式不同</a:t>
            </a:r>
          </a:p>
        </p:txBody>
      </p:sp>
      <p:sp>
        <p:nvSpPr>
          <p:cNvPr id="3" name="标题 2"/>
          <p:cNvSpPr>
            <a:spLocks noGrp="1"/>
          </p:cNvSpPr>
          <p:nvPr>
            <p:ph type="title"/>
          </p:nvPr>
        </p:nvSpPr>
        <p:spPr/>
        <p:txBody>
          <a:bodyPr/>
          <a:lstStyle/>
          <a:p>
            <a:r>
              <a:rPr lang="zh-CN" altLang="en-US" dirty="0"/>
              <a:t>远期与期货的比</a:t>
            </a:r>
            <a:r>
              <a:rPr lang="zh-CN" altLang="en-US" dirty="0" smtClean="0"/>
              <a:t>较</a:t>
            </a:r>
            <a:endParaRPr lang="zh-CN" altLang="en-US" dirty="0"/>
          </a:p>
        </p:txBody>
      </p:sp>
    </p:spTree>
    <p:extLst>
      <p:ext uri="{BB962C8B-B14F-4D97-AF65-F5344CB8AC3E}">
        <p14:creationId xmlns:p14="http://schemas.microsoft.com/office/powerpoint/2010/main" val="2951554960"/>
      </p:ext>
    </p:extLst>
  </p:cSld>
  <p:clrMapOvr>
    <a:masterClrMapping/>
  </p:clrMapOvr>
  <p:transition>
    <p:randomBar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远期并没有固定的交易场所，买卖双方各自寻找合适的对象，是一个无严格组织的分散市场</a:t>
            </a:r>
            <a:r>
              <a:rPr lang="zh-CN" altLang="en-US" dirty="0" smtClean="0"/>
              <a:t>。</a:t>
            </a:r>
            <a:endParaRPr lang="en-US" altLang="zh-CN" dirty="0" smtClean="0"/>
          </a:p>
          <a:p>
            <a:pPr lvl="1"/>
            <a:r>
              <a:rPr lang="zh-CN" altLang="en-US" dirty="0" smtClean="0"/>
              <a:t>在</a:t>
            </a:r>
            <a:r>
              <a:rPr lang="zh-CN" altLang="en-US" dirty="0"/>
              <a:t>金融远期交易中，金融机构（尤其是银行）充当着重要角色。 </a:t>
            </a:r>
          </a:p>
          <a:p>
            <a:r>
              <a:rPr lang="zh-CN" altLang="en-US" dirty="0"/>
              <a:t>期货合约则是在交易所内交易，一般不允许场外交易</a:t>
            </a:r>
            <a:r>
              <a:rPr lang="zh-CN" altLang="en-US" dirty="0" smtClean="0"/>
              <a:t>。</a:t>
            </a:r>
            <a:endParaRPr lang="en-US" altLang="zh-CN" dirty="0" smtClean="0"/>
          </a:p>
          <a:p>
            <a:pPr lvl="1"/>
            <a:r>
              <a:rPr lang="zh-CN" altLang="en-US" dirty="0" smtClean="0"/>
              <a:t>期</a:t>
            </a:r>
            <a:r>
              <a:rPr lang="zh-CN" altLang="en-US" dirty="0"/>
              <a:t>货市场是一个有组织的、有秩序</a:t>
            </a:r>
            <a:r>
              <a:rPr lang="zh-CN" altLang="en-US" dirty="0" smtClean="0"/>
              <a:t>的统一市</a:t>
            </a:r>
            <a:r>
              <a:rPr lang="zh-CN" altLang="en-US" dirty="0"/>
              <a:t>场。</a:t>
            </a:r>
          </a:p>
        </p:txBody>
      </p:sp>
      <p:sp>
        <p:nvSpPr>
          <p:cNvPr id="3" name="标题 2"/>
          <p:cNvSpPr>
            <a:spLocks noGrp="1"/>
          </p:cNvSpPr>
          <p:nvPr>
            <p:ph type="title"/>
          </p:nvPr>
        </p:nvSpPr>
        <p:spPr/>
        <p:txBody>
          <a:bodyPr/>
          <a:lstStyle/>
          <a:p>
            <a:r>
              <a:rPr lang="zh-CN" altLang="en-US" dirty="0"/>
              <a:t>一、交易场所不同</a:t>
            </a:r>
          </a:p>
        </p:txBody>
      </p:sp>
    </p:spTree>
    <p:extLst>
      <p:ext uri="{BB962C8B-B14F-4D97-AF65-F5344CB8AC3E}">
        <p14:creationId xmlns:p14="http://schemas.microsoft.com/office/powerpoint/2010/main" val="2498262271"/>
      </p:ext>
    </p:extLst>
  </p:cSld>
  <p:clrMapOvr>
    <a:masterClrMapping/>
  </p:clrMapOvr>
  <p:transition>
    <p:randomBar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远期交易遵循“契约自由”的原</a:t>
            </a:r>
            <a:r>
              <a:rPr lang="zh-CN" altLang="en-US" dirty="0" smtClean="0"/>
              <a:t>则。这</a:t>
            </a:r>
            <a:r>
              <a:rPr lang="zh-CN" altLang="en-US" dirty="0"/>
              <a:t>使得远期合约具有很大的灵活性，但也给合约的转手和流通造成很大麻烦，导致了远期合约二级市场的不发达。</a:t>
            </a:r>
          </a:p>
          <a:p>
            <a:r>
              <a:rPr lang="zh-CN" altLang="en-US" dirty="0"/>
              <a:t>期货合约则是标准化的，只有价格是在成交时根据市场行情确定</a:t>
            </a:r>
            <a:r>
              <a:rPr lang="zh-CN" altLang="en-US" dirty="0" smtClean="0"/>
              <a:t>。</a:t>
            </a:r>
            <a:endParaRPr lang="en-US" altLang="zh-CN" dirty="0" smtClean="0"/>
          </a:p>
          <a:p>
            <a:pPr lvl="1"/>
            <a:r>
              <a:rPr lang="zh-CN" altLang="en-US" dirty="0" smtClean="0"/>
              <a:t>标</a:t>
            </a:r>
            <a:r>
              <a:rPr lang="zh-CN" altLang="en-US" dirty="0"/>
              <a:t>准化条款便利了期货合约的订立和转让，使期货合约具有极强的流动性，但另一方面，这也使得期货难以满足特殊的交易需求。</a:t>
            </a:r>
          </a:p>
          <a:p>
            <a:endParaRPr lang="zh-CN" altLang="en-US" dirty="0"/>
          </a:p>
        </p:txBody>
      </p:sp>
      <p:sp>
        <p:nvSpPr>
          <p:cNvPr id="3" name="标题 2"/>
          <p:cNvSpPr>
            <a:spLocks noGrp="1"/>
          </p:cNvSpPr>
          <p:nvPr>
            <p:ph type="title"/>
          </p:nvPr>
        </p:nvSpPr>
        <p:spPr/>
        <p:txBody>
          <a:bodyPr/>
          <a:lstStyle/>
          <a:p>
            <a:r>
              <a:rPr lang="zh-CN" altLang="en-US" dirty="0"/>
              <a:t>二、标准化程度不同</a:t>
            </a:r>
          </a:p>
        </p:txBody>
      </p:sp>
    </p:spTree>
    <p:extLst>
      <p:ext uri="{BB962C8B-B14F-4D97-AF65-F5344CB8AC3E}">
        <p14:creationId xmlns:p14="http://schemas.microsoft.com/office/powerpoint/2010/main" val="1939237526"/>
      </p:ext>
    </p:extLst>
  </p:cSld>
  <p:clrMapOvr>
    <a:masterClrMapping/>
  </p:clrMapOvr>
  <p:transition>
    <p:randomBar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远期合约的履行主要取决于签约双方的信用，一旦一方无力或不愿履约时，另一方就会蒙受损失。</a:t>
            </a:r>
          </a:p>
          <a:p>
            <a:r>
              <a:rPr lang="zh-CN" altLang="en-US" dirty="0"/>
              <a:t>期货合约的履行则由交易所或清算公司提供担保</a:t>
            </a:r>
            <a:r>
              <a:rPr lang="zh-CN" altLang="en-US" dirty="0" smtClean="0"/>
              <a:t>。</a:t>
            </a:r>
            <a:endParaRPr lang="en-US" altLang="zh-CN" dirty="0" smtClean="0"/>
          </a:p>
          <a:p>
            <a:pPr lvl="1"/>
            <a:r>
              <a:rPr lang="zh-CN" altLang="en-US" dirty="0" smtClean="0"/>
              <a:t>交</a:t>
            </a:r>
            <a:r>
              <a:rPr lang="zh-CN" altLang="en-US" dirty="0"/>
              <a:t>易双方直接面对的都是交易所，即使一方违约，另一方也几乎不会受到影响</a:t>
            </a:r>
            <a:r>
              <a:rPr lang="zh-CN" altLang="en-US" dirty="0" smtClean="0"/>
              <a:t>。</a:t>
            </a:r>
            <a:endParaRPr lang="en-US" altLang="zh-CN" dirty="0" smtClean="0"/>
          </a:p>
          <a:p>
            <a:pPr lvl="1"/>
            <a:r>
              <a:rPr lang="zh-CN" altLang="en-US" dirty="0" smtClean="0"/>
              <a:t>机</a:t>
            </a:r>
            <a:r>
              <a:rPr lang="zh-CN" altLang="en-US" dirty="0"/>
              <a:t>制完善的期货交易的违约风险几乎为零。</a:t>
            </a:r>
            <a:br>
              <a:rPr lang="zh-CN" altLang="en-US" dirty="0"/>
            </a:br>
            <a:endParaRPr lang="zh-CN" altLang="en-US" dirty="0"/>
          </a:p>
          <a:p>
            <a:endParaRPr lang="zh-CN" altLang="en-US" dirty="0"/>
          </a:p>
        </p:txBody>
      </p:sp>
      <p:sp>
        <p:nvSpPr>
          <p:cNvPr id="3" name="标题 2"/>
          <p:cNvSpPr>
            <a:spLocks noGrp="1"/>
          </p:cNvSpPr>
          <p:nvPr>
            <p:ph type="title"/>
          </p:nvPr>
        </p:nvSpPr>
        <p:spPr/>
        <p:txBody>
          <a:bodyPr/>
          <a:lstStyle/>
          <a:p>
            <a:r>
              <a:rPr lang="zh-CN" altLang="en-US" dirty="0"/>
              <a:t>三、违约风险不同</a:t>
            </a:r>
          </a:p>
        </p:txBody>
      </p:sp>
    </p:spTree>
    <p:extLst>
      <p:ext uri="{BB962C8B-B14F-4D97-AF65-F5344CB8AC3E}">
        <p14:creationId xmlns:p14="http://schemas.microsoft.com/office/powerpoint/2010/main" val="3653996607"/>
      </p:ext>
    </p:extLst>
  </p:cSld>
  <p:clrMapOvr>
    <a:masterClrMapping/>
  </p:clrMapOvr>
  <p:transition>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dirty="0" smtClean="0">
                    <a:solidFill>
                      <a:srgbClr val="0000CC"/>
                    </a:solidFill>
                  </a:rPr>
                  <a:t>案例</a:t>
                </a:r>
                <a:r>
                  <a:rPr lang="en-US" altLang="zh-CN" dirty="0" smtClean="0">
                    <a:solidFill>
                      <a:srgbClr val="0000CC"/>
                    </a:solidFill>
                  </a:rPr>
                  <a:t> </a:t>
                </a:r>
                <a:r>
                  <a:rPr lang="zh-CN" altLang="en-US" dirty="0"/>
                  <a:t>人民币远</a:t>
                </a:r>
                <a:r>
                  <a:rPr lang="zh-CN" altLang="en-US" dirty="0" smtClean="0"/>
                  <a:t>期外汇</a:t>
                </a:r>
                <a:r>
                  <a:rPr lang="zh-CN" altLang="en-US" dirty="0" smtClean="0">
                    <a:solidFill>
                      <a:srgbClr val="0000CC"/>
                    </a:solidFill>
                  </a:rPr>
                  <a:t>（表</a:t>
                </a:r>
                <a:r>
                  <a:rPr lang="en-US" altLang="zh-CN" dirty="0" smtClean="0">
                    <a:solidFill>
                      <a:srgbClr val="0000CC"/>
                    </a:solidFill>
                  </a:rPr>
                  <a:t>2.1</a:t>
                </a:r>
                <a:r>
                  <a:rPr lang="zh-CN" altLang="en-US" dirty="0" smtClean="0">
                    <a:solidFill>
                      <a:srgbClr val="0000CC"/>
                    </a:solidFill>
                  </a:rPr>
                  <a:t>，</a:t>
                </a:r>
                <a:r>
                  <a:rPr lang="en-US" altLang="zh-CN" dirty="0" smtClean="0">
                    <a:solidFill>
                      <a:srgbClr val="0000CC"/>
                    </a:solidFill>
                  </a:rPr>
                  <a:t>P26</a:t>
                </a:r>
                <a:r>
                  <a:rPr lang="zh-CN" altLang="en-US" dirty="0" smtClean="0">
                    <a:solidFill>
                      <a:srgbClr val="0000CC"/>
                    </a:solidFill>
                  </a:rPr>
                  <a:t>）</a:t>
                </a:r>
                <a:endParaRPr lang="en-US" altLang="zh-CN" dirty="0" smtClean="0">
                  <a:solidFill>
                    <a:srgbClr val="0000CC"/>
                  </a:solidFill>
                </a:endParaRPr>
              </a:p>
              <a:p>
                <a:pPr lvl="1"/>
                <a:r>
                  <a:rPr lang="en-US" altLang="zh-CN" dirty="0" smtClean="0"/>
                  <a:t>2019</a:t>
                </a:r>
                <a:r>
                  <a:rPr lang="zh-CN" altLang="en-US" dirty="0" smtClean="0"/>
                  <a:t>年</a:t>
                </a:r>
                <a:r>
                  <a:rPr lang="en-US" altLang="zh-CN" dirty="0" smtClean="0"/>
                  <a:t>11</a:t>
                </a:r>
                <a:r>
                  <a:rPr lang="zh-CN" altLang="en-US" dirty="0" smtClean="0"/>
                  <a:t>月</a:t>
                </a:r>
                <a:r>
                  <a:rPr lang="en-US" altLang="zh-CN" dirty="0" smtClean="0"/>
                  <a:t>22</a:t>
                </a:r>
                <a:r>
                  <a:rPr lang="zh-CN" altLang="en-US" dirty="0" smtClean="0"/>
                  <a:t>日，</a:t>
                </a:r>
                <a:r>
                  <a:rPr lang="zh-CN" altLang="en-US" dirty="0"/>
                  <a:t>在</a:t>
                </a:r>
                <a:r>
                  <a:rPr lang="zh-CN" altLang="en-US" dirty="0" smtClean="0"/>
                  <a:t>中国外汇交易中心交易的</a:t>
                </a:r>
                <a:r>
                  <a:rPr lang="en-US" altLang="zh-CN" dirty="0" smtClean="0"/>
                  <a:t>1</a:t>
                </a:r>
                <a:r>
                  <a:rPr lang="zh-CN" altLang="en-US" dirty="0" smtClean="0"/>
                  <a:t>年期美元远期，某银行以</a:t>
                </a:r>
                <a:r>
                  <a:rPr lang="en-US" altLang="zh-CN" dirty="0" smtClean="0"/>
                  <a:t>415.00</a:t>
                </a:r>
                <a:r>
                  <a:rPr lang="zh-CN" altLang="en-US" dirty="0" smtClean="0"/>
                  <a:t>点（</a:t>
                </a:r>
                <a:r>
                  <a:rPr lang="en-US" altLang="zh-CN" dirty="0" smtClean="0"/>
                  <a:t>1</a:t>
                </a:r>
                <a:r>
                  <a:rPr lang="zh-CN" altLang="en-US" dirty="0" smtClean="0"/>
                  <a:t>元</a:t>
                </a:r>
                <a:r>
                  <a:rPr lang="en-US" altLang="zh-CN" dirty="0" smtClean="0"/>
                  <a:t>=10</a:t>
                </a:r>
                <a:r>
                  <a:rPr lang="en-US" altLang="zh-CN" dirty="0"/>
                  <a:t>,</a:t>
                </a:r>
                <a:r>
                  <a:rPr lang="en-US" altLang="zh-CN" dirty="0" smtClean="0"/>
                  <a:t>000</a:t>
                </a:r>
                <a:r>
                  <a:rPr lang="zh-CN" altLang="en-US" dirty="0" smtClean="0"/>
                  <a:t>点）的报价卖出</a:t>
                </a:r>
                <a:r>
                  <a:rPr lang="en-US" altLang="zh-CN" dirty="0" smtClean="0"/>
                  <a:t>1</a:t>
                </a:r>
                <a:r>
                  <a:rPr lang="zh-CN" altLang="en-US" dirty="0" smtClean="0"/>
                  <a:t>亿美元，即期汇率报价为</a:t>
                </a:r>
                <a:r>
                  <a:rPr lang="en-US" altLang="zh-CN" dirty="0" smtClean="0"/>
                  <a:t>7.0390/</a:t>
                </a:r>
                <a:r>
                  <a:rPr lang="en-US" altLang="zh-CN" dirty="0" smtClean="0">
                    <a:solidFill>
                      <a:srgbClr val="FF0000"/>
                    </a:solidFill>
                  </a:rPr>
                  <a:t>7.0414</a:t>
                </a:r>
                <a:r>
                  <a:rPr lang="zh-CN" altLang="en-US" dirty="0">
                    <a:solidFill>
                      <a:srgbClr val="FF0000"/>
                    </a:solidFill>
                  </a:rPr>
                  <a:t> </a:t>
                </a:r>
                <a:r>
                  <a:rPr lang="zh-CN" altLang="en-US" dirty="0" smtClean="0"/>
                  <a:t>元</a:t>
                </a:r>
                <a:r>
                  <a:rPr lang="en-US" altLang="zh-CN" dirty="0" smtClean="0"/>
                  <a:t>/</a:t>
                </a:r>
                <a:r>
                  <a:rPr lang="zh-CN" altLang="en-US" dirty="0" smtClean="0"/>
                  <a:t>美元。因此，银行的</a:t>
                </a:r>
                <a:r>
                  <a:rPr lang="en-US" altLang="zh-CN" dirty="0" smtClean="0"/>
                  <a:t>1</a:t>
                </a:r>
                <a:r>
                  <a:rPr lang="zh-CN" altLang="en-US" dirty="0" smtClean="0"/>
                  <a:t>年期</a:t>
                </a:r>
                <a:r>
                  <a:rPr lang="zh-CN" altLang="en-US" dirty="0"/>
                  <a:t>美元</a:t>
                </a:r>
                <a:r>
                  <a:rPr lang="zh-CN" altLang="en-US" dirty="0" smtClean="0"/>
                  <a:t>远期的卖出价格为</a:t>
                </a:r>
                <a:r>
                  <a:rPr lang="en-US" altLang="zh-CN" dirty="0" smtClean="0"/>
                  <a:t>7.0805</a:t>
                </a:r>
                <a:r>
                  <a:rPr lang="zh-CN" altLang="en-US" dirty="0" smtClean="0"/>
                  <a:t>元</a:t>
                </a:r>
                <a:r>
                  <a:rPr lang="en-US" altLang="zh-CN" dirty="0"/>
                  <a:t>/</a:t>
                </a:r>
                <a:r>
                  <a:rPr lang="zh-CN" altLang="en-US" dirty="0"/>
                  <a:t>美元</a:t>
                </a:r>
                <a:r>
                  <a:rPr lang="zh-CN" altLang="en-US" dirty="0" smtClean="0"/>
                  <a:t>（</a:t>
                </a:r>
                <a:r>
                  <a:rPr lang="en-US" altLang="zh-CN" dirty="0" smtClean="0"/>
                  <a:t>7.0390+0.0415</a:t>
                </a:r>
                <a:r>
                  <a:rPr lang="zh-CN" altLang="en-US" dirty="0" smtClean="0"/>
                  <a:t>）。如果</a:t>
                </a:r>
                <a:r>
                  <a:rPr lang="en-US" altLang="zh-CN" dirty="0" smtClean="0"/>
                  <a:t>1</a:t>
                </a:r>
                <a:r>
                  <a:rPr lang="zh-CN" altLang="en-US" dirty="0" smtClean="0"/>
                  <a:t>年</a:t>
                </a:r>
                <a:r>
                  <a:rPr lang="zh-CN" altLang="en-US" dirty="0"/>
                  <a:t>后，外汇交易中心实际美</a:t>
                </a:r>
                <a:r>
                  <a:rPr lang="zh-CN" altLang="en-US" dirty="0" smtClean="0"/>
                  <a:t>元即期汇率报价为</a:t>
                </a:r>
                <a:r>
                  <a:rPr lang="en-US" altLang="zh-CN" dirty="0" smtClean="0"/>
                  <a:t>6.5525/6.5573 </a:t>
                </a:r>
                <a:r>
                  <a:rPr lang="zh-CN" altLang="en-US" dirty="0" smtClean="0"/>
                  <a:t>元</a:t>
                </a:r>
                <a:r>
                  <a:rPr lang="en-US" altLang="zh-CN" dirty="0" smtClean="0"/>
                  <a:t>/</a:t>
                </a:r>
                <a:r>
                  <a:rPr lang="zh-CN" altLang="en-US" dirty="0"/>
                  <a:t>美元</a:t>
                </a:r>
                <a:r>
                  <a:rPr lang="zh-CN" altLang="en-US" dirty="0" smtClean="0"/>
                  <a:t>，求该银行的盈亏？</a:t>
                </a:r>
                <a:endParaRPr lang="zh-CN" altLang="en-US" dirty="0"/>
              </a:p>
              <a:p>
                <a:pPr lvl="1"/>
                <a:r>
                  <a:rPr lang="zh-CN" altLang="en-US" dirty="0"/>
                  <a:t>解</a:t>
                </a:r>
                <a:r>
                  <a:rPr lang="zh-CN" altLang="en-US" dirty="0" smtClean="0"/>
                  <a:t>：由题意知，投</a:t>
                </a:r>
                <a:r>
                  <a:rPr lang="zh-CN" altLang="en-US" dirty="0"/>
                  <a:t>资者的盈亏</a:t>
                </a:r>
                <a:r>
                  <a:rPr lang="zh-CN" altLang="en-US" dirty="0" smtClean="0"/>
                  <a:t>为：</a:t>
                </a:r>
                <a:endParaRPr lang="en-US" altLang="zh-CN" dirty="0"/>
              </a:p>
              <a:p>
                <a:pPr marL="457200" lvl="1" indent="0" algn="ctr">
                  <a:buNone/>
                </a:pP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𝟕</m:t>
                        </m:r>
                        <m:r>
                          <a:rPr lang="en-US" altLang="zh-CN" i="1">
                            <a:latin typeface="Cambria Math" panose="02040503050406030204" pitchFamily="18" charset="0"/>
                          </a:rPr>
                          <m:t>.</m:t>
                        </m:r>
                        <m:r>
                          <a:rPr lang="en-US" altLang="zh-CN" i="1">
                            <a:latin typeface="Cambria Math" panose="02040503050406030204" pitchFamily="18" charset="0"/>
                          </a:rPr>
                          <m:t>𝟎𝟖𝟎𝟓</m:t>
                        </m:r>
                        <m:r>
                          <a:rPr lang="en-US" altLang="zh-CN" b="1" i="1" smtClean="0">
                            <a:latin typeface="Cambria Math" panose="02040503050406030204" pitchFamily="18" charset="0"/>
                          </a:rPr>
                          <m:t>−</m:t>
                        </m:r>
                        <m:r>
                          <a:rPr lang="en-US" altLang="zh-CN" i="1">
                            <a:latin typeface="Cambria Math" panose="02040503050406030204" pitchFamily="18" charset="0"/>
                          </a:rPr>
                          <m:t>𝟔</m:t>
                        </m:r>
                        <m:r>
                          <a:rPr lang="en-US" altLang="zh-CN" i="1">
                            <a:latin typeface="Cambria Math" panose="02040503050406030204" pitchFamily="18" charset="0"/>
                          </a:rPr>
                          <m:t>.</m:t>
                        </m:r>
                        <m:r>
                          <a:rPr lang="en-US" altLang="zh-CN" i="1">
                            <a:latin typeface="Cambria Math" panose="02040503050406030204" pitchFamily="18" charset="0"/>
                          </a:rPr>
                          <m:t>𝟓𝟓𝟐𝟓</m:t>
                        </m:r>
                      </m:e>
                    </m:d>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𝟏𝟎𝟎</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𝟓𝟐</m:t>
                    </m:r>
                    <m:r>
                      <a:rPr lang="en-US" altLang="zh-CN" b="1"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𝟖</m:t>
                    </m:r>
                  </m:oMath>
                </a14:m>
                <a:r>
                  <a:rPr lang="en-US" altLang="zh-CN" dirty="0" smtClean="0"/>
                  <a:t> </a:t>
                </a:r>
                <a:r>
                  <a:rPr lang="zh-CN" altLang="en-US" dirty="0" smtClean="0"/>
                  <a:t>万元</a:t>
                </a:r>
                <a:endParaRPr lang="en-US" altLang="zh-CN" dirty="0" smtClean="0"/>
              </a:p>
              <a:p>
                <a:pPr marL="457200" lvl="1" indent="0" algn="ctr">
                  <a:buNone/>
                </a:pPr>
                <a:endParaRPr lang="en-US" altLang="zh-CN" dirty="0" smtClean="0"/>
              </a:p>
              <a:p>
                <a:r>
                  <a:rPr lang="zh-CN" altLang="en-US" dirty="0" smtClean="0"/>
                  <a:t>本案例说</a:t>
                </a:r>
                <a:r>
                  <a:rPr lang="zh-CN" altLang="en-US" dirty="0"/>
                  <a:t>明：远期合约并不能保证其投资者一定盈利，但投资者可以通过远期合约获得确定的未来买卖价格，从而消除价格风险。</a:t>
                </a:r>
              </a:p>
              <a:p>
                <a:pPr lvl="1"/>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l="-54" t="-1193" r="-807"/>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一、金融远期合约的定义</a:t>
            </a:r>
          </a:p>
        </p:txBody>
      </p:sp>
    </p:spTree>
    <p:extLst>
      <p:ext uri="{BB962C8B-B14F-4D97-AF65-F5344CB8AC3E}">
        <p14:creationId xmlns:p14="http://schemas.microsoft.com/office/powerpoint/2010/main" val="126517005"/>
      </p:ext>
    </p:extLst>
  </p:cSld>
  <p:clrMapOvr>
    <a:masterClrMapping/>
  </p:clrMapOvr>
  <p:transition>
    <p:randomBar dir="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远期合约是交易双方直接签订的，因此签约前通常要对交易对手的信誉和实力等方面作充分的了解。</a:t>
            </a:r>
          </a:p>
          <a:p>
            <a:r>
              <a:rPr lang="zh-CN" altLang="en-US" dirty="0"/>
              <a:t>期货合约的履行完全不取决于对方而只取决于交易所或清算机构，交易所是所有买方的卖者和所有卖方的买者</a:t>
            </a:r>
            <a:r>
              <a:rPr lang="zh-CN" altLang="en-US" dirty="0" smtClean="0"/>
              <a:t>。</a:t>
            </a:r>
            <a:endParaRPr lang="zh-CN" altLang="en-US" dirty="0"/>
          </a:p>
        </p:txBody>
      </p:sp>
      <p:sp>
        <p:nvSpPr>
          <p:cNvPr id="3" name="标题 2"/>
          <p:cNvSpPr>
            <a:spLocks noGrp="1"/>
          </p:cNvSpPr>
          <p:nvPr>
            <p:ph type="title"/>
          </p:nvPr>
        </p:nvSpPr>
        <p:spPr/>
        <p:txBody>
          <a:bodyPr/>
          <a:lstStyle/>
          <a:p>
            <a:r>
              <a:rPr lang="zh-CN" altLang="en-US" dirty="0"/>
              <a:t>四、合约双方关系不同</a:t>
            </a:r>
          </a:p>
        </p:txBody>
      </p:sp>
    </p:spTree>
    <p:extLst>
      <p:ext uri="{BB962C8B-B14F-4D97-AF65-F5344CB8AC3E}">
        <p14:creationId xmlns:p14="http://schemas.microsoft.com/office/powerpoint/2010/main" val="1475986397"/>
      </p:ext>
    </p:extLst>
  </p:cSld>
  <p:clrMapOvr>
    <a:masterClrMapping/>
  </p:clrMapOvr>
  <p:transition>
    <p:randomBar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远期合约的交割价格是由交易双方直接谈判并私下确定的。</a:t>
            </a:r>
          </a:p>
          <a:p>
            <a:r>
              <a:rPr lang="zh-CN" altLang="en-US" dirty="0"/>
              <a:t>期货交易的价格则是在交易所中通过公开竞价或根据做市商报价交易确定的</a:t>
            </a:r>
            <a:r>
              <a:rPr lang="zh-CN" altLang="en-US" dirty="0" smtClean="0"/>
              <a:t>。</a:t>
            </a:r>
            <a:endParaRPr lang="zh-CN" altLang="en-US" dirty="0"/>
          </a:p>
        </p:txBody>
      </p:sp>
      <p:sp>
        <p:nvSpPr>
          <p:cNvPr id="3" name="标题 2"/>
          <p:cNvSpPr>
            <a:spLocks noGrp="1"/>
          </p:cNvSpPr>
          <p:nvPr>
            <p:ph type="title"/>
          </p:nvPr>
        </p:nvSpPr>
        <p:spPr/>
        <p:txBody>
          <a:bodyPr/>
          <a:lstStyle/>
          <a:p>
            <a:r>
              <a:rPr lang="zh-CN" altLang="en-US" dirty="0"/>
              <a:t>五、价格确定方式不同</a:t>
            </a:r>
          </a:p>
        </p:txBody>
      </p:sp>
    </p:spTree>
    <p:extLst>
      <p:ext uri="{BB962C8B-B14F-4D97-AF65-F5344CB8AC3E}">
        <p14:creationId xmlns:p14="http://schemas.microsoft.com/office/powerpoint/2010/main" val="4044283192"/>
      </p:ext>
    </p:extLst>
  </p:cSld>
  <p:clrMapOvr>
    <a:masterClrMapping/>
  </p:clrMapOvr>
  <p:transition>
    <p:randomBar dir="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远期合约签订后，只有到期才进行交割清算，其间均不进行结算</a:t>
            </a:r>
            <a:r>
              <a:rPr lang="zh-CN" altLang="en-US" dirty="0" smtClean="0"/>
              <a:t>。</a:t>
            </a:r>
            <a:endParaRPr lang="en-US" altLang="zh-CN" dirty="0" smtClean="0"/>
          </a:p>
          <a:p>
            <a:pPr lvl="1"/>
            <a:r>
              <a:rPr lang="zh-CN" altLang="en-US" dirty="0" smtClean="0"/>
              <a:t>到</a:t>
            </a:r>
            <a:r>
              <a:rPr lang="zh-CN" altLang="en-US" dirty="0"/>
              <a:t>期结算时的市场价格与交割价格的差异才是投资者的真实盈亏。</a:t>
            </a:r>
          </a:p>
          <a:p>
            <a:r>
              <a:rPr lang="zh-CN" altLang="en-US" dirty="0"/>
              <a:t>期货交易</a:t>
            </a:r>
            <a:r>
              <a:rPr lang="zh-CN" altLang="en-US" dirty="0" smtClean="0"/>
              <a:t>则当日结算。当</a:t>
            </a:r>
            <a:r>
              <a:rPr lang="zh-CN" altLang="en-US" dirty="0"/>
              <a:t>期货市场价格发生变动时，在当天晚上就在其保证金账户体现出来</a:t>
            </a:r>
            <a:r>
              <a:rPr lang="zh-CN" altLang="en-US" dirty="0" smtClean="0"/>
              <a:t>。</a:t>
            </a:r>
            <a:endParaRPr lang="en-US" altLang="zh-CN" dirty="0" smtClean="0"/>
          </a:p>
          <a:p>
            <a:pPr lvl="1"/>
            <a:r>
              <a:rPr lang="zh-CN" altLang="en-US" dirty="0" smtClean="0"/>
              <a:t>期</a:t>
            </a:r>
            <a:r>
              <a:rPr lang="zh-CN" altLang="en-US" dirty="0"/>
              <a:t>货是每日盯市结算实现真实盈</a:t>
            </a:r>
            <a:r>
              <a:rPr lang="zh-CN" altLang="en-US" dirty="0" smtClean="0"/>
              <a:t>亏，每日结算价格就是不断变化的期货交割价格。</a:t>
            </a:r>
            <a:endParaRPr lang="zh-CN" altLang="en-US" dirty="0"/>
          </a:p>
        </p:txBody>
      </p:sp>
      <p:sp>
        <p:nvSpPr>
          <p:cNvPr id="3" name="标题 2"/>
          <p:cNvSpPr>
            <a:spLocks noGrp="1"/>
          </p:cNvSpPr>
          <p:nvPr>
            <p:ph type="title"/>
          </p:nvPr>
        </p:nvSpPr>
        <p:spPr/>
        <p:txBody>
          <a:bodyPr/>
          <a:lstStyle/>
          <a:p>
            <a:r>
              <a:rPr lang="zh-CN" altLang="en-US" dirty="0"/>
              <a:t>六、结算方式不同</a:t>
            </a:r>
          </a:p>
        </p:txBody>
      </p:sp>
    </p:spTree>
    <p:extLst>
      <p:ext uri="{BB962C8B-B14F-4D97-AF65-F5344CB8AC3E}">
        <p14:creationId xmlns:p14="http://schemas.microsoft.com/office/powerpoint/2010/main" val="2184532496"/>
      </p:ext>
    </p:extLst>
  </p:cSld>
  <p:clrMapOvr>
    <a:masterClrMapping/>
  </p:clrMapOvr>
  <p:transition>
    <p:randomBar dir="ver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远期合约是非标准化的</a:t>
            </a:r>
            <a:r>
              <a:rPr lang="zh-CN" altLang="en-US" dirty="0" smtClean="0"/>
              <a:t>，不</a:t>
            </a:r>
            <a:r>
              <a:rPr lang="zh-CN" altLang="en-US" dirty="0"/>
              <a:t>易找到转让对</a:t>
            </a:r>
            <a:r>
              <a:rPr lang="zh-CN" altLang="en-US" dirty="0" smtClean="0"/>
              <a:t>象。</a:t>
            </a:r>
            <a:endParaRPr lang="en-US" altLang="zh-CN" dirty="0" smtClean="0"/>
          </a:p>
          <a:p>
            <a:pPr lvl="1"/>
            <a:r>
              <a:rPr lang="zh-CN" altLang="en-US" dirty="0" smtClean="0"/>
              <a:t>因</a:t>
            </a:r>
            <a:r>
              <a:rPr lang="zh-CN" altLang="en-US" dirty="0"/>
              <a:t>此，绝大多数远期合约只能通过到期实物交割或现金结算方式来结束。</a:t>
            </a:r>
          </a:p>
          <a:p>
            <a:r>
              <a:rPr lang="zh-CN" altLang="en-US" dirty="0"/>
              <a:t>期货合</a:t>
            </a:r>
            <a:r>
              <a:rPr lang="zh-CN" altLang="en-US" dirty="0" smtClean="0"/>
              <a:t>约可</a:t>
            </a:r>
            <a:r>
              <a:rPr lang="zh-CN" altLang="en-US" dirty="0"/>
              <a:t>以通过到期交割结算和平仓两种方式结清</a:t>
            </a:r>
            <a:r>
              <a:rPr lang="zh-CN" altLang="en-US" dirty="0" smtClean="0"/>
              <a:t>。</a:t>
            </a:r>
            <a:endParaRPr lang="en-US" altLang="zh-CN" dirty="0" smtClean="0"/>
          </a:p>
          <a:p>
            <a:pPr lvl="1"/>
            <a:r>
              <a:rPr lang="zh-CN" altLang="en-US" dirty="0" smtClean="0"/>
              <a:t>在</a:t>
            </a:r>
            <a:r>
              <a:rPr lang="zh-CN" altLang="en-US" dirty="0"/>
              <a:t>实际中，绝大多数期货合约都是通过平仓来了结的</a:t>
            </a:r>
            <a:r>
              <a:rPr lang="zh-CN" altLang="en-US" dirty="0" smtClean="0"/>
              <a:t>。</a:t>
            </a:r>
            <a:endParaRPr lang="en-US" altLang="zh-CN" dirty="0" smtClean="0"/>
          </a:p>
          <a:p>
            <a:pPr lvl="1"/>
            <a:endParaRPr lang="en-US" altLang="zh-CN" dirty="0"/>
          </a:p>
          <a:p>
            <a:r>
              <a:rPr lang="zh-CN" altLang="en-US" dirty="0" smtClean="0"/>
              <a:t>总结：</a:t>
            </a:r>
            <a:endParaRPr lang="en-US" altLang="zh-CN" dirty="0" smtClean="0"/>
          </a:p>
          <a:p>
            <a:pPr lvl="1"/>
            <a:r>
              <a:rPr lang="zh-CN" altLang="en-US" dirty="0" smtClean="0"/>
              <a:t>期货在提高流动、降低违约风险、降低交易成本等方面具有优势。</a:t>
            </a:r>
            <a:endParaRPr lang="en-US" altLang="zh-CN" dirty="0" smtClean="0"/>
          </a:p>
          <a:p>
            <a:pPr lvl="1"/>
            <a:r>
              <a:rPr lang="zh-CN" altLang="en-US" dirty="0"/>
              <a:t>远</a:t>
            </a:r>
            <a:r>
              <a:rPr lang="zh-CN" altLang="en-US" dirty="0" smtClean="0"/>
              <a:t>期最大的优势（吸引力）在于灵活性。</a:t>
            </a:r>
            <a:endParaRPr lang="en-US" altLang="zh-CN" dirty="0" smtClean="0"/>
          </a:p>
          <a:p>
            <a:pPr lvl="1"/>
            <a:r>
              <a:rPr lang="zh-CN" altLang="en-US" dirty="0" smtClean="0"/>
              <a:t>远期市场没有消亡，最典型案例：</a:t>
            </a:r>
            <a:endParaRPr lang="en-US" altLang="zh-CN" dirty="0" smtClean="0"/>
          </a:p>
          <a:p>
            <a:pPr lvl="2"/>
            <a:r>
              <a:rPr lang="zh-CN" altLang="en-US" dirty="0" smtClean="0"/>
              <a:t>外汇远期交易大大超过了外汇期货交易。</a:t>
            </a:r>
            <a:endParaRPr lang="zh-CN" altLang="en-US" dirty="0"/>
          </a:p>
        </p:txBody>
      </p:sp>
      <p:sp>
        <p:nvSpPr>
          <p:cNvPr id="3" name="标题 2"/>
          <p:cNvSpPr>
            <a:spLocks noGrp="1"/>
          </p:cNvSpPr>
          <p:nvPr>
            <p:ph type="title"/>
          </p:nvPr>
        </p:nvSpPr>
        <p:spPr/>
        <p:txBody>
          <a:bodyPr/>
          <a:lstStyle/>
          <a:p>
            <a:r>
              <a:rPr lang="zh-CN" altLang="en-US" dirty="0"/>
              <a:t>七、 结算方式不同</a:t>
            </a:r>
          </a:p>
        </p:txBody>
      </p:sp>
    </p:spTree>
    <p:extLst>
      <p:ext uri="{BB962C8B-B14F-4D97-AF65-F5344CB8AC3E}">
        <p14:creationId xmlns:p14="http://schemas.microsoft.com/office/powerpoint/2010/main" val="2093417033"/>
      </p:ext>
    </p:extLst>
  </p:cSld>
  <p:clrMapOvr>
    <a:masterClrMapping/>
  </p:clrMapOvr>
  <p:transition>
    <p:randomBar dir="ver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习题</a:t>
            </a:r>
            <a:r>
              <a:rPr lang="en-US" altLang="zh-CN" dirty="0"/>
              <a:t>1</a:t>
            </a:r>
            <a:r>
              <a:rPr lang="zh-CN" altLang="en-US" dirty="0"/>
              <a:t>、</a:t>
            </a:r>
            <a:r>
              <a:rPr lang="en-US" altLang="zh-CN" dirty="0"/>
              <a:t>7</a:t>
            </a:r>
          </a:p>
          <a:p>
            <a:pPr marL="0" indent="0">
              <a:buNone/>
            </a:pPr>
            <a:endParaRPr lang="zh-CN" altLang="en-US" dirty="0"/>
          </a:p>
        </p:txBody>
      </p:sp>
      <p:sp>
        <p:nvSpPr>
          <p:cNvPr id="3" name="标题 2"/>
          <p:cNvSpPr>
            <a:spLocks noGrp="1"/>
          </p:cNvSpPr>
          <p:nvPr>
            <p:ph type="title"/>
          </p:nvPr>
        </p:nvSpPr>
        <p:spPr/>
        <p:txBody>
          <a:bodyPr/>
          <a:lstStyle/>
          <a:p>
            <a:r>
              <a:rPr lang="zh-CN" altLang="en-US" dirty="0" smtClean="0"/>
              <a:t>作业</a:t>
            </a:r>
            <a:endParaRPr lang="zh-CN" altLang="en-US" dirty="0"/>
          </a:p>
        </p:txBody>
      </p:sp>
    </p:spTree>
    <p:extLst>
      <p:ext uri="{BB962C8B-B14F-4D97-AF65-F5344CB8AC3E}">
        <p14:creationId xmlns:p14="http://schemas.microsoft.com/office/powerpoint/2010/main" val="284434723"/>
      </p:ext>
    </p:extLst>
  </p:cSld>
  <p:clrMapOvr>
    <a:masterClrMapping/>
  </p:clrMapOvr>
  <p:transition>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根据标的资产不同</a:t>
            </a:r>
            <a:r>
              <a:rPr lang="zh-CN" altLang="en-US" dirty="0" smtClean="0"/>
              <a:t>，远期合约分为金融远期合约和商品远期合约。</a:t>
            </a:r>
            <a:endParaRPr lang="en-US" altLang="zh-CN" dirty="0" smtClean="0"/>
          </a:p>
          <a:p>
            <a:r>
              <a:rPr lang="zh-CN" altLang="en-US" dirty="0" smtClean="0"/>
              <a:t>常见的商品远期合约的标的为各种商品</a:t>
            </a:r>
            <a:endParaRPr lang="en-US" altLang="zh-CN" dirty="0" smtClean="0"/>
          </a:p>
          <a:p>
            <a:pPr lvl="1"/>
            <a:r>
              <a:rPr lang="zh-CN" altLang="en-US" dirty="0"/>
              <a:t>农产</a:t>
            </a:r>
            <a:r>
              <a:rPr lang="zh-CN" altLang="en-US" dirty="0" smtClean="0"/>
              <a:t>品远期合约</a:t>
            </a:r>
            <a:endParaRPr lang="en-US" altLang="zh-CN" dirty="0" smtClean="0"/>
          </a:p>
          <a:p>
            <a:pPr lvl="1"/>
            <a:r>
              <a:rPr lang="zh-CN" altLang="en-US" dirty="0" smtClean="0"/>
              <a:t>能源远期合约</a:t>
            </a:r>
            <a:endParaRPr lang="en-US" altLang="zh-CN" dirty="0" smtClean="0"/>
          </a:p>
          <a:p>
            <a:pPr lvl="1"/>
            <a:r>
              <a:rPr lang="zh-CN" altLang="en-US" dirty="0" smtClean="0"/>
              <a:t>贵</a:t>
            </a:r>
            <a:r>
              <a:rPr lang="zh-CN" altLang="en-US" dirty="0"/>
              <a:t>金</a:t>
            </a:r>
            <a:r>
              <a:rPr lang="zh-CN" altLang="en-US" dirty="0" smtClean="0"/>
              <a:t>属远期合约</a:t>
            </a:r>
            <a:endParaRPr lang="en-US" altLang="zh-CN" dirty="0" smtClean="0"/>
          </a:p>
          <a:p>
            <a:pPr lvl="1"/>
            <a:r>
              <a:rPr lang="en-US" altLang="zh-CN" dirty="0" smtClean="0"/>
              <a:t>…</a:t>
            </a:r>
          </a:p>
          <a:p>
            <a:r>
              <a:rPr lang="zh-CN" altLang="en-US" dirty="0" smtClean="0"/>
              <a:t>常</a:t>
            </a:r>
            <a:r>
              <a:rPr lang="zh-CN" altLang="en-US" dirty="0"/>
              <a:t>见的金融远期合约包括：</a:t>
            </a:r>
          </a:p>
          <a:p>
            <a:pPr lvl="1"/>
            <a:r>
              <a:rPr lang="zh-CN" altLang="en-US" dirty="0" smtClean="0"/>
              <a:t>（一）远</a:t>
            </a:r>
            <a:r>
              <a:rPr lang="zh-CN" altLang="en-US" dirty="0"/>
              <a:t>期利率协议</a:t>
            </a:r>
          </a:p>
          <a:p>
            <a:pPr lvl="1"/>
            <a:r>
              <a:rPr lang="zh-CN" altLang="en-US" dirty="0" smtClean="0"/>
              <a:t>（二）远</a:t>
            </a:r>
            <a:r>
              <a:rPr lang="zh-CN" altLang="en-US" dirty="0"/>
              <a:t>期外汇协议</a:t>
            </a:r>
          </a:p>
          <a:p>
            <a:pPr lvl="1"/>
            <a:r>
              <a:rPr lang="zh-CN" altLang="en-US" dirty="0" smtClean="0"/>
              <a:t>（三）远</a:t>
            </a:r>
            <a:r>
              <a:rPr lang="zh-CN" altLang="en-US" dirty="0"/>
              <a:t>期股票合约</a:t>
            </a:r>
          </a:p>
          <a:p>
            <a:endParaRPr lang="zh-CN" altLang="en-US" dirty="0"/>
          </a:p>
        </p:txBody>
      </p:sp>
      <p:sp>
        <p:nvSpPr>
          <p:cNvPr id="3" name="标题 2"/>
          <p:cNvSpPr>
            <a:spLocks noGrp="1"/>
          </p:cNvSpPr>
          <p:nvPr>
            <p:ph type="title"/>
          </p:nvPr>
        </p:nvSpPr>
        <p:spPr/>
        <p:txBody>
          <a:bodyPr/>
          <a:lstStyle/>
          <a:p>
            <a:r>
              <a:rPr lang="zh-CN" altLang="en-US" dirty="0"/>
              <a:t>二、主要的金融远期合</a:t>
            </a:r>
            <a:r>
              <a:rPr lang="zh-CN" altLang="en-US" dirty="0" smtClean="0"/>
              <a:t>约种</a:t>
            </a:r>
            <a:r>
              <a:rPr lang="zh-CN" altLang="en-US" dirty="0"/>
              <a:t>类</a:t>
            </a:r>
          </a:p>
        </p:txBody>
      </p:sp>
    </p:spTree>
    <p:extLst>
      <p:ext uri="{BB962C8B-B14F-4D97-AF65-F5344CB8AC3E}">
        <p14:creationId xmlns:p14="http://schemas.microsoft.com/office/powerpoint/2010/main" val="1011624901"/>
      </p:ext>
    </p:extLst>
  </p:cSld>
  <p:clrMapOvr>
    <a:masterClrMapping/>
  </p:clrMapOvr>
  <p:transition>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dirty="0" smtClean="0"/>
                  <a:t>远</a:t>
                </a:r>
                <a:r>
                  <a:rPr lang="zh-CN" altLang="en-US" dirty="0"/>
                  <a:t>期利率协议</a:t>
                </a:r>
                <a:r>
                  <a:rPr lang="zh-CN" altLang="en-US" dirty="0" smtClean="0"/>
                  <a:t>（</a:t>
                </a:r>
                <a:r>
                  <a:rPr lang="en-US" altLang="zh-CN" dirty="0" smtClean="0"/>
                  <a:t>forward rate agreement</a:t>
                </a:r>
                <a:r>
                  <a:rPr lang="zh-CN" altLang="en-US" dirty="0" smtClean="0"/>
                  <a:t>，</a:t>
                </a:r>
                <a:r>
                  <a:rPr lang="en-US" altLang="zh-CN" dirty="0" smtClean="0"/>
                  <a:t>FRA</a:t>
                </a:r>
                <a:r>
                  <a:rPr lang="zh-CN" altLang="en-US" dirty="0"/>
                  <a:t>）是买卖双方同意从未来某一商定的时刻开始，在某一特定时期内按协议利率借贷一笔数额确定、以特定货币表示的名义本金的协议。</a:t>
                </a:r>
              </a:p>
              <a:p>
                <a:r>
                  <a:rPr lang="zh-CN" altLang="en-US" dirty="0"/>
                  <a:t>远期利</a:t>
                </a:r>
                <a:r>
                  <a:rPr lang="zh-CN" altLang="en-US" dirty="0" smtClean="0"/>
                  <a:t>率：合</a:t>
                </a:r>
                <a:r>
                  <a:rPr lang="zh-CN" altLang="en-US" dirty="0"/>
                  <a:t>约</a:t>
                </a:r>
                <a:r>
                  <a:rPr lang="zh-CN" altLang="en-US" dirty="0" smtClean="0"/>
                  <a:t>中</a:t>
                </a:r>
                <a:r>
                  <a:rPr lang="zh-CN" altLang="en-US" dirty="0"/>
                  <a:t>约</a:t>
                </a:r>
                <a:r>
                  <a:rPr lang="zh-CN" altLang="en-US" dirty="0" smtClean="0"/>
                  <a:t>定的协</a:t>
                </a:r>
                <a:r>
                  <a:rPr lang="zh-CN" altLang="en-US" dirty="0"/>
                  <a:t>议利率</a:t>
                </a:r>
                <a:r>
                  <a:rPr lang="zh-CN" altLang="en-US" dirty="0" smtClean="0"/>
                  <a:t>，即</a:t>
                </a:r>
                <a:r>
                  <a:rPr lang="zh-CN" altLang="en-US" dirty="0"/>
                  <a:t>现在时刻的将来一定期限的利率</a:t>
                </a:r>
                <a:r>
                  <a:rPr lang="zh-CN" altLang="en-US" dirty="0" smtClean="0"/>
                  <a:t>。</a:t>
                </a:r>
                <a:endParaRPr lang="en-US" altLang="zh-CN" dirty="0" smtClean="0"/>
              </a:p>
              <a:p>
                <a:pPr lvl="1"/>
                <a:r>
                  <a:rPr lang="zh-CN" altLang="en-US" dirty="0"/>
                  <a:t>远期利</a:t>
                </a:r>
                <a:r>
                  <a:rPr lang="zh-CN" altLang="en-US" dirty="0" smtClean="0"/>
                  <a:t>率的表示方法为</a:t>
                </a:r>
                <a14:m>
                  <m:oMath xmlns:m="http://schemas.openxmlformats.org/officeDocument/2006/math">
                    <m:r>
                      <a:rPr lang="en-US" altLang="zh-CN" b="1" i="1" smtClean="0">
                        <a:latin typeface="Cambria Math" panose="02040503050406030204" pitchFamily="18" charset="0"/>
                      </a:rPr>
                      <m:t>𝒎</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𝒏</m:t>
                    </m:r>
                  </m:oMath>
                </a14:m>
                <a:r>
                  <a:rPr lang="zh-CN" altLang="en-US" dirty="0"/>
                  <a:t>远期利</a:t>
                </a:r>
                <a:r>
                  <a:rPr lang="zh-CN" altLang="en-US" dirty="0" smtClean="0"/>
                  <a:t>率，表</a:t>
                </a:r>
                <a:r>
                  <a:rPr lang="zh-CN" altLang="en-US" dirty="0"/>
                  <a:t>示</a:t>
                </a:r>
                <a14:m>
                  <m:oMath xmlns:m="http://schemas.openxmlformats.org/officeDocument/2006/math">
                    <m:r>
                      <a:rPr lang="en-US" altLang="zh-CN" i="1">
                        <a:latin typeface="Cambria Math" panose="02040503050406030204" pitchFamily="18" charset="0"/>
                      </a:rPr>
                      <m:t>𝒎</m:t>
                    </m:r>
                  </m:oMath>
                </a14:m>
                <a:r>
                  <a:rPr lang="zh-CN" altLang="en-US" dirty="0"/>
                  <a:t>个月之后开始的期限</a:t>
                </a:r>
                <a14:m>
                  <m:oMath xmlns:m="http://schemas.openxmlformats.org/officeDocument/2006/math">
                    <m:r>
                      <a:rPr lang="en-US" altLang="zh-CN" i="1">
                        <a:latin typeface="Cambria Math" panose="02040503050406030204" pitchFamily="18" charset="0"/>
                        <a:ea typeface="Cambria Math" panose="02040503050406030204" pitchFamily="18" charset="0"/>
                      </a:rPr>
                      <m:t>𝒏</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𝒎</m:t>
                    </m:r>
                  </m:oMath>
                </a14:m>
                <a:r>
                  <a:rPr lang="zh-CN" altLang="en-US" dirty="0"/>
                  <a:t>个月的远期利率。</a:t>
                </a:r>
              </a:p>
              <a:p>
                <a:pPr lvl="1"/>
                <a:r>
                  <a:rPr lang="zh-CN" altLang="en-US" dirty="0"/>
                  <a:t>例</a:t>
                </a:r>
                <a:r>
                  <a:rPr lang="zh-CN" altLang="en-US" dirty="0" smtClean="0"/>
                  <a:t>如，如</a:t>
                </a:r>
                <a14:m>
                  <m:oMath xmlns:m="http://schemas.openxmlformats.org/officeDocument/2006/math">
                    <m:r>
                      <a:rPr lang="en-US" altLang="zh-CN" b="1" i="1" smtClean="0">
                        <a:latin typeface="Cambria Math" panose="02040503050406030204" pitchFamily="18" charset="0"/>
                      </a:rPr>
                      <m:t>𝟏</m:t>
                    </m:r>
                    <m:r>
                      <a:rPr lang="en-US" altLang="zh-CN"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𝟒</m:t>
                    </m:r>
                  </m:oMath>
                </a14:m>
                <a:r>
                  <a:rPr lang="zh-CN" altLang="en-US" dirty="0"/>
                  <a:t>远期利</a:t>
                </a:r>
                <a:r>
                  <a:rPr lang="zh-CN" altLang="en-US" dirty="0" smtClean="0"/>
                  <a:t>率表</a:t>
                </a:r>
                <a:r>
                  <a:rPr lang="zh-CN" altLang="en-US" dirty="0"/>
                  <a:t>示</a:t>
                </a:r>
                <a:r>
                  <a:rPr lang="en-US" altLang="zh-CN" dirty="0"/>
                  <a:t>1</a:t>
                </a:r>
                <a:r>
                  <a:rPr lang="zh-CN" altLang="en-US" dirty="0"/>
                  <a:t>个月之后开始的期限</a:t>
                </a:r>
                <a:r>
                  <a:rPr lang="en-US" altLang="zh-CN" dirty="0"/>
                  <a:t>3</a:t>
                </a:r>
                <a:r>
                  <a:rPr lang="zh-CN" altLang="en-US" dirty="0"/>
                  <a:t>个月的远期利率。</a:t>
                </a:r>
              </a:p>
              <a:p>
                <a:pPr lvl="1"/>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l="-54" t="-1193"/>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（一）远期利率协议</a:t>
            </a:r>
          </a:p>
        </p:txBody>
      </p:sp>
    </p:spTree>
    <p:extLst>
      <p:ext uri="{BB962C8B-B14F-4D97-AF65-F5344CB8AC3E}">
        <p14:creationId xmlns:p14="http://schemas.microsoft.com/office/powerpoint/2010/main" val="865034224"/>
      </p:ext>
    </p:extLst>
  </p:cSld>
  <p:clrMapOvr>
    <a:masterClrMapping/>
  </p:clrMapOvr>
  <p:transition>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通过远期利率协议，借款人可以规避利率上升的风险，贷款人可以规避利率下跌的风险。</a:t>
            </a:r>
            <a:endParaRPr lang="en-US" altLang="zh-CN" dirty="0" smtClean="0"/>
          </a:p>
          <a:p>
            <a:r>
              <a:rPr lang="en-US" altLang="zh-CN" dirty="0" smtClean="0"/>
              <a:t>FRA</a:t>
            </a:r>
            <a:r>
              <a:rPr lang="zh-CN" altLang="en-US" dirty="0" smtClean="0"/>
              <a:t>进行现金结算，即买卖双方不真实交换本金，只在结算日根据协议利率和市场参考</a:t>
            </a:r>
            <a:r>
              <a:rPr lang="zh-CN" altLang="en-US" dirty="0"/>
              <a:t>利</a:t>
            </a:r>
            <a:r>
              <a:rPr lang="zh-CN" altLang="en-US" dirty="0" smtClean="0"/>
              <a:t>率之间差额以及名义本金，由交易一方付给另一方结算金。</a:t>
            </a:r>
            <a:endParaRPr lang="en-US" altLang="zh-CN" dirty="0" smtClean="0"/>
          </a:p>
          <a:p>
            <a:pPr lvl="1"/>
            <a:r>
              <a:rPr lang="zh-CN" altLang="en-US" dirty="0" smtClean="0"/>
              <a:t>名义本金在交易中不需要交换。</a:t>
            </a:r>
            <a:endParaRPr lang="en-US" altLang="zh-CN" dirty="0" smtClean="0"/>
          </a:p>
          <a:p>
            <a:r>
              <a:rPr lang="en-US" altLang="zh-CN" dirty="0" smtClean="0"/>
              <a:t>FRA</a:t>
            </a:r>
            <a:r>
              <a:rPr lang="zh-CN" altLang="en-US" dirty="0" smtClean="0"/>
              <a:t>的多方和空方</a:t>
            </a:r>
            <a:endParaRPr lang="en-US" altLang="zh-CN" dirty="0" smtClean="0"/>
          </a:p>
          <a:p>
            <a:pPr lvl="1"/>
            <a:r>
              <a:rPr lang="en-US" altLang="zh-CN" dirty="0" smtClean="0"/>
              <a:t>FRA</a:t>
            </a:r>
            <a:r>
              <a:rPr lang="zh-CN" altLang="en-US" dirty="0" smtClean="0"/>
              <a:t>的多方为利息支付者，即名义借款人</a:t>
            </a:r>
            <a:endParaRPr lang="en-US" altLang="zh-CN" dirty="0" smtClean="0"/>
          </a:p>
          <a:p>
            <a:pPr lvl="1"/>
            <a:r>
              <a:rPr lang="en-US" altLang="zh-CN" dirty="0" smtClean="0"/>
              <a:t>FRA</a:t>
            </a:r>
            <a:r>
              <a:rPr lang="zh-CN" altLang="en-US" dirty="0" smtClean="0"/>
              <a:t>的空方为利息获得者，即名义贷款人</a:t>
            </a:r>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a:t>（一）远期利率协议</a:t>
            </a:r>
          </a:p>
        </p:txBody>
      </p:sp>
    </p:spTree>
    <p:extLst>
      <p:ext uri="{BB962C8B-B14F-4D97-AF65-F5344CB8AC3E}">
        <p14:creationId xmlns:p14="http://schemas.microsoft.com/office/powerpoint/2010/main" val="3939256704"/>
      </p:ext>
    </p:extLst>
  </p:cSld>
  <p:clrMapOvr>
    <a:masterClrMapping/>
  </p:clrMapOvr>
  <p:transition>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远期外汇协议</a:t>
            </a:r>
            <a:r>
              <a:rPr lang="zh-CN" altLang="en-US" dirty="0" smtClean="0"/>
              <a:t>（</a:t>
            </a:r>
            <a:r>
              <a:rPr lang="en-US" altLang="zh-CN" dirty="0" smtClean="0"/>
              <a:t>forward exchange agreements</a:t>
            </a:r>
            <a:r>
              <a:rPr lang="zh-CN" altLang="en-US" dirty="0" smtClean="0"/>
              <a:t>，</a:t>
            </a:r>
            <a:r>
              <a:rPr lang="en-US" altLang="zh-CN" dirty="0" smtClean="0"/>
              <a:t>FXA</a:t>
            </a:r>
            <a:r>
              <a:rPr lang="zh-CN" altLang="en-US" dirty="0"/>
              <a:t>）是指双方约定在将来某一时间按约定的汇率买卖一定金额的某种外汇的合约。</a:t>
            </a:r>
          </a:p>
          <a:p>
            <a:pPr lvl="1"/>
            <a:r>
              <a:rPr lang="zh-CN" altLang="en-US" dirty="0"/>
              <a:t>交割时，名义本金通常不交割，只交割远期汇率与即期汇率之间的差额。</a:t>
            </a:r>
          </a:p>
          <a:p>
            <a:pPr lvl="1"/>
            <a:r>
              <a:rPr lang="zh-CN" altLang="en-US" dirty="0"/>
              <a:t>对</a:t>
            </a:r>
            <a:r>
              <a:rPr lang="zh-CN" altLang="en-US" dirty="0" smtClean="0"/>
              <a:t>于一些受到管制的货币，其远期外汇协议无法用该货币交割，这</a:t>
            </a:r>
            <a:r>
              <a:rPr lang="zh-CN" altLang="en-US" dirty="0"/>
              <a:t>种外汇远期合约称</a:t>
            </a:r>
            <a:r>
              <a:rPr lang="zh-CN" altLang="en-US" dirty="0" smtClean="0"/>
              <a:t>为不</a:t>
            </a:r>
            <a:r>
              <a:rPr lang="zh-CN" altLang="en-US" dirty="0"/>
              <a:t>可交割远</a:t>
            </a:r>
            <a:r>
              <a:rPr lang="zh-CN" altLang="en-US" dirty="0" smtClean="0"/>
              <a:t>期（</a:t>
            </a:r>
            <a:r>
              <a:rPr lang="en-US" altLang="zh-CN" dirty="0" smtClean="0"/>
              <a:t>non-deliverable forwards, NDF</a:t>
            </a:r>
            <a:r>
              <a:rPr lang="zh-CN" altLang="en-US" dirty="0" smtClean="0"/>
              <a:t>）。</a:t>
            </a:r>
            <a:endParaRPr lang="zh-CN" altLang="en-US" dirty="0"/>
          </a:p>
          <a:p>
            <a:pPr lvl="1"/>
            <a:r>
              <a:rPr lang="zh-CN" altLang="en-US" dirty="0" smtClean="0"/>
              <a:t>在远期外汇协议交易中，或遵循一定的交易惯例，常规的到期期限如下：</a:t>
            </a:r>
            <a:endParaRPr lang="en-US" altLang="zh-CN" dirty="0" smtClean="0"/>
          </a:p>
          <a:p>
            <a:pPr lvl="2"/>
            <a:r>
              <a:rPr lang="en-US" altLang="zh-CN" dirty="0" smtClean="0"/>
              <a:t>ON</a:t>
            </a:r>
            <a:r>
              <a:rPr lang="zh-CN" altLang="en-US" dirty="0" smtClean="0"/>
              <a:t>：</a:t>
            </a:r>
            <a:r>
              <a:rPr lang="en-US" altLang="zh-CN" dirty="0" smtClean="0"/>
              <a:t>over-night</a:t>
            </a:r>
            <a:r>
              <a:rPr lang="zh-CN" altLang="en-US" dirty="0" smtClean="0"/>
              <a:t>，隔夜交易，当天起息次日交割；</a:t>
            </a:r>
            <a:endParaRPr lang="en-US" altLang="zh-CN" dirty="0" smtClean="0"/>
          </a:p>
          <a:p>
            <a:pPr lvl="2"/>
            <a:r>
              <a:rPr lang="en-US" altLang="zh-CN" dirty="0" smtClean="0"/>
              <a:t>TN</a:t>
            </a:r>
            <a:r>
              <a:rPr lang="zh-CN" altLang="en-US" dirty="0" smtClean="0"/>
              <a:t>：</a:t>
            </a:r>
            <a:r>
              <a:rPr lang="en-US" altLang="zh-CN" dirty="0" smtClean="0"/>
              <a:t>tom-next</a:t>
            </a:r>
            <a:r>
              <a:rPr lang="zh-CN" altLang="en-US" dirty="0" smtClean="0"/>
              <a:t>，次日交易，次日起息第三天交割；</a:t>
            </a:r>
            <a:endParaRPr lang="en-US" altLang="zh-CN" dirty="0" smtClean="0"/>
          </a:p>
          <a:p>
            <a:pPr lvl="2"/>
            <a:r>
              <a:rPr lang="en-US" altLang="zh-CN" dirty="0" smtClean="0"/>
              <a:t>SN</a:t>
            </a:r>
            <a:r>
              <a:rPr lang="zh-CN" altLang="en-US" dirty="0" smtClean="0"/>
              <a:t>：</a:t>
            </a:r>
            <a:r>
              <a:rPr lang="en-US" altLang="zh-CN" dirty="0" smtClean="0"/>
              <a:t>spot-next</a:t>
            </a:r>
            <a:r>
              <a:rPr lang="zh-CN" altLang="en-US" dirty="0" smtClean="0"/>
              <a:t>，即期起息，即期的次日交割，即期的天数依币种而定，多为</a:t>
            </a:r>
            <a:r>
              <a:rPr lang="en-US" altLang="zh-CN" dirty="0" smtClean="0"/>
              <a:t>2</a:t>
            </a:r>
            <a:r>
              <a:rPr lang="zh-CN" altLang="en-US" dirty="0" smtClean="0"/>
              <a:t>天。</a:t>
            </a:r>
            <a:endParaRPr lang="en-US" altLang="zh-CN" dirty="0" smtClean="0"/>
          </a:p>
          <a:p>
            <a:pPr lvl="2"/>
            <a:r>
              <a:rPr lang="en-US" altLang="zh-CN" dirty="0" smtClean="0"/>
              <a:t>1</a:t>
            </a:r>
            <a:r>
              <a:rPr lang="zh-CN" altLang="en-US" dirty="0" smtClean="0"/>
              <a:t>周以上的远期期限均为即期起息，即期的一段时间后交割。</a:t>
            </a:r>
            <a:endParaRPr lang="zh-CN" altLang="en-US" dirty="0"/>
          </a:p>
        </p:txBody>
      </p:sp>
      <p:sp>
        <p:nvSpPr>
          <p:cNvPr id="3" name="标题 2"/>
          <p:cNvSpPr>
            <a:spLocks noGrp="1"/>
          </p:cNvSpPr>
          <p:nvPr>
            <p:ph type="title"/>
          </p:nvPr>
        </p:nvSpPr>
        <p:spPr/>
        <p:txBody>
          <a:bodyPr/>
          <a:lstStyle/>
          <a:p>
            <a:r>
              <a:rPr lang="zh-CN" altLang="en-US" dirty="0" smtClean="0"/>
              <a:t>（二）远期外汇协议</a:t>
            </a:r>
            <a:endParaRPr lang="zh-CN" altLang="en-US" dirty="0"/>
          </a:p>
        </p:txBody>
      </p:sp>
    </p:spTree>
    <p:extLst>
      <p:ext uri="{BB962C8B-B14F-4D97-AF65-F5344CB8AC3E}">
        <p14:creationId xmlns:p14="http://schemas.microsoft.com/office/powerpoint/2010/main" val="2649482572"/>
      </p:ext>
    </p:extLst>
  </p:cSld>
  <p:clrMapOvr>
    <a:masterClrMapping/>
  </p:clrMapOvr>
  <p:transition>
    <p:randomBar dir="vert"/>
  </p:transition>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14445</TotalTime>
  <Words>8470</Words>
  <Application>Microsoft Office PowerPoint</Application>
  <PresentationFormat>宽屏</PresentationFormat>
  <Paragraphs>401</Paragraphs>
  <Slides>54</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54</vt:i4>
      </vt:variant>
    </vt:vector>
  </HeadingPairs>
  <TitlesOfParts>
    <vt:vector size="65" baseType="lpstr">
      <vt:lpstr>黑体</vt:lpstr>
      <vt:lpstr>华文楷体</vt:lpstr>
      <vt:lpstr>宋体</vt:lpstr>
      <vt:lpstr>Arial</vt:lpstr>
      <vt:lpstr>Calibri</vt:lpstr>
      <vt:lpstr>Cambria Math</vt:lpstr>
      <vt:lpstr>Gadugi</vt:lpstr>
      <vt:lpstr>Times New Roman</vt:lpstr>
      <vt:lpstr>Wingdings</vt:lpstr>
      <vt:lpstr>自定义设计方案</vt:lpstr>
      <vt:lpstr>1_自定义设计方案</vt:lpstr>
      <vt:lpstr>PowerPoint 演示文稿</vt:lpstr>
      <vt:lpstr>PowerPoint 演示文稿</vt:lpstr>
      <vt:lpstr>一、金融远期合约的定义</vt:lpstr>
      <vt:lpstr>一、金融远期合约的定义</vt:lpstr>
      <vt:lpstr>一、金融远期合约的定义</vt:lpstr>
      <vt:lpstr>二、主要的金融远期合约种类</vt:lpstr>
      <vt:lpstr>（一）远期利率协议</vt:lpstr>
      <vt:lpstr>（一）远期利率协议</vt:lpstr>
      <vt:lpstr>（二）远期外汇协议</vt:lpstr>
      <vt:lpstr>PowerPoint 演示文稿</vt:lpstr>
      <vt:lpstr>（二）远期外汇协议</vt:lpstr>
      <vt:lpstr>（三）股票远期合约</vt:lpstr>
      <vt:lpstr>三、远期市场的交易机制</vt:lpstr>
      <vt:lpstr>三、远期市场的交易机制</vt:lpstr>
      <vt:lpstr>PowerPoint 演示文稿</vt:lpstr>
      <vt:lpstr>一、金融期货合约的定义</vt:lpstr>
      <vt:lpstr>一、金融期货合约的定义</vt:lpstr>
      <vt:lpstr>二、主要的金融期货合约的种类</vt:lpstr>
      <vt:lpstr>三、金融期货的产生和发展</vt:lpstr>
      <vt:lpstr>三、金融期货的产生和发展</vt:lpstr>
      <vt:lpstr>三、金融期货的产生和发展</vt:lpstr>
      <vt:lpstr>四、期货市场的交易机制</vt:lpstr>
      <vt:lpstr>（一）集中交易与统一清算</vt:lpstr>
      <vt:lpstr>（一）集中交易与统一清算</vt:lpstr>
      <vt:lpstr>（二）标准化的期货合约条款</vt:lpstr>
      <vt:lpstr>1. 交易单位</vt:lpstr>
      <vt:lpstr>2. 到期时间</vt:lpstr>
      <vt:lpstr>（2）交割月、交割日与现金结算日</vt:lpstr>
      <vt:lpstr>（3）最后交易日</vt:lpstr>
      <vt:lpstr>3. 最小价格波动值</vt:lpstr>
      <vt:lpstr>4. 每日价格波动限制与交易中止规则</vt:lpstr>
      <vt:lpstr>5. 交割条款</vt:lpstr>
      <vt:lpstr>（二）标准化的期货合约条款</vt:lpstr>
      <vt:lpstr>（三）保证金制度和每日盯市制度</vt:lpstr>
      <vt:lpstr>（三）保证金制度和每日盯市制度</vt:lpstr>
      <vt:lpstr>（三）保证金制度和每日盯市制度</vt:lpstr>
      <vt:lpstr>（三）保证金制度和每日盯市制度</vt:lpstr>
      <vt:lpstr>（三）保证金制度和每日盯市制度</vt:lpstr>
      <vt:lpstr>（三）保证金制度和每日盯市制度</vt:lpstr>
      <vt:lpstr>（四）开立期货头寸与结清期货头寸</vt:lpstr>
      <vt:lpstr>1. 到期交割或现金结算</vt:lpstr>
      <vt:lpstr>2. 平仓</vt:lpstr>
      <vt:lpstr>2. 平仓</vt:lpstr>
      <vt:lpstr>2. 平仓</vt:lpstr>
      <vt:lpstr>PowerPoint 演示文稿</vt:lpstr>
      <vt:lpstr>远期与期货的比较</vt:lpstr>
      <vt:lpstr>一、交易场所不同</vt:lpstr>
      <vt:lpstr>二、标准化程度不同</vt:lpstr>
      <vt:lpstr>三、违约风险不同</vt:lpstr>
      <vt:lpstr>四、合约双方关系不同</vt:lpstr>
      <vt:lpstr>五、价格确定方式不同</vt:lpstr>
      <vt:lpstr>六、结算方式不同</vt:lpstr>
      <vt:lpstr>七、 结算方式不同</vt:lpstr>
      <vt:lpstr>作业</vt:lpstr>
    </vt:vector>
  </TitlesOfParts>
  <Company>ECUST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金融工程实务</dc:title>
  <dc:creator>Gu Gao-Feng</dc:creator>
  <cp:lastModifiedBy>Gao-Feng GU</cp:lastModifiedBy>
  <cp:revision>906</cp:revision>
  <dcterms:created xsi:type="dcterms:W3CDTF">2017-12-04T06:40:30Z</dcterms:created>
  <dcterms:modified xsi:type="dcterms:W3CDTF">2021-07-13T02:33:50Z</dcterms:modified>
</cp:coreProperties>
</file>