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92" r:id="rId7"/>
    <p:sldId id="274" r:id="rId8"/>
    <p:sldId id="275" r:id="rId9"/>
    <p:sldId id="276" r:id="rId10"/>
    <p:sldId id="291" r:id="rId11"/>
    <p:sldId id="293" r:id="rId12"/>
    <p:sldId id="294" r:id="rId13"/>
    <p:sldId id="285" r:id="rId14"/>
    <p:sldId id="287" r:id="rId15"/>
    <p:sldId id="296" r:id="rId16"/>
    <p:sldId id="295" r:id="rId17"/>
    <p:sldId id="297" r:id="rId18"/>
    <p:sldId id="283"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2" d="100"/>
          <a:sy n="82" d="100"/>
        </p:scale>
        <p:origin x="49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12575099-B3AD-44D7-919B-BCB6DC3E7F21}" type="datetimeFigureOut">
              <a:rPr lang="en-US" dirty="0"/>
              <a:t>5/30/2025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E30AF5A0-43BB-4336-8627-9123B9144D80}"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18115DA-6CBC-4AEF-A85F-371C66916CF8}" type="datetimeFigureOut">
              <a:rPr lang="en-US" dirty="0"/>
              <a:t>5/30/2025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E30AF5A0-43BB-4336-8627-9123B9144D80}"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A6007E4-95E8-4ABC-B20B-51235318A487}" type="datetimeFigureOut">
              <a:rPr lang="en-US" dirty="0"/>
              <a:t>5/30/2025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E30AF5A0-43BB-4336-8627-9123B9144D80}"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A4BF121-2723-4D35-ADA9-215CD054C4BC}" type="datetimeFigureOut">
              <a:rPr lang="en-US" dirty="0"/>
              <a:t>5/30/2025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E30AF5A0-43BB-4336-8627-9123B9144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54F54BA-4BC6-480F-839C-951A49B248A9}" type="datetimeFigureOut">
              <a:rPr lang="en-US" dirty="0"/>
              <a:t>5/30/2025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E30AF5A0-43BB-4336-8627-9123B9144D80}"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F9DD0EA-4726-4440-BF9D-E88296FC3068}" type="datetimeFigureOut">
              <a:rPr lang="en-US" dirty="0"/>
              <a:t>5/30/2025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E30AF5A0-43BB-4336-8627-9123B9144D80}"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9CAD10D-99D1-46B2-A85A-C16850FCF8CF}" type="datetimeFigureOut">
              <a:rPr lang="en-US" dirty="0"/>
              <a:t>5/30/2025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E30AF5A0-43BB-4336-8627-9123B9144D80}"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C67E51-34D6-4E3D-8F41-CC63EA446EDD}" type="datetimeFigureOut">
              <a:rPr lang="en-US" dirty="0"/>
              <a:t>5/30/2025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E30AF5A0-43BB-4336-8627-9123B9144D80}"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49E550-CE3F-497F-B953-7DE0932F91C0}" type="datetimeFigureOut">
              <a:rPr lang="en-US" dirty="0"/>
              <a:t>5/30/2025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E30AF5A0-43BB-4336-8627-9123B9144D80}"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217A0BF4-BAA0-4539-95F2-9C4277F97478}" type="datetimeFigureOut">
              <a:rPr lang="en-US" dirty="0"/>
              <a:t>5/30/2025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E30AF5A0-43BB-4336-8627-9123B9144D80}"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1066800"/>
            <a:ext cx="6172200" cy="47942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2E9884E-D945-496C-84BE-49C61F78F9EC}" type="datetimeFigureOut">
              <a:rPr lang="en-US" dirty="0"/>
              <a:t>5/30/2025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E30AF5A0-43BB-4336-8627-9123B9144D80}"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CD438618-DEE5-47CF-A8B2-A9E090D503CD}" type="datetimeFigureOut">
              <a:rPr lang="en-US" dirty="0"/>
              <a:t>5/30/2025</a:t>
            </a:fld>
            <a:endParaRPr lang="en-US" dirty="0"/>
          </a:p>
        </p:txBody>
      </p:sp>
      <p:sp>
        <p:nvSpPr>
          <p:cNvPr id="5" name="Footer Placeholder 4"/>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dirty="0"/>
              <a:t>
              </a:t>
            </a:r>
          </a:p>
        </p:txBody>
      </p:sp>
      <p:sp>
        <p:nvSpPr>
          <p:cNvPr id="6" name="Slide Number Placeholder 5"/>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E30AF5A0-43BB-4336-8627-9123B9144D80}" type="slidenum">
              <a:rPr lang="en-US" dirty="0"/>
              <a:t>‹#›</a:t>
            </a:fld>
            <a:endParaRPr lang="en-US" dirty="0"/>
          </a:p>
        </p:txBody>
      </p:sp>
      <p:cxnSp>
        <p:nvCxnSpPr>
          <p:cNvPr id="7" name="Straight Connector 6"/>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723579" y="1250168"/>
            <a:ext cx="10749814" cy="230695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altLang="en-US" sz="4800" dirty="0">
                <a:latin typeface="Times New Roman" panose="02020603050405020304" charset="0"/>
                <a:cs typeface="Times New Roman" panose="02020603050405020304" charset="0"/>
              </a:rPr>
              <a:t>AI-Driven Medical Fundraising Verification System to Detect and </a:t>
            </a:r>
          </a:p>
          <a:p>
            <a:pPr algn="ctr"/>
            <a:r>
              <a:rPr lang="en-US" altLang="en-US" sz="4800" dirty="0">
                <a:latin typeface="Times New Roman" panose="02020603050405020304" charset="0"/>
                <a:cs typeface="Times New Roman" panose="02020603050405020304" charset="0"/>
              </a:rPr>
              <a:t>Prevent Fraudulent Treatment Requests </a:t>
            </a:r>
          </a:p>
        </p:txBody>
      </p:sp>
      <p:sp>
        <p:nvSpPr>
          <p:cNvPr id="5" name="TextBox 4"/>
          <p:cNvSpPr txBox="1"/>
          <p:nvPr/>
        </p:nvSpPr>
        <p:spPr>
          <a:xfrm>
            <a:off x="6917130" y="3835511"/>
            <a:ext cx="4831358" cy="163004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dirty="0">
                <a:ea typeface="+mn-lt"/>
                <a:cs typeface="+mn-lt"/>
              </a:rPr>
              <a:t>Presented By</a:t>
            </a:r>
          </a:p>
          <a:p>
            <a:r>
              <a:rPr lang="en-US" sz="2000" dirty="0">
                <a:sym typeface="+mn-ea"/>
              </a:rPr>
              <a:t>Harish Kumar N [210221104011]</a:t>
            </a:r>
          </a:p>
          <a:p>
            <a:r>
              <a:rPr lang="en-US" sz="2000" dirty="0">
                <a:ea typeface="+mn-lt"/>
                <a:cs typeface="+mn-lt"/>
                <a:sym typeface="+mn-ea"/>
              </a:rPr>
              <a:t>Saravanan S [210221104029]</a:t>
            </a:r>
          </a:p>
          <a:p>
            <a:r>
              <a:rPr lang="en-US" sz="2000" dirty="0">
                <a:sym typeface="+mn-ea"/>
              </a:rPr>
              <a:t>Srinath M [21022110403</a:t>
            </a:r>
            <a:r>
              <a:rPr lang="en-IN" altLang="en-US" sz="2000" dirty="0">
                <a:sym typeface="+mn-ea"/>
              </a:rPr>
              <a:t>4</a:t>
            </a:r>
            <a:r>
              <a:rPr lang="en-US" sz="2000" dirty="0">
                <a:sym typeface="+mn-ea"/>
              </a:rPr>
              <a:t>]</a:t>
            </a:r>
            <a:endParaRPr lang="en-US" sz="2000" dirty="0">
              <a:ea typeface="+mn-lt"/>
              <a:cs typeface="+mn-lt"/>
            </a:endParaRPr>
          </a:p>
          <a:p>
            <a:r>
              <a:rPr lang="en-US" sz="2000" dirty="0">
                <a:ea typeface="+mn-lt"/>
                <a:cs typeface="+mn-lt"/>
              </a:rPr>
              <a:t>Sudhan </a:t>
            </a:r>
            <a:r>
              <a:rPr lang="en-US" sz="2000" dirty="0" err="1">
                <a:ea typeface="+mn-lt"/>
                <a:cs typeface="+mn-lt"/>
              </a:rPr>
              <a:t>Santhosraj</a:t>
            </a:r>
            <a:r>
              <a:rPr lang="en-US" sz="2000" dirty="0">
                <a:ea typeface="+mn-lt"/>
                <a:cs typeface="+mn-lt"/>
              </a:rPr>
              <a:t> J [210221104035]</a:t>
            </a:r>
            <a:endParaRPr lang="en-US" dirty="0"/>
          </a:p>
        </p:txBody>
      </p:sp>
      <p:sp>
        <p:nvSpPr>
          <p:cNvPr id="7" name="TextBox 6"/>
          <p:cNvSpPr txBox="1"/>
          <p:nvPr/>
        </p:nvSpPr>
        <p:spPr>
          <a:xfrm>
            <a:off x="1307202" y="4017040"/>
            <a:ext cx="13097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Guided By</a:t>
            </a:r>
          </a:p>
        </p:txBody>
      </p:sp>
      <p:sp>
        <p:nvSpPr>
          <p:cNvPr id="3" name="Text Box 2"/>
          <p:cNvSpPr txBox="1"/>
          <p:nvPr/>
        </p:nvSpPr>
        <p:spPr>
          <a:xfrm>
            <a:off x="1307465" y="4386580"/>
            <a:ext cx="4064000" cy="368300"/>
          </a:xfrm>
          <a:prstGeom prst="rect">
            <a:avLst/>
          </a:prstGeom>
          <a:noFill/>
        </p:spPr>
        <p:txBody>
          <a:bodyPr wrap="square" rtlCol="0">
            <a:spAutoFit/>
          </a:bodyPr>
          <a:lstStyle/>
          <a:p>
            <a:r>
              <a:rPr lang="en-IN" altLang="en-US"/>
              <a:t>Mrs.Krishnaveni </a:t>
            </a:r>
            <a:r>
              <a:rPr lang="en-IN" altLang="en-US" b="1"/>
              <a:t>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Elbow Connector 18"/>
          <p:cNvCxnSpPr/>
          <p:nvPr/>
        </p:nvCxnSpPr>
        <p:spPr>
          <a:xfrm rot="10800000" flipV="1">
            <a:off x="5890260" y="1761490"/>
            <a:ext cx="1701800" cy="1254760"/>
          </a:xfrm>
          <a:prstGeom prst="bentConnector2">
            <a:avLst/>
          </a:prstGeom>
          <a:ln w="19050">
            <a:solidFill>
              <a:srgbClr val="0070C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9980" y="1552951"/>
            <a:ext cx="1111599" cy="584704"/>
          </a:xfrm>
          <a:prstGeom prst="rect">
            <a:avLst/>
          </a:prstGeom>
        </p:spPr>
      </p:pic>
      <p:sp>
        <p:nvSpPr>
          <p:cNvPr id="10" name="Rounded Rectangle 9"/>
          <p:cNvSpPr/>
          <p:nvPr/>
        </p:nvSpPr>
        <p:spPr>
          <a:xfrm>
            <a:off x="4822190" y="4392930"/>
            <a:ext cx="2132965" cy="85725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cxnSp>
        <p:nvCxnSpPr>
          <p:cNvPr id="13" name="Elbow Connector 12"/>
          <p:cNvCxnSpPr/>
          <p:nvPr/>
        </p:nvCxnSpPr>
        <p:spPr>
          <a:xfrm rot="16200000">
            <a:off x="7769860" y="4501515"/>
            <a:ext cx="773430" cy="3175"/>
          </a:xfrm>
          <a:prstGeom prst="bentConnector3">
            <a:avLst>
              <a:gd name="adj1" fmla="val 49918"/>
            </a:avLst>
          </a:prstGeom>
          <a:ln w="19050">
            <a:solidFill>
              <a:srgbClr val="0070C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51" idx="3"/>
            <a:endCxn id="55" idx="2"/>
          </p:cNvCxnSpPr>
          <p:nvPr/>
        </p:nvCxnSpPr>
        <p:spPr>
          <a:xfrm flipV="1">
            <a:off x="2596515" y="4548505"/>
            <a:ext cx="896620" cy="1077595"/>
          </a:xfrm>
          <a:prstGeom prst="bentConnector2">
            <a:avLst/>
          </a:prstGeom>
          <a:ln w="19050">
            <a:solidFill>
              <a:srgbClr val="0070C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796290" y="833120"/>
            <a:ext cx="8053070" cy="702310"/>
          </a:xfrm>
        </p:spPr>
        <p:txBody>
          <a:bodyPr>
            <a:normAutofit fontScale="90000"/>
          </a:bodyPr>
          <a:lstStyle/>
          <a:p>
            <a:r>
              <a:rPr lang="en-IN" altLang="en-US" sz="4400" b="1" dirty="0">
                <a:latin typeface="+mn-lt"/>
                <a:cs typeface="+mn-lt"/>
              </a:rPr>
              <a:t>Architecture Diagram</a:t>
            </a:r>
          </a:p>
        </p:txBody>
      </p:sp>
      <p:sp>
        <p:nvSpPr>
          <p:cNvPr id="6" name="Title 1"/>
          <p:cNvSpPr txBox="1"/>
          <p:nvPr/>
        </p:nvSpPr>
        <p:spPr>
          <a:xfrm>
            <a:off x="868153" y="3431192"/>
            <a:ext cx="4006845" cy="67023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endParaRPr lang="en-US" sz="2400" dirty="0">
              <a:solidFill>
                <a:srgbClr val="3D3D3D"/>
              </a:solidFill>
              <a:latin typeface="Calisto MT" panose="02040603050505030304"/>
            </a:endParaRPr>
          </a:p>
        </p:txBody>
      </p:sp>
      <p:sp>
        <p:nvSpPr>
          <p:cNvPr id="5" name="Text Box 4"/>
          <p:cNvSpPr txBox="1"/>
          <p:nvPr/>
        </p:nvSpPr>
        <p:spPr>
          <a:xfrm>
            <a:off x="1267460" y="2138045"/>
            <a:ext cx="4064000" cy="368300"/>
          </a:xfrm>
          <a:prstGeom prst="rect">
            <a:avLst/>
          </a:prstGeom>
          <a:noFill/>
        </p:spPr>
        <p:txBody>
          <a:bodyPr wrap="square" rtlCol="0">
            <a:spAutoFit/>
          </a:bodyPr>
          <a:lstStyle/>
          <a:p>
            <a:endParaRPr lang="en-US"/>
          </a:p>
        </p:txBody>
      </p:sp>
      <p:grpSp>
        <p:nvGrpSpPr>
          <p:cNvPr id="27" name="Canvas 1"/>
          <p:cNvGrpSpPr/>
          <p:nvPr/>
        </p:nvGrpSpPr>
        <p:grpSpPr>
          <a:xfrm>
            <a:off x="1056275" y="1535430"/>
            <a:ext cx="9176115" cy="4640580"/>
            <a:chOff x="-1184767" y="0"/>
            <a:chExt cx="7631671" cy="7474585"/>
          </a:xfrm>
        </p:grpSpPr>
        <p:sp>
          <p:nvSpPr>
            <p:cNvPr id="28" name="Rectangle 27"/>
            <p:cNvSpPr/>
            <p:nvPr/>
          </p:nvSpPr>
          <p:spPr>
            <a:xfrm>
              <a:off x="0" y="0"/>
              <a:ext cx="5581650" cy="7474585"/>
            </a:xfrm>
            <a:prstGeom prst="rect">
              <a:avLst/>
            </a:prstGeom>
          </p:spPr>
        </p:sp>
        <p:sp>
          <p:nvSpPr>
            <p:cNvPr id="29" name="Text Box 71"/>
            <p:cNvSpPr txBox="1"/>
            <p:nvPr/>
          </p:nvSpPr>
          <p:spPr>
            <a:xfrm>
              <a:off x="1876218" y="6531394"/>
              <a:ext cx="1675765" cy="403860"/>
            </a:xfrm>
            <a:prstGeom prst="rect">
              <a:avLst/>
            </a:prstGeom>
            <a:solidFill>
              <a:schemeClr val="bg1"/>
            </a:solidFill>
            <a:ln w="6350">
              <a:noFill/>
            </a:ln>
          </p:spPr>
          <p:txBody>
            <a:bodyPr rot="0" spcFirstLastPara="0" vert="horz" wrap="square" lIns="91440" tIns="45720" rIns="91440" bIns="45720" numCol="1" spcCol="0" rtlCol="0" fromWordArt="0" anchor="t" anchorCtr="0" forceAA="0" compatLnSpc="1">
              <a:noAutofit/>
            </a:bodyPr>
            <a:lstStyle/>
            <a:p>
              <a:pPr marL="0" marR="0" algn="ctr">
                <a:lnSpc>
                  <a:spcPct val="105000"/>
                </a:lnSpc>
                <a:spcBef>
                  <a:spcPts val="0"/>
                </a:spcBef>
                <a:spcAft>
                  <a:spcPts val="800"/>
                </a:spcAft>
              </a:pPr>
              <a:r>
                <a:rPr lang="en-IN" sz="1000" b="1">
                  <a:effectLst/>
                  <a:latin typeface="Times New Roman" panose="02020603050405020304" charset="0"/>
                  <a:ea typeface="Calibri" panose="020F0502020204030204" charset="0"/>
                </a:rPr>
                <a:t>AI Driven Fraud Detector </a:t>
              </a:r>
              <a:endParaRPr lang="en-US" sz="1200">
                <a:effectLst/>
                <a:latin typeface="Times New Roman" panose="02020603050405020304" charset="0"/>
                <a:ea typeface="Times New Roman" panose="02020603050405020304" charset="0"/>
              </a:endParaRPr>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22273" y="2385500"/>
              <a:ext cx="2825815" cy="1489370"/>
            </a:xfrm>
            <a:prstGeom prst="rect">
              <a:avLst/>
            </a:prstGeom>
          </p:spPr>
        </p:pic>
        <p:cxnSp>
          <p:nvCxnSpPr>
            <p:cNvPr id="31" name="Straight Arrow Connector 30"/>
            <p:cNvCxnSpPr>
              <a:stCxn id="43" idx="0"/>
              <a:endCxn id="66" idx="0"/>
            </p:cNvCxnSpPr>
            <p:nvPr/>
          </p:nvCxnSpPr>
          <p:spPr>
            <a:xfrm flipH="1">
              <a:off x="2819489" y="4189714"/>
              <a:ext cx="31224" cy="2073205"/>
            </a:xfrm>
            <a:prstGeom prst="straightConnector1">
              <a:avLst/>
            </a:prstGeom>
            <a:ln w="19050">
              <a:solidFill>
                <a:srgbClr val="0070C0"/>
              </a:solidFill>
              <a:prstDash val="sysDash"/>
              <a:headEnd type="none"/>
              <a:tailEnd type="arrow" w="med" len="med"/>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55" idx="0"/>
              <a:endCxn id="30" idx="1"/>
            </p:cNvCxnSpPr>
            <p:nvPr/>
          </p:nvCxnSpPr>
          <p:spPr>
            <a:xfrm rot="16200000">
              <a:off x="413065" y="3558340"/>
              <a:ext cx="1438050" cy="580875"/>
            </a:xfrm>
            <a:prstGeom prst="bentConnector2">
              <a:avLst/>
            </a:prstGeom>
            <a:ln w="19050">
              <a:solidFill>
                <a:srgbClr val="0070C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972957" y="4664138"/>
              <a:ext cx="1684582" cy="283845"/>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charset="0"/>
                  <a:ea typeface="Calibri" panose="020F0502020204030204" charset="0"/>
                </a:rPr>
                <a:t>Preprocessing</a:t>
              </a:r>
              <a:endParaRPr lang="en-US" sz="1200">
                <a:effectLst/>
                <a:latin typeface="Times New Roman" panose="02020603050405020304" charset="0"/>
                <a:ea typeface="Times New Roman" panose="02020603050405020304" charset="0"/>
              </a:endParaRPr>
            </a:p>
          </p:txBody>
        </p:sp>
        <p:sp>
          <p:nvSpPr>
            <p:cNvPr id="35" name="Rectangle 34"/>
            <p:cNvSpPr/>
            <p:nvPr/>
          </p:nvSpPr>
          <p:spPr>
            <a:xfrm>
              <a:off x="171599" y="5983750"/>
              <a:ext cx="1342626" cy="269037"/>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6000"/>
                </a:lnSpc>
                <a:spcBef>
                  <a:spcPts val="0"/>
                </a:spcBef>
                <a:spcAft>
                  <a:spcPts val="800"/>
                </a:spcAft>
              </a:pPr>
              <a:r>
                <a:rPr lang="en-US" sz="1100">
                  <a:effectLst/>
                  <a:latin typeface="Times New Roman" panose="02020603050405020304" charset="0"/>
                  <a:ea typeface="Calibri" panose="020F0502020204030204" charset="0"/>
                </a:rPr>
                <a:t>Register</a:t>
              </a:r>
              <a:endParaRPr lang="en-US" sz="1200">
                <a:effectLst/>
                <a:latin typeface="Times New Roman" panose="02020603050405020304" charset="0"/>
                <a:ea typeface="Times New Roman" panose="02020603050405020304" charset="0"/>
              </a:endParaRPr>
            </a:p>
          </p:txBody>
        </p:sp>
        <p:sp>
          <p:nvSpPr>
            <p:cNvPr id="41" name="Rectangle 40"/>
            <p:cNvSpPr/>
            <p:nvPr/>
          </p:nvSpPr>
          <p:spPr>
            <a:xfrm>
              <a:off x="1983752" y="5359463"/>
              <a:ext cx="1683312" cy="25400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charset="0"/>
                  <a:ea typeface="Calibri" panose="020F0502020204030204" charset="0"/>
                </a:rPr>
                <a:t>Text Recognition</a:t>
              </a:r>
              <a:endParaRPr lang="en-US" sz="1200">
                <a:effectLst/>
                <a:latin typeface="Times New Roman" panose="02020603050405020304" charset="0"/>
                <a:ea typeface="Times New Roman" panose="02020603050405020304" charset="0"/>
              </a:endParaRPr>
            </a:p>
          </p:txBody>
        </p:sp>
        <p:sp>
          <p:nvSpPr>
            <p:cNvPr id="42" name="Rectangle 41"/>
            <p:cNvSpPr/>
            <p:nvPr/>
          </p:nvSpPr>
          <p:spPr>
            <a:xfrm>
              <a:off x="1974227" y="5023208"/>
              <a:ext cx="1684582" cy="25942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charset="0"/>
                  <a:ea typeface="Calibri" panose="020F0502020204030204" charset="0"/>
                </a:rPr>
                <a:t>Text Region Detection </a:t>
              </a:r>
              <a:endParaRPr lang="en-US" sz="1200">
                <a:effectLst/>
                <a:latin typeface="Times New Roman" panose="02020603050405020304" charset="0"/>
                <a:ea typeface="Times New Roman" panose="02020603050405020304" charset="0"/>
              </a:endParaRPr>
            </a:p>
          </p:txBody>
        </p:sp>
        <p:sp>
          <p:nvSpPr>
            <p:cNvPr id="43" name="Rectangle 42"/>
            <p:cNvSpPr/>
            <p:nvPr/>
          </p:nvSpPr>
          <p:spPr>
            <a:xfrm>
              <a:off x="1984021" y="4189368"/>
              <a:ext cx="1732934" cy="301724"/>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charset="0"/>
                  <a:ea typeface="Calibri" panose="020F0502020204030204" charset="0"/>
                </a:rPr>
                <a:t>Extract Upload Files Documents</a:t>
              </a:r>
              <a:endParaRPr lang="en-US" sz="1200">
                <a:effectLst/>
                <a:latin typeface="Times New Roman" panose="02020603050405020304" charset="0"/>
                <a:ea typeface="Times New Roman" panose="02020603050405020304" charset="0"/>
              </a:endParaRPr>
            </a:p>
          </p:txBody>
        </p:sp>
        <p:sp>
          <p:nvSpPr>
            <p:cNvPr id="44" name="Text Box 71"/>
            <p:cNvSpPr txBox="1"/>
            <p:nvPr/>
          </p:nvSpPr>
          <p:spPr>
            <a:xfrm>
              <a:off x="5470724" y="5334308"/>
              <a:ext cx="976180" cy="26670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marL="0" marR="0" algn="ctr">
                <a:lnSpc>
                  <a:spcPct val="105000"/>
                </a:lnSpc>
                <a:spcBef>
                  <a:spcPts val="0"/>
                </a:spcBef>
                <a:spcAft>
                  <a:spcPts val="800"/>
                </a:spcAft>
              </a:pPr>
              <a:r>
                <a:rPr lang="en-US" sz="1200" b="1">
                  <a:effectLst/>
                  <a:latin typeface="Times New Roman" panose="02020603050405020304" charset="0"/>
                  <a:ea typeface="Calibri" panose="020F0502020204030204" charset="0"/>
                </a:rPr>
                <a:t>Donor</a:t>
              </a:r>
              <a:endParaRPr lang="en-US" sz="1200">
                <a:effectLst/>
                <a:latin typeface="Times New Roman" panose="02020603050405020304" charset="0"/>
                <a:ea typeface="Times New Roman" panose="02020603050405020304" charset="0"/>
              </a:endParaRPr>
            </a:p>
          </p:txBody>
        </p:sp>
        <p:sp>
          <p:nvSpPr>
            <p:cNvPr id="46" name="Text Box 71"/>
            <p:cNvSpPr txBox="1"/>
            <p:nvPr/>
          </p:nvSpPr>
          <p:spPr>
            <a:xfrm>
              <a:off x="-1039624" y="5441165"/>
              <a:ext cx="1028701" cy="422289"/>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marL="0" marR="0" algn="ctr">
                <a:lnSpc>
                  <a:spcPct val="105000"/>
                </a:lnSpc>
                <a:spcBef>
                  <a:spcPts val="0"/>
                </a:spcBef>
                <a:spcAft>
                  <a:spcPts val="800"/>
                </a:spcAft>
              </a:pPr>
              <a:r>
                <a:rPr lang="en-US" sz="1200" b="1">
                  <a:effectLst/>
                  <a:latin typeface="Times New Roman" panose="02020603050405020304" charset="0"/>
                  <a:ea typeface="Calibri" panose="020F0502020204030204" charset="0"/>
                </a:rPr>
                <a:t>Fund Requester</a:t>
              </a:r>
              <a:endParaRPr lang="en-US" sz="1200">
                <a:effectLst/>
                <a:latin typeface="Times New Roman" panose="02020603050405020304" charset="0"/>
                <a:ea typeface="Times New Roman" panose="02020603050405020304" charset="0"/>
              </a:endParaRPr>
            </a:p>
          </p:txBody>
        </p:sp>
        <p:sp>
          <p:nvSpPr>
            <p:cNvPr id="47" name="Text Box 71"/>
            <p:cNvSpPr txBox="1"/>
            <p:nvPr/>
          </p:nvSpPr>
          <p:spPr>
            <a:xfrm>
              <a:off x="637014" y="2494997"/>
              <a:ext cx="1676141" cy="404144"/>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marL="0" marR="0" algn="ctr">
                <a:lnSpc>
                  <a:spcPct val="105000"/>
                </a:lnSpc>
                <a:spcBef>
                  <a:spcPts val="0"/>
                </a:spcBef>
                <a:spcAft>
                  <a:spcPts val="800"/>
                </a:spcAft>
              </a:pPr>
              <a:r>
                <a:rPr lang="en-US" sz="1000" b="1">
                  <a:effectLst/>
                  <a:latin typeface="Times New Roman" panose="02020603050405020304" charset="0"/>
                  <a:ea typeface="Calibri" panose="020F0502020204030204" charset="0"/>
                </a:rPr>
                <a:t>Medical Fund Fraud Detector Web App </a:t>
              </a:r>
              <a:endParaRPr lang="en-US" sz="1200">
                <a:effectLst/>
                <a:latin typeface="Times New Roman" panose="02020603050405020304" charset="0"/>
                <a:ea typeface="Times New Roman" panose="02020603050405020304" charset="0"/>
              </a:endParaRPr>
            </a:p>
          </p:txBody>
        </p:sp>
        <p:cxnSp>
          <p:nvCxnSpPr>
            <p:cNvPr id="49" name="Elbow Connector 48"/>
            <p:cNvCxnSpPr/>
            <p:nvPr/>
          </p:nvCxnSpPr>
          <p:spPr>
            <a:xfrm rot="10800000">
              <a:off x="1520891" y="4710993"/>
              <a:ext cx="465130" cy="1678406"/>
            </a:xfrm>
            <a:prstGeom prst="bentConnector3">
              <a:avLst>
                <a:gd name="adj1" fmla="val 63733"/>
              </a:avLst>
            </a:prstGeom>
            <a:ln w="19050">
              <a:solidFill>
                <a:srgbClr val="0070C0"/>
              </a:solidFill>
              <a:prstDash val="sysDash"/>
              <a:headEnd type="none"/>
              <a:tailEnd type="triangle" w="med" len="med"/>
            </a:ln>
          </p:spPr>
          <p:style>
            <a:lnRef idx="1">
              <a:schemeClr val="accent1"/>
            </a:lnRef>
            <a:fillRef idx="0">
              <a:schemeClr val="accent1"/>
            </a:fillRef>
            <a:effectRef idx="0">
              <a:schemeClr val="accent1"/>
            </a:effectRef>
            <a:fontRef idx="minor">
              <a:schemeClr val="tx1"/>
            </a:fontRef>
          </p:style>
        </p:cxnSp>
        <p:pic>
          <p:nvPicPr>
            <p:cNvPr id="51" name="Picture 50"/>
            <p:cNvPicPr>
              <a:picLocks noChangeAspect="1"/>
            </p:cNvPicPr>
            <p:nvPr/>
          </p:nvPicPr>
          <p:blipFill rotWithShape="1">
            <a:blip r:embed="rId4" cstate="print">
              <a:extLst>
                <a:ext uri="{28A0092B-C50C-407E-A947-70E740481C1C}">
                  <a14:useLocalDpi xmlns:a14="http://schemas.microsoft.com/office/drawing/2010/main" val="0"/>
                </a:ext>
              </a:extLst>
            </a:blip>
            <a:srcRect l="5904" t="4456" r="6041" b="7072"/>
            <a:stretch>
              <a:fillRect/>
            </a:stretch>
          </p:blipFill>
          <p:spPr>
            <a:xfrm>
              <a:off x="-1184767" y="6078634"/>
              <a:ext cx="1281227" cy="1020013"/>
            </a:xfrm>
            <a:prstGeom prst="rect">
              <a:avLst/>
            </a:prstGeom>
          </p:spPr>
        </p:pic>
        <p:sp>
          <p:nvSpPr>
            <p:cNvPr id="52" name="Rectangle 51"/>
            <p:cNvSpPr/>
            <p:nvPr/>
          </p:nvSpPr>
          <p:spPr>
            <a:xfrm>
              <a:off x="171748" y="5628300"/>
              <a:ext cx="1342390" cy="28575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IN" sz="1100">
                  <a:effectLst/>
                  <a:latin typeface="Times New Roman" panose="02020603050405020304" charset="0"/>
                  <a:ea typeface="Calibri" panose="020F0502020204030204" charset="0"/>
                </a:rPr>
                <a:t>Login</a:t>
              </a:r>
              <a:endParaRPr lang="en-US" sz="1200">
                <a:effectLst/>
                <a:latin typeface="Times New Roman" panose="02020603050405020304" charset="0"/>
                <a:ea typeface="Times New Roman" panose="02020603050405020304" charset="0"/>
              </a:endParaRPr>
            </a:p>
          </p:txBody>
        </p:sp>
        <p:sp>
          <p:nvSpPr>
            <p:cNvPr id="53" name="Rectangle 52"/>
            <p:cNvSpPr/>
            <p:nvPr/>
          </p:nvSpPr>
          <p:spPr>
            <a:xfrm>
              <a:off x="171748" y="5277440"/>
              <a:ext cx="1342390" cy="28575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charset="0"/>
                  <a:ea typeface="Calibri" panose="020F0502020204030204" charset="0"/>
                </a:rPr>
                <a:t>Post Fund Request</a:t>
              </a:r>
              <a:endParaRPr lang="en-US" sz="1200">
                <a:effectLst/>
                <a:latin typeface="Times New Roman" panose="02020603050405020304" charset="0"/>
                <a:ea typeface="Times New Roman" panose="02020603050405020304" charset="0"/>
              </a:endParaRPr>
            </a:p>
          </p:txBody>
        </p:sp>
        <p:sp>
          <p:nvSpPr>
            <p:cNvPr id="54" name="Rectangle 53"/>
            <p:cNvSpPr/>
            <p:nvPr/>
          </p:nvSpPr>
          <p:spPr>
            <a:xfrm>
              <a:off x="176247" y="4924720"/>
              <a:ext cx="1342390" cy="28575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charset="0"/>
                  <a:ea typeface="Calibri" panose="020F0502020204030204" charset="0"/>
                </a:rPr>
                <a:t>Upload Documents</a:t>
              </a:r>
              <a:endParaRPr lang="en-US" sz="1200">
                <a:effectLst/>
                <a:latin typeface="Times New Roman" panose="02020603050405020304" charset="0"/>
                <a:ea typeface="Times New Roman" panose="02020603050405020304" charset="0"/>
              </a:endParaRPr>
            </a:p>
          </p:txBody>
        </p:sp>
        <p:sp>
          <p:nvSpPr>
            <p:cNvPr id="55" name="Rectangle 54"/>
            <p:cNvSpPr/>
            <p:nvPr/>
          </p:nvSpPr>
          <p:spPr>
            <a:xfrm>
              <a:off x="170475" y="4567317"/>
              <a:ext cx="1342390" cy="28575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charset="0"/>
                  <a:ea typeface="Calibri" panose="020F0502020204030204" charset="0"/>
                </a:rPr>
                <a:t>Approve/Block Req</a:t>
              </a:r>
              <a:endParaRPr lang="en-US" sz="1200">
                <a:effectLst/>
                <a:latin typeface="Times New Roman" panose="02020603050405020304" charset="0"/>
                <a:ea typeface="Times New Roman" panose="02020603050405020304" charset="0"/>
              </a:endParaRPr>
            </a:p>
          </p:txBody>
        </p:sp>
        <p:sp>
          <p:nvSpPr>
            <p:cNvPr id="56" name="Rectangle 55"/>
            <p:cNvSpPr/>
            <p:nvPr/>
          </p:nvSpPr>
          <p:spPr>
            <a:xfrm>
              <a:off x="-1050319" y="3875058"/>
              <a:ext cx="1050573" cy="314495"/>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charset="0"/>
                  <a:ea typeface="Calibri" panose="020F0502020204030204" charset="0"/>
                </a:rPr>
                <a:t>Receive Donation</a:t>
              </a:r>
              <a:endParaRPr lang="en-US" sz="1200">
                <a:effectLst/>
                <a:latin typeface="Times New Roman" panose="02020603050405020304" charset="0"/>
                <a:ea typeface="Times New Roman" panose="02020603050405020304" charset="0"/>
              </a:endParaRPr>
            </a:p>
          </p:txBody>
        </p:sp>
        <p:sp>
          <p:nvSpPr>
            <p:cNvPr id="57" name="Rectangle 56"/>
            <p:cNvSpPr/>
            <p:nvPr/>
          </p:nvSpPr>
          <p:spPr>
            <a:xfrm>
              <a:off x="-1050320" y="4190480"/>
              <a:ext cx="1050573" cy="300579"/>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charset="0"/>
                  <a:ea typeface="Calibri" panose="020F0502020204030204" charset="0"/>
                </a:rPr>
                <a:t>Notification</a:t>
              </a:r>
              <a:endParaRPr lang="en-US" sz="1200">
                <a:effectLst/>
                <a:latin typeface="Times New Roman" panose="02020603050405020304" charset="0"/>
                <a:ea typeface="Times New Roman" panose="02020603050405020304" charset="0"/>
              </a:endParaRPr>
            </a:p>
          </p:txBody>
        </p:sp>
        <p:pic>
          <p:nvPicPr>
            <p:cNvPr id="58" name="Picture 57"/>
            <p:cNvPicPr>
              <a:picLocks noChangeAspect="1"/>
            </p:cNvPicPr>
            <p:nvPr/>
          </p:nvPicPr>
          <p:blipFill rotWithShape="1">
            <a:blip r:embed="rId5">
              <a:extLst>
                <a:ext uri="{28A0092B-C50C-407E-A947-70E740481C1C}">
                  <a14:useLocalDpi xmlns:a14="http://schemas.microsoft.com/office/drawing/2010/main" val="0"/>
                </a:ext>
              </a:extLst>
            </a:blip>
            <a:srcRect l="18259" t="7688" r="19283" b="8883"/>
            <a:stretch>
              <a:fillRect/>
            </a:stretch>
          </p:blipFill>
          <p:spPr>
            <a:xfrm>
              <a:off x="5421895" y="5781172"/>
              <a:ext cx="933450" cy="1032915"/>
            </a:xfrm>
            <a:prstGeom prst="rect">
              <a:avLst/>
            </a:prstGeom>
          </p:spPr>
        </p:pic>
        <p:sp>
          <p:nvSpPr>
            <p:cNvPr id="59" name="Rectangle 58"/>
            <p:cNvSpPr/>
            <p:nvPr/>
          </p:nvSpPr>
          <p:spPr>
            <a:xfrm>
              <a:off x="4048420" y="5403278"/>
              <a:ext cx="1342390" cy="28575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IN" sz="1100">
                  <a:effectLst/>
                  <a:latin typeface="Times New Roman" panose="02020603050405020304" charset="0"/>
                  <a:ea typeface="Calibri" panose="020F0502020204030204" charset="0"/>
                </a:rPr>
                <a:t>Register</a:t>
              </a:r>
              <a:endParaRPr lang="en-US" sz="1200">
                <a:effectLst/>
                <a:latin typeface="Times New Roman" panose="02020603050405020304" charset="0"/>
                <a:ea typeface="Times New Roman" panose="02020603050405020304" charset="0"/>
              </a:endParaRPr>
            </a:p>
          </p:txBody>
        </p:sp>
        <p:sp>
          <p:nvSpPr>
            <p:cNvPr id="60" name="Rectangle 59"/>
            <p:cNvSpPr/>
            <p:nvPr/>
          </p:nvSpPr>
          <p:spPr>
            <a:xfrm>
              <a:off x="4048420" y="5048313"/>
              <a:ext cx="1342390" cy="28575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IN" sz="1100">
                  <a:effectLst/>
                  <a:latin typeface="Times New Roman" panose="02020603050405020304" charset="0"/>
                  <a:ea typeface="Calibri" panose="020F0502020204030204" charset="0"/>
                </a:rPr>
                <a:t>Login</a:t>
              </a:r>
              <a:endParaRPr lang="en-US" sz="1200">
                <a:effectLst/>
                <a:latin typeface="Times New Roman" panose="02020603050405020304" charset="0"/>
                <a:ea typeface="Times New Roman" panose="02020603050405020304" charset="0"/>
              </a:endParaRPr>
            </a:p>
          </p:txBody>
        </p:sp>
        <p:sp>
          <p:nvSpPr>
            <p:cNvPr id="61" name="Rectangle 60"/>
            <p:cNvSpPr/>
            <p:nvPr/>
          </p:nvSpPr>
          <p:spPr>
            <a:xfrm>
              <a:off x="4048420" y="4697158"/>
              <a:ext cx="1342390" cy="28575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charset="0"/>
                  <a:ea typeface="Calibri" panose="020F0502020204030204" charset="0"/>
                </a:rPr>
                <a:t>View Genuine Req.</a:t>
              </a:r>
              <a:endParaRPr lang="en-US" sz="1200">
                <a:effectLst/>
                <a:latin typeface="Times New Roman" panose="02020603050405020304" charset="0"/>
                <a:ea typeface="Times New Roman" panose="02020603050405020304" charset="0"/>
              </a:endParaRPr>
            </a:p>
          </p:txBody>
        </p:sp>
        <p:sp>
          <p:nvSpPr>
            <p:cNvPr id="62" name="Rectangle 61"/>
            <p:cNvSpPr/>
            <p:nvPr/>
          </p:nvSpPr>
          <p:spPr>
            <a:xfrm>
              <a:off x="4052865" y="4344733"/>
              <a:ext cx="1342390" cy="28575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charset="0"/>
                  <a:ea typeface="Calibri" panose="020F0502020204030204" charset="0"/>
                </a:rPr>
                <a:t>Donate Payment</a:t>
              </a:r>
              <a:endParaRPr lang="en-US" sz="1200">
                <a:effectLst/>
                <a:latin typeface="Times New Roman" panose="02020603050405020304" charset="0"/>
                <a:ea typeface="Times New Roman" panose="02020603050405020304" charset="0"/>
              </a:endParaRPr>
            </a:p>
          </p:txBody>
        </p:sp>
        <p:sp>
          <p:nvSpPr>
            <p:cNvPr id="63" name="Rectangle 62"/>
            <p:cNvSpPr/>
            <p:nvPr/>
          </p:nvSpPr>
          <p:spPr>
            <a:xfrm>
              <a:off x="5470495" y="4037407"/>
              <a:ext cx="884854" cy="264398"/>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charset="0"/>
                  <a:ea typeface="Calibri" panose="020F0502020204030204" charset="0"/>
                </a:rPr>
                <a:t>Notification</a:t>
              </a:r>
              <a:endParaRPr lang="en-US" sz="1200">
                <a:effectLst/>
                <a:latin typeface="Times New Roman" panose="02020603050405020304" charset="0"/>
                <a:ea typeface="Times New Roman" panose="02020603050405020304" charset="0"/>
              </a:endParaRPr>
            </a:p>
          </p:txBody>
        </p:sp>
        <p:sp>
          <p:nvSpPr>
            <p:cNvPr id="65" name="Rectangle 64"/>
            <p:cNvSpPr/>
            <p:nvPr/>
          </p:nvSpPr>
          <p:spPr>
            <a:xfrm>
              <a:off x="1985584" y="5689028"/>
              <a:ext cx="1682750" cy="25400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charset="0"/>
                  <a:ea typeface="Calibri" panose="020F0502020204030204" charset="0"/>
                </a:rPr>
                <a:t>Pattern Matching</a:t>
              </a:r>
              <a:endParaRPr lang="en-US" sz="1200">
                <a:effectLst/>
                <a:latin typeface="Times New Roman" panose="02020603050405020304" charset="0"/>
                <a:ea typeface="Times New Roman" panose="02020603050405020304" charset="0"/>
              </a:endParaRPr>
            </a:p>
          </p:txBody>
        </p:sp>
        <p:sp>
          <p:nvSpPr>
            <p:cNvPr id="66" name="Rectangle 65"/>
            <p:cNvSpPr/>
            <p:nvPr/>
          </p:nvSpPr>
          <p:spPr>
            <a:xfrm>
              <a:off x="1978356" y="6262764"/>
              <a:ext cx="1682750" cy="25400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charset="0"/>
                  <a:ea typeface="Calibri" panose="020F0502020204030204" charset="0"/>
                </a:rPr>
                <a:t>Fund Request Verification</a:t>
              </a:r>
              <a:endParaRPr lang="en-US" sz="1200">
                <a:effectLst/>
                <a:latin typeface="Times New Roman" panose="02020603050405020304" charset="0"/>
                <a:ea typeface="Times New Roman" panose="02020603050405020304" charset="0"/>
              </a:endParaRPr>
            </a:p>
          </p:txBody>
        </p:sp>
      </p:grpSp>
      <p:cxnSp>
        <p:nvCxnSpPr>
          <p:cNvPr id="4" name="Elbow Connector 3"/>
          <p:cNvCxnSpPr/>
          <p:nvPr/>
        </p:nvCxnSpPr>
        <p:spPr>
          <a:xfrm flipV="1">
            <a:off x="4307205" y="4230370"/>
            <a:ext cx="559435" cy="451485"/>
          </a:xfrm>
          <a:prstGeom prst="bentConnector3">
            <a:avLst>
              <a:gd name="adj1" fmla="val 50057"/>
            </a:avLst>
          </a:prstGeom>
          <a:ln w="19050">
            <a:solidFill>
              <a:srgbClr val="0070C0"/>
            </a:solidFill>
            <a:prstDash val="sysDash"/>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2" name="Text Box 71"/>
          <p:cNvSpPr txBox="1"/>
          <p:nvPr/>
        </p:nvSpPr>
        <p:spPr>
          <a:xfrm>
            <a:off x="6124575" y="2810510"/>
            <a:ext cx="1547495" cy="264160"/>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marL="0" marR="0" algn="ctr">
              <a:lnSpc>
                <a:spcPct val="105000"/>
              </a:lnSpc>
              <a:spcBef>
                <a:spcPts val="0"/>
              </a:spcBef>
              <a:spcAft>
                <a:spcPts val="800"/>
              </a:spcAft>
            </a:pPr>
            <a:r>
              <a:rPr lang="en-IN" altLang="en-US" sz="1200">
                <a:effectLst/>
                <a:latin typeface="Times New Roman" panose="02020603050405020304" charset="0"/>
                <a:ea typeface="Times New Roman" panose="02020603050405020304" charset="0"/>
              </a:rPr>
              <a:t>Trusted Database</a:t>
            </a:r>
          </a:p>
        </p:txBody>
      </p:sp>
      <p:cxnSp>
        <p:nvCxnSpPr>
          <p:cNvPr id="11" name="Elbow Connector 10"/>
          <p:cNvCxnSpPr/>
          <p:nvPr/>
        </p:nvCxnSpPr>
        <p:spPr>
          <a:xfrm rot="10800000">
            <a:off x="8155305" y="5067300"/>
            <a:ext cx="844550" cy="377825"/>
          </a:xfrm>
          <a:prstGeom prst="bentConnector2">
            <a:avLst/>
          </a:prstGeom>
          <a:ln w="19050">
            <a:solidFill>
              <a:srgbClr val="0070C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a:off x="7614285" y="3361055"/>
            <a:ext cx="1976120" cy="680720"/>
          </a:xfrm>
          <a:prstGeom prst="bentConnector2">
            <a:avLst/>
          </a:prstGeom>
          <a:ln w="19050">
            <a:solidFill>
              <a:srgbClr val="0070C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Elbow Connector 7"/>
          <p:cNvCxnSpPr/>
          <p:nvPr/>
        </p:nvCxnSpPr>
        <p:spPr>
          <a:xfrm rot="16200000" flipV="1">
            <a:off x="7513955" y="3585845"/>
            <a:ext cx="678180" cy="615315"/>
          </a:xfrm>
          <a:prstGeom prst="bentConnector3">
            <a:avLst>
              <a:gd name="adj1" fmla="val 100702"/>
            </a:avLst>
          </a:prstGeom>
          <a:ln w="19050">
            <a:solidFill>
              <a:srgbClr val="0070C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flipV="1">
            <a:off x="9309735" y="4486910"/>
            <a:ext cx="567690" cy="6350"/>
          </a:xfrm>
          <a:prstGeom prst="bentConnector3">
            <a:avLst>
              <a:gd name="adj1" fmla="val 50000"/>
            </a:avLst>
          </a:prstGeom>
          <a:ln w="19050">
            <a:solidFill>
              <a:srgbClr val="0070C0"/>
            </a:solidFill>
            <a:prstDash val="sysDash"/>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rot="10800000" flipV="1">
            <a:off x="1849755" y="3274695"/>
            <a:ext cx="1422400" cy="666750"/>
          </a:xfrm>
          <a:prstGeom prst="bentConnector2">
            <a:avLst/>
          </a:prstGeom>
          <a:ln w="19050">
            <a:solidFill>
              <a:srgbClr val="0070C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5400000">
            <a:off x="1601470" y="4568825"/>
            <a:ext cx="493395" cy="3175"/>
          </a:xfrm>
          <a:prstGeom prst="bentConnector3">
            <a:avLst>
              <a:gd name="adj1" fmla="val 50000"/>
            </a:avLst>
          </a:prstGeom>
          <a:ln w="19050">
            <a:solidFill>
              <a:srgbClr val="0070C0"/>
            </a:solidFill>
            <a:prstDash val="sysDash"/>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4874895" y="2176780"/>
            <a:ext cx="1822450" cy="225425"/>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IN" sz="1100">
                <a:effectLst/>
                <a:latin typeface="Times New Roman" panose="02020603050405020304" charset="0"/>
                <a:ea typeface="Calibri" panose="020F0502020204030204" charset="0"/>
              </a:rPr>
              <a:t>View Fund Request </a:t>
            </a:r>
            <a:endParaRPr lang="en-US" sz="1200">
              <a:effectLst/>
              <a:latin typeface="Times New Roman" panose="02020603050405020304" charset="0"/>
              <a:ea typeface="Times New Roman" panose="02020603050405020304" charset="0"/>
            </a:endParaRPr>
          </a:p>
        </p:txBody>
      </p:sp>
      <p:sp>
        <p:nvSpPr>
          <p:cNvPr id="38" name="Rectangle 37"/>
          <p:cNvSpPr/>
          <p:nvPr/>
        </p:nvSpPr>
        <p:spPr>
          <a:xfrm>
            <a:off x="4874895" y="2402840"/>
            <a:ext cx="1823085" cy="213995"/>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charset="0"/>
                <a:ea typeface="Calibri" panose="020F0502020204030204" charset="0"/>
              </a:rPr>
              <a:t>View Flagged Request</a:t>
            </a:r>
            <a:endParaRPr lang="en-US" sz="1200">
              <a:effectLst/>
              <a:latin typeface="Times New Roman" panose="02020603050405020304" charset="0"/>
              <a:ea typeface="Times New Roman" panose="02020603050405020304" charset="0"/>
            </a:endParaRPr>
          </a:p>
        </p:txBody>
      </p:sp>
      <p:sp>
        <p:nvSpPr>
          <p:cNvPr id="50" name="Rectangle 49"/>
          <p:cNvSpPr/>
          <p:nvPr/>
        </p:nvSpPr>
        <p:spPr>
          <a:xfrm>
            <a:off x="4874895" y="2616835"/>
            <a:ext cx="1823085" cy="154305"/>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IN" sz="1100">
                <a:effectLst/>
                <a:latin typeface="Times New Roman" panose="02020603050405020304" charset="0"/>
                <a:ea typeface="Calibri" panose="020F0502020204030204" charset="0"/>
              </a:rPr>
              <a:t>View Donor Responses</a:t>
            </a:r>
            <a:endParaRPr lang="en-US" sz="1200">
              <a:effectLst/>
              <a:latin typeface="Times New Roman" panose="02020603050405020304" charset="0"/>
              <a:ea typeface="Times New Roman" panose="02020603050405020304" charset="0"/>
            </a:endParaRPr>
          </a:p>
        </p:txBody>
      </p:sp>
      <p:sp>
        <p:nvSpPr>
          <p:cNvPr id="39" name="Rectangle 38"/>
          <p:cNvSpPr/>
          <p:nvPr/>
        </p:nvSpPr>
        <p:spPr>
          <a:xfrm>
            <a:off x="4875530" y="2009775"/>
            <a:ext cx="1822450" cy="166370"/>
          </a:xfrm>
          <a:prstGeom prst="rect">
            <a:avLst/>
          </a:prstGeom>
          <a:solidFill>
            <a:schemeClr val="bg1"/>
          </a:solidFill>
          <a:ln w="12700" cap="flat" cmpd="sng" algn="ctr">
            <a:solidFill>
              <a:srgbClr val="0070C0"/>
            </a:solidFill>
            <a:prstDash val="solid"/>
            <a:miter lim="800000"/>
          </a:ln>
          <a:effectLst/>
        </p:spPr>
        <p:txBody>
          <a:bodyPr rot="0" spcFirstLastPara="0" vert="horz" wrap="square" lIns="91440" tIns="45720" rIns="91440" bIns="45720" numCol="1" spcCol="0" rtlCol="0" fromWordArt="0" anchor="ctr" anchorCtr="0" forceAA="0" compatLnSpc="1">
            <a:noAutofit/>
          </a:bodyPr>
          <a:lstStyle/>
          <a:p>
            <a:pPr marL="0" marR="0" algn="ctr">
              <a:lnSpc>
                <a:spcPct val="105000"/>
              </a:lnSpc>
              <a:spcBef>
                <a:spcPts val="0"/>
              </a:spcBef>
              <a:spcAft>
                <a:spcPts val="800"/>
              </a:spcAft>
            </a:pPr>
            <a:r>
              <a:rPr lang="en-US" sz="1100">
                <a:effectLst/>
                <a:latin typeface="Times New Roman" panose="02020603050405020304" charset="0"/>
                <a:ea typeface="Calibri" panose="020F0502020204030204" charset="0"/>
              </a:rPr>
              <a:t>User management </a:t>
            </a:r>
            <a:endParaRPr lang="en-US" sz="1200">
              <a:effectLst/>
              <a:latin typeface="Times New Roman" panose="02020603050405020304" charset="0"/>
              <a:ea typeface="Times New Roman" panose="02020603050405020304" charset="0"/>
            </a:endParaRPr>
          </a:p>
        </p:txBody>
      </p:sp>
      <p:sp>
        <p:nvSpPr>
          <p:cNvPr id="45" name="Text Box 71"/>
          <p:cNvSpPr txBox="1"/>
          <p:nvPr/>
        </p:nvSpPr>
        <p:spPr>
          <a:xfrm>
            <a:off x="7999145" y="2222970"/>
            <a:ext cx="817171" cy="174167"/>
          </a:xfrm>
          <a:prstGeom prst="rect">
            <a:avLst/>
          </a:prstGeom>
          <a:noFill/>
          <a:ln w="6350">
            <a:noFill/>
          </a:ln>
        </p:spPr>
        <p:txBody>
          <a:bodyPr rot="0" spcFirstLastPara="0" vert="horz" wrap="square" lIns="91440" tIns="45720" rIns="91440" bIns="45720" numCol="1" spcCol="0" rtlCol="0" fromWordArt="0" anchor="t" anchorCtr="0" forceAA="0" compatLnSpc="1">
            <a:noAutofit/>
          </a:bodyPr>
          <a:lstStyle/>
          <a:p>
            <a:pPr marL="0" marR="0">
              <a:lnSpc>
                <a:spcPct val="105000"/>
              </a:lnSpc>
              <a:spcBef>
                <a:spcPts val="0"/>
              </a:spcBef>
              <a:spcAft>
                <a:spcPts val="800"/>
              </a:spcAft>
            </a:pPr>
            <a:r>
              <a:rPr lang="en-US" sz="1200" b="1">
                <a:effectLst/>
                <a:latin typeface="Times New Roman" panose="02020603050405020304" charset="0"/>
                <a:ea typeface="Calibri" panose="020F0502020204030204" charset="0"/>
              </a:rPr>
              <a:t>Admin</a:t>
            </a:r>
            <a:endParaRPr lang="en-US" sz="1200">
              <a:effectLst/>
              <a:latin typeface="Times New Roman" panose="02020603050405020304" charset="0"/>
              <a:ea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683" y="774284"/>
            <a:ext cx="9989574" cy="1010048"/>
          </a:xfrm>
        </p:spPr>
        <p:txBody>
          <a:bodyPr/>
          <a:lstStyle/>
          <a:p>
            <a:r>
              <a:rPr lang="en-IN" altLang="en-US" sz="4400" b="1" dirty="0">
                <a:latin typeface="Times New Roman" panose="02020603050405020304" charset="0"/>
                <a:cs typeface="Times New Roman" panose="02020603050405020304" charset="0"/>
              </a:rPr>
              <a:t>Modules</a:t>
            </a:r>
          </a:p>
        </p:txBody>
      </p:sp>
      <p:sp>
        <p:nvSpPr>
          <p:cNvPr id="6" name="Title 1"/>
          <p:cNvSpPr txBox="1"/>
          <p:nvPr/>
        </p:nvSpPr>
        <p:spPr>
          <a:xfrm>
            <a:off x="820528" y="1616997"/>
            <a:ext cx="4006845" cy="67023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endParaRPr lang="en-US" sz="2400" dirty="0">
              <a:solidFill>
                <a:srgbClr val="3D3D3D"/>
              </a:solidFill>
              <a:latin typeface="Calisto MT" panose="02040603050505030304"/>
            </a:endParaRPr>
          </a:p>
        </p:txBody>
      </p:sp>
      <p:sp>
        <p:nvSpPr>
          <p:cNvPr id="3" name="Text Box 2"/>
          <p:cNvSpPr txBox="1"/>
          <p:nvPr/>
        </p:nvSpPr>
        <p:spPr>
          <a:xfrm>
            <a:off x="1394460" y="2054860"/>
            <a:ext cx="4064000" cy="368300"/>
          </a:xfrm>
          <a:prstGeom prst="rect">
            <a:avLst/>
          </a:prstGeom>
          <a:noFill/>
        </p:spPr>
        <p:txBody>
          <a:bodyPr wrap="square" rtlCol="0">
            <a:spAutoFit/>
          </a:bodyPr>
          <a:lstStyle/>
          <a:p>
            <a:endParaRPr lang="en-US"/>
          </a:p>
        </p:txBody>
      </p:sp>
      <p:sp>
        <p:nvSpPr>
          <p:cNvPr id="5" name="Text Box 4"/>
          <p:cNvSpPr txBox="1"/>
          <p:nvPr/>
        </p:nvSpPr>
        <p:spPr>
          <a:xfrm>
            <a:off x="820528" y="1493715"/>
            <a:ext cx="6133465" cy="4893647"/>
          </a:xfrm>
          <a:prstGeom prst="rect">
            <a:avLst/>
          </a:prstGeom>
          <a:noFill/>
        </p:spPr>
        <p:txBody>
          <a:bodyPr wrap="square" rtlCol="0">
            <a:spAutoFit/>
          </a:bodyPr>
          <a:lstStyle/>
          <a:p>
            <a:pPr marL="0" indent="0" algn="just">
              <a:buNone/>
            </a:pPr>
            <a:r>
              <a:rPr lang="en-US" sz="2400" b="1" dirty="0">
                <a:latin typeface="Times New Roman" panose="02020603050405020304" charset="0"/>
                <a:ea typeface="Cambria" panose="02040503050406030204" pitchFamily="18" charset="0"/>
                <a:cs typeface="Times New Roman" panose="02020603050405020304" charset="0"/>
                <a:sym typeface="+mn-ea"/>
              </a:rPr>
              <a:t>1. </a:t>
            </a:r>
            <a:r>
              <a:rPr lang="en-IN" sz="2400" b="1" dirty="0">
                <a:latin typeface="Times New Roman" panose="02020603050405020304" charset="0"/>
                <a:ea typeface="Cambria" panose="02040503050406030204" pitchFamily="18" charset="0"/>
                <a:cs typeface="Times New Roman" panose="02020603050405020304" charset="0"/>
                <a:sym typeface="+mn-ea"/>
              </a:rPr>
              <a:t>Role Based User Interface</a:t>
            </a:r>
            <a:endParaRPr lang="en-IN" altLang="en-US" sz="2400" b="1" dirty="0">
              <a:latin typeface="Times New Roman" panose="02020603050405020304" charset="0"/>
              <a:ea typeface="Cambria" panose="02040503050406030204" pitchFamily="18" charset="0"/>
              <a:cs typeface="Times New Roman" panose="02020603050405020304" charset="0"/>
              <a:sym typeface="+mn-ea"/>
            </a:endParaRPr>
          </a:p>
          <a:p>
            <a:pPr marL="0" indent="457200" algn="just">
              <a:buNone/>
            </a:pPr>
            <a:r>
              <a:rPr lang="en-IN" altLang="en-US" sz="2400" dirty="0">
                <a:latin typeface="Times New Roman" panose="02020603050405020304" charset="0"/>
                <a:ea typeface="Cambria" panose="02040503050406030204" pitchFamily="18" charset="0"/>
                <a:cs typeface="Times New Roman" panose="02020603050405020304" charset="0"/>
                <a:sym typeface="+mn-ea"/>
              </a:rPr>
              <a:t>1.1.Admin</a:t>
            </a:r>
          </a:p>
          <a:p>
            <a:pPr marL="0" indent="457200" algn="just">
              <a:buNone/>
            </a:pPr>
            <a:r>
              <a:rPr lang="en-IN" altLang="en-US" sz="2400" dirty="0">
                <a:latin typeface="Times New Roman" panose="02020603050405020304" charset="0"/>
                <a:ea typeface="Cambria" panose="02040503050406030204" pitchFamily="18" charset="0"/>
                <a:cs typeface="Times New Roman" panose="02020603050405020304" charset="0"/>
                <a:sym typeface="+mn-ea"/>
              </a:rPr>
              <a:t>1.2.Patient/Fund Requester</a:t>
            </a:r>
          </a:p>
          <a:p>
            <a:pPr marL="0" indent="457200" algn="just">
              <a:buNone/>
            </a:pPr>
            <a:r>
              <a:rPr lang="en-IN" altLang="en-US" sz="2400" dirty="0">
                <a:latin typeface="Times New Roman" panose="02020603050405020304" charset="0"/>
                <a:ea typeface="Cambria" panose="02040503050406030204" pitchFamily="18" charset="0"/>
                <a:cs typeface="Times New Roman" panose="02020603050405020304" charset="0"/>
                <a:sym typeface="+mn-ea"/>
              </a:rPr>
              <a:t>1.3.Fund Donor</a:t>
            </a:r>
            <a:endParaRPr lang="en-US" sz="2400" dirty="0">
              <a:latin typeface="Times New Roman" panose="02020603050405020304" charset="0"/>
              <a:ea typeface="Cambria" panose="02040503050406030204" pitchFamily="18" charset="0"/>
              <a:cs typeface="Times New Roman" panose="02020603050405020304" charset="0"/>
              <a:sym typeface="+mn-ea"/>
            </a:endParaRPr>
          </a:p>
          <a:p>
            <a:pPr algn="just"/>
            <a:r>
              <a:rPr lang="en-IN" altLang="en-US" sz="2400" b="1" dirty="0">
                <a:latin typeface="Times New Roman" panose="02020603050405020304" charset="0"/>
                <a:ea typeface="Cambria" panose="02040503050406030204" pitchFamily="18" charset="0"/>
                <a:cs typeface="Times New Roman" panose="02020603050405020304" charset="0"/>
                <a:sym typeface="+mn-ea"/>
              </a:rPr>
              <a:t>2.</a:t>
            </a:r>
            <a:r>
              <a:rPr lang="en-US" sz="2400" b="1" dirty="0">
                <a:latin typeface="Times New Roman" panose="02020603050405020304" charset="0"/>
                <a:ea typeface="Cambria" panose="02040503050406030204" pitchFamily="18" charset="0"/>
                <a:cs typeface="Times New Roman" panose="02020603050405020304" charset="0"/>
                <a:sym typeface="+mn-ea"/>
              </a:rPr>
              <a:t>Medical </a:t>
            </a:r>
            <a:r>
              <a:rPr lang="en-IN" sz="2400" b="1" dirty="0">
                <a:latin typeface="Cambria" panose="02040503050406030204" pitchFamily="18" charset="0"/>
                <a:ea typeface="Cambria" panose="02040503050406030204" pitchFamily="18" charset="0"/>
                <a:cs typeface="Times New Roman" panose="02020603050405020304" charset="0"/>
                <a:sym typeface="+mn-ea"/>
              </a:rPr>
              <a:t>F</a:t>
            </a:r>
            <a:r>
              <a:rPr lang="en-IN" altLang="en-US" sz="2400" b="1" dirty="0">
                <a:latin typeface="Cambria" panose="02040503050406030204" pitchFamily="18" charset="0"/>
                <a:ea typeface="Cambria" panose="02040503050406030204" pitchFamily="18" charset="0"/>
                <a:sym typeface="+mn-ea"/>
              </a:rPr>
              <a:t>und Integrity Platform</a:t>
            </a:r>
            <a:endParaRPr lang="en-US" sz="2400" b="1" dirty="0">
              <a:latin typeface="Times New Roman" panose="02020603050405020304" charset="0"/>
              <a:ea typeface="Cambria" panose="02040503050406030204" pitchFamily="18" charset="0"/>
              <a:cs typeface="Times New Roman" panose="02020603050405020304" charset="0"/>
            </a:endParaRPr>
          </a:p>
          <a:p>
            <a:pPr marL="0" indent="0" algn="just">
              <a:buNone/>
            </a:pPr>
            <a:r>
              <a:rPr lang="en-IN" altLang="en-US" sz="2400" b="1" dirty="0">
                <a:latin typeface="Times New Roman" panose="02020603050405020304" charset="0"/>
                <a:ea typeface="Cambria" panose="02040503050406030204" pitchFamily="18" charset="0"/>
                <a:cs typeface="Times New Roman" panose="02020603050405020304" charset="0"/>
                <a:sym typeface="+mn-ea"/>
              </a:rPr>
              <a:t>3</a:t>
            </a:r>
            <a:r>
              <a:rPr lang="en-US" sz="2400" b="1" dirty="0">
                <a:latin typeface="Times New Roman" panose="02020603050405020304" charset="0"/>
                <a:ea typeface="Cambria" panose="02040503050406030204" pitchFamily="18" charset="0"/>
                <a:cs typeface="Times New Roman" panose="02020603050405020304" charset="0"/>
                <a:sym typeface="+mn-ea"/>
              </a:rPr>
              <a:t>. Fraud Detect</a:t>
            </a:r>
            <a:r>
              <a:rPr lang="en-IN" altLang="en-US" sz="2400" b="1" dirty="0">
                <a:latin typeface="Times New Roman" panose="02020603050405020304" charset="0"/>
                <a:ea typeface="Cambria" panose="02040503050406030204" pitchFamily="18" charset="0"/>
                <a:cs typeface="Times New Roman" panose="02020603050405020304" charset="0"/>
                <a:sym typeface="+mn-ea"/>
              </a:rPr>
              <a:t>ion	</a:t>
            </a:r>
          </a:p>
          <a:p>
            <a:pPr marL="0" indent="457200" algn="just">
              <a:buNone/>
            </a:pPr>
            <a:r>
              <a:rPr lang="en-IN" altLang="en-US" sz="2400" dirty="0">
                <a:latin typeface="Times New Roman" panose="02020603050405020304" charset="0"/>
                <a:ea typeface="Cambria" panose="02040503050406030204" pitchFamily="18" charset="0"/>
                <a:cs typeface="Times New Roman" panose="02020603050405020304" charset="0"/>
                <a:sym typeface="+mn-ea"/>
              </a:rPr>
              <a:t>3</a:t>
            </a:r>
            <a:r>
              <a:rPr lang="en-US" sz="2400" dirty="0">
                <a:latin typeface="Times New Roman" panose="02020603050405020304" charset="0"/>
                <a:ea typeface="Cambria" panose="02040503050406030204" pitchFamily="18" charset="0"/>
                <a:cs typeface="Times New Roman" panose="02020603050405020304" charset="0"/>
                <a:sym typeface="+mn-ea"/>
              </a:rPr>
              <a:t>.1. Preprocessing</a:t>
            </a:r>
            <a:endParaRPr lang="en-US" sz="2400" dirty="0">
              <a:latin typeface="Times New Roman" panose="02020603050405020304" charset="0"/>
              <a:ea typeface="Cambria" panose="02040503050406030204" pitchFamily="18" charset="0"/>
              <a:cs typeface="Times New Roman" panose="02020603050405020304" charset="0"/>
            </a:endParaRPr>
          </a:p>
          <a:p>
            <a:pPr marL="0" indent="457200" algn="just">
              <a:buNone/>
            </a:pPr>
            <a:r>
              <a:rPr lang="en-IN" altLang="en-US" sz="2400" dirty="0">
                <a:latin typeface="Times New Roman" panose="02020603050405020304" charset="0"/>
                <a:ea typeface="Cambria" panose="02040503050406030204" pitchFamily="18" charset="0"/>
                <a:cs typeface="Times New Roman" panose="02020603050405020304" charset="0"/>
                <a:sym typeface="+mn-ea"/>
              </a:rPr>
              <a:t>3</a:t>
            </a:r>
            <a:r>
              <a:rPr lang="en-US" sz="2400" dirty="0">
                <a:latin typeface="Times New Roman" panose="02020603050405020304" charset="0"/>
                <a:ea typeface="Cambria" panose="02040503050406030204" pitchFamily="18" charset="0"/>
                <a:cs typeface="Times New Roman" panose="02020603050405020304" charset="0"/>
                <a:sym typeface="+mn-ea"/>
              </a:rPr>
              <a:t>.2. Text Region Detection</a:t>
            </a:r>
            <a:endParaRPr lang="en-US" sz="2400" dirty="0">
              <a:latin typeface="Times New Roman" panose="02020603050405020304" charset="0"/>
              <a:ea typeface="Cambria" panose="02040503050406030204" pitchFamily="18" charset="0"/>
              <a:cs typeface="Times New Roman" panose="02020603050405020304" charset="0"/>
            </a:endParaRPr>
          </a:p>
          <a:p>
            <a:pPr marL="0" indent="457200" algn="just">
              <a:buNone/>
            </a:pPr>
            <a:r>
              <a:rPr lang="en-IN" altLang="en-US" sz="2400" dirty="0">
                <a:latin typeface="Times New Roman" panose="02020603050405020304" charset="0"/>
                <a:ea typeface="Cambria" panose="02040503050406030204" pitchFamily="18" charset="0"/>
                <a:cs typeface="Times New Roman" panose="02020603050405020304" charset="0"/>
                <a:sym typeface="+mn-ea"/>
              </a:rPr>
              <a:t>3</a:t>
            </a:r>
            <a:r>
              <a:rPr lang="en-US" sz="2400" dirty="0">
                <a:latin typeface="Times New Roman" panose="02020603050405020304" charset="0"/>
                <a:ea typeface="Cambria" panose="02040503050406030204" pitchFamily="18" charset="0"/>
                <a:cs typeface="Times New Roman" panose="02020603050405020304" charset="0"/>
                <a:sym typeface="+mn-ea"/>
              </a:rPr>
              <a:t>.3. Text Recognition</a:t>
            </a:r>
            <a:endParaRPr lang="en-US" sz="2400" dirty="0">
              <a:latin typeface="Times New Roman" panose="02020603050405020304" charset="0"/>
              <a:ea typeface="Cambria" panose="02040503050406030204" pitchFamily="18" charset="0"/>
              <a:cs typeface="Times New Roman" panose="02020603050405020304" charset="0"/>
            </a:endParaRPr>
          </a:p>
          <a:p>
            <a:pPr marL="0" indent="457200" algn="just">
              <a:buNone/>
            </a:pPr>
            <a:r>
              <a:rPr lang="en-IN" altLang="en-US" sz="2400" dirty="0">
                <a:latin typeface="Times New Roman" panose="02020603050405020304" charset="0"/>
                <a:ea typeface="Cambria" panose="02040503050406030204" pitchFamily="18" charset="0"/>
                <a:cs typeface="Times New Roman" panose="02020603050405020304" charset="0"/>
                <a:sym typeface="+mn-ea"/>
              </a:rPr>
              <a:t>3</a:t>
            </a:r>
            <a:r>
              <a:rPr lang="en-US" sz="2400" dirty="0">
                <a:latin typeface="Times New Roman" panose="02020603050405020304" charset="0"/>
                <a:ea typeface="Cambria" panose="02040503050406030204" pitchFamily="18" charset="0"/>
                <a:cs typeface="Times New Roman" panose="02020603050405020304" charset="0"/>
                <a:sym typeface="+mn-ea"/>
              </a:rPr>
              <a:t>.4. Pattern Matching</a:t>
            </a:r>
          </a:p>
          <a:p>
            <a:pPr marL="0" indent="0" algn="just">
              <a:buNone/>
            </a:pPr>
            <a:r>
              <a:rPr lang="en-IN" altLang="en-US" sz="2400" b="1" dirty="0">
                <a:latin typeface="Times New Roman" panose="02020603050405020304" charset="0"/>
                <a:ea typeface="Cambria" panose="02040503050406030204" pitchFamily="18" charset="0"/>
                <a:cs typeface="Times New Roman" panose="02020603050405020304" charset="0"/>
                <a:sym typeface="+mn-ea"/>
              </a:rPr>
              <a:t>4.</a:t>
            </a:r>
            <a:r>
              <a:rPr lang="en-US" sz="2400" b="1" dirty="0">
                <a:latin typeface="Times New Roman" panose="02020603050405020304" charset="0"/>
                <a:ea typeface="Cambria" panose="02040503050406030204" pitchFamily="18" charset="0"/>
                <a:cs typeface="Times New Roman" panose="02020603050405020304" charset="0"/>
                <a:sym typeface="+mn-ea"/>
              </a:rPr>
              <a:t>Fund Request Verificatio</a:t>
            </a:r>
            <a:r>
              <a:rPr lang="en-IN" altLang="en-US" sz="2400" b="1" dirty="0">
                <a:latin typeface="Times New Roman" panose="02020603050405020304" charset="0"/>
                <a:ea typeface="Cambria" panose="02040503050406030204" pitchFamily="18" charset="0"/>
                <a:cs typeface="Times New Roman" panose="02020603050405020304" charset="0"/>
                <a:sym typeface="+mn-ea"/>
              </a:rPr>
              <a:t>n</a:t>
            </a:r>
            <a:endParaRPr lang="en-US" sz="2400" b="1" dirty="0">
              <a:latin typeface="Times New Roman" panose="02020603050405020304" charset="0"/>
              <a:ea typeface="Cambria" panose="02040503050406030204" pitchFamily="18" charset="0"/>
              <a:cs typeface="Times New Roman" panose="02020603050405020304" charset="0"/>
            </a:endParaRPr>
          </a:p>
          <a:p>
            <a:pPr marL="0" indent="0" algn="just">
              <a:buNone/>
            </a:pPr>
            <a:endParaRPr lang="en-US" sz="2400" b="1" dirty="0">
              <a:latin typeface="Cambria" panose="02040503050406030204" pitchFamily="18" charset="0"/>
              <a:ea typeface="Cambria" panose="02040503050406030204" pitchFamily="18" charset="0"/>
            </a:endParaRPr>
          </a:p>
          <a:p>
            <a:endParaRPr lang="en-US" sz="2400" b="1"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420" y="1814195"/>
            <a:ext cx="9989820" cy="663575"/>
          </a:xfrm>
        </p:spPr>
        <p:txBody>
          <a:bodyPr/>
          <a:lstStyle/>
          <a:p>
            <a:pPr algn="just"/>
            <a:r>
              <a:rPr lang="en-IN" altLang="en-US" sz="3200" b="1" dirty="0">
                <a:latin typeface="Cambria" panose="02040503050406030204" pitchFamily="18" charset="0"/>
                <a:ea typeface="Cambria" panose="02040503050406030204" pitchFamily="18" charset="0"/>
                <a:sym typeface="+mn-ea"/>
              </a:rPr>
              <a:t>1</a:t>
            </a:r>
            <a:r>
              <a:rPr lang="en-IN" altLang="en-US" sz="3600" b="1" dirty="0">
                <a:latin typeface="Times New Roman" panose="02020603050405020304" charset="0"/>
                <a:ea typeface="Cambria" panose="02040503050406030204" pitchFamily="18" charset="0"/>
                <a:cs typeface="Times New Roman" panose="02020603050405020304" charset="0"/>
                <a:sym typeface="+mn-ea"/>
              </a:rPr>
              <a:t>. Role-Based User Interface </a:t>
            </a:r>
            <a:endParaRPr lang="en-US" altLang="en-US" sz="3200" b="1" dirty="0">
              <a:latin typeface="Times New Roman" panose="02020603050405020304" charset="0"/>
              <a:ea typeface="Cambria" panose="02040503050406030204" pitchFamily="18" charset="0"/>
              <a:cs typeface="Times New Roman" panose="02020603050405020304" charset="0"/>
              <a:sym typeface="+mn-ea"/>
            </a:endParaRPr>
          </a:p>
        </p:txBody>
      </p:sp>
      <p:sp>
        <p:nvSpPr>
          <p:cNvPr id="5" name="Text Box 4"/>
          <p:cNvSpPr txBox="1"/>
          <p:nvPr/>
        </p:nvSpPr>
        <p:spPr>
          <a:xfrm>
            <a:off x="820420" y="2477770"/>
            <a:ext cx="10624820" cy="3415030"/>
          </a:xfrm>
          <a:prstGeom prst="rect">
            <a:avLst/>
          </a:prstGeom>
          <a:noFill/>
        </p:spPr>
        <p:txBody>
          <a:bodyPr wrap="square" rtlCol="0">
            <a:spAutoFit/>
          </a:bodyPr>
          <a:lstStyle/>
          <a:p>
            <a:pPr marL="0" indent="0" algn="just">
              <a:buNone/>
            </a:pPr>
            <a:r>
              <a:rPr lang="en-US" sz="2400" dirty="0">
                <a:latin typeface="Cambria" panose="02040503050406030204" pitchFamily="18" charset="0"/>
                <a:ea typeface="Cambria" panose="02040503050406030204" pitchFamily="18" charset="0"/>
                <a:sym typeface="+mn-ea"/>
              </a:rPr>
              <a:t>This module defines the user roles and functionalities.</a:t>
            </a:r>
            <a:endParaRPr lang="en-US" sz="2400" dirty="0">
              <a:latin typeface="Cambria" panose="02040503050406030204" pitchFamily="18" charset="0"/>
              <a:ea typeface="Cambria" panose="02040503050406030204" pitchFamily="18" charset="0"/>
            </a:endParaRPr>
          </a:p>
          <a:p>
            <a:pPr indent="0" algn="just">
              <a:buFont typeface="Arial" panose="020B0604020202020204" pitchFamily="34" charset="0"/>
              <a:buNone/>
            </a:pPr>
            <a:r>
              <a:rPr lang="en-IN" altLang="en-US" sz="2400" b="1" dirty="0">
                <a:latin typeface="Cambria" panose="02040503050406030204" pitchFamily="18" charset="0"/>
                <a:ea typeface="Cambria" panose="02040503050406030204" pitchFamily="18" charset="0"/>
                <a:sym typeface="+mn-ea"/>
              </a:rPr>
              <a:t>1</a:t>
            </a:r>
            <a:r>
              <a:rPr lang="en-US" sz="2400" b="1" dirty="0">
                <a:latin typeface="Cambria" panose="02040503050406030204" pitchFamily="18" charset="0"/>
                <a:ea typeface="Cambria" panose="02040503050406030204" pitchFamily="18" charset="0"/>
                <a:sym typeface="+mn-ea"/>
              </a:rPr>
              <a:t>.1. Admin</a:t>
            </a:r>
            <a:endParaRPr lang="en-US" sz="2400" b="1"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b="1" dirty="0">
                <a:latin typeface="Cambria" panose="02040503050406030204" pitchFamily="18" charset="0"/>
                <a:ea typeface="Cambria" panose="02040503050406030204" pitchFamily="18" charset="0"/>
                <a:sym typeface="+mn-ea"/>
              </a:rPr>
              <a:t>Login &amp; Authentication </a:t>
            </a:r>
            <a:r>
              <a:rPr lang="en-US" sz="2400" dirty="0">
                <a:latin typeface="Cambria" panose="02040503050406030204" pitchFamily="18" charset="0"/>
                <a:ea typeface="Cambria" panose="02040503050406030204" pitchFamily="18" charset="0"/>
                <a:sym typeface="+mn-ea"/>
              </a:rPr>
              <a:t>– Secure login access to the system.</a:t>
            </a:r>
            <a:endParaRPr lang="en-US" sz="24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b="1" dirty="0">
                <a:latin typeface="Cambria" panose="02040503050406030204" pitchFamily="18" charset="0"/>
                <a:ea typeface="Cambria" panose="02040503050406030204" pitchFamily="18" charset="0"/>
                <a:sym typeface="+mn-ea"/>
              </a:rPr>
              <a:t>User Management </a:t>
            </a:r>
            <a:r>
              <a:rPr lang="en-US" sz="2400" dirty="0">
                <a:latin typeface="Cambria" panose="02040503050406030204" pitchFamily="18" charset="0"/>
                <a:ea typeface="Cambria" panose="02040503050406030204" pitchFamily="18" charset="0"/>
                <a:sym typeface="+mn-ea"/>
              </a:rPr>
              <a:t>– Manage users (Fund Requesters and Donors).</a:t>
            </a:r>
            <a:endParaRPr lang="en-US" sz="24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b="1" dirty="0">
                <a:latin typeface="Cambria" panose="02040503050406030204" pitchFamily="18" charset="0"/>
                <a:ea typeface="Cambria" panose="02040503050406030204" pitchFamily="18" charset="0"/>
                <a:sym typeface="+mn-ea"/>
              </a:rPr>
              <a:t>View Fund Requests &amp; Responses </a:t>
            </a:r>
            <a:r>
              <a:rPr lang="en-US" sz="2400" dirty="0">
                <a:latin typeface="Cambria" panose="02040503050406030204" pitchFamily="18" charset="0"/>
                <a:ea typeface="Cambria" panose="02040503050406030204" pitchFamily="18" charset="0"/>
                <a:sym typeface="+mn-ea"/>
              </a:rPr>
              <a:t>– Monitor all fund requests and their verification status.</a:t>
            </a:r>
            <a:endParaRPr lang="en-US" sz="24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b="1" dirty="0">
                <a:latin typeface="Cambria" panose="02040503050406030204" pitchFamily="18" charset="0"/>
                <a:ea typeface="Cambria" panose="02040503050406030204" pitchFamily="18" charset="0"/>
                <a:sym typeface="+mn-ea"/>
              </a:rPr>
              <a:t>View Flagged Requests </a:t>
            </a:r>
            <a:r>
              <a:rPr lang="en-US" sz="2400" dirty="0">
                <a:latin typeface="Cambria" panose="02040503050406030204" pitchFamily="18" charset="0"/>
                <a:ea typeface="Cambria" panose="02040503050406030204" pitchFamily="18" charset="0"/>
                <a:sym typeface="+mn-ea"/>
              </a:rPr>
              <a:t>– Identify suspicious fund requests flagged as fraudulent.</a:t>
            </a:r>
            <a:endParaRPr lang="en-US" sz="24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endParaRPr lang="en-IN" altLang="en-US" sz="2400" dirty="0">
              <a:latin typeface="Times New Roman" panose="02020603050405020304" charset="0"/>
              <a:ea typeface="Cambria" panose="02040503050406030204" pitchFamily="18" charset="0"/>
              <a:cs typeface="Times New Roman" panose="02020603050405020304" charset="0"/>
            </a:endParaRPr>
          </a:p>
        </p:txBody>
      </p:sp>
      <p:sp>
        <p:nvSpPr>
          <p:cNvPr id="9" name="Text Box 8"/>
          <p:cNvSpPr txBox="1"/>
          <p:nvPr/>
        </p:nvSpPr>
        <p:spPr>
          <a:xfrm>
            <a:off x="820420" y="971550"/>
            <a:ext cx="7545705" cy="768350"/>
          </a:xfrm>
          <a:prstGeom prst="rect">
            <a:avLst/>
          </a:prstGeom>
          <a:noFill/>
        </p:spPr>
        <p:txBody>
          <a:bodyPr wrap="square" rtlCol="0">
            <a:spAutoFit/>
          </a:bodyPr>
          <a:lstStyle/>
          <a:p>
            <a:pPr algn="just"/>
            <a:r>
              <a:rPr lang="en-IN" altLang="en-US" sz="4400" b="1">
                <a:latin typeface="Times New Roman" panose="02020603050405020304" charset="0"/>
                <a:cs typeface="Times New Roman" panose="02020603050405020304" charset="0"/>
              </a:rPr>
              <a:t>MODULE DESCRIPTION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820420" y="3848735"/>
            <a:ext cx="9989820" cy="70993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endParaRPr lang="en-IN" altLang="en-US" sz="4400" b="1" dirty="0">
              <a:latin typeface="+mn-lt"/>
              <a:cs typeface="+mn-lt"/>
            </a:endParaRPr>
          </a:p>
        </p:txBody>
      </p:sp>
      <p:sp>
        <p:nvSpPr>
          <p:cNvPr id="7" name="Text Box 6"/>
          <p:cNvSpPr txBox="1"/>
          <p:nvPr/>
        </p:nvSpPr>
        <p:spPr>
          <a:xfrm>
            <a:off x="1047750" y="4558030"/>
            <a:ext cx="9547225" cy="1414145"/>
          </a:xfrm>
          <a:prstGeom prst="rect">
            <a:avLst/>
          </a:prstGeom>
          <a:noFill/>
        </p:spPr>
        <p:txBody>
          <a:bodyPr wrap="square" rtlCol="0">
            <a:noAutofit/>
          </a:bodyPr>
          <a:lstStyle/>
          <a:p>
            <a:pPr indent="0">
              <a:buFont typeface="Arial" panose="020B0604020202020204" pitchFamily="34" charset="0"/>
              <a:buNone/>
            </a:pPr>
            <a:endParaRPr lang="en-US" sz="2400" dirty="0">
              <a:latin typeface="Cambria" panose="02040503050406030204" pitchFamily="18" charset="0"/>
              <a:ea typeface="Cambria" panose="02040503050406030204" pitchFamily="18" charset="0"/>
              <a:sym typeface="+mn-ea"/>
            </a:endParaRPr>
          </a:p>
        </p:txBody>
      </p:sp>
      <p:sp>
        <p:nvSpPr>
          <p:cNvPr id="10" name="Text Box 9"/>
          <p:cNvSpPr txBox="1"/>
          <p:nvPr/>
        </p:nvSpPr>
        <p:spPr>
          <a:xfrm>
            <a:off x="820420" y="979805"/>
            <a:ext cx="10259695" cy="4842510"/>
          </a:xfrm>
          <a:prstGeom prst="rect">
            <a:avLst/>
          </a:prstGeom>
          <a:noFill/>
        </p:spPr>
        <p:txBody>
          <a:bodyPr wrap="square" rtlCol="0">
            <a:noAutofit/>
          </a:bodyPr>
          <a:lstStyle/>
          <a:p>
            <a:pPr marL="0" indent="0">
              <a:buNone/>
            </a:pPr>
            <a:r>
              <a:rPr lang="en-IN" altLang="en-US" sz="2400" b="1" dirty="0">
                <a:latin typeface="Cambria" panose="02040503050406030204" pitchFamily="18" charset="0"/>
                <a:ea typeface="Cambria" panose="02040503050406030204" pitchFamily="18" charset="0"/>
                <a:sym typeface="+mn-ea"/>
              </a:rPr>
              <a:t>1</a:t>
            </a:r>
            <a:r>
              <a:rPr lang="en-US" sz="2400" b="1" dirty="0">
                <a:latin typeface="Cambria" panose="02040503050406030204" pitchFamily="18" charset="0"/>
                <a:ea typeface="Cambria" panose="02040503050406030204" pitchFamily="18" charset="0"/>
                <a:sym typeface="+mn-ea"/>
              </a:rPr>
              <a:t>.2 Patient / Fund Requester</a:t>
            </a:r>
            <a:endParaRPr lang="en-US" sz="2400" b="1"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b="1" dirty="0">
                <a:latin typeface="Cambria" panose="02040503050406030204" pitchFamily="18" charset="0"/>
                <a:ea typeface="Cambria" panose="02040503050406030204" pitchFamily="18" charset="0"/>
                <a:sym typeface="+mn-ea"/>
              </a:rPr>
              <a:t>Register &amp; Login</a:t>
            </a:r>
            <a:r>
              <a:rPr lang="en-US" sz="2400" dirty="0">
                <a:latin typeface="Cambria" panose="02040503050406030204" pitchFamily="18" charset="0"/>
                <a:ea typeface="Cambria" panose="02040503050406030204" pitchFamily="18" charset="0"/>
                <a:sym typeface="+mn-ea"/>
              </a:rPr>
              <a:t> – Create an account and log in securely.</a:t>
            </a:r>
            <a:endParaRPr lang="en-US" sz="24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b="1" dirty="0">
                <a:latin typeface="Cambria" panose="02040503050406030204" pitchFamily="18" charset="0"/>
                <a:ea typeface="Cambria" panose="02040503050406030204" pitchFamily="18" charset="0"/>
                <a:sym typeface="+mn-ea"/>
              </a:rPr>
              <a:t>Post Fund Request</a:t>
            </a:r>
            <a:r>
              <a:rPr lang="en-US" sz="2400" dirty="0">
                <a:latin typeface="Cambria" panose="02040503050406030204" pitchFamily="18" charset="0"/>
                <a:ea typeface="Cambria" panose="02040503050406030204" pitchFamily="18" charset="0"/>
                <a:sym typeface="+mn-ea"/>
              </a:rPr>
              <a:t> – Upload medical documents and request financial assistance.</a:t>
            </a:r>
            <a:endParaRPr lang="en-US" sz="24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b="1" dirty="0">
                <a:latin typeface="Cambria" panose="02040503050406030204" pitchFamily="18" charset="0"/>
                <a:ea typeface="Cambria" panose="02040503050406030204" pitchFamily="18" charset="0"/>
                <a:sym typeface="+mn-ea"/>
              </a:rPr>
              <a:t>View Verified Result</a:t>
            </a:r>
            <a:r>
              <a:rPr lang="en-US" sz="2400" dirty="0">
                <a:latin typeface="Cambria" panose="02040503050406030204" pitchFamily="18" charset="0"/>
                <a:ea typeface="Cambria" panose="02040503050406030204" pitchFamily="18" charset="0"/>
                <a:sym typeface="+mn-ea"/>
              </a:rPr>
              <a:t> – Check the approval or rejection status of the request.</a:t>
            </a:r>
            <a:endParaRPr lang="en-US" sz="24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b="1" dirty="0">
                <a:latin typeface="Cambria" panose="02040503050406030204" pitchFamily="18" charset="0"/>
                <a:ea typeface="Cambria" panose="02040503050406030204" pitchFamily="18" charset="0"/>
                <a:sym typeface="+mn-ea"/>
              </a:rPr>
              <a:t>Receive Payment</a:t>
            </a:r>
            <a:r>
              <a:rPr lang="en-US" sz="2400" dirty="0">
                <a:latin typeface="Cambria" panose="02040503050406030204" pitchFamily="18" charset="0"/>
                <a:ea typeface="Cambria" panose="02040503050406030204" pitchFamily="18" charset="0"/>
                <a:sym typeface="+mn-ea"/>
              </a:rPr>
              <a:t> – If the request is genuine, receive donations.</a:t>
            </a:r>
            <a:endParaRPr lang="en-US" sz="2400" dirty="0">
              <a:latin typeface="Cambria" panose="02040503050406030204" pitchFamily="18" charset="0"/>
              <a:ea typeface="Cambria" panose="02040503050406030204" pitchFamily="18" charset="0"/>
            </a:endParaRPr>
          </a:p>
          <a:p>
            <a:pPr indent="0" algn="just">
              <a:buFont typeface="Arial" panose="020B0604020202020204" pitchFamily="34" charset="0"/>
              <a:buNone/>
            </a:pPr>
            <a:endParaRPr lang="en-US" sz="2400"/>
          </a:p>
          <a:p>
            <a:pPr marL="0" indent="0">
              <a:buNone/>
            </a:pPr>
            <a:r>
              <a:rPr lang="en-IN" altLang="en-US" sz="2400" b="1" dirty="0">
                <a:latin typeface="Cambria" panose="02040503050406030204" pitchFamily="18" charset="0"/>
                <a:ea typeface="Cambria" panose="02040503050406030204" pitchFamily="18" charset="0"/>
                <a:sym typeface="+mn-ea"/>
              </a:rPr>
              <a:t>1</a:t>
            </a:r>
            <a:r>
              <a:rPr lang="en-US" sz="2400" b="1" dirty="0">
                <a:latin typeface="Cambria" panose="02040503050406030204" pitchFamily="18" charset="0"/>
                <a:ea typeface="Cambria" panose="02040503050406030204" pitchFamily="18" charset="0"/>
                <a:sym typeface="+mn-ea"/>
              </a:rPr>
              <a:t>.3 Fund Donor</a:t>
            </a:r>
            <a:endParaRPr lang="en-US" sz="2400" b="1"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2400" b="1" dirty="0">
                <a:latin typeface="Cambria" panose="02040503050406030204" pitchFamily="18" charset="0"/>
                <a:ea typeface="Cambria" panose="02040503050406030204" pitchFamily="18" charset="0"/>
                <a:sym typeface="+mn-ea"/>
              </a:rPr>
              <a:t>Register &amp; Login</a:t>
            </a:r>
            <a:r>
              <a:rPr lang="en-US" sz="2400" dirty="0">
                <a:latin typeface="Cambria" panose="02040503050406030204" pitchFamily="18" charset="0"/>
                <a:ea typeface="Cambria" panose="02040503050406030204" pitchFamily="18" charset="0"/>
                <a:sym typeface="+mn-ea"/>
              </a:rPr>
              <a:t> – Sign up and log in securely.</a:t>
            </a:r>
            <a:endParaRPr lang="en-US" sz="2400"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2400" b="1" dirty="0">
                <a:latin typeface="Cambria" panose="02040503050406030204" pitchFamily="18" charset="0"/>
                <a:ea typeface="Cambria" panose="02040503050406030204" pitchFamily="18" charset="0"/>
                <a:sym typeface="+mn-ea"/>
              </a:rPr>
              <a:t>View Genuine Requests</a:t>
            </a:r>
            <a:r>
              <a:rPr lang="en-US" sz="2400" dirty="0">
                <a:latin typeface="Cambria" panose="02040503050406030204" pitchFamily="18" charset="0"/>
                <a:ea typeface="Cambria" panose="02040503050406030204" pitchFamily="18" charset="0"/>
                <a:sym typeface="+mn-ea"/>
              </a:rPr>
              <a:t> – Browse and verify fund requests marked as genuine.</a:t>
            </a:r>
            <a:endParaRPr lang="en-US" sz="2400"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2400" b="1" dirty="0">
                <a:latin typeface="Cambria" panose="02040503050406030204" pitchFamily="18" charset="0"/>
                <a:ea typeface="Cambria" panose="02040503050406030204" pitchFamily="18" charset="0"/>
                <a:sym typeface="+mn-ea"/>
              </a:rPr>
              <a:t>Donate Payment</a:t>
            </a:r>
            <a:r>
              <a:rPr lang="en-US" sz="2400" dirty="0">
                <a:latin typeface="Cambria" panose="02040503050406030204" pitchFamily="18" charset="0"/>
                <a:ea typeface="Cambria" panose="02040503050406030204" pitchFamily="18" charset="0"/>
                <a:sym typeface="+mn-ea"/>
              </a:rPr>
              <a:t> – Make donations securely to verified patients.</a:t>
            </a:r>
            <a:endParaRPr lang="en-US" sz="2400" dirty="0">
              <a:latin typeface="Cambria" panose="02040503050406030204" pitchFamily="18" charset="0"/>
              <a:ea typeface="Cambria" panose="02040503050406030204" pitchFamily="18" charset="0"/>
            </a:endParaRPr>
          </a:p>
          <a:p>
            <a:pPr indent="0" algn="just">
              <a:buFont typeface="Arial" panose="020B0604020202020204" pitchFamily="34" charset="0"/>
              <a:buNone/>
            </a:pPr>
            <a:endParaRPr lang="en-US" dirty="0">
              <a:latin typeface="Cambria" panose="02040503050406030204" pitchFamily="18" charset="0"/>
              <a:ea typeface="Cambria" panose="02040503050406030204" pitchFamily="18" charset="0"/>
            </a:endParaRPr>
          </a:p>
          <a:p>
            <a:pPr indent="0" algn="just">
              <a:buFont typeface="Arial" panose="020B0604020202020204" pitchFamily="34" charset="0"/>
              <a:buNone/>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820420" y="3848735"/>
            <a:ext cx="9989820" cy="70993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endParaRPr lang="en-IN" altLang="en-US" sz="4400" b="1" dirty="0">
              <a:latin typeface="+mn-lt"/>
              <a:cs typeface="+mn-lt"/>
            </a:endParaRPr>
          </a:p>
        </p:txBody>
      </p:sp>
      <p:sp>
        <p:nvSpPr>
          <p:cNvPr id="7" name="Text Box 6"/>
          <p:cNvSpPr txBox="1"/>
          <p:nvPr/>
        </p:nvSpPr>
        <p:spPr>
          <a:xfrm>
            <a:off x="1047750" y="4558030"/>
            <a:ext cx="9547225" cy="1414145"/>
          </a:xfrm>
          <a:prstGeom prst="rect">
            <a:avLst/>
          </a:prstGeom>
          <a:noFill/>
        </p:spPr>
        <p:txBody>
          <a:bodyPr wrap="square" rtlCol="0">
            <a:noAutofit/>
          </a:bodyPr>
          <a:lstStyle/>
          <a:p>
            <a:pPr indent="0">
              <a:buFont typeface="Arial" panose="020B0604020202020204" pitchFamily="34" charset="0"/>
              <a:buNone/>
            </a:pPr>
            <a:endParaRPr lang="en-US" sz="2400" dirty="0">
              <a:latin typeface="Cambria" panose="02040503050406030204" pitchFamily="18" charset="0"/>
              <a:ea typeface="Cambria" panose="02040503050406030204" pitchFamily="18" charset="0"/>
              <a:sym typeface="+mn-ea"/>
            </a:endParaRPr>
          </a:p>
        </p:txBody>
      </p:sp>
      <p:sp>
        <p:nvSpPr>
          <p:cNvPr id="10" name="Text Box 9"/>
          <p:cNvSpPr txBox="1"/>
          <p:nvPr/>
        </p:nvSpPr>
        <p:spPr>
          <a:xfrm>
            <a:off x="820420" y="1535054"/>
            <a:ext cx="10259695" cy="3470910"/>
          </a:xfrm>
          <a:prstGeom prst="rect">
            <a:avLst/>
          </a:prstGeom>
          <a:noFill/>
        </p:spPr>
        <p:txBody>
          <a:bodyPr wrap="square" rtlCol="0">
            <a:noAutofit/>
          </a:bodyPr>
          <a:lstStyle/>
          <a:p>
            <a:pPr marL="342900" indent="-342900" algn="just">
              <a:buFont typeface="Arial" panose="020B0604020202020204" pitchFamily="34" charset="0"/>
              <a:buChar char="•"/>
            </a:pPr>
            <a:r>
              <a:rPr lang="en-US" sz="2400" dirty="0"/>
              <a:t>Medical Fund Integrity Platform is an advanced, AI-powered solution designed to ensure the accuracy, transparency, and security of medical fund transactions.</a:t>
            </a:r>
            <a:endParaRPr lang="en-US" sz="2400" dirty="0">
              <a:latin typeface="Cambria" panose="02040503050406030204" pitchFamily="18" charset="0"/>
              <a:ea typeface="Cambria" panose="02040503050406030204" pitchFamily="18" charset="0"/>
              <a:sym typeface="+mn-ea"/>
            </a:endParaRP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sym typeface="+mn-ea"/>
              </a:rPr>
              <a:t>This web application is designed to detect fraudulent medical fund requests by leveraging Machine Learning and Computer Vision.</a:t>
            </a:r>
            <a:endParaRPr lang="en-US" sz="24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sym typeface="+mn-ea"/>
              </a:rPr>
              <a:t>It aims to prevent fraudulent medical fund requests by utilizing YOLOv8-based object detection and pattern-matching techniques. </a:t>
            </a:r>
            <a:endParaRPr lang="en-US" sz="24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400" dirty="0">
                <a:latin typeface="Cambria" panose="02040503050406030204" pitchFamily="18" charset="0"/>
                <a:ea typeface="Cambria" panose="02040503050406030204" pitchFamily="18" charset="0"/>
                <a:sym typeface="+mn-ea"/>
              </a:rPr>
              <a:t>The platform connects patients, donors, and administrators to ensure funds are distributed only to genuine applicants.</a:t>
            </a:r>
            <a:endParaRPr lang="en-US" sz="2400" dirty="0">
              <a:latin typeface="Cambria" panose="02040503050406030204" pitchFamily="18" charset="0"/>
              <a:ea typeface="Cambria" panose="02040503050406030204" pitchFamily="18" charset="0"/>
            </a:endParaRPr>
          </a:p>
          <a:p>
            <a:pPr indent="0" algn="just">
              <a:buFont typeface="Arial" panose="020B0604020202020204" pitchFamily="34" charset="0"/>
              <a:buNone/>
            </a:pPr>
            <a:endParaRPr lang="en-US" sz="2400" b="1" dirty="0">
              <a:latin typeface="Cambria" panose="02040503050406030204" pitchFamily="18" charset="0"/>
              <a:ea typeface="Cambria" panose="02040503050406030204" pitchFamily="18" charset="0"/>
            </a:endParaRPr>
          </a:p>
          <a:p>
            <a:pPr indent="0" algn="just">
              <a:buFont typeface="Arial" panose="020B0604020202020204" pitchFamily="34" charset="0"/>
              <a:buNone/>
            </a:pPr>
            <a:endParaRPr lang="en-US" sz="2400" b="1" dirty="0">
              <a:latin typeface="Cambria" panose="02040503050406030204" pitchFamily="18" charset="0"/>
              <a:ea typeface="Cambria" panose="02040503050406030204" pitchFamily="18" charset="0"/>
            </a:endParaRPr>
          </a:p>
        </p:txBody>
      </p:sp>
      <p:sp>
        <p:nvSpPr>
          <p:cNvPr id="2" name="Text Box 1"/>
          <p:cNvSpPr txBox="1"/>
          <p:nvPr/>
        </p:nvSpPr>
        <p:spPr>
          <a:xfrm>
            <a:off x="820419" y="849630"/>
            <a:ext cx="10143049" cy="709930"/>
          </a:xfrm>
          <a:prstGeom prst="rect">
            <a:avLst/>
          </a:prstGeom>
          <a:noFill/>
        </p:spPr>
        <p:txBody>
          <a:bodyPr wrap="square" rtlCol="0">
            <a:noAutofit/>
          </a:bodyPr>
          <a:lstStyle/>
          <a:p>
            <a:r>
              <a:rPr lang="en-IN" altLang="en-US" sz="3600" b="1" dirty="0">
                <a:latin typeface="Times New Roman" panose="02020603050405020304" pitchFamily="18" charset="0"/>
                <a:ea typeface="Cambria" panose="02040503050406030204" pitchFamily="18" charset="0"/>
                <a:cs typeface="Times New Roman" panose="02020603050405020304" pitchFamily="18" charset="0"/>
                <a:sym typeface="+mn-ea"/>
              </a:rPr>
              <a:t>2. MEDICAL FUND INTEGRITY PLATFORM</a:t>
            </a:r>
            <a:endParaRPr lang="en-US" sz="3600" b="1" dirty="0">
              <a:latin typeface="Times New Roman" panose="02020603050405020304" pitchFamily="18" charset="0"/>
              <a:ea typeface="Cambria" panose="02040503050406030204" pitchFamily="18" charset="0"/>
              <a:cs typeface="Times New Roman" panose="02020603050405020304" pitchFamily="18" charset="0"/>
            </a:endParaRPr>
          </a:p>
          <a:p>
            <a:endParaRPr lang="en-US" altLang="en-US" sz="3600" b="1" dirty="0">
              <a:latin typeface="Cambria" panose="02040503050406030204" pitchFamily="18" charset="0"/>
              <a:ea typeface="Cambria"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820420" y="3848735"/>
            <a:ext cx="9989820" cy="70993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endParaRPr lang="en-IN" altLang="en-US" sz="4400" b="1" dirty="0">
              <a:latin typeface="+mn-lt"/>
              <a:cs typeface="+mn-lt"/>
            </a:endParaRPr>
          </a:p>
        </p:txBody>
      </p:sp>
      <p:sp>
        <p:nvSpPr>
          <p:cNvPr id="7" name="Text Box 6"/>
          <p:cNvSpPr txBox="1"/>
          <p:nvPr/>
        </p:nvSpPr>
        <p:spPr>
          <a:xfrm>
            <a:off x="1047750" y="4558030"/>
            <a:ext cx="9547225" cy="1414145"/>
          </a:xfrm>
          <a:prstGeom prst="rect">
            <a:avLst/>
          </a:prstGeom>
          <a:noFill/>
        </p:spPr>
        <p:txBody>
          <a:bodyPr wrap="square" rtlCol="0">
            <a:noAutofit/>
          </a:bodyPr>
          <a:lstStyle/>
          <a:p>
            <a:pPr indent="0">
              <a:buFont typeface="Arial" panose="020B0604020202020204" pitchFamily="34" charset="0"/>
              <a:buNone/>
            </a:pPr>
            <a:endParaRPr lang="en-US" sz="2400" dirty="0">
              <a:latin typeface="Cambria" panose="02040503050406030204" pitchFamily="18" charset="0"/>
              <a:ea typeface="Cambria" panose="02040503050406030204" pitchFamily="18" charset="0"/>
              <a:sym typeface="+mn-ea"/>
            </a:endParaRPr>
          </a:p>
        </p:txBody>
      </p:sp>
      <p:sp>
        <p:nvSpPr>
          <p:cNvPr id="10" name="Text Box 9"/>
          <p:cNvSpPr txBox="1"/>
          <p:nvPr/>
        </p:nvSpPr>
        <p:spPr>
          <a:xfrm>
            <a:off x="820420" y="1532242"/>
            <a:ext cx="10259695" cy="4152900"/>
          </a:xfrm>
          <a:prstGeom prst="rect">
            <a:avLst/>
          </a:prstGeom>
          <a:noFill/>
        </p:spPr>
        <p:txBody>
          <a:bodyPr wrap="square" rtlCol="0">
            <a:noAutofit/>
          </a:bodyPr>
          <a:lstStyle/>
          <a:p>
            <a:pPr marL="0" indent="0">
              <a:buNone/>
            </a:pPr>
            <a:r>
              <a:rPr lang="en-US" sz="2400" dirty="0">
                <a:latin typeface="Cambria" panose="02040503050406030204" pitchFamily="18" charset="0"/>
                <a:ea typeface="Cambria" panose="02040503050406030204" pitchFamily="18" charset="0"/>
                <a:sym typeface="+mn-ea"/>
              </a:rPr>
              <a:t>This module applies </a:t>
            </a:r>
            <a:r>
              <a:rPr lang="en-US" sz="2400" b="1" dirty="0">
                <a:latin typeface="Cambria" panose="02040503050406030204" pitchFamily="18" charset="0"/>
                <a:ea typeface="Cambria" panose="02040503050406030204" pitchFamily="18" charset="0"/>
                <a:sym typeface="+mn-ea"/>
              </a:rPr>
              <a:t>Machine Learning and Computer Vision techniques</a:t>
            </a:r>
            <a:r>
              <a:rPr lang="en-US" sz="2400" dirty="0">
                <a:latin typeface="Cambria" panose="02040503050406030204" pitchFamily="18" charset="0"/>
                <a:ea typeface="Cambria" panose="02040503050406030204" pitchFamily="18" charset="0"/>
                <a:sym typeface="+mn-ea"/>
              </a:rPr>
              <a:t> to detect fraud in medical fund requests.</a:t>
            </a:r>
          </a:p>
          <a:p>
            <a:pPr marL="0" indent="0">
              <a:buNone/>
            </a:pPr>
            <a:endParaRPr lang="en-US" sz="2400" b="1" dirty="0">
              <a:latin typeface="Cambria" panose="02040503050406030204" pitchFamily="18" charset="0"/>
              <a:ea typeface="Cambria" panose="02040503050406030204" pitchFamily="18" charset="0"/>
            </a:endParaRPr>
          </a:p>
          <a:p>
            <a:pPr marL="0" indent="0">
              <a:buNone/>
            </a:pPr>
            <a:r>
              <a:rPr lang="en-US" sz="2400" b="1" dirty="0">
                <a:latin typeface="Cambria" panose="02040503050406030204" pitchFamily="18" charset="0"/>
                <a:ea typeface="Cambria" panose="02040503050406030204" pitchFamily="18" charset="0"/>
                <a:sym typeface="+mn-ea"/>
              </a:rPr>
              <a:t>5.1 Preprocessing</a:t>
            </a:r>
            <a:endParaRPr lang="en-US" sz="2400" b="1"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sym typeface="+mn-ea"/>
              </a:rPr>
              <a:t>Converts images to </a:t>
            </a:r>
            <a:r>
              <a:rPr lang="en-US" sz="2400" b="1" dirty="0">
                <a:latin typeface="Cambria" panose="02040503050406030204" pitchFamily="18" charset="0"/>
                <a:ea typeface="Cambria" panose="02040503050406030204" pitchFamily="18" charset="0"/>
                <a:sym typeface="+mn-ea"/>
              </a:rPr>
              <a:t>grayscale</a:t>
            </a:r>
            <a:r>
              <a:rPr lang="en-US" sz="2400" dirty="0">
                <a:latin typeface="Cambria" panose="02040503050406030204" pitchFamily="18" charset="0"/>
                <a:ea typeface="Cambria" panose="02040503050406030204" pitchFamily="18" charset="0"/>
                <a:sym typeface="+mn-ea"/>
              </a:rPr>
              <a:t> and resizes them for uniformity.</a:t>
            </a: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sym typeface="+mn-ea"/>
              </a:rPr>
              <a:t>Applies </a:t>
            </a:r>
            <a:r>
              <a:rPr lang="en-US" sz="2400" b="1" dirty="0">
                <a:latin typeface="Cambria" panose="02040503050406030204" pitchFamily="18" charset="0"/>
                <a:ea typeface="Cambria" panose="02040503050406030204" pitchFamily="18" charset="0"/>
                <a:sym typeface="+mn-ea"/>
              </a:rPr>
              <a:t>Noise Filters</a:t>
            </a:r>
            <a:r>
              <a:rPr lang="en-US" sz="2400" dirty="0">
                <a:latin typeface="Cambria" panose="02040503050406030204" pitchFamily="18" charset="0"/>
                <a:ea typeface="Cambria" panose="02040503050406030204" pitchFamily="18" charset="0"/>
                <a:sym typeface="+mn-ea"/>
              </a:rPr>
              <a:t> (Gabor Filter / Median Filter) to remove distortions.</a:t>
            </a:r>
            <a:endParaRPr lang="en-US" sz="2400" dirty="0">
              <a:latin typeface="Cambria" panose="02040503050406030204" pitchFamily="18" charset="0"/>
              <a:ea typeface="Cambria" panose="02040503050406030204" pitchFamily="18" charset="0"/>
            </a:endParaRPr>
          </a:p>
          <a:p>
            <a:pPr marL="0" indent="0">
              <a:buNone/>
            </a:pPr>
            <a:r>
              <a:rPr lang="en-US" sz="2400" dirty="0" err="1">
                <a:latin typeface="Cambria" panose="02040503050406030204" pitchFamily="18" charset="0"/>
                <a:ea typeface="Cambria" panose="02040503050406030204" pitchFamily="18" charset="0"/>
                <a:sym typeface="+mn-ea"/>
              </a:rPr>
              <a:t>Binarizes</a:t>
            </a:r>
            <a:r>
              <a:rPr lang="en-US" sz="2400" dirty="0">
                <a:latin typeface="Cambria" panose="02040503050406030204" pitchFamily="18" charset="0"/>
                <a:ea typeface="Cambria" panose="02040503050406030204" pitchFamily="18" charset="0"/>
                <a:sym typeface="+mn-ea"/>
              </a:rPr>
              <a:t> text to enhance clarity for further processing.</a:t>
            </a:r>
          </a:p>
          <a:p>
            <a:pPr marL="0" indent="0">
              <a:buNone/>
            </a:pPr>
            <a:endParaRPr lang="en-US" sz="2400" dirty="0">
              <a:latin typeface="Cambria" panose="02040503050406030204" pitchFamily="18" charset="0"/>
              <a:ea typeface="Cambria" panose="02040503050406030204" pitchFamily="18" charset="0"/>
            </a:endParaRPr>
          </a:p>
          <a:p>
            <a:pPr marL="0" indent="0" algn="just">
              <a:buNone/>
            </a:pPr>
            <a:r>
              <a:rPr lang="en-US" sz="2400" b="1" dirty="0">
                <a:latin typeface="Cambria" panose="02040503050406030204" pitchFamily="18" charset="0"/>
                <a:ea typeface="Cambria" panose="02040503050406030204" pitchFamily="18" charset="0"/>
                <a:sym typeface="+mn-ea"/>
              </a:rPr>
              <a:t>5.2 Text Region Detection</a:t>
            </a:r>
            <a:endParaRPr lang="en-US" sz="2400" b="1" dirty="0">
              <a:latin typeface="Cambria" panose="02040503050406030204" pitchFamily="18" charset="0"/>
              <a:ea typeface="Cambria" panose="02040503050406030204" pitchFamily="18" charset="0"/>
            </a:endParaRPr>
          </a:p>
          <a:p>
            <a:pPr algn="just"/>
            <a:r>
              <a:rPr lang="en-US" sz="2400" dirty="0">
                <a:latin typeface="Cambria" panose="02040503050406030204" pitchFamily="18" charset="0"/>
                <a:ea typeface="Cambria" panose="02040503050406030204" pitchFamily="18" charset="0"/>
                <a:sym typeface="+mn-ea"/>
              </a:rPr>
              <a:t>Uses </a:t>
            </a:r>
            <a:r>
              <a:rPr lang="en-US" sz="2400" dirty="0" err="1">
                <a:latin typeface="Cambria" panose="02040503050406030204" pitchFamily="18" charset="0"/>
                <a:ea typeface="Cambria" panose="02040503050406030204" pitchFamily="18" charset="0"/>
                <a:sym typeface="+mn-ea"/>
              </a:rPr>
              <a:t>OpenCV</a:t>
            </a:r>
            <a:r>
              <a:rPr lang="en-US" sz="2400" dirty="0">
                <a:latin typeface="Cambria" panose="02040503050406030204" pitchFamily="18" charset="0"/>
                <a:ea typeface="Cambria" panose="02040503050406030204" pitchFamily="18" charset="0"/>
                <a:sym typeface="+mn-ea"/>
              </a:rPr>
              <a:t> and YOLOv8 to detect text areas in scanned documents.</a:t>
            </a:r>
            <a:endParaRPr lang="en-US" sz="2400" dirty="0">
              <a:latin typeface="Cambria" panose="02040503050406030204" pitchFamily="18" charset="0"/>
              <a:ea typeface="Cambria" panose="02040503050406030204" pitchFamily="18" charset="0"/>
            </a:endParaRPr>
          </a:p>
          <a:p>
            <a:pPr algn="just"/>
            <a:r>
              <a:rPr lang="en-US" sz="2400" dirty="0">
                <a:latin typeface="Cambria" panose="02040503050406030204" pitchFamily="18" charset="0"/>
                <a:ea typeface="Cambria" panose="02040503050406030204" pitchFamily="18" charset="0"/>
                <a:sym typeface="+mn-ea"/>
              </a:rPr>
              <a:t>Identifies stamps, signatures, and printed text regions to verify authenticity.</a:t>
            </a:r>
            <a:endParaRPr lang="en-US" sz="2400" dirty="0">
              <a:latin typeface="Cambria" panose="02040503050406030204" pitchFamily="18" charset="0"/>
              <a:ea typeface="Cambria" panose="02040503050406030204" pitchFamily="18" charset="0"/>
            </a:endParaRPr>
          </a:p>
          <a:p>
            <a:pPr marL="0" indent="0">
              <a:buNone/>
            </a:pPr>
            <a:endParaRPr lang="en-US" sz="2400" b="1" dirty="0">
              <a:latin typeface="Cambria" panose="02040503050406030204" pitchFamily="18" charset="0"/>
              <a:ea typeface="Cambria" panose="02040503050406030204" pitchFamily="18" charset="0"/>
              <a:sym typeface="+mn-ea"/>
            </a:endParaRPr>
          </a:p>
          <a:p>
            <a:pPr marL="342900" indent="-342900" algn="just">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p:txBody>
      </p:sp>
      <p:sp>
        <p:nvSpPr>
          <p:cNvPr id="2" name="Text Box 1"/>
          <p:cNvSpPr txBox="1"/>
          <p:nvPr/>
        </p:nvSpPr>
        <p:spPr>
          <a:xfrm>
            <a:off x="820420" y="852157"/>
            <a:ext cx="6471285" cy="680085"/>
          </a:xfrm>
          <a:prstGeom prst="rect">
            <a:avLst/>
          </a:prstGeom>
          <a:noFill/>
        </p:spPr>
        <p:txBody>
          <a:bodyPr wrap="square" rtlCol="0">
            <a:noAutofit/>
          </a:bodyPr>
          <a:lstStyle/>
          <a:p>
            <a:r>
              <a:rPr lang="en-IN" altLang="en-US" sz="3600" b="1" dirty="0"/>
              <a:t>3.</a:t>
            </a:r>
            <a:r>
              <a:rPr lang="en-IN" altLang="en-US" sz="3600" b="1" dirty="0">
                <a:latin typeface="Times New Roman" panose="02020603050405020304" pitchFamily="18" charset="0"/>
                <a:cs typeface="Times New Roman" panose="02020603050405020304" pitchFamily="18" charset="0"/>
              </a:rPr>
              <a:t>FRAUD DETECTION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795" y="1089025"/>
            <a:ext cx="10691495" cy="4314825"/>
          </a:xfrm>
        </p:spPr>
        <p:txBody>
          <a:bodyPr>
            <a:noAutofit/>
          </a:bodyPr>
          <a:lstStyle/>
          <a:p>
            <a:pPr marL="0" indent="0">
              <a:lnSpc>
                <a:spcPct val="90000"/>
              </a:lnSpc>
              <a:spcAft>
                <a:spcPts val="0"/>
              </a:spcAft>
              <a:buNone/>
            </a:pPr>
            <a:r>
              <a:rPr lang="en-US" sz="2400" b="1" dirty="0">
                <a:latin typeface="Cambria" panose="02040503050406030204" pitchFamily="18" charset="0"/>
                <a:ea typeface="Cambria" panose="02040503050406030204" pitchFamily="18" charset="0"/>
                <a:sym typeface="+mn-ea"/>
              </a:rPr>
              <a:t>5.3 Text Recognition</a:t>
            </a:r>
            <a:endParaRPr lang="en-US" sz="2400" dirty="0">
              <a:latin typeface="Cambria" panose="02040503050406030204" pitchFamily="18" charset="0"/>
              <a:ea typeface="Cambria" panose="02040503050406030204" pitchFamily="18" charset="0"/>
            </a:endParaRPr>
          </a:p>
          <a:p>
            <a:pPr>
              <a:lnSpc>
                <a:spcPct val="90000"/>
              </a:lnSpc>
              <a:spcAft>
                <a:spcPts val="0"/>
              </a:spcAft>
            </a:pPr>
            <a:r>
              <a:rPr lang="en-US" sz="2400" dirty="0">
                <a:latin typeface="Cambria" panose="02040503050406030204" pitchFamily="18" charset="0"/>
                <a:ea typeface="Cambria" panose="02040503050406030204" pitchFamily="18" charset="0"/>
                <a:sym typeface="+mn-ea"/>
              </a:rPr>
              <a:t>Extracts text from detected regions using </a:t>
            </a:r>
            <a:r>
              <a:rPr lang="en-US" sz="2400" b="1" dirty="0">
                <a:latin typeface="Cambria" panose="02040503050406030204" pitchFamily="18" charset="0"/>
                <a:ea typeface="Cambria" panose="02040503050406030204" pitchFamily="18" charset="0"/>
                <a:sym typeface="+mn-ea"/>
              </a:rPr>
              <a:t>OCR (</a:t>
            </a:r>
            <a:r>
              <a:rPr lang="en-IN" altLang="en-US" sz="2400" b="1" dirty="0">
                <a:latin typeface="Cambria" panose="02040503050406030204" pitchFamily="18" charset="0"/>
                <a:ea typeface="Cambria" panose="02040503050406030204" pitchFamily="18" charset="0"/>
                <a:sym typeface="+mn-ea"/>
              </a:rPr>
              <a:t>Paddle </a:t>
            </a:r>
            <a:r>
              <a:rPr lang="en-US" sz="2400" b="1" dirty="0" err="1">
                <a:latin typeface="Cambria" panose="02040503050406030204" pitchFamily="18" charset="0"/>
                <a:ea typeface="Cambria" panose="02040503050406030204" pitchFamily="18" charset="0"/>
                <a:sym typeface="+mn-ea"/>
              </a:rPr>
              <a:t>OCR</a:t>
            </a:r>
            <a:r>
              <a:rPr lang="en-US" sz="2400" b="1" dirty="0">
                <a:latin typeface="Cambria" panose="02040503050406030204" pitchFamily="18" charset="0"/>
                <a:ea typeface="Cambria" panose="02040503050406030204" pitchFamily="18" charset="0"/>
                <a:sym typeface="+mn-ea"/>
              </a:rPr>
              <a:t>)</a:t>
            </a:r>
            <a:r>
              <a:rPr lang="en-US" sz="2400" dirty="0">
                <a:latin typeface="Cambria" panose="02040503050406030204" pitchFamily="18" charset="0"/>
                <a:ea typeface="Cambria" panose="02040503050406030204" pitchFamily="18" charset="0"/>
                <a:sym typeface="+mn-ea"/>
              </a:rPr>
              <a:t>.</a:t>
            </a:r>
            <a:endParaRPr lang="en-US" sz="2400" dirty="0">
              <a:latin typeface="Cambria" panose="02040503050406030204" pitchFamily="18" charset="0"/>
              <a:ea typeface="Cambria" panose="02040503050406030204" pitchFamily="18" charset="0"/>
            </a:endParaRPr>
          </a:p>
          <a:p>
            <a:pPr>
              <a:lnSpc>
                <a:spcPct val="90000"/>
              </a:lnSpc>
              <a:spcAft>
                <a:spcPts val="0"/>
              </a:spcAft>
            </a:pPr>
            <a:r>
              <a:rPr lang="en-US" sz="2400" dirty="0">
                <a:latin typeface="Cambria" panose="02040503050406030204" pitchFamily="18" charset="0"/>
                <a:ea typeface="Cambria" panose="02040503050406030204" pitchFamily="18" charset="0"/>
                <a:sym typeface="+mn-ea"/>
              </a:rPr>
              <a:t>Recognizes </a:t>
            </a:r>
            <a:r>
              <a:rPr lang="en-US" sz="2400" b="1" dirty="0">
                <a:latin typeface="Cambria" panose="02040503050406030204" pitchFamily="18" charset="0"/>
                <a:ea typeface="Cambria" panose="02040503050406030204" pitchFamily="18" charset="0"/>
                <a:sym typeface="+mn-ea"/>
              </a:rPr>
              <a:t>hospital names, patient details, and billing amounts</a:t>
            </a:r>
            <a:r>
              <a:rPr lang="en-US" sz="2400" dirty="0">
                <a:latin typeface="Cambria" panose="02040503050406030204" pitchFamily="18" charset="0"/>
                <a:ea typeface="Cambria" panose="02040503050406030204" pitchFamily="18" charset="0"/>
                <a:sym typeface="+mn-ea"/>
              </a:rPr>
              <a:t>.</a:t>
            </a:r>
          </a:p>
          <a:p>
            <a:pPr marL="0" indent="0">
              <a:lnSpc>
                <a:spcPct val="90000"/>
              </a:lnSpc>
              <a:spcAft>
                <a:spcPts val="0"/>
              </a:spcAft>
              <a:buNone/>
            </a:pPr>
            <a:endParaRPr lang="en-US" sz="2400" b="1" dirty="0">
              <a:latin typeface="Cambria" panose="02040503050406030204" pitchFamily="18" charset="0"/>
              <a:ea typeface="Cambria" panose="02040503050406030204" pitchFamily="18" charset="0"/>
            </a:endParaRPr>
          </a:p>
          <a:p>
            <a:pPr marL="0" indent="0">
              <a:lnSpc>
                <a:spcPct val="90000"/>
              </a:lnSpc>
              <a:spcAft>
                <a:spcPts val="0"/>
              </a:spcAft>
              <a:buNone/>
            </a:pPr>
            <a:r>
              <a:rPr lang="en-US" sz="2400" b="1" dirty="0">
                <a:latin typeface="Cambria" panose="02040503050406030204" pitchFamily="18" charset="0"/>
                <a:ea typeface="Cambria" panose="02040503050406030204" pitchFamily="18" charset="0"/>
                <a:sym typeface="+mn-ea"/>
              </a:rPr>
              <a:t>5.4 Pattern Matching</a:t>
            </a:r>
            <a:endParaRPr lang="en-US" sz="2400" dirty="0">
              <a:latin typeface="Cambria" panose="02040503050406030204" pitchFamily="18" charset="0"/>
              <a:ea typeface="Cambria" panose="02040503050406030204" pitchFamily="18" charset="0"/>
            </a:endParaRPr>
          </a:p>
          <a:p>
            <a:pPr>
              <a:lnSpc>
                <a:spcPct val="90000"/>
              </a:lnSpc>
              <a:spcAft>
                <a:spcPts val="0"/>
              </a:spcAft>
            </a:pPr>
            <a:r>
              <a:rPr lang="en-US" sz="2400" dirty="0">
                <a:latin typeface="Cambria" panose="02040503050406030204" pitchFamily="18" charset="0"/>
                <a:ea typeface="Cambria" panose="02040503050406030204" pitchFamily="18" charset="0"/>
                <a:sym typeface="+mn-ea"/>
              </a:rPr>
              <a:t>Compares extracted text with </a:t>
            </a:r>
            <a:r>
              <a:rPr lang="en-US" sz="2400" b="1" dirty="0">
                <a:latin typeface="Cambria" panose="02040503050406030204" pitchFamily="18" charset="0"/>
                <a:ea typeface="Cambria" panose="02040503050406030204" pitchFamily="18" charset="0"/>
                <a:sym typeface="+mn-ea"/>
              </a:rPr>
              <a:t>hospital database records</a:t>
            </a:r>
            <a:r>
              <a:rPr lang="en-US" sz="2400" dirty="0">
                <a:latin typeface="Cambria" panose="02040503050406030204" pitchFamily="18" charset="0"/>
                <a:ea typeface="Cambria" panose="02040503050406030204" pitchFamily="18" charset="0"/>
                <a:sym typeface="+mn-ea"/>
              </a:rPr>
              <a:t> to verify legitimacy.</a:t>
            </a:r>
            <a:endParaRPr lang="en-US" sz="2400" dirty="0">
              <a:latin typeface="Cambria" panose="02040503050406030204" pitchFamily="18" charset="0"/>
              <a:ea typeface="Cambria" panose="02040503050406030204" pitchFamily="18" charset="0"/>
            </a:endParaRPr>
          </a:p>
          <a:p>
            <a:pPr>
              <a:lnSpc>
                <a:spcPct val="90000"/>
              </a:lnSpc>
              <a:spcAft>
                <a:spcPts val="0"/>
              </a:spcAft>
            </a:pPr>
            <a:r>
              <a:rPr lang="en-US" sz="2400" dirty="0">
                <a:latin typeface="Cambria" panose="02040503050406030204" pitchFamily="18" charset="0"/>
                <a:ea typeface="Cambria" panose="02040503050406030204" pitchFamily="18" charset="0"/>
                <a:sym typeface="+mn-ea"/>
              </a:rPr>
              <a:t>Detects </a:t>
            </a:r>
            <a:r>
              <a:rPr lang="en-US" sz="2400" b="1" dirty="0">
                <a:latin typeface="Cambria" panose="02040503050406030204" pitchFamily="18" charset="0"/>
                <a:ea typeface="Cambria" panose="02040503050406030204" pitchFamily="18" charset="0"/>
                <a:sym typeface="+mn-ea"/>
              </a:rPr>
              <a:t>forged hospital stamps, altered signatures, and duplicated requests</a:t>
            </a:r>
            <a:r>
              <a:rPr lang="en-US" sz="2400" dirty="0">
                <a:latin typeface="Cambria" panose="02040503050406030204" pitchFamily="18" charset="0"/>
                <a:ea typeface="Cambria" panose="02040503050406030204" pitchFamily="18" charset="0"/>
                <a:sym typeface="+mn-ea"/>
              </a:rPr>
              <a:t>.</a:t>
            </a:r>
            <a:endParaRPr lang="en-US" sz="2400" dirty="0">
              <a:latin typeface="Cambria" panose="02040503050406030204" pitchFamily="18" charset="0"/>
              <a:ea typeface="Cambria" panose="02040503050406030204" pitchFamily="18" charset="0"/>
            </a:endParaRPr>
          </a:p>
          <a:p>
            <a:pPr>
              <a:lnSpc>
                <a:spcPct val="90000"/>
              </a:lnSpc>
              <a:spcAft>
                <a:spcPts val="0"/>
              </a:spcAft>
            </a:pPr>
            <a:r>
              <a:rPr lang="en-US" sz="2400" dirty="0">
                <a:latin typeface="Cambria" panose="02040503050406030204" pitchFamily="18" charset="0"/>
                <a:ea typeface="Cambria" panose="02040503050406030204" pitchFamily="18" charset="0"/>
                <a:sym typeface="+mn-ea"/>
              </a:rPr>
              <a:t>Flags requests with </a:t>
            </a:r>
            <a:r>
              <a:rPr lang="en-US" sz="2400" b="1" dirty="0">
                <a:latin typeface="Cambria" panose="02040503050406030204" pitchFamily="18" charset="0"/>
                <a:ea typeface="Cambria" panose="02040503050406030204" pitchFamily="18" charset="0"/>
                <a:sym typeface="+mn-ea"/>
              </a:rPr>
              <a:t>mismatched or manipulated information</a:t>
            </a:r>
            <a:r>
              <a:rPr lang="en-US" sz="2800" dirty="0">
                <a:latin typeface="Cambria" panose="02040503050406030204" pitchFamily="18" charset="0"/>
                <a:ea typeface="Cambria" panose="02040503050406030204" pitchFamily="18" charset="0"/>
                <a:sym typeface="+mn-ea"/>
              </a:rPr>
              <a:t>.</a:t>
            </a:r>
          </a:p>
        </p:txBody>
      </p:sp>
      <p:sp>
        <p:nvSpPr>
          <p:cNvPr id="4" name="Date Placeholder 3"/>
          <p:cNvSpPr>
            <a:spLocks noGrp="1"/>
          </p:cNvSpPr>
          <p:nvPr>
            <p:ph type="dt" sz="half" idx="10"/>
          </p:nvPr>
        </p:nvSpPr>
        <p:spPr/>
        <p:txBody>
          <a:bodyPr/>
          <a:lstStyle/>
          <a:p>
            <a:fld id="{2A4BF121-2723-4D35-ADA9-215CD054C4BC}" type="datetimeFigureOut">
              <a:rPr lang="en-US" dirty="0"/>
              <a:t>5/30/2025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E30AF5A0-43BB-4336-8627-9123B9144D80}" type="slidenum">
              <a:rPr lang="en-US" dirty="0"/>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820420" y="3848735"/>
            <a:ext cx="9989820" cy="70993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endParaRPr lang="en-IN" altLang="en-US" sz="4400" b="1" dirty="0">
              <a:latin typeface="+mn-lt"/>
              <a:cs typeface="+mn-lt"/>
            </a:endParaRPr>
          </a:p>
        </p:txBody>
      </p:sp>
      <p:sp>
        <p:nvSpPr>
          <p:cNvPr id="10" name="Text Box 9"/>
          <p:cNvSpPr txBox="1"/>
          <p:nvPr/>
        </p:nvSpPr>
        <p:spPr>
          <a:xfrm>
            <a:off x="820420" y="1468755"/>
            <a:ext cx="10259695" cy="3916045"/>
          </a:xfrm>
          <a:prstGeom prst="rect">
            <a:avLst/>
          </a:prstGeom>
          <a:noFill/>
        </p:spPr>
        <p:txBody>
          <a:bodyPr wrap="square" rtlCol="0">
            <a:noAutofit/>
          </a:bodyPr>
          <a:lstStyle/>
          <a:p>
            <a:pPr algn="just"/>
            <a:r>
              <a:rPr lang="en-US" sz="2400" dirty="0">
                <a:latin typeface="Cambria" panose="02040503050406030204" pitchFamily="18" charset="0"/>
                <a:ea typeface="Cambria" panose="02040503050406030204" pitchFamily="18" charset="0"/>
                <a:sym typeface="+mn-ea"/>
              </a:rPr>
              <a:t>The system classifies requests into three categories:</a:t>
            </a:r>
          </a:p>
          <a:p>
            <a:pPr algn="just"/>
            <a:endParaRPr lang="en-US" sz="2400" dirty="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r>
              <a:rPr lang="en-US" sz="2400" b="1" dirty="0">
                <a:latin typeface="Cambria" panose="02040503050406030204" pitchFamily="18" charset="0"/>
                <a:ea typeface="Cambria" panose="02040503050406030204" pitchFamily="18" charset="0"/>
                <a:sym typeface="+mn-ea"/>
              </a:rPr>
              <a:t>Approved</a:t>
            </a:r>
            <a:r>
              <a:rPr lang="en-US" sz="2400" dirty="0">
                <a:latin typeface="Cambria" panose="02040503050406030204" pitchFamily="18" charset="0"/>
                <a:ea typeface="Cambria" panose="02040503050406030204" pitchFamily="18" charset="0"/>
                <a:sym typeface="+mn-ea"/>
              </a:rPr>
              <a:t> – Verified and ready for donor support.</a:t>
            </a:r>
          </a:p>
          <a:p>
            <a:pPr marL="800100" lvl="1" indent="-342900" algn="just">
              <a:buFont typeface="Arial" panose="020B0604020202020204" pitchFamily="34" charset="0"/>
              <a:buChar char="•"/>
            </a:pPr>
            <a:endParaRPr lang="en-US" sz="2400" dirty="0">
              <a:latin typeface="Cambria" panose="02040503050406030204" pitchFamily="18" charset="0"/>
              <a:ea typeface="Cambria" panose="02040503050406030204" pitchFamily="18" charset="0"/>
              <a:sym typeface="+mn-ea"/>
            </a:endParaRPr>
          </a:p>
          <a:p>
            <a:pPr marL="800100" lvl="1" indent="-342900" algn="just">
              <a:buFont typeface="Arial" panose="020B0604020202020204" pitchFamily="34" charset="0"/>
              <a:buChar char="•"/>
            </a:pPr>
            <a:r>
              <a:rPr lang="en-US" sz="2400" b="1" dirty="0">
                <a:latin typeface="Cambria" panose="02040503050406030204" pitchFamily="18" charset="0"/>
                <a:ea typeface="Cambria" panose="02040503050406030204" pitchFamily="18" charset="0"/>
                <a:sym typeface="+mn-ea"/>
              </a:rPr>
              <a:t>Flagged</a:t>
            </a:r>
            <a:r>
              <a:rPr lang="en-US" sz="2400" dirty="0">
                <a:latin typeface="Cambria" panose="02040503050406030204" pitchFamily="18" charset="0"/>
                <a:ea typeface="Cambria" panose="02040503050406030204" pitchFamily="18" charset="0"/>
                <a:sym typeface="+mn-ea"/>
              </a:rPr>
              <a:t> – Suspicious and requires manual admin review.</a:t>
            </a:r>
          </a:p>
          <a:p>
            <a:pPr marL="800100" lvl="1" indent="-342900" algn="just">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r>
              <a:rPr lang="en-US" sz="2400" b="1" dirty="0">
                <a:latin typeface="Cambria" panose="02040503050406030204" pitchFamily="18" charset="0"/>
                <a:ea typeface="Cambria" panose="02040503050406030204" pitchFamily="18" charset="0"/>
                <a:sym typeface="+mn-ea"/>
              </a:rPr>
              <a:t>Rejected</a:t>
            </a:r>
            <a:r>
              <a:rPr lang="en-US" sz="2400" dirty="0">
                <a:latin typeface="Cambria" panose="02040503050406030204" pitchFamily="18" charset="0"/>
                <a:ea typeface="Cambria" panose="02040503050406030204" pitchFamily="18" charset="0"/>
                <a:sym typeface="+mn-ea"/>
              </a:rPr>
              <a:t> – Identified as fraudulent and removed from the system.</a:t>
            </a:r>
          </a:p>
          <a:p>
            <a:pPr marL="800100" lvl="1" indent="-342900" algn="just">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algn="just"/>
            <a:r>
              <a:rPr lang="en-US" sz="2400" dirty="0">
                <a:latin typeface="Cambria" panose="02040503050406030204" pitchFamily="18" charset="0"/>
                <a:ea typeface="Cambria" panose="02040503050406030204" pitchFamily="18" charset="0"/>
                <a:sym typeface="+mn-ea"/>
              </a:rPr>
              <a:t>Genuine requests are made visible to donors, while flagged requests require further verification.</a:t>
            </a:r>
            <a:endParaRPr lang="en-US" sz="2400" dirty="0">
              <a:latin typeface="Cambria" panose="02040503050406030204" pitchFamily="18" charset="0"/>
              <a:ea typeface="Cambria" panose="02040503050406030204" pitchFamily="18" charset="0"/>
            </a:endParaRPr>
          </a:p>
          <a:p>
            <a:pPr marL="0" indent="0">
              <a:buNone/>
            </a:pPr>
            <a:endParaRPr lang="en-US" sz="2400" b="1" dirty="0">
              <a:latin typeface="Cambria" panose="02040503050406030204" pitchFamily="18" charset="0"/>
              <a:ea typeface="Cambria" panose="02040503050406030204" pitchFamily="18" charset="0"/>
              <a:sym typeface="+mn-ea"/>
            </a:endParaRPr>
          </a:p>
          <a:p>
            <a:pPr marL="342900" indent="-342900" algn="just">
              <a:buFont typeface="Arial" panose="020B0604020202020204" pitchFamily="34" charset="0"/>
              <a:buChar char="•"/>
            </a:pPr>
            <a:endParaRPr lang="en-US" sz="2000" dirty="0">
              <a:latin typeface="Cambria" panose="02040503050406030204" pitchFamily="18" charset="0"/>
              <a:ea typeface="Cambria" panose="02040503050406030204" pitchFamily="18" charset="0"/>
            </a:endParaRPr>
          </a:p>
        </p:txBody>
      </p:sp>
      <p:sp>
        <p:nvSpPr>
          <p:cNvPr id="2" name="Text Box 1"/>
          <p:cNvSpPr txBox="1"/>
          <p:nvPr/>
        </p:nvSpPr>
        <p:spPr>
          <a:xfrm>
            <a:off x="820420" y="872490"/>
            <a:ext cx="8886825" cy="680085"/>
          </a:xfrm>
          <a:prstGeom prst="rect">
            <a:avLst/>
          </a:prstGeom>
          <a:noFill/>
        </p:spPr>
        <p:txBody>
          <a:bodyPr wrap="square" rtlCol="0">
            <a:noAutofit/>
          </a:bodyPr>
          <a:lstStyle/>
          <a:p>
            <a:r>
              <a:rPr lang="en-IN" altLang="en-US" sz="3600" b="1" dirty="0"/>
              <a:t>4.</a:t>
            </a:r>
            <a:r>
              <a:rPr lang="en-IN" altLang="en-US" sz="3600" b="1" dirty="0">
                <a:latin typeface="Times New Roman" panose="02020603050405020304" pitchFamily="18" charset="0"/>
                <a:cs typeface="Times New Roman" panose="02020603050405020304" pitchFamily="18" charset="0"/>
              </a:rPr>
              <a:t>FUND REQUEST VERIFICATION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405" y="922020"/>
            <a:ext cx="10691495" cy="840740"/>
          </a:xfrm>
        </p:spPr>
        <p:txBody>
          <a:bodyPr/>
          <a:lstStyle/>
          <a:p>
            <a:r>
              <a:rPr lang="en-IN" altLang="en-US" b="1">
                <a:latin typeface="Times New Roman" panose="02020603050405020304" charset="0"/>
                <a:cs typeface="Times New Roman" panose="02020603050405020304" charset="0"/>
              </a:rPr>
              <a:t>References</a:t>
            </a:r>
          </a:p>
        </p:txBody>
      </p:sp>
      <p:sp>
        <p:nvSpPr>
          <p:cNvPr id="5" name="Footer Placeholder 4"/>
          <p:cNvSpPr>
            <a:spLocks noGrp="1"/>
          </p:cNvSpPr>
          <p:nvPr>
            <p:ph type="ftr" sz="quarter" idx="11"/>
          </p:nvPr>
        </p:nvSpPr>
        <p:spPr/>
        <p:txBody>
          <a:bodyPr/>
          <a:lstStyle/>
          <a:p>
            <a:r>
              <a:rPr lang="en-US" dirty="0"/>
              <a:t>
              </a:t>
            </a:r>
          </a:p>
        </p:txBody>
      </p:sp>
      <p:sp>
        <p:nvSpPr>
          <p:cNvPr id="4" name="Content Placeholder 3"/>
          <p:cNvSpPr>
            <a:spLocks noGrp="1"/>
          </p:cNvSpPr>
          <p:nvPr>
            <p:ph idx="1"/>
          </p:nvPr>
        </p:nvSpPr>
        <p:spPr>
          <a:xfrm>
            <a:off x="267970" y="1671955"/>
            <a:ext cx="10835640" cy="4359275"/>
          </a:xfrm>
        </p:spPr>
        <p:txBody>
          <a:bodyPr>
            <a:normAutofit fontScale="90000" lnSpcReduction="20000"/>
          </a:bodyPr>
          <a:lstStyle/>
          <a:p>
            <a:pPr marL="0" indent="440690" algn="l">
              <a:buNone/>
            </a:pPr>
            <a:r>
              <a:rPr lang="en-US" altLang="en-US"/>
              <a:t>[1] 	S. Lee and V. Lehdonvirta, “New digital safety net or just more</a:t>
            </a:r>
            <a:r>
              <a:rPr lang="en-IN" altLang="en-US"/>
              <a:t> </a:t>
            </a:r>
            <a:r>
              <a:rPr lang="en-US" altLang="en-US"/>
              <a:t>‘friendfunding’? Institutional analysis    	of medical crowdfunding in</a:t>
            </a:r>
            <a:r>
              <a:rPr lang="en-IN" altLang="en-US"/>
              <a:t> </a:t>
            </a:r>
            <a:r>
              <a:rPr lang="en-US" altLang="en-US"/>
              <a:t>the United States,” </a:t>
            </a:r>
            <a:r>
              <a:rPr lang="en-US" altLang="en-US" i="1"/>
              <a:t>Inform. Commun. Soc</a:t>
            </a:r>
            <a:r>
              <a:rPr lang="en-US" altLang="en-US"/>
              <a:t>., vol. 1, no. 3, pp.</a:t>
            </a:r>
            <a:r>
              <a:rPr lang="en-IN" altLang="en-US"/>
              <a:t> </a:t>
            </a:r>
            <a:r>
              <a:rPr lang="en-US" altLang="en-US"/>
              <a:t>1–25,</a:t>
            </a:r>
            <a:r>
              <a:rPr lang="en-IN" altLang="en-US"/>
              <a:t> </a:t>
            </a:r>
            <a:r>
              <a:rPr lang="en-US" altLang="en-US"/>
              <a:t>Apr. 	2020.</a:t>
            </a:r>
          </a:p>
          <a:p>
            <a:pPr marL="0" indent="430530" algn="l">
              <a:buNone/>
            </a:pPr>
            <a:r>
              <a:rPr lang="en-US" altLang="en-US"/>
              <a:t>[2]	 M. J. Renwick and E. Mossialos, “Crowdfunding our health: Economic risks and benefits,” </a:t>
            </a:r>
            <a:r>
              <a:rPr lang="en-US" altLang="en-US" i="1"/>
              <a:t>Social 	Sci.</a:t>
            </a:r>
            <a:r>
              <a:rPr lang="en-IN" altLang="en-US" i="1"/>
              <a:t>  </a:t>
            </a:r>
            <a:r>
              <a:rPr lang="en-US" altLang="en-US" i="1"/>
              <a:t>Med</a:t>
            </a:r>
            <a:r>
              <a:rPr lang="en-US" altLang="en-US"/>
              <a:t>., vol. 191, pp. 48–56,</a:t>
            </a:r>
            <a:r>
              <a:rPr lang="en-IN" altLang="en-US"/>
              <a:t> </a:t>
            </a:r>
            <a:r>
              <a:rPr lang="en-US" altLang="en-US"/>
              <a:t>Oct. 2017.</a:t>
            </a:r>
          </a:p>
          <a:p>
            <a:pPr marL="0" indent="440690" algn="l">
              <a:buNone/>
            </a:pPr>
            <a:r>
              <a:rPr lang="en-US" altLang="en-US"/>
              <a:t>[3] 	J. C. Short, D. J. Ketchen, A. F. McKenny, T. H. Allison, and</a:t>
            </a:r>
            <a:r>
              <a:rPr lang="en-IN" altLang="en-US"/>
              <a:t> </a:t>
            </a:r>
            <a:r>
              <a:rPr lang="en-US" altLang="en-US"/>
              <a:t>R. D. Ireland, “Research on 	crowdfunding: Reviewing the (very recent)</a:t>
            </a:r>
            <a:r>
              <a:rPr lang="en-IN" altLang="en-US"/>
              <a:t> </a:t>
            </a:r>
            <a:r>
              <a:rPr lang="en-US" altLang="en-US"/>
              <a:t>past and celebrating the present,” </a:t>
            </a:r>
            <a:r>
              <a:rPr lang="en-US" altLang="en-US" i="1"/>
              <a:t>Entrepreneurship</a:t>
            </a:r>
            <a:r>
              <a:rPr lang="en-IN" altLang="en-US" i="1"/>
              <a:t> </a:t>
            </a:r>
            <a:r>
              <a:rPr lang="en-US" altLang="en-US" i="1"/>
              <a:t>Theory 	Pract</a:t>
            </a:r>
            <a:r>
              <a:rPr lang="en-US" altLang="en-US"/>
              <a:t>.,</a:t>
            </a:r>
            <a:r>
              <a:rPr lang="en-IN" altLang="en-US"/>
              <a:t> </a:t>
            </a:r>
            <a:r>
              <a:rPr lang="en-US" altLang="en-US"/>
              <a:t>vol. 41, no. 2, pp. 149–160, 2017.</a:t>
            </a:r>
          </a:p>
          <a:p>
            <a:pPr marL="0" indent="440690" algn="l">
              <a:buNone/>
            </a:pPr>
            <a:r>
              <a:rPr lang="en-US" altLang="en-US"/>
              <a:t>[4] 	M. Meyskens and L. Bird, “Crowdfunding and value creation,”</a:t>
            </a:r>
            <a:r>
              <a:rPr lang="en-IN" altLang="en-US"/>
              <a:t> </a:t>
            </a:r>
            <a:r>
              <a:rPr lang="en-US" altLang="en-US" i="1"/>
              <a:t>Entrepreneurship Res. J</a:t>
            </a:r>
            <a:r>
              <a:rPr lang="en-US" altLang="en-US"/>
              <a:t>., vol. 5, no. 2, 	pp. 155–166, Jan. 2015.</a:t>
            </a:r>
          </a:p>
          <a:p>
            <a:pPr marL="0" indent="420370" algn="l">
              <a:buNone/>
            </a:pPr>
            <a:r>
              <a:rPr lang="en-US" altLang="en-US"/>
              <a:t>[5] 	China Charity Alliance. (2019). 2018 </a:t>
            </a:r>
            <a:r>
              <a:rPr lang="en-US" altLang="en-US" i="1"/>
              <a:t>China Charity Donation Report</a:t>
            </a:r>
            <a:r>
              <a:rPr lang="en-US" altLang="en-US"/>
              <a:t>.</a:t>
            </a:r>
            <a:r>
              <a:rPr lang="en-IN" altLang="en-US"/>
              <a:t> </a:t>
            </a:r>
            <a:r>
              <a:rPr lang="en-US" altLang="en-US"/>
              <a:t>[Online]. Available:</a:t>
            </a:r>
            <a:r>
              <a:rPr lang="en-IN" altLang="en-US"/>
              <a:t> </a:t>
            </a:r>
            <a:r>
              <a:rPr lang="en-US" altLang="en-IN"/>
              <a:t>	</a:t>
            </a:r>
            <a:r>
              <a:rPr lang="en-US" altLang="en-US"/>
              <a:t>http://www.charityalliance.org.cn/u/cms/www/</a:t>
            </a:r>
            <a:r>
              <a:rPr lang="en-IN" altLang="en-US"/>
              <a:t> </a:t>
            </a:r>
            <a:r>
              <a:rPr lang="en-US" altLang="en-US"/>
              <a:t>201909/23083734i5wb.pdf</a:t>
            </a:r>
          </a:p>
          <a:p>
            <a:pPr marL="0" indent="420370" algn="l">
              <a:buNone/>
            </a:pPr>
            <a:r>
              <a:rPr lang="en-US" altLang="en-US"/>
              <a:t>[6] 	J. Snyder and V. A. Crook</a:t>
            </a:r>
            <a:r>
              <a:rPr lang="en-IN" altLang="en-US"/>
              <a:t> </a:t>
            </a:r>
            <a:r>
              <a:rPr lang="en-US" altLang="en-US"/>
              <a:t>“Is there room for privacy in medical</a:t>
            </a:r>
            <a:r>
              <a:rPr lang="en-IN" altLang="en-US"/>
              <a:t> </a:t>
            </a:r>
            <a:r>
              <a:rPr lang="en-US" altLang="en-US"/>
              <a:t>crowdfunding?” </a:t>
            </a:r>
            <a:r>
              <a:rPr lang="en-US" altLang="en-US" i="1"/>
              <a:t>J. Med. Ethics</a:t>
            </a:r>
            <a:r>
              <a:rPr lang="en-US" altLang="en-US"/>
              <a:t>, vol. 	47, no. 12, p. e49, Nov. 2020.</a:t>
            </a:r>
          </a:p>
          <a:p>
            <a:pPr marL="0" indent="0" algn="l">
              <a:buNone/>
            </a:pP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74545" y="2357755"/>
            <a:ext cx="9055735" cy="1545590"/>
          </a:xfrm>
        </p:spPr>
        <p:txBody>
          <a:bodyPr>
            <a:noAutofit/>
          </a:bodyPr>
          <a:lstStyle/>
          <a:p>
            <a:r>
              <a:rPr lang="en-US" sz="9600" b="1" dirty="0">
                <a:latin typeface="Times New Roman" panose="02020603050405020304" charset="0"/>
                <a:ea typeface="+mj-lt"/>
                <a:cs typeface="Times New Roman" panose="02020603050405020304" charset="0"/>
              </a:rPr>
              <a:t>Thank you </a:t>
            </a:r>
            <a:endParaRPr lang="en-US" sz="9600" dirty="0">
              <a:latin typeface="Times New Roman" panose="02020603050405020304" charset="0"/>
              <a:ea typeface="+mj-lt"/>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3590" y="793300"/>
            <a:ext cx="9989574" cy="1010048"/>
          </a:xfrm>
        </p:spPr>
        <p:txBody>
          <a:bodyPr>
            <a:normAutofit/>
          </a:bodyPr>
          <a:lstStyle/>
          <a:p>
            <a:r>
              <a:rPr lang="en-US" sz="4800" b="1" dirty="0">
                <a:latin typeface="Times New Roman" panose="02020603050405020304" charset="0"/>
                <a:ea typeface="+mj-lt"/>
                <a:cs typeface="Times New Roman" panose="02020603050405020304" charset="0"/>
              </a:rPr>
              <a:t>Abstract</a:t>
            </a:r>
            <a:r>
              <a:rPr lang="en-US" b="1" dirty="0">
                <a:ea typeface="+mj-lt"/>
                <a:cs typeface="+mj-lt"/>
              </a:rPr>
              <a:t> </a:t>
            </a:r>
            <a:endParaRPr lang="en-US" dirty="0"/>
          </a:p>
        </p:txBody>
      </p:sp>
      <p:sp>
        <p:nvSpPr>
          <p:cNvPr id="4" name="TextBox 3"/>
          <p:cNvSpPr txBox="1"/>
          <p:nvPr/>
        </p:nvSpPr>
        <p:spPr>
          <a:xfrm>
            <a:off x="783590" y="1629851"/>
            <a:ext cx="10447655" cy="267652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indent="457200" algn="just"/>
            <a:r>
              <a:rPr lang="en-US" altLang="en-US" sz="2400" dirty="0">
                <a:latin typeface="Times New Roman" panose="02020603050405020304" charset="0"/>
                <a:ea typeface="+mn-lt"/>
                <a:cs typeface="Times New Roman" panose="02020603050405020304" charset="0"/>
              </a:rPr>
              <a:t>The project focuses on an AI-Driven Medical Fundraising Verification System to detect and prevent fraudulent medical treatment requests. It deals with medical fund fraud, where scammers create fake documents to trick people into donating money.The system uses YOLOv8 for text detection, PaddleOCR for text recognition, and a Fuzzy Matching Algorithm to verify extracted text </a:t>
            </a:r>
            <a:r>
              <a:rPr lang="en-IN" altLang="en-US" sz="2400" dirty="0">
                <a:latin typeface="Times New Roman" panose="02020603050405020304" charset="0"/>
                <a:ea typeface="+mn-lt"/>
                <a:cs typeface="Times New Roman" panose="02020603050405020304" charset="0"/>
              </a:rPr>
              <a:t>with</a:t>
            </a:r>
            <a:r>
              <a:rPr lang="en-US" altLang="en-US" sz="2400" dirty="0">
                <a:latin typeface="Times New Roman" panose="02020603050405020304" charset="0"/>
                <a:ea typeface="+mn-lt"/>
                <a:cs typeface="Times New Roman" panose="02020603050405020304" charset="0"/>
              </a:rPr>
              <a:t> a trusted hospital dataset. This approach automates fraud detection, enhances accuracy, and ensures donor trust in medical crowdfunding.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588" y="889820"/>
            <a:ext cx="9989574" cy="1010048"/>
          </a:xfrm>
        </p:spPr>
        <p:txBody>
          <a:bodyPr/>
          <a:lstStyle/>
          <a:p>
            <a:r>
              <a:rPr lang="en-US" sz="4800" b="1" dirty="0">
                <a:latin typeface="Times New Roman" panose="02020603050405020304" charset="0"/>
                <a:ea typeface="+mj-lt"/>
                <a:cs typeface="Times New Roman" panose="02020603050405020304" charset="0"/>
              </a:rPr>
              <a:t>Aim and Scope</a:t>
            </a:r>
          </a:p>
        </p:txBody>
      </p:sp>
      <p:sp>
        <p:nvSpPr>
          <p:cNvPr id="4" name="TextBox 3"/>
          <p:cNvSpPr txBox="1"/>
          <p:nvPr/>
        </p:nvSpPr>
        <p:spPr>
          <a:xfrm>
            <a:off x="824432" y="1714152"/>
            <a:ext cx="10563251" cy="3046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2400" b="1" dirty="0">
                <a:latin typeface="Times New Roman" panose="02020603050405020304" charset="0"/>
                <a:ea typeface="+mn-lt"/>
                <a:cs typeface="Times New Roman" panose="02020603050405020304" charset="0"/>
              </a:rPr>
              <a:t>AIM</a:t>
            </a:r>
          </a:p>
          <a:p>
            <a:pPr marL="285750" indent="-285750" algn="just">
              <a:buFont typeface="Arial" panose="020B0604020202020204"/>
              <a:buChar char="•"/>
            </a:pPr>
            <a:r>
              <a:rPr lang="en-US" altLang="en-US" sz="2400" dirty="0">
                <a:latin typeface="Times New Roman" panose="02020603050405020304" charset="0"/>
                <a:ea typeface="+mn-lt"/>
                <a:cs typeface="Times New Roman" panose="02020603050405020304" charset="0"/>
              </a:rPr>
              <a:t>To develop an AI-based system that detects and blocks fraudulent medical fundraising requests.</a:t>
            </a:r>
          </a:p>
          <a:p>
            <a:pPr marL="285750" indent="-285750" algn="just">
              <a:buFont typeface="Arial" panose="020B0604020202020204"/>
              <a:buChar char="•"/>
            </a:pPr>
            <a:endParaRPr lang="en-US" altLang="en-US" sz="2400" dirty="0">
              <a:latin typeface="Times New Roman" panose="02020603050405020304" charset="0"/>
              <a:ea typeface="+mn-lt"/>
              <a:cs typeface="Times New Roman" panose="02020603050405020304" charset="0"/>
            </a:endParaRPr>
          </a:p>
          <a:p>
            <a:pPr algn="just"/>
            <a:r>
              <a:rPr lang="en-US" sz="2400" b="1" dirty="0">
                <a:latin typeface="Times New Roman" panose="02020603050405020304" charset="0"/>
                <a:ea typeface="+mn-lt"/>
                <a:cs typeface="Times New Roman" panose="02020603050405020304" charset="0"/>
              </a:rPr>
              <a:t>SCOPE</a:t>
            </a:r>
          </a:p>
          <a:p>
            <a:pPr marL="285750" indent="-285750" algn="just">
              <a:buFont typeface="Arial" panose="020B0604020202020204"/>
              <a:buChar char="•"/>
            </a:pPr>
            <a:r>
              <a:rPr lang="en-US" altLang="en-US" sz="2400" dirty="0">
                <a:solidFill>
                  <a:srgbClr val="3D3D3D"/>
                </a:solidFill>
                <a:latin typeface="Times New Roman" panose="02020603050405020304" charset="0"/>
                <a:ea typeface="+mn-lt"/>
                <a:cs typeface="Times New Roman" panose="02020603050405020304" charset="0"/>
              </a:rPr>
              <a:t>The system automates text detection, recognition, and verification of medical documents using machine learning techniques, reducing manual verification efforts and improving fraud prevention in medical crowdfunding</a:t>
            </a:r>
          </a:p>
        </p:txBody>
      </p:sp>
      <p:sp>
        <p:nvSpPr>
          <p:cNvPr id="3" name="Text Box 2"/>
          <p:cNvSpPr txBox="1"/>
          <p:nvPr/>
        </p:nvSpPr>
        <p:spPr>
          <a:xfrm>
            <a:off x="2527300" y="775335"/>
            <a:ext cx="4064000" cy="368300"/>
          </a:xfrm>
          <a:prstGeom prst="rect">
            <a:avLst/>
          </a:prstGeom>
          <a:noFill/>
        </p:spPr>
        <p:txBody>
          <a:bodyPr wrap="square" rtlCol="0">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588" y="797144"/>
            <a:ext cx="9989574" cy="1010048"/>
          </a:xfrm>
        </p:spPr>
        <p:txBody>
          <a:bodyPr/>
          <a:lstStyle/>
          <a:p>
            <a:r>
              <a:rPr lang="en-US" sz="4800" b="1" dirty="0">
                <a:latin typeface="Times New Roman" panose="02020603050405020304" charset="0"/>
                <a:ea typeface="+mj-lt"/>
                <a:cs typeface="Times New Roman" panose="02020603050405020304" charset="0"/>
              </a:rPr>
              <a:t>Existing System</a:t>
            </a:r>
          </a:p>
        </p:txBody>
      </p:sp>
      <p:sp>
        <p:nvSpPr>
          <p:cNvPr id="4" name="TextBox 3"/>
          <p:cNvSpPr txBox="1"/>
          <p:nvPr/>
        </p:nvSpPr>
        <p:spPr>
          <a:xfrm>
            <a:off x="814135" y="1621476"/>
            <a:ext cx="10552954" cy="48926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457200" indent="-457200" algn="just">
              <a:buFont typeface="Arial" panose="020B0604020202020204" pitchFamily="34" charset="0"/>
              <a:buChar char="•"/>
            </a:pPr>
            <a:r>
              <a:rPr lang="en-US" sz="2400" b="1" dirty="0">
                <a:latin typeface="Times New Roman" panose="02020603050405020304" charset="0"/>
                <a:ea typeface="Cambria" panose="02040503050406030204" pitchFamily="18" charset="0"/>
                <a:cs typeface="Times New Roman" panose="02020603050405020304" charset="0"/>
                <a:sym typeface="+mn-ea"/>
              </a:rPr>
              <a:t>Manual Document Verification: </a:t>
            </a:r>
            <a:r>
              <a:rPr lang="en-IN" altLang="en-US" sz="2400" dirty="0">
                <a:latin typeface="Times New Roman" panose="02020603050405020304" charset="0"/>
                <a:ea typeface="Cambria" panose="02040503050406030204" pitchFamily="18" charset="0"/>
                <a:cs typeface="Times New Roman" panose="02020603050405020304" charset="0"/>
                <a:sym typeface="+mn-ea"/>
              </a:rPr>
              <a:t>D</a:t>
            </a:r>
            <a:r>
              <a:rPr lang="en-US" sz="2400" dirty="0">
                <a:latin typeface="Times New Roman" panose="02020603050405020304" charset="0"/>
                <a:ea typeface="Cambria" panose="02040503050406030204" pitchFamily="18" charset="0"/>
                <a:cs typeface="Times New Roman" panose="02020603050405020304" charset="0"/>
                <a:sym typeface="+mn-ea"/>
              </a:rPr>
              <a:t>onors manually inspect medical bills and supporting documents, which is time-consuming and prone to human errors.</a:t>
            </a:r>
            <a:endParaRPr lang="en-US" sz="2400" dirty="0">
              <a:latin typeface="Times New Roman" panose="02020603050405020304" charset="0"/>
              <a:ea typeface="Cambria" panose="02040503050406030204" pitchFamily="18" charset="0"/>
              <a:cs typeface="Times New Roman" panose="02020603050405020304" charset="0"/>
            </a:endParaRPr>
          </a:p>
          <a:p>
            <a:pPr marL="457200" indent="-457200" algn="just">
              <a:buFont typeface="Arial" panose="020B0604020202020204" pitchFamily="34" charset="0"/>
              <a:buChar char="•"/>
            </a:pPr>
            <a:r>
              <a:rPr lang="en-US" sz="2400" b="1" dirty="0">
                <a:latin typeface="Times New Roman" panose="02020603050405020304" charset="0"/>
                <a:ea typeface="Cambria" panose="02040503050406030204" pitchFamily="18" charset="0"/>
                <a:cs typeface="Times New Roman" panose="02020603050405020304" charset="0"/>
                <a:sym typeface="+mn-ea"/>
              </a:rPr>
              <a:t>Phone or Email Verification: </a:t>
            </a:r>
            <a:r>
              <a:rPr lang="en-US" sz="2400" dirty="0">
                <a:latin typeface="Times New Roman" panose="02020603050405020304" charset="0"/>
                <a:ea typeface="Cambria" panose="02040503050406030204" pitchFamily="18" charset="0"/>
                <a:cs typeface="Times New Roman" panose="02020603050405020304" charset="0"/>
                <a:sym typeface="+mn-ea"/>
              </a:rPr>
              <a:t>Donors or crowdfunding platforms contact hospitals</a:t>
            </a:r>
            <a:r>
              <a:rPr lang="en-IN" altLang="en-US" sz="2400" dirty="0">
                <a:latin typeface="Times New Roman" panose="02020603050405020304" charset="0"/>
                <a:ea typeface="Cambria" panose="02040503050406030204" pitchFamily="18" charset="0"/>
                <a:cs typeface="Times New Roman" panose="02020603050405020304" charset="0"/>
                <a:sym typeface="+mn-ea"/>
              </a:rPr>
              <a:t>, Fund Requester</a:t>
            </a:r>
            <a:r>
              <a:rPr lang="en-US" sz="2400" dirty="0">
                <a:latin typeface="Times New Roman" panose="02020603050405020304" charset="0"/>
                <a:ea typeface="Cambria" panose="02040503050406030204" pitchFamily="18" charset="0"/>
                <a:cs typeface="Times New Roman" panose="02020603050405020304" charset="0"/>
                <a:sym typeface="+mn-ea"/>
              </a:rPr>
              <a:t> via phone or email to confirm the authenticity of treatment details, which is inefficient and unreliable.</a:t>
            </a:r>
            <a:endParaRPr lang="en-US" altLang="en-US" sz="2400" dirty="0">
              <a:latin typeface="Times New Roman" panose="02020603050405020304" charset="0"/>
              <a:cs typeface="Times New Roman" panose="02020603050405020304" charset="0"/>
            </a:endParaRPr>
          </a:p>
          <a:p>
            <a:pPr indent="0" algn="just">
              <a:buFont typeface="Arial" panose="020B0604020202020204" pitchFamily="34" charset="0"/>
              <a:buNone/>
            </a:pPr>
            <a:r>
              <a:rPr lang="en-IN" altLang="en-US" sz="2400" b="1" dirty="0">
                <a:latin typeface="Times New Roman" panose="02020603050405020304" charset="0"/>
                <a:ea typeface="Cambria" panose="02040503050406030204" pitchFamily="18" charset="0"/>
                <a:cs typeface="Times New Roman" panose="02020603050405020304" charset="0"/>
              </a:rPr>
              <a:t>DISADVANTAGES</a:t>
            </a:r>
          </a:p>
          <a:p>
            <a:pPr marL="457200" indent="-457200" algn="just">
              <a:buFont typeface="Arial" panose="020B0604020202020204" pitchFamily="34" charset="0"/>
              <a:buChar char="•"/>
            </a:pPr>
            <a:r>
              <a:rPr lang="en-IN" altLang="en-US" sz="2400" dirty="0">
                <a:latin typeface="Times New Roman" panose="02020603050405020304" charset="0"/>
                <a:ea typeface="Cambria" panose="02040503050406030204" pitchFamily="18" charset="0"/>
                <a:cs typeface="Times New Roman" panose="02020603050405020304" charset="0"/>
              </a:rPr>
              <a:t>Lacks of comprehensive Automated verification system leads to Donor Skepticism.</a:t>
            </a:r>
          </a:p>
          <a:p>
            <a:pPr marL="457200" indent="-457200" algn="just">
              <a:buFont typeface="Arial" panose="020B0604020202020204" pitchFamily="34" charset="0"/>
              <a:buChar char="•"/>
            </a:pPr>
            <a:r>
              <a:rPr lang="en-US" sz="2400" dirty="0">
                <a:latin typeface="Times New Roman" panose="02020603050405020304" charset="0"/>
                <a:ea typeface="Cambria" panose="02040503050406030204" pitchFamily="18" charset="0"/>
                <a:cs typeface="Times New Roman" panose="02020603050405020304" charset="0"/>
                <a:sym typeface="+mn-ea"/>
              </a:rPr>
              <a:t>Cannot adapt to evolving fraud techniques.</a:t>
            </a:r>
            <a:endParaRPr lang="en-US" sz="2400" dirty="0">
              <a:latin typeface="Times New Roman" panose="02020603050405020304" charset="0"/>
              <a:ea typeface="Cambria" panose="02040503050406030204" pitchFamily="18" charset="0"/>
              <a:cs typeface="Times New Roman" panose="02020603050405020304" charset="0"/>
            </a:endParaRPr>
          </a:p>
          <a:p>
            <a:pPr marL="457200" indent="-457200" algn="just">
              <a:buFont typeface="Arial" panose="020B0604020202020204" pitchFamily="34" charset="0"/>
              <a:buChar char="•"/>
            </a:pPr>
            <a:r>
              <a:rPr lang="en-US" sz="2400" dirty="0">
                <a:latin typeface="Times New Roman" panose="02020603050405020304" charset="0"/>
                <a:ea typeface="Cambria" panose="02040503050406030204" pitchFamily="18" charset="0"/>
                <a:cs typeface="Times New Roman" panose="02020603050405020304" charset="0"/>
                <a:sym typeface="+mn-ea"/>
              </a:rPr>
              <a:t>Simple modifications can evade detection.</a:t>
            </a:r>
            <a:endParaRPr lang="en-US" sz="2400" dirty="0">
              <a:latin typeface="Times New Roman" panose="02020603050405020304" charset="0"/>
              <a:ea typeface="Cambria" panose="02040503050406030204" pitchFamily="18" charset="0"/>
              <a:cs typeface="Times New Roman" panose="02020603050405020304" charset="0"/>
            </a:endParaRPr>
          </a:p>
          <a:p>
            <a:pPr indent="0">
              <a:buFont typeface="Arial" panose="020B0604020202020204" pitchFamily="34" charset="0"/>
              <a:buNone/>
            </a:pPr>
            <a:endParaRPr lang="en-IN" altLang="en-US" sz="2400" dirty="0">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endParaRPr lang="en-US" altLang="en-US" sz="2400" dirty="0">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588" y="797144"/>
            <a:ext cx="9989574" cy="1010048"/>
          </a:xfrm>
        </p:spPr>
        <p:txBody>
          <a:bodyPr/>
          <a:lstStyle/>
          <a:p>
            <a:r>
              <a:rPr lang="en-US" sz="4800" b="1" dirty="0">
                <a:latin typeface="Times New Roman" panose="02020603050405020304" charset="0"/>
                <a:ea typeface="+mj-lt"/>
                <a:cs typeface="Times New Roman" panose="02020603050405020304" charset="0"/>
              </a:rPr>
              <a:t>Proposed System</a:t>
            </a:r>
          </a:p>
        </p:txBody>
      </p:sp>
      <p:sp>
        <p:nvSpPr>
          <p:cNvPr id="6" name="Title 1"/>
          <p:cNvSpPr txBox="1"/>
          <p:nvPr/>
        </p:nvSpPr>
        <p:spPr>
          <a:xfrm>
            <a:off x="820528" y="3431192"/>
            <a:ext cx="4006845" cy="67023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endParaRPr lang="en-US" sz="2400" dirty="0">
              <a:solidFill>
                <a:srgbClr val="3D3D3D"/>
              </a:solidFill>
              <a:latin typeface="Calisto MT" panose="02040603050505030304"/>
            </a:endParaRPr>
          </a:p>
        </p:txBody>
      </p:sp>
      <p:sp>
        <p:nvSpPr>
          <p:cNvPr id="3" name="Text Box 2"/>
          <p:cNvSpPr txBox="1"/>
          <p:nvPr/>
        </p:nvSpPr>
        <p:spPr>
          <a:xfrm>
            <a:off x="787400" y="1517015"/>
            <a:ext cx="10024745" cy="4523105"/>
          </a:xfrm>
          <a:prstGeom prst="rect">
            <a:avLst/>
          </a:prstGeom>
          <a:noFill/>
        </p:spPr>
        <p:txBody>
          <a:bodyPr wrap="square" rtlCol="0">
            <a:spAutoFit/>
          </a:bodyPr>
          <a:lstStyle/>
          <a:p>
            <a:pPr marL="457200" indent="-457200">
              <a:buFont typeface="Arial" panose="020B0604020202020204" pitchFamily="34" charset="0"/>
              <a:buChar char="•"/>
            </a:pPr>
            <a:r>
              <a:rPr lang="en-IN" altLang="en-US" sz="2400" b="1">
                <a:latin typeface="Times New Roman" panose="02020603050405020304" charset="0"/>
                <a:cs typeface="Times New Roman" panose="02020603050405020304" charset="0"/>
              </a:rPr>
              <a:t>AI-Based Fraud Detection</a:t>
            </a:r>
            <a:r>
              <a:rPr lang="en-IN" altLang="en-US" sz="2400">
                <a:latin typeface="Times New Roman" panose="02020603050405020304" charset="0"/>
                <a:cs typeface="Times New Roman" panose="02020603050405020304" charset="0"/>
              </a:rPr>
              <a:t>: </a:t>
            </a:r>
            <a:r>
              <a:rPr lang="en-US" sz="2400" dirty="0">
                <a:latin typeface="Times New Roman" panose="02020603050405020304" charset="0"/>
                <a:ea typeface="Cambria" panose="02040503050406030204" pitchFamily="18" charset="0"/>
                <a:cs typeface="Times New Roman" panose="02020603050405020304" charset="0"/>
                <a:sym typeface="+mn-ea"/>
              </a:rPr>
              <a:t>The system employs YOLOv8 for detecting text regions in medical bills and </a:t>
            </a:r>
            <a:r>
              <a:rPr lang="en-US" sz="2400" dirty="0" err="1">
                <a:latin typeface="Times New Roman" panose="02020603050405020304" charset="0"/>
                <a:ea typeface="Cambria" panose="02040503050406030204" pitchFamily="18" charset="0"/>
                <a:cs typeface="Times New Roman" panose="02020603050405020304" charset="0"/>
                <a:sym typeface="+mn-ea"/>
              </a:rPr>
              <a:t>PaddleOCR</a:t>
            </a:r>
            <a:r>
              <a:rPr lang="en-US" sz="2400" dirty="0">
                <a:latin typeface="Times New Roman" panose="02020603050405020304" charset="0"/>
                <a:ea typeface="Cambria" panose="02040503050406030204" pitchFamily="18" charset="0"/>
                <a:cs typeface="Times New Roman" panose="02020603050405020304" charset="0"/>
                <a:sym typeface="+mn-ea"/>
              </a:rPr>
              <a:t> for extracting textual information such as hospital names, patient details, and treatment costs. </a:t>
            </a:r>
          </a:p>
          <a:p>
            <a:pPr marL="457200" indent="-457200">
              <a:buFont typeface="Arial" panose="020B0604020202020204" pitchFamily="34" charset="0"/>
              <a:buChar char="•"/>
            </a:pPr>
            <a:r>
              <a:rPr lang="en-IN" altLang="en-US" sz="2400" b="1" dirty="0">
                <a:latin typeface="Times New Roman" panose="02020603050405020304" charset="0"/>
                <a:ea typeface="Cambria" panose="02040503050406030204" pitchFamily="18" charset="0"/>
                <a:cs typeface="Times New Roman" panose="02020603050405020304" charset="0"/>
                <a:sym typeface="+mn-ea"/>
              </a:rPr>
              <a:t>Pattern Matching for Verfication: </a:t>
            </a:r>
            <a:r>
              <a:rPr lang="en-US" sz="2400" dirty="0">
                <a:latin typeface="Times New Roman" panose="02020603050405020304" charset="0"/>
                <a:ea typeface="Cambria" panose="02040503050406030204" pitchFamily="18" charset="0"/>
                <a:cs typeface="Times New Roman" panose="02020603050405020304" charset="0"/>
                <a:sym typeface="+mn-ea"/>
              </a:rPr>
              <a:t>To ensure authenticity, the system utilizes the Fuzzy Matching Algorithm, which compares extracted text with a trusted hospital dataset. </a:t>
            </a:r>
            <a:endParaRPr lang="en-IN" altLang="en-US" sz="3200">
              <a:latin typeface="Times New Roman" panose="02020603050405020304" charset="0"/>
              <a:cs typeface="Times New Roman" panose="02020603050405020304" charset="0"/>
            </a:endParaRPr>
          </a:p>
          <a:p>
            <a:pPr indent="0">
              <a:buFont typeface="Arial" panose="020B0604020202020204" pitchFamily="34" charset="0"/>
              <a:buNone/>
            </a:pPr>
            <a:r>
              <a:rPr lang="en-IN" altLang="en-US" sz="2400" b="1">
                <a:latin typeface="Times New Roman" panose="02020603050405020304" charset="0"/>
                <a:cs typeface="Times New Roman" panose="02020603050405020304" charset="0"/>
              </a:rPr>
              <a:t>ADVANTAGES</a:t>
            </a:r>
          </a:p>
          <a:p>
            <a:pPr marL="457200" indent="-457200">
              <a:buFont typeface="Arial" panose="020B0604020202020204" pitchFamily="34" charset="0"/>
              <a:buChar char="•"/>
            </a:pPr>
            <a:r>
              <a:rPr lang="en-US" sz="2400" dirty="0">
                <a:latin typeface="Times New Roman" panose="02020603050405020304" charset="0"/>
                <a:ea typeface="Cambria" panose="02040503050406030204" pitchFamily="18" charset="0"/>
                <a:cs typeface="Times New Roman" panose="02020603050405020304" charset="0"/>
                <a:sym typeface="+mn-ea"/>
              </a:rPr>
              <a:t>Detects and blocks fraudulent medical fund requests using AI.</a:t>
            </a:r>
          </a:p>
          <a:p>
            <a:pPr marL="457200" indent="-457200">
              <a:buFont typeface="Arial" panose="020B0604020202020204" pitchFamily="34" charset="0"/>
              <a:buChar char="•"/>
            </a:pPr>
            <a:r>
              <a:rPr lang="en-US" sz="2400" dirty="0">
                <a:latin typeface="Times New Roman" panose="02020603050405020304" charset="0"/>
                <a:ea typeface="Cambria" panose="02040503050406030204" pitchFamily="18" charset="0"/>
                <a:cs typeface="Times New Roman" panose="02020603050405020304" charset="0"/>
                <a:sym typeface="+mn-ea"/>
              </a:rPr>
              <a:t>Automates verification, reducing manual effort and errors.</a:t>
            </a:r>
          </a:p>
          <a:p>
            <a:pPr marL="457200" indent="-457200">
              <a:buFont typeface="Arial" panose="020B0604020202020204" pitchFamily="34" charset="0"/>
              <a:buChar char="•"/>
            </a:pPr>
            <a:r>
              <a:rPr lang="en-US" sz="2400" dirty="0">
                <a:latin typeface="Times New Roman" panose="02020603050405020304" charset="0"/>
                <a:ea typeface="Cambria" panose="02040503050406030204" pitchFamily="18" charset="0"/>
                <a:cs typeface="Times New Roman" panose="02020603050405020304" charset="0"/>
                <a:sym typeface="+mn-ea"/>
              </a:rPr>
              <a:t>Builds donor trust through transparent validation.</a:t>
            </a:r>
          </a:p>
          <a:p>
            <a:pPr marL="457200" indent="-457200">
              <a:buFont typeface="Arial" panose="020B0604020202020204" pitchFamily="34" charset="0"/>
              <a:buChar char="•"/>
            </a:pPr>
            <a:r>
              <a:rPr lang="en-US" sz="2400" dirty="0">
                <a:latin typeface="Times New Roman" panose="02020603050405020304" charset="0"/>
                <a:ea typeface="Cambria" panose="02040503050406030204" pitchFamily="18" charset="0"/>
                <a:cs typeface="Times New Roman" panose="02020603050405020304" charset="0"/>
                <a:sym typeface="+mn-ea"/>
              </a:rPr>
              <a:t>Enables real-time processing for quick fraud detection.</a:t>
            </a:r>
            <a:endParaRPr lang="en-US" sz="2400" dirty="0">
              <a:latin typeface="Times New Roman" panose="02020603050405020304" charset="0"/>
              <a:ea typeface="Cambria" panose="02040503050406030204" pitchFamily="18" charset="0"/>
              <a:cs typeface="Times New Roman" panose="02020603050405020304" charset="0"/>
            </a:endParaRPr>
          </a:p>
          <a:p>
            <a:pPr algn="just"/>
            <a:endParaRPr lang="en-IN" altLang="en-US" sz="2400" b="1">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588" y="889820"/>
            <a:ext cx="9989574" cy="1010048"/>
          </a:xfrm>
        </p:spPr>
        <p:txBody>
          <a:bodyPr>
            <a:noAutofit/>
          </a:bodyPr>
          <a:lstStyle/>
          <a:p>
            <a:r>
              <a:rPr lang="en-US" sz="4400" b="1" dirty="0">
                <a:latin typeface="Times New Roman" panose="02020603050405020304" charset="0"/>
                <a:ea typeface="+mj-lt"/>
                <a:cs typeface="Times New Roman" panose="02020603050405020304" charset="0"/>
              </a:rPr>
              <a:t>Hardware and Software Requirements</a:t>
            </a:r>
          </a:p>
        </p:txBody>
      </p:sp>
      <p:sp>
        <p:nvSpPr>
          <p:cNvPr id="4" name="TextBox 3"/>
          <p:cNvSpPr txBox="1"/>
          <p:nvPr/>
        </p:nvSpPr>
        <p:spPr>
          <a:xfrm>
            <a:off x="745160" y="2339989"/>
            <a:ext cx="10563251" cy="378460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2400" b="1" dirty="0">
                <a:latin typeface="Times New Roman" panose="02020603050405020304" charset="0"/>
                <a:ea typeface="+mn-lt"/>
                <a:cs typeface="Times New Roman" panose="02020603050405020304" charset="0"/>
              </a:rPr>
              <a:t>Hardware Requirements:</a:t>
            </a:r>
            <a:endParaRPr lang="en-US" dirty="0">
              <a:latin typeface="Times New Roman" panose="02020603050405020304" charset="0"/>
              <a:ea typeface="+mn-lt"/>
              <a:cs typeface="Times New Roman" panose="02020603050405020304" charset="0"/>
            </a:endParaRPr>
          </a:p>
          <a:p>
            <a:pPr marL="285750" indent="-285750" algn="just">
              <a:buFont typeface="Arial" panose="020B0604020202020204"/>
              <a:buChar char="•"/>
            </a:pPr>
            <a:r>
              <a:rPr lang="en-IN" altLang="en-US" sz="2400" dirty="0">
                <a:latin typeface="Times New Roman" panose="02020603050405020304" charset="0"/>
                <a:ea typeface="+mn-lt"/>
                <a:cs typeface="Times New Roman" panose="02020603050405020304" charset="0"/>
              </a:rPr>
              <a:t>Processor:Minimum Intel i5 or Equivalent</a:t>
            </a:r>
          </a:p>
          <a:p>
            <a:pPr marL="285750" indent="-285750" algn="just">
              <a:buFont typeface="Arial" panose="020B0604020202020204"/>
              <a:buChar char="•"/>
            </a:pPr>
            <a:r>
              <a:rPr lang="en-IN" altLang="en-US" sz="2400" dirty="0">
                <a:latin typeface="Times New Roman" panose="02020603050405020304" charset="0"/>
                <a:cs typeface="Times New Roman" panose="02020603050405020304" charset="0"/>
              </a:rPr>
              <a:t>Ram &amp; Storage: 8GB &amp; 512GB or above</a:t>
            </a:r>
            <a:endParaRPr lang="en-US" sz="2400" dirty="0">
              <a:latin typeface="Times New Roman" panose="02020603050405020304" charset="0"/>
              <a:cs typeface="Times New Roman" panose="02020603050405020304" charset="0"/>
            </a:endParaRPr>
          </a:p>
          <a:p>
            <a:pPr algn="just"/>
            <a:r>
              <a:rPr lang="en-US" sz="2400" b="1" dirty="0">
                <a:latin typeface="Times New Roman" panose="02020603050405020304" charset="0"/>
                <a:ea typeface="+mn-lt"/>
                <a:cs typeface="Times New Roman" panose="02020603050405020304" charset="0"/>
              </a:rPr>
              <a:t>Software Requirements:</a:t>
            </a:r>
            <a:endParaRPr lang="en-US" dirty="0">
              <a:latin typeface="Times New Roman" panose="02020603050405020304" charset="0"/>
              <a:cs typeface="Times New Roman" panose="02020603050405020304" charset="0"/>
            </a:endParaRPr>
          </a:p>
          <a:p>
            <a:pPr marL="342900" indent="-342900" algn="just">
              <a:lnSpc>
                <a:spcPct val="100000"/>
              </a:lnSpc>
              <a:spcBef>
                <a:spcPts val="0"/>
              </a:spcBef>
              <a:buSzPct val="100000"/>
              <a:buFont typeface="Arial" panose="020B0604020202020204" pitchFamily="34" charset="0"/>
              <a:buChar char="•"/>
              <a:tabLst>
                <a:tab pos="457200" algn="l"/>
              </a:tabLst>
            </a:pPr>
            <a:r>
              <a:rPr lang="en-US" sz="2400" b="1" dirty="0">
                <a:latin typeface="Times New Roman" panose="02020603050405020304" charset="0"/>
                <a:ea typeface="Cambria" panose="02040503050406030204" pitchFamily="18" charset="0"/>
                <a:cs typeface="Times New Roman" panose="02020603050405020304" charset="0"/>
                <a:sym typeface="+mn-ea"/>
              </a:rPr>
              <a:t>Frontend: </a:t>
            </a:r>
            <a:r>
              <a:rPr lang="en-US" sz="2400" dirty="0">
                <a:latin typeface="Times New Roman" panose="02020603050405020304" charset="0"/>
                <a:ea typeface="Cambria" panose="02040503050406030204" pitchFamily="18" charset="0"/>
                <a:cs typeface="Times New Roman" panose="02020603050405020304" charset="0"/>
                <a:sym typeface="+mn-ea"/>
              </a:rPr>
              <a:t>Bootstrap</a:t>
            </a:r>
            <a:r>
              <a:rPr lang="en-IN" altLang="en-US" sz="2400" dirty="0">
                <a:latin typeface="Times New Roman" panose="02020603050405020304" charset="0"/>
                <a:ea typeface="Cambria" panose="02040503050406030204" pitchFamily="18" charset="0"/>
                <a:cs typeface="Times New Roman" panose="02020603050405020304" charset="0"/>
                <a:sym typeface="+mn-ea"/>
              </a:rPr>
              <a:t>,Javascript,React</a:t>
            </a:r>
            <a:endParaRPr lang="en-US" sz="2400" dirty="0">
              <a:latin typeface="Times New Roman" panose="02020603050405020304" charset="0"/>
              <a:ea typeface="Cambria" panose="02040503050406030204" pitchFamily="18" charset="0"/>
              <a:cs typeface="Times New Roman" panose="02020603050405020304" charset="0"/>
            </a:endParaRPr>
          </a:p>
          <a:p>
            <a:pPr marL="342900" indent="-342900" algn="just">
              <a:lnSpc>
                <a:spcPct val="100000"/>
              </a:lnSpc>
              <a:spcBef>
                <a:spcPts val="0"/>
              </a:spcBef>
              <a:buSzPct val="100000"/>
              <a:buFont typeface="Arial" panose="020B0604020202020204" pitchFamily="34" charset="0"/>
              <a:buChar char="•"/>
              <a:tabLst>
                <a:tab pos="457200" algn="l"/>
              </a:tabLst>
            </a:pPr>
            <a:r>
              <a:rPr lang="en-US" sz="2400" b="1" dirty="0">
                <a:latin typeface="Times New Roman" panose="02020603050405020304" charset="0"/>
                <a:ea typeface="Cambria" panose="02040503050406030204" pitchFamily="18" charset="0"/>
                <a:cs typeface="Times New Roman" panose="02020603050405020304" charset="0"/>
                <a:sym typeface="+mn-ea"/>
              </a:rPr>
              <a:t>Backend: </a:t>
            </a:r>
            <a:r>
              <a:rPr lang="en-US" sz="2400" dirty="0">
                <a:latin typeface="Times New Roman" panose="02020603050405020304" charset="0"/>
                <a:ea typeface="Cambria" panose="02040503050406030204" pitchFamily="18" charset="0"/>
                <a:cs typeface="Times New Roman" panose="02020603050405020304" charset="0"/>
                <a:sym typeface="+mn-ea"/>
              </a:rPr>
              <a:t>Python (Flask framework)</a:t>
            </a:r>
            <a:endParaRPr lang="en-US" sz="2400" dirty="0">
              <a:latin typeface="Times New Roman" panose="02020603050405020304" charset="0"/>
              <a:ea typeface="Cambria" panose="02040503050406030204" pitchFamily="18" charset="0"/>
              <a:cs typeface="Times New Roman" panose="02020603050405020304" charset="0"/>
            </a:endParaRPr>
          </a:p>
          <a:p>
            <a:pPr marL="342900" indent="-342900" algn="just">
              <a:lnSpc>
                <a:spcPct val="100000"/>
              </a:lnSpc>
              <a:spcBef>
                <a:spcPts val="0"/>
              </a:spcBef>
              <a:buSzPct val="100000"/>
              <a:buFont typeface="Arial" panose="020B0604020202020204" pitchFamily="34" charset="0"/>
              <a:buChar char="•"/>
              <a:tabLst>
                <a:tab pos="457200" algn="l"/>
              </a:tabLst>
            </a:pPr>
            <a:r>
              <a:rPr lang="en-US" sz="2400" b="1" dirty="0">
                <a:latin typeface="Times New Roman" panose="02020603050405020304" charset="0"/>
                <a:ea typeface="Cambria" panose="02040503050406030204" pitchFamily="18" charset="0"/>
                <a:cs typeface="Times New Roman" panose="02020603050405020304" charset="0"/>
                <a:sym typeface="+mn-ea"/>
              </a:rPr>
              <a:t>Database: </a:t>
            </a:r>
            <a:r>
              <a:rPr lang="en-US" sz="2400" dirty="0">
                <a:latin typeface="Times New Roman" panose="02020603050405020304" charset="0"/>
                <a:ea typeface="Cambria" panose="02040503050406030204" pitchFamily="18" charset="0"/>
                <a:cs typeface="Times New Roman" panose="02020603050405020304" charset="0"/>
                <a:sym typeface="+mn-ea"/>
              </a:rPr>
              <a:t>MySQL</a:t>
            </a:r>
            <a:endParaRPr lang="en-US" sz="2400" dirty="0">
              <a:latin typeface="Times New Roman" panose="02020603050405020304" charset="0"/>
              <a:ea typeface="Cambria" panose="02040503050406030204" pitchFamily="18" charset="0"/>
              <a:cs typeface="Times New Roman" panose="02020603050405020304" charset="0"/>
            </a:endParaRPr>
          </a:p>
          <a:p>
            <a:pPr marL="342900" indent="-342900" algn="just">
              <a:lnSpc>
                <a:spcPct val="100000"/>
              </a:lnSpc>
              <a:spcBef>
                <a:spcPts val="0"/>
              </a:spcBef>
              <a:buSzPct val="100000"/>
              <a:buFont typeface="Arial" panose="020B0604020202020204" pitchFamily="34" charset="0"/>
              <a:buChar char="•"/>
              <a:tabLst>
                <a:tab pos="457200" algn="l"/>
              </a:tabLst>
            </a:pPr>
            <a:r>
              <a:rPr lang="en-US" sz="2400" b="1" dirty="0">
                <a:latin typeface="Times New Roman" panose="02020603050405020304" charset="0"/>
                <a:ea typeface="Cambria" panose="02040503050406030204" pitchFamily="18" charset="0"/>
                <a:cs typeface="Times New Roman" panose="02020603050405020304" charset="0"/>
                <a:sym typeface="+mn-ea"/>
              </a:rPr>
              <a:t>Server: </a:t>
            </a:r>
            <a:r>
              <a:rPr lang="en-US" sz="2400" dirty="0" err="1">
                <a:latin typeface="Times New Roman" panose="02020603050405020304" charset="0"/>
                <a:ea typeface="Cambria" panose="02040503050406030204" pitchFamily="18" charset="0"/>
                <a:cs typeface="Times New Roman" panose="02020603050405020304" charset="0"/>
                <a:sym typeface="+mn-ea"/>
              </a:rPr>
              <a:t>WampServer</a:t>
            </a:r>
            <a:r>
              <a:rPr lang="en-US" sz="2400" dirty="0">
                <a:latin typeface="Times New Roman" panose="02020603050405020304" charset="0"/>
                <a:ea typeface="Cambria" panose="02040503050406030204" pitchFamily="18" charset="0"/>
                <a:cs typeface="Times New Roman" panose="02020603050405020304" charset="0"/>
                <a:sym typeface="+mn-ea"/>
              </a:rPr>
              <a:t> (for local development)</a:t>
            </a:r>
            <a:endParaRPr lang="en-US" sz="2400" dirty="0">
              <a:latin typeface="Times New Roman" panose="02020603050405020304" charset="0"/>
              <a:ea typeface="Cambria" panose="02040503050406030204" pitchFamily="18" charset="0"/>
              <a:cs typeface="Times New Roman" panose="02020603050405020304" charset="0"/>
            </a:endParaRPr>
          </a:p>
          <a:p>
            <a:pPr marL="342900" indent="-342900" algn="just">
              <a:lnSpc>
                <a:spcPct val="100000"/>
              </a:lnSpc>
              <a:spcBef>
                <a:spcPts val="0"/>
              </a:spcBef>
              <a:buSzPct val="100000"/>
              <a:buFont typeface="Arial" panose="020B0604020202020204" pitchFamily="34" charset="0"/>
              <a:buChar char="•"/>
              <a:tabLst>
                <a:tab pos="457200" algn="l"/>
              </a:tabLst>
            </a:pPr>
            <a:r>
              <a:rPr lang="en-US" sz="2400" b="1" dirty="0">
                <a:latin typeface="Times New Roman" panose="02020603050405020304" charset="0"/>
                <a:ea typeface="Cambria" panose="02040503050406030204" pitchFamily="18" charset="0"/>
                <a:cs typeface="Times New Roman" panose="02020603050405020304" charset="0"/>
                <a:sym typeface="+mn-ea"/>
              </a:rPr>
              <a:t>Libraries/Packages</a:t>
            </a:r>
            <a:r>
              <a:rPr lang="en-US" sz="2400" dirty="0">
                <a:latin typeface="Times New Roman" panose="02020603050405020304" charset="0"/>
                <a:ea typeface="Cambria" panose="02040503050406030204" pitchFamily="18" charset="0"/>
                <a:cs typeface="Times New Roman" panose="02020603050405020304" charset="0"/>
                <a:sym typeface="+mn-ea"/>
              </a:rPr>
              <a:t>:</a:t>
            </a:r>
            <a:r>
              <a:rPr lang="en-IN" altLang="en-US" sz="2400" dirty="0">
                <a:latin typeface="Times New Roman" panose="02020603050405020304" charset="0"/>
                <a:ea typeface="Cambria" panose="02040503050406030204" pitchFamily="18" charset="0"/>
                <a:cs typeface="Times New Roman" panose="02020603050405020304" charset="0"/>
                <a:sym typeface="+mn-ea"/>
              </a:rPr>
              <a:t>Yolov8(</a:t>
            </a:r>
            <a:r>
              <a:rPr lang="en-IN" altLang="en-US" sz="2400" dirty="0" err="1">
                <a:latin typeface="Times New Roman" panose="02020603050405020304" charset="0"/>
                <a:ea typeface="Cambria" panose="02040503050406030204" pitchFamily="18" charset="0"/>
                <a:cs typeface="Times New Roman" panose="02020603050405020304" charset="0"/>
                <a:sym typeface="+mn-ea"/>
              </a:rPr>
              <a:t>Ultralytics</a:t>
            </a:r>
            <a:r>
              <a:rPr lang="en-IN" altLang="en-US" sz="2400" dirty="0">
                <a:latin typeface="Times New Roman" panose="02020603050405020304" charset="0"/>
                <a:ea typeface="Cambria" panose="02040503050406030204" pitchFamily="18" charset="0"/>
                <a:cs typeface="Times New Roman" panose="02020603050405020304" charset="0"/>
                <a:sym typeface="+mn-ea"/>
              </a:rPr>
              <a:t>), </a:t>
            </a:r>
            <a:r>
              <a:rPr lang="en-IN" altLang="en-US" sz="2400" dirty="0" err="1">
                <a:latin typeface="Times New Roman" panose="02020603050405020304" charset="0"/>
                <a:ea typeface="Cambria" panose="02040503050406030204" pitchFamily="18" charset="0"/>
                <a:cs typeface="Times New Roman" panose="02020603050405020304" charset="0"/>
                <a:sym typeface="+mn-ea"/>
              </a:rPr>
              <a:t>PaddleOCR</a:t>
            </a:r>
            <a:r>
              <a:rPr lang="en-IN" altLang="en-US" sz="2400" dirty="0">
                <a:latin typeface="Times New Roman" panose="02020603050405020304" charset="0"/>
                <a:ea typeface="Cambria" panose="02040503050406030204" pitchFamily="18" charset="0"/>
                <a:cs typeface="Times New Roman" panose="02020603050405020304" charset="0"/>
                <a:sym typeface="+mn-ea"/>
              </a:rPr>
              <a:t> (paddleocr)</a:t>
            </a:r>
            <a:r>
              <a:rPr lang="en-US" sz="2400" dirty="0">
                <a:latin typeface="Times New Roman" panose="02020603050405020304" charset="0"/>
                <a:ea typeface="Cambria" panose="02040503050406030204" pitchFamily="18" charset="0"/>
                <a:cs typeface="Times New Roman" panose="02020603050405020304" charset="0"/>
                <a:sym typeface="+mn-ea"/>
              </a:rPr>
              <a:t>,		</a:t>
            </a:r>
            <a:r>
              <a:rPr lang="en-IN" altLang="en-US" sz="2400" dirty="0">
                <a:latin typeface="Times New Roman" panose="02020603050405020304" charset="0"/>
                <a:ea typeface="Cambria" panose="02040503050406030204" pitchFamily="18" charset="0"/>
                <a:cs typeface="Times New Roman" panose="02020603050405020304" charset="0"/>
                <a:sym typeface="+mn-ea"/>
              </a:rPr>
              <a:t>Fuzzy matching Alogithm(fuzzywuzzy)</a:t>
            </a:r>
            <a:endParaRPr lang="en-IN" altLang="en-US" sz="2400" dirty="0">
              <a:solidFill>
                <a:srgbClr val="3D3D3D"/>
              </a:solidFill>
              <a:latin typeface="Times New Roman" panose="02020603050405020304" charset="0"/>
              <a:ea typeface="+mn-lt"/>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420" y="774065"/>
            <a:ext cx="9989820" cy="723900"/>
          </a:xfrm>
        </p:spPr>
        <p:txBody>
          <a:bodyPr>
            <a:normAutofit fontScale="90000"/>
          </a:bodyPr>
          <a:lstStyle/>
          <a:p>
            <a:r>
              <a:rPr lang="en-IN" altLang="en-US" sz="4400" b="1" dirty="0">
                <a:latin typeface="+mn-lt"/>
                <a:cs typeface="+mn-lt"/>
              </a:rPr>
              <a:t>Literature Survey</a:t>
            </a:r>
          </a:p>
        </p:txBody>
      </p:sp>
      <p:sp>
        <p:nvSpPr>
          <p:cNvPr id="6" name="Title 1"/>
          <p:cNvSpPr txBox="1"/>
          <p:nvPr/>
        </p:nvSpPr>
        <p:spPr>
          <a:xfrm>
            <a:off x="820528" y="1616997"/>
            <a:ext cx="4006845" cy="67023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endParaRPr lang="en-US" sz="2400" dirty="0">
              <a:solidFill>
                <a:srgbClr val="3D3D3D"/>
              </a:solidFill>
              <a:latin typeface="Calisto MT" panose="02040603050505030304"/>
            </a:endParaRPr>
          </a:p>
        </p:txBody>
      </p:sp>
      <p:sp>
        <p:nvSpPr>
          <p:cNvPr id="3" name="Text Box 2"/>
          <p:cNvSpPr txBox="1"/>
          <p:nvPr/>
        </p:nvSpPr>
        <p:spPr>
          <a:xfrm>
            <a:off x="1394460" y="2054860"/>
            <a:ext cx="4064000" cy="368300"/>
          </a:xfrm>
          <a:prstGeom prst="rect">
            <a:avLst/>
          </a:prstGeom>
          <a:noFill/>
        </p:spPr>
        <p:txBody>
          <a:bodyPr wrap="square" rtlCol="0">
            <a:spAutoFit/>
          </a:bodyPr>
          <a:lstStyle/>
          <a:p>
            <a:endParaRPr lang="en-US"/>
          </a:p>
        </p:txBody>
      </p:sp>
      <p:graphicFrame>
        <p:nvGraphicFramePr>
          <p:cNvPr id="9" name="Table 8"/>
          <p:cNvGraphicFramePr>
            <a:graphicFrameLocks noGrp="1"/>
          </p:cNvGraphicFramePr>
          <p:nvPr>
            <p:custDataLst>
              <p:tags r:id="rId1"/>
            </p:custDataLst>
          </p:nvPr>
        </p:nvGraphicFramePr>
        <p:xfrm>
          <a:off x="820420" y="1497965"/>
          <a:ext cx="10979150" cy="4704715"/>
        </p:xfrm>
        <a:graphic>
          <a:graphicData uri="http://schemas.openxmlformats.org/drawingml/2006/table">
            <a:tbl>
              <a:tblPr firstRow="1" firstCol="1" bandRow="1"/>
              <a:tblGrid>
                <a:gridCol w="585470">
                  <a:extLst>
                    <a:ext uri="{9D8B030D-6E8A-4147-A177-3AD203B41FA5}">
                      <a16:colId xmlns:a16="http://schemas.microsoft.com/office/drawing/2014/main" val="20000"/>
                    </a:ext>
                  </a:extLst>
                </a:gridCol>
                <a:gridCol w="2160270">
                  <a:extLst>
                    <a:ext uri="{9D8B030D-6E8A-4147-A177-3AD203B41FA5}">
                      <a16:colId xmlns:a16="http://schemas.microsoft.com/office/drawing/2014/main" val="20001"/>
                    </a:ext>
                  </a:extLst>
                </a:gridCol>
                <a:gridCol w="1818640">
                  <a:extLst>
                    <a:ext uri="{9D8B030D-6E8A-4147-A177-3AD203B41FA5}">
                      <a16:colId xmlns:a16="http://schemas.microsoft.com/office/drawing/2014/main" val="20002"/>
                    </a:ext>
                  </a:extLst>
                </a:gridCol>
                <a:gridCol w="2324735">
                  <a:extLst>
                    <a:ext uri="{9D8B030D-6E8A-4147-A177-3AD203B41FA5}">
                      <a16:colId xmlns:a16="http://schemas.microsoft.com/office/drawing/2014/main" val="20003"/>
                    </a:ext>
                  </a:extLst>
                </a:gridCol>
                <a:gridCol w="1572260">
                  <a:extLst>
                    <a:ext uri="{9D8B030D-6E8A-4147-A177-3AD203B41FA5}">
                      <a16:colId xmlns:a16="http://schemas.microsoft.com/office/drawing/2014/main" val="20004"/>
                    </a:ext>
                  </a:extLst>
                </a:gridCol>
                <a:gridCol w="2517775">
                  <a:extLst>
                    <a:ext uri="{9D8B030D-6E8A-4147-A177-3AD203B41FA5}">
                      <a16:colId xmlns:a16="http://schemas.microsoft.com/office/drawing/2014/main" val="20005"/>
                    </a:ext>
                  </a:extLst>
                </a:gridCol>
              </a:tblGrid>
              <a:tr h="435610">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charset="0"/>
                        </a:rPr>
                        <a:t>No.</a:t>
                      </a:r>
                      <a:endParaRPr lang="en-US" sz="2000" dirty="0">
                        <a:effectLst/>
                        <a:latin typeface="Cambria" panose="02040503050406030204" pitchFamily="18" charset="0"/>
                        <a:ea typeface="Cambria" panose="02040503050406030204" pitchFamily="18" charset="0"/>
                        <a:cs typeface="Times New Roman" panose="02020603050405020304"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charset="0"/>
                        </a:rPr>
                        <a:t>Title</a:t>
                      </a:r>
                      <a:endParaRPr lang="en-US" sz="2000" dirty="0">
                        <a:effectLst/>
                        <a:latin typeface="Cambria" panose="02040503050406030204" pitchFamily="18" charset="0"/>
                        <a:ea typeface="Cambria" panose="02040503050406030204" pitchFamily="18" charset="0"/>
                        <a:cs typeface="Times New Roman" panose="02020603050405020304"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charset="0"/>
                        </a:rPr>
                        <a:t>Author &amp; Year</a:t>
                      </a:r>
                      <a:endParaRPr lang="en-US" sz="2000" dirty="0">
                        <a:effectLst/>
                        <a:latin typeface="Cambria" panose="02040503050406030204" pitchFamily="18" charset="0"/>
                        <a:ea typeface="Cambria" panose="02040503050406030204" pitchFamily="18" charset="0"/>
                        <a:cs typeface="Times New Roman" panose="02020603050405020304"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charset="0"/>
                        </a:rPr>
                        <a:t>Methodology</a:t>
                      </a:r>
                      <a:endParaRPr lang="en-US" sz="2000" dirty="0">
                        <a:effectLst/>
                        <a:latin typeface="Cambria" panose="02040503050406030204" pitchFamily="18" charset="0"/>
                        <a:ea typeface="Cambria" panose="02040503050406030204" pitchFamily="18" charset="0"/>
                        <a:cs typeface="Times New Roman" panose="02020603050405020304"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charset="0"/>
                        </a:rPr>
                        <a:t>Algorithms</a:t>
                      </a:r>
                      <a:r>
                        <a:rPr lang="en-IN" altLang="en-US" sz="2000" b="1" dirty="0">
                          <a:effectLst/>
                          <a:latin typeface="Cambria" panose="02040503050406030204" pitchFamily="18" charset="0"/>
                          <a:ea typeface="Cambria" panose="02040503050406030204" pitchFamily="18" charset="0"/>
                          <a:cs typeface="Times New Roman" panose="02020603050405020304" charset="0"/>
                        </a:rPr>
                        <a:t> or Technology</a:t>
                      </a: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charset="0"/>
                        </a:rPr>
                        <a:t>Findings</a:t>
                      </a:r>
                      <a:endParaRPr lang="en-US" sz="2000" dirty="0">
                        <a:effectLst/>
                        <a:latin typeface="Cambria" panose="02040503050406030204" pitchFamily="18" charset="0"/>
                        <a:ea typeface="Cambria" panose="02040503050406030204" pitchFamily="18" charset="0"/>
                        <a:cs typeface="Times New Roman" panose="02020603050405020304"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1769110">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1</a:t>
                      </a: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IHSAN: A Secure and Transparent Crowdfunding Platform Leveraging Comprehensive Decentralized Technologies</a:t>
                      </a: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Omar Khalid Alia; Duaa Mohammad Suleiman, 2024</a:t>
                      </a: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Introduces a decentralized crowdfunding platform using blockchain and BigchainDB for enhanced scalability, transparency, and security.</a:t>
                      </a: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err="1">
                          <a:effectLst/>
                          <a:latin typeface="Cambria" panose="02040503050406030204" pitchFamily="18" charset="0"/>
                          <a:ea typeface="Cambria" panose="02040503050406030204" pitchFamily="18" charset="0"/>
                          <a:cs typeface="Times New Roman" panose="02020603050405020304" charset="0"/>
                        </a:rPr>
                        <a:t>BigchainDB</a:t>
                      </a:r>
                      <a:endParaRPr lang="en-US" sz="1600" dirty="0">
                        <a:effectLst/>
                        <a:latin typeface="Cambria" panose="02040503050406030204" pitchFamily="18" charset="0"/>
                        <a:ea typeface="Cambria" panose="02040503050406030204" pitchFamily="18" charset="0"/>
                        <a:cs typeface="Times New Roman" panose="02020603050405020304"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a:effectLst/>
                          <a:latin typeface="Cambria" panose="02040503050406030204" pitchFamily="18" charset="0"/>
                          <a:ea typeface="Cambria" panose="02040503050406030204" pitchFamily="18" charset="0"/>
                          <a:cs typeface="Times New Roman" panose="02020603050405020304" charset="0"/>
                        </a:rPr>
                        <a:t>IHSAN reduces platform fees to 1%, offers faster transactions (2 minutes vs. 2–14 days), and ensures global accessibility, increasing donor trust and project success rates.</a:t>
                      </a: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21205">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2</a:t>
                      </a: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How Do Project Updates Influence Fundraising on Online Medical Crowdfunding Platforms? Examining the Dynamics of Content Updates</a:t>
                      </a: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Yi Wu; Miao Zhang; Yi Shen, 2024</a:t>
                      </a: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Analyzes 2334 crowdfunding projects to examine the impact of credibility, rational, and emotional appeals in project updates on fundraising performance.</a:t>
                      </a: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Statistical Analysis</a:t>
                      </a: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Credibility, rational, and emotional appeals enhance fundraising; however, the impact of credibility appeals decreases over time, while rational and emotional appeals increase in effectiveness.</a:t>
                      </a: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420" y="774065"/>
            <a:ext cx="9989820" cy="723900"/>
          </a:xfrm>
        </p:spPr>
        <p:txBody>
          <a:bodyPr>
            <a:normAutofit fontScale="90000"/>
          </a:bodyPr>
          <a:lstStyle/>
          <a:p>
            <a:r>
              <a:rPr lang="en-IN" altLang="en-US" sz="4400" b="1" dirty="0">
                <a:latin typeface="+mn-lt"/>
                <a:cs typeface="+mn-lt"/>
              </a:rPr>
              <a:t>Literature Survey</a:t>
            </a:r>
          </a:p>
        </p:txBody>
      </p:sp>
      <p:sp>
        <p:nvSpPr>
          <p:cNvPr id="6" name="Title 1"/>
          <p:cNvSpPr txBox="1"/>
          <p:nvPr/>
        </p:nvSpPr>
        <p:spPr>
          <a:xfrm>
            <a:off x="820528" y="1616997"/>
            <a:ext cx="4006845" cy="67023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endParaRPr lang="en-US" sz="2400" dirty="0">
              <a:solidFill>
                <a:srgbClr val="3D3D3D"/>
              </a:solidFill>
              <a:latin typeface="Calisto MT" panose="02040603050505030304"/>
            </a:endParaRPr>
          </a:p>
        </p:txBody>
      </p:sp>
      <p:sp>
        <p:nvSpPr>
          <p:cNvPr id="3" name="Text Box 2"/>
          <p:cNvSpPr txBox="1"/>
          <p:nvPr/>
        </p:nvSpPr>
        <p:spPr>
          <a:xfrm>
            <a:off x="1394460" y="2054860"/>
            <a:ext cx="4064000" cy="368300"/>
          </a:xfrm>
          <a:prstGeom prst="rect">
            <a:avLst/>
          </a:prstGeom>
          <a:noFill/>
        </p:spPr>
        <p:txBody>
          <a:bodyPr wrap="square" rtlCol="0">
            <a:spAutoFit/>
          </a:bodyPr>
          <a:lstStyle/>
          <a:p>
            <a:endParaRPr lang="en-US"/>
          </a:p>
        </p:txBody>
      </p:sp>
      <p:graphicFrame>
        <p:nvGraphicFramePr>
          <p:cNvPr id="9" name="Table 8"/>
          <p:cNvGraphicFramePr>
            <a:graphicFrameLocks noGrp="1"/>
          </p:cNvGraphicFramePr>
          <p:nvPr>
            <p:custDataLst>
              <p:tags r:id="rId1"/>
            </p:custDataLst>
          </p:nvPr>
        </p:nvGraphicFramePr>
        <p:xfrm>
          <a:off x="820420" y="1497965"/>
          <a:ext cx="10979150" cy="4704715"/>
        </p:xfrm>
        <a:graphic>
          <a:graphicData uri="http://schemas.openxmlformats.org/drawingml/2006/table">
            <a:tbl>
              <a:tblPr firstRow="1" firstCol="1" bandRow="1"/>
              <a:tblGrid>
                <a:gridCol w="585470">
                  <a:extLst>
                    <a:ext uri="{9D8B030D-6E8A-4147-A177-3AD203B41FA5}">
                      <a16:colId xmlns:a16="http://schemas.microsoft.com/office/drawing/2014/main" val="20000"/>
                    </a:ext>
                  </a:extLst>
                </a:gridCol>
                <a:gridCol w="2160270">
                  <a:extLst>
                    <a:ext uri="{9D8B030D-6E8A-4147-A177-3AD203B41FA5}">
                      <a16:colId xmlns:a16="http://schemas.microsoft.com/office/drawing/2014/main" val="20001"/>
                    </a:ext>
                  </a:extLst>
                </a:gridCol>
                <a:gridCol w="1818640">
                  <a:extLst>
                    <a:ext uri="{9D8B030D-6E8A-4147-A177-3AD203B41FA5}">
                      <a16:colId xmlns:a16="http://schemas.microsoft.com/office/drawing/2014/main" val="20002"/>
                    </a:ext>
                  </a:extLst>
                </a:gridCol>
                <a:gridCol w="2324735">
                  <a:extLst>
                    <a:ext uri="{9D8B030D-6E8A-4147-A177-3AD203B41FA5}">
                      <a16:colId xmlns:a16="http://schemas.microsoft.com/office/drawing/2014/main" val="20003"/>
                    </a:ext>
                  </a:extLst>
                </a:gridCol>
                <a:gridCol w="1572260">
                  <a:extLst>
                    <a:ext uri="{9D8B030D-6E8A-4147-A177-3AD203B41FA5}">
                      <a16:colId xmlns:a16="http://schemas.microsoft.com/office/drawing/2014/main" val="20004"/>
                    </a:ext>
                  </a:extLst>
                </a:gridCol>
                <a:gridCol w="2517775">
                  <a:extLst>
                    <a:ext uri="{9D8B030D-6E8A-4147-A177-3AD203B41FA5}">
                      <a16:colId xmlns:a16="http://schemas.microsoft.com/office/drawing/2014/main" val="20005"/>
                    </a:ext>
                  </a:extLst>
                </a:gridCol>
              </a:tblGrid>
              <a:tr h="435610">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charset="0"/>
                        </a:rPr>
                        <a:t>No.</a:t>
                      </a:r>
                      <a:endParaRPr lang="en-US" sz="2000" dirty="0">
                        <a:effectLst/>
                        <a:latin typeface="Cambria" panose="02040503050406030204" pitchFamily="18" charset="0"/>
                        <a:ea typeface="Cambria" panose="02040503050406030204" pitchFamily="18" charset="0"/>
                        <a:cs typeface="Times New Roman" panose="02020603050405020304"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charset="0"/>
                        </a:rPr>
                        <a:t>Title</a:t>
                      </a:r>
                      <a:endParaRPr lang="en-US" sz="2000" dirty="0">
                        <a:effectLst/>
                        <a:latin typeface="Cambria" panose="02040503050406030204" pitchFamily="18" charset="0"/>
                        <a:ea typeface="Cambria" panose="02040503050406030204" pitchFamily="18" charset="0"/>
                        <a:cs typeface="Times New Roman" panose="02020603050405020304"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charset="0"/>
                        </a:rPr>
                        <a:t>Author &amp; Year</a:t>
                      </a:r>
                      <a:endParaRPr lang="en-US" sz="2000" dirty="0">
                        <a:effectLst/>
                        <a:latin typeface="Cambria" panose="02040503050406030204" pitchFamily="18" charset="0"/>
                        <a:ea typeface="Cambria" panose="02040503050406030204" pitchFamily="18" charset="0"/>
                        <a:cs typeface="Times New Roman" panose="02020603050405020304"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charset="0"/>
                        </a:rPr>
                        <a:t>Methodology</a:t>
                      </a:r>
                      <a:endParaRPr lang="en-US" sz="2000" dirty="0">
                        <a:effectLst/>
                        <a:latin typeface="Cambria" panose="02040503050406030204" pitchFamily="18" charset="0"/>
                        <a:ea typeface="Cambria" panose="02040503050406030204" pitchFamily="18" charset="0"/>
                        <a:cs typeface="Times New Roman" panose="02020603050405020304"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charset="0"/>
                        </a:rPr>
                        <a:t>Algorithms</a:t>
                      </a:r>
                      <a:r>
                        <a:rPr lang="en-IN" altLang="en-US" sz="2000" b="1" dirty="0">
                          <a:effectLst/>
                          <a:latin typeface="Cambria" panose="02040503050406030204" pitchFamily="18" charset="0"/>
                          <a:ea typeface="Cambria" panose="02040503050406030204" pitchFamily="18" charset="0"/>
                          <a:cs typeface="Times New Roman" panose="02020603050405020304" charset="0"/>
                        </a:rPr>
                        <a:t> </a:t>
                      </a:r>
                      <a:r>
                        <a:rPr lang="en-IN" altLang="en-US" sz="2000" b="1" dirty="0">
                          <a:effectLst/>
                          <a:latin typeface="Cambria" panose="02040503050406030204" pitchFamily="18" charset="0"/>
                          <a:ea typeface="Cambria" panose="02040503050406030204" pitchFamily="18" charset="0"/>
                          <a:cs typeface="Times New Roman" panose="02020603050405020304" charset="0"/>
                          <a:sym typeface="+mn-ea"/>
                        </a:rPr>
                        <a:t>or Technology</a:t>
                      </a:r>
                      <a:endParaRPr lang="en-IN" altLang="en-US" sz="2000" b="1" dirty="0">
                        <a:effectLst/>
                        <a:latin typeface="Cambria" panose="02040503050406030204" pitchFamily="18" charset="0"/>
                        <a:ea typeface="Cambria" panose="02040503050406030204" pitchFamily="18" charset="0"/>
                        <a:cs typeface="Times New Roman" panose="02020603050405020304"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charset="0"/>
                        </a:rPr>
                        <a:t>Findings</a:t>
                      </a:r>
                      <a:endParaRPr lang="en-US" sz="2000" dirty="0">
                        <a:effectLst/>
                        <a:latin typeface="Cambria" panose="02040503050406030204" pitchFamily="18" charset="0"/>
                        <a:ea typeface="Cambria" panose="02040503050406030204" pitchFamily="18" charset="0"/>
                        <a:cs typeface="Times New Roman" panose="02020603050405020304"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1769110">
                <a:tc>
                  <a:txBody>
                    <a:bodyPr/>
                    <a:lstStyle/>
                    <a:p>
                      <a:pPr marL="0" marR="0">
                        <a:lnSpc>
                          <a:spcPct val="100000"/>
                        </a:lnSpc>
                        <a:spcBef>
                          <a:spcPts val="0"/>
                        </a:spcBef>
                        <a:spcAft>
                          <a:spcPts val="0"/>
                        </a:spcAft>
                      </a:pPr>
                      <a:r>
                        <a:rPr lang="en-IN" altLang="en-US" sz="1600">
                          <a:effectLst/>
                          <a:latin typeface="Cambria" panose="02040503050406030204" pitchFamily="18" charset="0"/>
                          <a:ea typeface="Cambria" panose="02040503050406030204" pitchFamily="18" charset="0"/>
                          <a:cs typeface="Times New Roman" panose="02020603050405020304" charset="0"/>
                        </a:rPr>
                        <a:t>3</a:t>
                      </a: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A Blockchain-Based Crowdsourcing Loan Platform for Funding Higher Education in Developing Countries</a:t>
                      </a: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Kwame Omono Asamoah; Adjei Peter Darko, 2023</a:t>
                      </a: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Proposes a decentralized loan platform using blockchain and crowdsourcing to provide education funding through investor-backed student loans.</a:t>
                      </a: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Blockchain</a:t>
                      </a: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a:effectLst/>
                          <a:latin typeface="Cambria" panose="02040503050406030204" pitchFamily="18" charset="0"/>
                          <a:ea typeface="Cambria" panose="02040503050406030204" pitchFamily="18" charset="0"/>
                          <a:cs typeface="Times New Roman" panose="02020603050405020304" charset="0"/>
                        </a:rPr>
                        <a:t>Enables alternative student loan funding, reduces government spending, provides investors with returns, and enhances security and efficiency in loan disbursement.</a:t>
                      </a: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21205">
                <a:tc>
                  <a:txBody>
                    <a:bodyPr/>
                    <a:lstStyle/>
                    <a:p>
                      <a:pPr marL="0" marR="0">
                        <a:lnSpc>
                          <a:spcPct val="100000"/>
                        </a:lnSpc>
                        <a:spcBef>
                          <a:spcPts val="0"/>
                        </a:spcBef>
                        <a:spcAft>
                          <a:spcPts val="0"/>
                        </a:spcAft>
                      </a:pPr>
                      <a:r>
                        <a:rPr lang="en-IN" altLang="en-US" sz="1600">
                          <a:effectLst/>
                          <a:latin typeface="Cambria" panose="02040503050406030204" pitchFamily="18" charset="0"/>
                          <a:ea typeface="Cambria" panose="02040503050406030204" pitchFamily="18" charset="0"/>
                          <a:cs typeface="Times New Roman" panose="02020603050405020304" charset="0"/>
                        </a:rPr>
                        <a:t>4</a:t>
                      </a: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Crowdfunding Fraud Prevention using Smart Contracts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Akshay Kumar; Jhanvi Lamba, 2023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Integrates blockchain and smart contracts to enhance security, efficiency, and transparency in crowdfunding, preventing fraud.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Smart Contracts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Smart contracts improve transaction speed, security, fund transfers, and project visibility, benefiting platform stakeholders.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420" y="774065"/>
            <a:ext cx="9989820" cy="723900"/>
          </a:xfrm>
        </p:spPr>
        <p:txBody>
          <a:bodyPr>
            <a:normAutofit fontScale="90000"/>
          </a:bodyPr>
          <a:lstStyle/>
          <a:p>
            <a:r>
              <a:rPr lang="en-IN" altLang="en-US" sz="4400" b="1" dirty="0">
                <a:latin typeface="+mn-lt"/>
                <a:cs typeface="+mn-lt"/>
              </a:rPr>
              <a:t>Literature Survey</a:t>
            </a:r>
          </a:p>
        </p:txBody>
      </p:sp>
      <p:sp>
        <p:nvSpPr>
          <p:cNvPr id="6" name="Title 1"/>
          <p:cNvSpPr txBox="1"/>
          <p:nvPr/>
        </p:nvSpPr>
        <p:spPr>
          <a:xfrm>
            <a:off x="820528" y="1616997"/>
            <a:ext cx="4006845" cy="67023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endParaRPr lang="en-US" sz="2400" dirty="0">
              <a:solidFill>
                <a:srgbClr val="3D3D3D"/>
              </a:solidFill>
              <a:latin typeface="Calisto MT" panose="02040603050505030304"/>
            </a:endParaRPr>
          </a:p>
        </p:txBody>
      </p:sp>
      <p:sp>
        <p:nvSpPr>
          <p:cNvPr id="3" name="Text Box 2"/>
          <p:cNvSpPr txBox="1"/>
          <p:nvPr/>
        </p:nvSpPr>
        <p:spPr>
          <a:xfrm>
            <a:off x="1394460" y="2054860"/>
            <a:ext cx="4064000" cy="368300"/>
          </a:xfrm>
          <a:prstGeom prst="rect">
            <a:avLst/>
          </a:prstGeom>
          <a:noFill/>
        </p:spPr>
        <p:txBody>
          <a:bodyPr wrap="square" rtlCol="0">
            <a:spAutoFit/>
          </a:bodyPr>
          <a:lstStyle/>
          <a:p>
            <a:endParaRPr lang="en-US"/>
          </a:p>
        </p:txBody>
      </p:sp>
      <p:graphicFrame>
        <p:nvGraphicFramePr>
          <p:cNvPr id="9" name="Table 8"/>
          <p:cNvGraphicFramePr>
            <a:graphicFrameLocks noGrp="1"/>
          </p:cNvGraphicFramePr>
          <p:nvPr>
            <p:custDataLst>
              <p:tags r:id="rId1"/>
            </p:custDataLst>
          </p:nvPr>
        </p:nvGraphicFramePr>
        <p:xfrm>
          <a:off x="820420" y="1497965"/>
          <a:ext cx="10979150" cy="4704715"/>
        </p:xfrm>
        <a:graphic>
          <a:graphicData uri="http://schemas.openxmlformats.org/drawingml/2006/table">
            <a:tbl>
              <a:tblPr firstRow="1" firstCol="1" bandRow="1"/>
              <a:tblGrid>
                <a:gridCol w="585470">
                  <a:extLst>
                    <a:ext uri="{9D8B030D-6E8A-4147-A177-3AD203B41FA5}">
                      <a16:colId xmlns:a16="http://schemas.microsoft.com/office/drawing/2014/main" val="20000"/>
                    </a:ext>
                  </a:extLst>
                </a:gridCol>
                <a:gridCol w="2160270">
                  <a:extLst>
                    <a:ext uri="{9D8B030D-6E8A-4147-A177-3AD203B41FA5}">
                      <a16:colId xmlns:a16="http://schemas.microsoft.com/office/drawing/2014/main" val="20001"/>
                    </a:ext>
                  </a:extLst>
                </a:gridCol>
                <a:gridCol w="1818640">
                  <a:extLst>
                    <a:ext uri="{9D8B030D-6E8A-4147-A177-3AD203B41FA5}">
                      <a16:colId xmlns:a16="http://schemas.microsoft.com/office/drawing/2014/main" val="20002"/>
                    </a:ext>
                  </a:extLst>
                </a:gridCol>
                <a:gridCol w="2324735">
                  <a:extLst>
                    <a:ext uri="{9D8B030D-6E8A-4147-A177-3AD203B41FA5}">
                      <a16:colId xmlns:a16="http://schemas.microsoft.com/office/drawing/2014/main" val="20003"/>
                    </a:ext>
                  </a:extLst>
                </a:gridCol>
                <a:gridCol w="1572260">
                  <a:extLst>
                    <a:ext uri="{9D8B030D-6E8A-4147-A177-3AD203B41FA5}">
                      <a16:colId xmlns:a16="http://schemas.microsoft.com/office/drawing/2014/main" val="20004"/>
                    </a:ext>
                  </a:extLst>
                </a:gridCol>
                <a:gridCol w="2517775">
                  <a:extLst>
                    <a:ext uri="{9D8B030D-6E8A-4147-A177-3AD203B41FA5}">
                      <a16:colId xmlns:a16="http://schemas.microsoft.com/office/drawing/2014/main" val="20005"/>
                    </a:ext>
                  </a:extLst>
                </a:gridCol>
              </a:tblGrid>
              <a:tr h="435610">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charset="0"/>
                        </a:rPr>
                        <a:t>No.</a:t>
                      </a:r>
                      <a:endParaRPr lang="en-US" sz="2000" dirty="0">
                        <a:effectLst/>
                        <a:latin typeface="Cambria" panose="02040503050406030204" pitchFamily="18" charset="0"/>
                        <a:ea typeface="Cambria" panose="02040503050406030204" pitchFamily="18" charset="0"/>
                        <a:cs typeface="Times New Roman" panose="02020603050405020304"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charset="0"/>
                        </a:rPr>
                        <a:t>Title</a:t>
                      </a:r>
                      <a:endParaRPr lang="en-US" sz="2000" dirty="0">
                        <a:effectLst/>
                        <a:latin typeface="Cambria" panose="02040503050406030204" pitchFamily="18" charset="0"/>
                        <a:ea typeface="Cambria" panose="02040503050406030204" pitchFamily="18" charset="0"/>
                        <a:cs typeface="Times New Roman" panose="02020603050405020304"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charset="0"/>
                        </a:rPr>
                        <a:t>Author &amp; Year</a:t>
                      </a:r>
                      <a:endParaRPr lang="en-US" sz="2000" dirty="0">
                        <a:effectLst/>
                        <a:latin typeface="Cambria" panose="02040503050406030204" pitchFamily="18" charset="0"/>
                        <a:ea typeface="Cambria" panose="02040503050406030204" pitchFamily="18" charset="0"/>
                        <a:cs typeface="Times New Roman" panose="02020603050405020304"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charset="0"/>
                        </a:rPr>
                        <a:t>Methodology</a:t>
                      </a:r>
                      <a:endParaRPr lang="en-US" sz="2000" dirty="0">
                        <a:effectLst/>
                        <a:latin typeface="Cambria" panose="02040503050406030204" pitchFamily="18" charset="0"/>
                        <a:ea typeface="Cambria" panose="02040503050406030204" pitchFamily="18" charset="0"/>
                        <a:cs typeface="Times New Roman" panose="02020603050405020304"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charset="0"/>
                        </a:rPr>
                        <a:t>Algorithms</a:t>
                      </a:r>
                      <a:r>
                        <a:rPr lang="en-IN" altLang="en-US" sz="2000" b="1" dirty="0">
                          <a:effectLst/>
                          <a:latin typeface="Cambria" panose="02040503050406030204" pitchFamily="18" charset="0"/>
                          <a:ea typeface="Cambria" panose="02040503050406030204" pitchFamily="18" charset="0"/>
                          <a:cs typeface="Times New Roman" panose="02020603050405020304" charset="0"/>
                        </a:rPr>
                        <a:t> </a:t>
                      </a:r>
                      <a:r>
                        <a:rPr lang="en-IN" altLang="en-US" sz="2000" b="1" dirty="0">
                          <a:effectLst/>
                          <a:latin typeface="Cambria" panose="02040503050406030204" pitchFamily="18" charset="0"/>
                          <a:ea typeface="Cambria" panose="02040503050406030204" pitchFamily="18" charset="0"/>
                          <a:cs typeface="Times New Roman" panose="02020603050405020304" charset="0"/>
                          <a:sym typeface="+mn-ea"/>
                        </a:rPr>
                        <a:t>or Technology</a:t>
                      </a:r>
                      <a:endParaRPr lang="en-IN" altLang="en-US" sz="2000" b="1" dirty="0">
                        <a:effectLst/>
                        <a:latin typeface="Cambria" panose="02040503050406030204" pitchFamily="18" charset="0"/>
                        <a:ea typeface="Cambria" panose="02040503050406030204" pitchFamily="18" charset="0"/>
                        <a:cs typeface="Times New Roman" panose="02020603050405020304"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marL="0" marR="0" algn="ctr">
                        <a:lnSpc>
                          <a:spcPct val="100000"/>
                        </a:lnSpc>
                        <a:spcBef>
                          <a:spcPts val="0"/>
                        </a:spcBef>
                        <a:spcAft>
                          <a:spcPts val="0"/>
                        </a:spcAft>
                      </a:pPr>
                      <a:r>
                        <a:rPr lang="en-US" sz="2000" b="1" dirty="0">
                          <a:effectLst/>
                          <a:latin typeface="Cambria" panose="02040503050406030204" pitchFamily="18" charset="0"/>
                          <a:ea typeface="Cambria" panose="02040503050406030204" pitchFamily="18" charset="0"/>
                          <a:cs typeface="Times New Roman" panose="02020603050405020304" charset="0"/>
                        </a:rPr>
                        <a:t>Findings</a:t>
                      </a:r>
                      <a:endParaRPr lang="en-US" sz="2000" dirty="0">
                        <a:effectLst/>
                        <a:latin typeface="Cambria" panose="02040503050406030204" pitchFamily="18" charset="0"/>
                        <a:ea typeface="Cambria" panose="02040503050406030204" pitchFamily="18" charset="0"/>
                        <a:cs typeface="Times New Roman" panose="02020603050405020304" charset="0"/>
                      </a:endParaRPr>
                    </a:p>
                  </a:txBody>
                  <a:tcPr marL="41840" marR="4184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0000"/>
                  </a:ext>
                </a:extLst>
              </a:tr>
              <a:tr h="1769110">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Influence of Narrative Strategies on Fundraising Outcome: An Exploratory Study of Online Medical Crowdfunding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Lu Zheng; Lihui Jiang, 2022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Uses natural language processing (NLP) to examine the impact of different narrative styles in fundraising campaigns.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NLP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Optimistic language increases fundraising success, while moral mobilization and financial burden narratives negatively impact fundraising outcomes.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21205">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The Influence of Social Percolation in Improving Fundraising Strategies of Charity Organizations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Emi Trepçi; Rainer Hasenauer, 2018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Uses surveys and computer simulations based on social percolation theory to study donation behavior influenced by social pressure.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a:effectLst/>
                          <a:latin typeface="Cambria" panose="02040503050406030204" pitchFamily="18" charset="0"/>
                          <a:ea typeface="Cambria" panose="02040503050406030204" pitchFamily="18" charset="0"/>
                          <a:cs typeface="Times New Roman" panose="02020603050405020304" charset="0"/>
                        </a:rPr>
                        <a:t>Percolation Model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0000"/>
                        </a:lnSpc>
                        <a:spcBef>
                          <a:spcPts val="0"/>
                        </a:spcBef>
                        <a:spcAft>
                          <a:spcPts val="0"/>
                        </a:spcAft>
                      </a:pPr>
                      <a:r>
                        <a:rPr lang="en-US" sz="1600" dirty="0">
                          <a:effectLst/>
                          <a:latin typeface="Cambria" panose="02040503050406030204" pitchFamily="18" charset="0"/>
                          <a:ea typeface="Cambria" panose="02040503050406030204" pitchFamily="18" charset="0"/>
                          <a:cs typeface="Times New Roman" panose="02020603050405020304" charset="0"/>
                        </a:rPr>
                        <a:t>Social pressure significantly increases donation likelihood, and simulations help predict donation trends.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64*332"/>
  <p:tag name="TABLE_ENDDRAG_RECT" val="57*109*864*332"/>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864*332"/>
  <p:tag name="TABLE_ENDDRAG_RECT" val="57*109*864*332"/>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864*332"/>
  <p:tag name="TABLE_ENDDRAG_RECT" val="57*109*864*332"/>
</p:tagLst>
</file>

<file path=ppt/theme/theme1.xml><?xml version="1.0" encoding="utf-8"?>
<a:theme xmlns:a="http://schemas.openxmlformats.org/drawingml/2006/main" name="ChronicleVTI">
  <a:themeElements>
    <a:clrScheme name="ChronicleVTI">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hronicleVTI">
      <a:majorFont>
        <a:latin typeface="Univers Condensed"/>
        <a:ea typeface=""/>
        <a:cs typeface=""/>
      </a:majorFont>
      <a:minorFont>
        <a:latin typeface="Calisto MT"/>
        <a:ea typeface=""/>
        <a:cs typeface=""/>
      </a:minorFont>
    </a:fontScheme>
    <a:fmtScheme name="Chronicl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TotalTime>
  <Words>1742</Words>
  <Application>Microsoft Office PowerPoint</Application>
  <PresentationFormat>Widescreen</PresentationFormat>
  <Paragraphs>205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Calisto MT</vt:lpstr>
      <vt:lpstr>Cambria</vt:lpstr>
      <vt:lpstr>Times New Roman</vt:lpstr>
      <vt:lpstr>Univers Condensed</vt:lpstr>
      <vt:lpstr>ChronicleVTI</vt:lpstr>
      <vt:lpstr>PowerPoint Presentation</vt:lpstr>
      <vt:lpstr>Abstract </vt:lpstr>
      <vt:lpstr>Aim and Scope</vt:lpstr>
      <vt:lpstr>Existing System</vt:lpstr>
      <vt:lpstr>Proposed System</vt:lpstr>
      <vt:lpstr>Hardware and Software Requirements</vt:lpstr>
      <vt:lpstr>Literature Survey</vt:lpstr>
      <vt:lpstr>Literature Survey</vt:lpstr>
      <vt:lpstr>Literature Survey</vt:lpstr>
      <vt:lpstr>Architecture Diagram</vt:lpstr>
      <vt:lpstr>Modules</vt:lpstr>
      <vt:lpstr>1. Role-Based User Interface </vt:lpstr>
      <vt:lpstr>PowerPoint Presentation</vt:lpstr>
      <vt:lpstr>PowerPoint Presentation</vt:lpstr>
      <vt:lpstr>PowerPoint Presentation</vt:lpstr>
      <vt:lpstr>PowerPoint Presentation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SUDHAN SANTHOSRAJ</dc:creator>
  <cp:lastModifiedBy>SUDHAN SANTHOSRAJ</cp:lastModifiedBy>
  <cp:revision>697</cp:revision>
  <dcterms:created xsi:type="dcterms:W3CDTF">2024-08-27T14:31:00Z</dcterms:created>
  <dcterms:modified xsi:type="dcterms:W3CDTF">2025-05-30T08:58:03Z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53211E470E5E4ADB9B2AD79201CA2DE7_13</vt:lpwstr>
  </property>
  <property fmtid="{D5CDD505-2E9C-101B-9397-08002B2CF9AE}" pid="3" name="KSOProductBuildVer">
    <vt:lpwstr>1033-12.2.0.20795</vt:lpwstr>
  </property>
</Properties>
</file>